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2" r:id="rId4"/>
    <p:sldMasterId id="2147483804" r:id="rId5"/>
    <p:sldMasterId id="2147483806" r:id="rId6"/>
    <p:sldMasterId id="2147483808" r:id="rId7"/>
    <p:sldMasterId id="2147483810" r:id="rId8"/>
    <p:sldMasterId id="2147483812" r:id="rId9"/>
    <p:sldMasterId id="2147483814" r:id="rId10"/>
    <p:sldMasterId id="2147483816" r:id="rId11"/>
    <p:sldMasterId id="2147483771" r:id="rId12"/>
    <p:sldMasterId id="2147483818" r:id="rId13"/>
  </p:sldMasterIdLst>
  <p:notesMasterIdLst>
    <p:notesMasterId r:id="rId24"/>
  </p:notesMasterIdLst>
  <p:sldIdLst>
    <p:sldId id="2143187642" r:id="rId14"/>
    <p:sldId id="2147469717" r:id="rId15"/>
    <p:sldId id="2147469688" r:id="rId16"/>
    <p:sldId id="2147469752" r:id="rId17"/>
    <p:sldId id="2147469699" r:id="rId18"/>
    <p:sldId id="2147469714" r:id="rId19"/>
    <p:sldId id="2143187569" r:id="rId20"/>
    <p:sldId id="2147469751" r:id="rId21"/>
    <p:sldId id="2147469753" r:id="rId22"/>
    <p:sldId id="2143187566"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Helvetica"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0" userDrawn="1">
          <p15:clr>
            <a:srgbClr val="A4A3A4"/>
          </p15:clr>
        </p15:guide>
        <p15:guide id="2" pos="3840" userDrawn="1">
          <p15:clr>
            <a:srgbClr val="A4A3A4"/>
          </p15:clr>
        </p15:guide>
        <p15:guide id="3" orient="horz" pos="1026" userDrawn="1">
          <p15:clr>
            <a:srgbClr val="A4A3A4"/>
          </p15:clr>
        </p15:guide>
        <p15:guide id="4" orient="horz" pos="1389" userDrawn="1">
          <p15:clr>
            <a:srgbClr val="A4A3A4"/>
          </p15:clr>
        </p15:guide>
        <p15:guide id="5" orient="horz" pos="1752" userDrawn="1">
          <p15:clr>
            <a:srgbClr val="A4A3A4"/>
          </p15:clr>
        </p15:guide>
        <p15:guide id="6" orient="horz" pos="2115" userDrawn="1">
          <p15:clr>
            <a:srgbClr val="A4A3A4"/>
          </p15:clr>
        </p15:guide>
        <p15:guide id="7" orient="horz" pos="2478" userDrawn="1">
          <p15:clr>
            <a:srgbClr val="A4A3A4"/>
          </p15:clr>
        </p15:guide>
        <p15:guide id="8" orient="horz" pos="2863" userDrawn="1">
          <p15:clr>
            <a:srgbClr val="A4A3A4"/>
          </p15:clr>
        </p15:guide>
        <p15:guide id="9" orient="horz" pos="3226" userDrawn="1">
          <p15:clr>
            <a:srgbClr val="A4A3A4"/>
          </p15:clr>
        </p15:guide>
        <p15:guide id="10" orient="horz" pos="3589" userDrawn="1">
          <p15:clr>
            <a:srgbClr val="A4A3A4"/>
          </p15:clr>
        </p15:guide>
        <p15:guide id="11" orient="horz" pos="3974" userDrawn="1">
          <p15:clr>
            <a:srgbClr val="A4A3A4"/>
          </p15:clr>
        </p15:guide>
        <p15:guide id="12" orient="horz" pos="278" userDrawn="1">
          <p15:clr>
            <a:srgbClr val="A4A3A4"/>
          </p15:clr>
        </p15:guide>
        <p15:guide id="13" pos="3182" userDrawn="1">
          <p15:clr>
            <a:srgbClr val="A4A3A4"/>
          </p15:clr>
        </p15:guide>
        <p15:guide id="14" pos="2547" userDrawn="1">
          <p15:clr>
            <a:srgbClr val="A4A3A4"/>
          </p15:clr>
        </p15:guide>
        <p15:guide id="15" pos="1912" userDrawn="1">
          <p15:clr>
            <a:srgbClr val="A4A3A4"/>
          </p15:clr>
        </p15:guide>
        <p15:guide id="16" pos="1255" userDrawn="1">
          <p15:clr>
            <a:srgbClr val="A4A3A4"/>
          </p15:clr>
        </p15:guide>
        <p15:guide id="17" pos="597" userDrawn="1">
          <p15:clr>
            <a:srgbClr val="A4A3A4"/>
          </p15:clr>
        </p15:guide>
        <p15:guide id="18" pos="4475" userDrawn="1">
          <p15:clr>
            <a:srgbClr val="A4A3A4"/>
          </p15:clr>
        </p15:guide>
        <p15:guide id="19" pos="5110" userDrawn="1">
          <p15:clr>
            <a:srgbClr val="A4A3A4"/>
          </p15:clr>
        </p15:guide>
        <p15:guide id="20" pos="5768" userDrawn="1">
          <p15:clr>
            <a:srgbClr val="A4A3A4"/>
          </p15:clr>
        </p15:guide>
        <p15:guide id="21" pos="6403" userDrawn="1">
          <p15:clr>
            <a:srgbClr val="A4A3A4"/>
          </p15:clr>
        </p15:guide>
        <p15:guide id="22" pos="70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per Hardinge" initials="JH" lastIdx="1" clrIdx="0">
    <p:extLst>
      <p:ext uri="{19B8F6BF-5375-455C-9EA6-DF929625EA0E}">
        <p15:presenceInfo xmlns:p15="http://schemas.microsoft.com/office/powerpoint/2012/main" userId="S::Jasper.Hardinge@Exponential-e.com::69f86c5f-4a08-4e0b-bb9c-15fb31f3f092" providerId="AD"/>
      </p:ext>
    </p:extLst>
  </p:cmAuthor>
  <p:cmAuthor id="2" name="James Pearce" initials="JP" lastIdx="1" clrIdx="1">
    <p:extLst>
      <p:ext uri="{19B8F6BF-5375-455C-9EA6-DF929625EA0E}">
        <p15:presenceInfo xmlns:p15="http://schemas.microsoft.com/office/powerpoint/2012/main" userId="James Pearce" providerId="None"/>
      </p:ext>
    </p:extLst>
  </p:cmAuthor>
  <p:cmAuthor id="3" name="Tristin Titinchi" initials="TT" lastIdx="14" clrIdx="2">
    <p:extLst>
      <p:ext uri="{19B8F6BF-5375-455C-9EA6-DF929625EA0E}">
        <p15:presenceInfo xmlns:p15="http://schemas.microsoft.com/office/powerpoint/2012/main" userId="S::Tristin.Titinchi@Exponential-e.com::85e3d939-8389-434f-8f9c-ed833fa0112c" providerId="AD"/>
      </p:ext>
    </p:extLst>
  </p:cmAuthor>
  <p:cmAuthor id="4" name="Viktoria Pfeff" initials="VP" lastIdx="1" clrIdx="3">
    <p:extLst>
      <p:ext uri="{19B8F6BF-5375-455C-9EA6-DF929625EA0E}">
        <p15:presenceInfo xmlns:p15="http://schemas.microsoft.com/office/powerpoint/2012/main" userId="S::viktoria.pfeff@exponential-e.com::64b38e73-835a-44e8-927a-4958e3c107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A82E"/>
    <a:srgbClr val="2F656B"/>
    <a:srgbClr val="1A1C2B"/>
    <a:srgbClr val="05CD22"/>
    <a:srgbClr val="00C0A5"/>
    <a:srgbClr val="00FF2D"/>
    <a:srgbClr val="00D223"/>
    <a:srgbClr val="BFFFCA"/>
    <a:srgbClr val="7FFF95"/>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87074" autoAdjust="0"/>
  </p:normalViewPr>
  <p:slideViewPr>
    <p:cSldViewPr snapToGrid="0">
      <p:cViewPr varScale="1">
        <p:scale>
          <a:sx n="95" d="100"/>
          <a:sy n="95" d="100"/>
        </p:scale>
        <p:origin x="942" y="96"/>
      </p:cViewPr>
      <p:guideLst>
        <p:guide orient="horz" pos="640"/>
        <p:guide pos="3840"/>
        <p:guide orient="horz" pos="1026"/>
        <p:guide orient="horz" pos="1389"/>
        <p:guide orient="horz" pos="1752"/>
        <p:guide orient="horz" pos="2115"/>
        <p:guide orient="horz" pos="2478"/>
        <p:guide orient="horz" pos="2863"/>
        <p:guide orient="horz" pos="3226"/>
        <p:guide orient="horz" pos="3589"/>
        <p:guide orient="horz" pos="3974"/>
        <p:guide orient="horz" pos="278"/>
        <p:guide pos="3182"/>
        <p:guide pos="2547"/>
        <p:guide pos="1912"/>
        <p:guide pos="1255"/>
        <p:guide pos="597"/>
        <p:guide pos="4475"/>
        <p:guide pos="5110"/>
        <p:guide pos="5768"/>
        <p:guide pos="6403"/>
        <p:guide pos="7038"/>
      </p:guideLst>
    </p:cSldViewPr>
  </p:slideViewPr>
  <p:notesTextViewPr>
    <p:cViewPr>
      <p:scale>
        <a:sx n="3" d="2"/>
        <a:sy n="3" d="2"/>
      </p:scale>
      <p:origin x="0" y="-432"/>
    </p:cViewPr>
  </p:notesText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font" Target="fonts/font2.fntdata"/><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elvetica" pitchFamily="2"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elvetica" pitchFamily="2" charset="0"/>
              </a:defRPr>
            </a:lvl1pPr>
          </a:lstStyle>
          <a:p>
            <a:fld id="{7DBA810B-DEC7-4747-8DEE-C29B71197D5C}" type="datetimeFigureOut">
              <a:rPr lang="en-GB" smtClean="0"/>
              <a:pPr/>
              <a:t>03/11/2023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elvetica" pitchFamily="2"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elvetica" pitchFamily="2" charset="0"/>
              </a:defRPr>
            </a:lvl1pPr>
          </a:lstStyle>
          <a:p>
            <a:fld id="{86E4DE8A-6D9C-4261-B1A7-A6BAB7D2CF09}" type="slidenum">
              <a:rPr lang="en-GB" smtClean="0"/>
              <a:pPr/>
              <a:t>‹#›</a:t>
            </a:fld>
            <a:endParaRPr lang="en-GB" dirty="0"/>
          </a:p>
        </p:txBody>
      </p:sp>
    </p:spTree>
    <p:extLst>
      <p:ext uri="{BB962C8B-B14F-4D97-AF65-F5344CB8AC3E}">
        <p14:creationId xmlns:p14="http://schemas.microsoft.com/office/powerpoint/2010/main" val="334374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itchFamily="2" charset="0"/>
        <a:ea typeface="+mn-ea"/>
        <a:cs typeface="+mn-cs"/>
      </a:defRPr>
    </a:lvl1pPr>
    <a:lvl2pPr marL="457200" algn="l" defTabSz="914400" rtl="0" eaLnBrk="1" latinLnBrk="0" hangingPunct="1">
      <a:defRPr sz="1200" kern="1200">
        <a:solidFill>
          <a:schemeClr val="tx1"/>
        </a:solidFill>
        <a:latin typeface="Helvetica" pitchFamily="2" charset="0"/>
        <a:ea typeface="+mn-ea"/>
        <a:cs typeface="+mn-cs"/>
      </a:defRPr>
    </a:lvl2pPr>
    <a:lvl3pPr marL="914400" algn="l" defTabSz="914400" rtl="0" eaLnBrk="1" latinLnBrk="0" hangingPunct="1">
      <a:defRPr sz="1200" kern="1200">
        <a:solidFill>
          <a:schemeClr val="tx1"/>
        </a:solidFill>
        <a:latin typeface="Helvetica" pitchFamily="2" charset="0"/>
        <a:ea typeface="+mn-ea"/>
        <a:cs typeface="+mn-cs"/>
      </a:defRPr>
    </a:lvl3pPr>
    <a:lvl4pPr marL="1371600" algn="l" defTabSz="914400" rtl="0" eaLnBrk="1" latinLnBrk="0" hangingPunct="1">
      <a:defRPr sz="1200" kern="1200">
        <a:solidFill>
          <a:schemeClr val="tx1"/>
        </a:solidFill>
        <a:latin typeface="Helvetica" pitchFamily="2" charset="0"/>
        <a:ea typeface="+mn-ea"/>
        <a:cs typeface="+mn-cs"/>
      </a:defRPr>
    </a:lvl4pPr>
    <a:lvl5pPr marL="1828800" algn="l" defTabSz="914400" rtl="0" eaLnBrk="1" latinLnBrk="0" hangingPunct="1">
      <a:defRPr sz="120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76706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6E4DE8A-6D9C-4261-B1A7-A6BAB7D2CF09}" type="slidenum">
              <a:rPr lang="en-GB" smtClean="0"/>
              <a:pPr/>
              <a:t>5</a:t>
            </a:fld>
            <a:endParaRPr lang="en-GB" dirty="0"/>
          </a:p>
        </p:txBody>
      </p:sp>
    </p:spTree>
    <p:extLst>
      <p:ext uri="{BB962C8B-B14F-4D97-AF65-F5344CB8AC3E}">
        <p14:creationId xmlns:p14="http://schemas.microsoft.com/office/powerpoint/2010/main" val="63666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35613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80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Illustrate the Expo “full stack” ands wider value</a:t>
            </a:r>
          </a:p>
          <a:p>
            <a:endParaRPr lang="en-GB" dirty="0"/>
          </a:p>
          <a:p>
            <a:endParaRPr lang="en-GB" dirty="0"/>
          </a:p>
          <a:p>
            <a:r>
              <a:rPr lang="en-GB" dirty="0"/>
              <a:t>Need to add in Cyber Recovery/ Ransomware Defender</a:t>
            </a:r>
          </a:p>
          <a:p>
            <a:endParaRPr lang="en-GB" dirty="0"/>
          </a:p>
          <a:p>
            <a:r>
              <a:rPr lang="en-GB" dirty="0"/>
              <a:t>Add another pop up box with Data Services</a:t>
            </a:r>
          </a:p>
          <a:p>
            <a:endParaRPr lang="en-GB" dirty="0"/>
          </a:p>
          <a:p>
            <a:r>
              <a:rPr lang="en-GB" dirty="0"/>
              <a:t>ECS/</a:t>
            </a:r>
            <a:r>
              <a:rPr lang="en-GB" dirty="0" err="1"/>
              <a:t>Powerscale</a:t>
            </a:r>
            <a:r>
              <a:rPr lang="en-GB" dirty="0"/>
              <a:t>/HDFS/Cyber Recovery Vault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E4DE8A-6D9C-4261-B1A7-A6BAB7D2CF09}" type="slidenum">
              <a:rPr kumimoji="0" lang="en-GB" sz="12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181245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Hoping that Marketing can make each section dynamic.  For example when you click the box that says Margin rich and high revenue opportunity then the box flips to the bigger description </a:t>
            </a:r>
          </a:p>
        </p:txBody>
      </p:sp>
      <p:sp>
        <p:nvSpPr>
          <p:cNvPr id="4" name="Slide Number Placeholder 3"/>
          <p:cNvSpPr>
            <a:spLocks noGrp="1"/>
          </p:cNvSpPr>
          <p:nvPr>
            <p:ph type="sldNum" sz="quarter" idx="5"/>
          </p:nvPr>
        </p:nvSpPr>
        <p:spPr/>
        <p:txBody>
          <a:bodyPr/>
          <a:lstStyle/>
          <a:p>
            <a:fld id="{86E4DE8A-6D9C-4261-B1A7-A6BAB7D2CF09}" type="slidenum">
              <a:rPr lang="en-GB" smtClean="0"/>
              <a:pPr/>
              <a:t>9</a:t>
            </a:fld>
            <a:endParaRPr lang="en-GB" dirty="0"/>
          </a:p>
        </p:txBody>
      </p:sp>
    </p:spTree>
    <p:extLst>
      <p:ext uri="{BB962C8B-B14F-4D97-AF65-F5344CB8AC3E}">
        <p14:creationId xmlns:p14="http://schemas.microsoft.com/office/powerpoint/2010/main" val="381627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06803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Slide - Dark">
    <p:bg>
      <p:bgPr>
        <a:solidFill>
          <a:srgbClr val="1A1C2B"/>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chemeClr val="bg1"/>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chemeClr val="bg1"/>
                </a:solidFill>
                <a:latin typeface="Helvetica" pitchFamily="2" charset="0"/>
                <a:ea typeface="Helvetica" pitchFamily="2" charset="0"/>
                <a:cs typeface="Helvetica" pitchFamily="2" charset="0"/>
              </a:defRPr>
            </a:lvl1pPr>
            <a:lvl2pPr>
              <a:spcBef>
                <a:spcPts val="600"/>
              </a:spcBef>
              <a:spcAft>
                <a:spcPts val="600"/>
              </a:spcAft>
              <a:defRPr sz="1600">
                <a:solidFill>
                  <a:schemeClr val="bg1"/>
                </a:solidFill>
                <a:latin typeface="Helvetica" pitchFamily="2" charset="0"/>
                <a:ea typeface="Helvetica" pitchFamily="2" charset="0"/>
                <a:cs typeface="Helvetica" pitchFamily="2" charset="0"/>
              </a:defRPr>
            </a:lvl2pPr>
            <a:lvl3pPr>
              <a:spcBef>
                <a:spcPts val="600"/>
              </a:spcBef>
              <a:spcAft>
                <a:spcPts val="600"/>
              </a:spcAft>
              <a:defRPr sz="1600">
                <a:solidFill>
                  <a:schemeClr val="bg1"/>
                </a:solidFill>
                <a:latin typeface="Helvetica" pitchFamily="2" charset="0"/>
                <a:ea typeface="Helvetica" pitchFamily="2" charset="0"/>
                <a:cs typeface="Helvetica" pitchFamily="2" charset="0"/>
              </a:defRPr>
            </a:lvl3pPr>
            <a:lvl4pPr>
              <a:spcBef>
                <a:spcPts val="600"/>
              </a:spcBef>
              <a:spcAft>
                <a:spcPts val="600"/>
              </a:spcAft>
              <a:defRPr sz="1600">
                <a:solidFill>
                  <a:schemeClr val="bg1"/>
                </a:solidFill>
                <a:latin typeface="Helvetica" pitchFamily="2" charset="0"/>
                <a:ea typeface="Helvetica" pitchFamily="2" charset="0"/>
                <a:cs typeface="Helvetica" pitchFamily="2" charset="0"/>
              </a:defRPr>
            </a:lvl4pPr>
            <a:lvl5pPr>
              <a:spcBef>
                <a:spcPts val="600"/>
              </a:spcBef>
              <a:spcAft>
                <a:spcPts val="600"/>
              </a:spcAft>
              <a:defRPr sz="1600">
                <a:solidFill>
                  <a:schemeClr val="bg1"/>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a:solidFill>
            <a:srgbClr val="1A1C2B"/>
          </a:solidFill>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bg2"/>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1084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Slide B">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3422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ain Title Slide C">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59408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ain Title Slide D">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257128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Title Slide 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07054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Main Title Slide F">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42726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ain Title Slide G">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solidFill>
            <a:srgbClr val="DADCEA">
              <a:alpha val="80000"/>
            </a:srgbClr>
          </a:solid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bg1"/>
                  </a:solidFill>
                  <a:latin typeface="Helvetica" pitchFamily="2" charset="0"/>
                  <a:cs typeface="HelveticaNowDisplay Bold" panose="020B0804030202020204" pitchFamily="34" charset="0"/>
                </a:rPr>
                <a:t>The Exponential-e Group </a:t>
              </a:r>
              <a:r>
                <a:rPr lang="en-GB" sz="1200" dirty="0">
                  <a:solidFill>
                    <a:schemeClr val="bg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bg1"/>
                  </a:solidFill>
                  <a:latin typeface="Helvetica" pitchFamily="2" charset="0"/>
                  <a:ea typeface="+mn-ea"/>
                  <a:cs typeface="HelveticaNowText Regular" panose="020B0504030202020204" pitchFamily="34" charset="0"/>
                </a:rPr>
                <a:t>www.expo-e.uk    |    </a:t>
              </a:r>
              <a:r>
                <a:rPr lang="en-GB" sz="1200" b="0" kern="1200" dirty="0">
                  <a:solidFill>
                    <a:schemeClr val="bg1"/>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bg1"/>
                </a:solidFill>
                <a:latin typeface="Helvetica" pitchFamily="2" charset="0"/>
                <a:ea typeface="+mn-ea"/>
                <a:cs typeface="HelveticaNowDisplay Bold" panose="020B0804030202020204" pitchFamily="34" charset="0"/>
              </a:rPr>
              <a:t>Be Unstoppable.</a:t>
            </a:r>
            <a:endParaRPr lang="en-GB" sz="1500" b="1" kern="1200" dirty="0">
              <a:solidFill>
                <a:schemeClr val="bg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bg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6701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Title  Slide">
    <p:spTree>
      <p:nvGrpSpPr>
        <p:cNvPr id="1" name=""/>
        <p:cNvGrpSpPr/>
        <p:nvPr/>
      </p:nvGrpSpPr>
      <p:grpSpPr>
        <a:xfrm>
          <a:off x="0" y="0"/>
          <a:ext cx="0" cy="0"/>
          <a:chOff x="0" y="0"/>
          <a:chExt cx="0" cy="0"/>
        </a:xfrm>
      </p:grpSpPr>
      <p:sp>
        <p:nvSpPr>
          <p:cNvPr id="3" name="Sub Title">
            <a:extLst>
              <a:ext uri="{FF2B5EF4-FFF2-40B4-BE49-F238E27FC236}">
                <a16:creationId xmlns:a16="http://schemas.microsoft.com/office/drawing/2014/main" id="{336EC5C6-9B65-DE6B-2632-23C025169F0D}"/>
              </a:ext>
            </a:extLst>
          </p:cNvPr>
          <p:cNvSpPr>
            <a:spLocks noGrp="1"/>
          </p:cNvSpPr>
          <p:nvPr>
            <p:ph type="subTitle" idx="1"/>
          </p:nvPr>
        </p:nvSpPr>
        <p:spPr>
          <a:xfrm>
            <a:off x="0" y="4267201"/>
            <a:ext cx="6096000" cy="584200"/>
          </a:xfrm>
          <a:prstGeom prst="rect">
            <a:avLst/>
          </a:prstGeom>
          <a:noFill/>
        </p:spPr>
        <p:txBody>
          <a:bodyPr lIns="360000" tIns="0" rIns="0" bIns="0" anchor="ctr">
            <a:noAutofit/>
          </a:bodyPr>
          <a:lstStyle>
            <a:lvl1pPr marL="0" indent="0" algn="l">
              <a:buNone/>
              <a:defRPr sz="1800">
                <a:latin typeface="Helvetica" pitchFamily="2" charset="0"/>
                <a:cs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grpSp>
        <p:nvGrpSpPr>
          <p:cNvPr id="17" name="Footer">
            <a:extLst>
              <a:ext uri="{FF2B5EF4-FFF2-40B4-BE49-F238E27FC236}">
                <a16:creationId xmlns:a16="http://schemas.microsoft.com/office/drawing/2014/main" id="{B74940B3-1E81-9B4F-67A3-8408D6BA6252}"/>
              </a:ext>
            </a:extLst>
          </p:cNvPr>
          <p:cNvGrpSpPr/>
          <p:nvPr userDrawn="1"/>
        </p:nvGrpSpPr>
        <p:grpSpPr>
          <a:xfrm>
            <a:off x="0" y="6334126"/>
            <a:ext cx="12249150" cy="549274"/>
            <a:chOff x="0" y="6334126"/>
            <a:chExt cx="12249150" cy="549274"/>
          </a:xfrm>
        </p:grpSpPr>
        <p:sp>
          <p:nvSpPr>
            <p:cNvPr id="7" name="The Exponential-e Group Channel Partner Programme">
              <a:extLst>
                <a:ext uri="{FF2B5EF4-FFF2-40B4-BE49-F238E27FC236}">
                  <a16:creationId xmlns:a16="http://schemas.microsoft.com/office/drawing/2014/main" id="{3FB99057-2DBE-3BBF-1188-991F69DE06BA}"/>
                </a:ext>
              </a:extLst>
            </p:cNvPr>
            <p:cNvSpPr/>
            <p:nvPr userDrawn="1"/>
          </p:nvSpPr>
          <p:spPr>
            <a:xfrm>
              <a:off x="0" y="6334126"/>
              <a:ext cx="12249150" cy="546100"/>
            </a:xfrm>
            <a:prstGeom prst="rect">
              <a:avLst/>
            </a:prstGeom>
            <a:solidFill>
              <a:srgbClr val="DADCE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l"/>
              <a:r>
                <a:rPr lang="en-GB" sz="1200" b="1" dirty="0">
                  <a:solidFill>
                    <a:schemeClr val="tx1"/>
                  </a:solidFill>
                  <a:latin typeface="Helvetica" pitchFamily="2" charset="0"/>
                  <a:cs typeface="HelveticaNowDisplay Bold" panose="020B0804030202020204" pitchFamily="34" charset="0"/>
                </a:rPr>
                <a:t>The Exponential-e Group </a:t>
              </a:r>
              <a:r>
                <a:rPr lang="en-GB" sz="1200" dirty="0">
                  <a:solidFill>
                    <a:schemeClr val="tx1"/>
                  </a:solidFill>
                  <a:latin typeface="Helvetica" pitchFamily="2" charset="0"/>
                  <a:cs typeface="HelveticaNowText Regular" panose="020B0504030202020204" pitchFamily="34" charset="0"/>
                </a:rPr>
                <a:t>Channel Partner Programme</a:t>
              </a:r>
            </a:p>
          </p:txBody>
        </p:sp>
        <p:sp>
          <p:nvSpPr>
            <p:cNvPr id="8" name="Website | Contact Number">
              <a:extLst>
                <a:ext uri="{FF2B5EF4-FFF2-40B4-BE49-F238E27FC236}">
                  <a16:creationId xmlns:a16="http://schemas.microsoft.com/office/drawing/2014/main" id="{0E9E7A52-FA0C-6FFD-CEA5-E82AF0BFEBE4}"/>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sp>
        <p:nvSpPr>
          <p:cNvPr id="9" name="Be Unstoppable.">
            <a:extLst>
              <a:ext uri="{FF2B5EF4-FFF2-40B4-BE49-F238E27FC236}">
                <a16:creationId xmlns:a16="http://schemas.microsoft.com/office/drawing/2014/main" id="{E0B79F1B-E698-3463-03AF-A3403227A996}"/>
              </a:ext>
            </a:extLst>
          </p:cNvPr>
          <p:cNvSpPr/>
          <p:nvPr userDrawn="1"/>
        </p:nvSpPr>
        <p:spPr>
          <a:xfrm>
            <a:off x="6096000" y="1270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500" kern="1200" dirty="0">
                <a:solidFill>
                  <a:schemeClr val="tx1"/>
                </a:solidFill>
                <a:latin typeface="Helvetica" pitchFamily="2" charset="0"/>
                <a:ea typeface="+mn-ea"/>
                <a:cs typeface="HelveticaNowDisplay Bold" panose="020B0804030202020204" pitchFamily="34" charset="0"/>
              </a:rPr>
              <a:t>Be Unstoppable.</a:t>
            </a:r>
            <a:endParaRPr lang="en-GB" sz="1500" b="1" kern="1200" dirty="0">
              <a:solidFill>
                <a:schemeClr val="tx1"/>
              </a:solidFill>
              <a:latin typeface="Helvetica" pitchFamily="2" charset="0"/>
              <a:ea typeface="+mn-ea"/>
              <a:cs typeface="HelveticaNowDisplay Bold" panose="020B0804030202020204" pitchFamily="34" charset="0"/>
            </a:endParaRPr>
          </a:p>
        </p:txBody>
      </p:sp>
      <p:grpSp>
        <p:nvGrpSpPr>
          <p:cNvPr id="10" name="Expo.e Logo">
            <a:extLst>
              <a:ext uri="{FF2B5EF4-FFF2-40B4-BE49-F238E27FC236}">
                <a16:creationId xmlns:a16="http://schemas.microsoft.com/office/drawing/2014/main" id="{51ADFC2B-9A58-1EEB-F59A-C17F9CC4D507}"/>
              </a:ext>
            </a:extLst>
          </p:cNvPr>
          <p:cNvGrpSpPr/>
          <p:nvPr userDrawn="1"/>
        </p:nvGrpSpPr>
        <p:grpSpPr>
          <a:xfrm>
            <a:off x="368300" y="241303"/>
            <a:ext cx="2057353" cy="324928"/>
            <a:chOff x="368300" y="241303"/>
            <a:chExt cx="2057353" cy="324928"/>
          </a:xfrm>
          <a:solidFill>
            <a:schemeClr val="tx1"/>
          </a:solidFill>
        </p:grpSpPr>
        <p:sp>
          <p:nvSpPr>
            <p:cNvPr id="11" name="Free-form: Shape 10">
              <a:extLst>
                <a:ext uri="{FF2B5EF4-FFF2-40B4-BE49-F238E27FC236}">
                  <a16:creationId xmlns:a16="http://schemas.microsoft.com/office/drawing/2014/main" id="{F8B6F7D0-3945-E43B-E535-5C922A19B04E}"/>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2" name="Free-form: Shape 11">
              <a:extLst>
                <a:ext uri="{FF2B5EF4-FFF2-40B4-BE49-F238E27FC236}">
                  <a16:creationId xmlns:a16="http://schemas.microsoft.com/office/drawing/2014/main" id="{269507E5-7AC6-B512-FBED-E93C521FB913}"/>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3" name="Free-form: Shape 12">
              <a:extLst>
                <a:ext uri="{FF2B5EF4-FFF2-40B4-BE49-F238E27FC236}">
                  <a16:creationId xmlns:a16="http://schemas.microsoft.com/office/drawing/2014/main" id="{9D715EAC-B53E-775A-8A1E-00F4E0BFEA90}"/>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4" name="Free-form: Shape 13">
              <a:extLst>
                <a:ext uri="{FF2B5EF4-FFF2-40B4-BE49-F238E27FC236}">
                  <a16:creationId xmlns:a16="http://schemas.microsoft.com/office/drawing/2014/main" id="{ABA045DE-398A-8BD5-9E50-BCBD3DAD6C8E}"/>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5" name="Free-form: Shape 14">
              <a:extLst>
                <a:ext uri="{FF2B5EF4-FFF2-40B4-BE49-F238E27FC236}">
                  <a16:creationId xmlns:a16="http://schemas.microsoft.com/office/drawing/2014/main" id="{BD977F90-A06B-C8D5-9516-10CE846630B2}"/>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16" name="Free-form: Shape 15">
              <a:extLst>
                <a:ext uri="{FF2B5EF4-FFF2-40B4-BE49-F238E27FC236}">
                  <a16:creationId xmlns:a16="http://schemas.microsoft.com/office/drawing/2014/main" id="{D9859917-BF34-87CB-6A2C-052DF73011A7}"/>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
        <p:nvSpPr>
          <p:cNvPr id="2" name="Main Title">
            <a:extLst>
              <a:ext uri="{FF2B5EF4-FFF2-40B4-BE49-F238E27FC236}">
                <a16:creationId xmlns:a16="http://schemas.microsoft.com/office/drawing/2014/main" id="{9015C813-5B84-E57E-CDE7-D767064A0786}"/>
              </a:ext>
            </a:extLst>
          </p:cNvPr>
          <p:cNvSpPr>
            <a:spLocks noGrp="1"/>
          </p:cNvSpPr>
          <p:nvPr>
            <p:ph type="ctrTitle"/>
          </p:nvPr>
        </p:nvSpPr>
        <p:spPr>
          <a:xfrm>
            <a:off x="0" y="3352801"/>
            <a:ext cx="8128000" cy="914400"/>
          </a:xfrm>
          <a:prstGeom prst="rect">
            <a:avLst/>
          </a:prstGeom>
          <a:solidFill>
            <a:schemeClr val="bg2"/>
          </a:solidFill>
        </p:spPr>
        <p:txBody>
          <a:bodyPr lIns="360000" tIns="0" rIns="0" bIns="0" anchor="ctr">
            <a:normAutofit/>
          </a:bodyPr>
          <a:lstStyle>
            <a:lvl1pPr algn="l">
              <a:defRPr sz="4000" b="1">
                <a:solidFill>
                  <a:schemeClr val="bg1"/>
                </a:solidFill>
                <a:latin typeface="Helvetica" pitchFamily="2" charset="0"/>
                <a:cs typeface="Helvetica" pitchFamily="2" charset="0"/>
              </a:defRPr>
            </a:lvl1pPr>
          </a:lstStyle>
          <a:p>
            <a:r>
              <a:rPr lang="en-GB" dirty="0"/>
              <a:t>Click to edit Master title style</a:t>
            </a:r>
          </a:p>
        </p:txBody>
      </p:sp>
    </p:spTree>
    <p:extLst>
      <p:ext uri="{BB962C8B-B14F-4D97-AF65-F5344CB8AC3E}">
        <p14:creationId xmlns:p14="http://schemas.microsoft.com/office/powerpoint/2010/main" val="12065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47" presetClass="entr" presetSubtype="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P spid="9" grpId="0"/>
      <p:bldP spid="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Slide - Light">
    <p:bg>
      <p:bgPr>
        <a:solidFill>
          <a:srgbClr val="E7E8F1"/>
        </a:solidFill>
        <a:effectLst/>
      </p:bgPr>
    </p:bg>
    <p:spTree>
      <p:nvGrpSpPr>
        <p:cNvPr id="1" name=""/>
        <p:cNvGrpSpPr/>
        <p:nvPr/>
      </p:nvGrpSpPr>
      <p:grpSpPr>
        <a:xfrm>
          <a:off x="0" y="0"/>
          <a:ext cx="0" cy="0"/>
          <a:chOff x="0" y="0"/>
          <a:chExt cx="0" cy="0"/>
        </a:xfrm>
      </p:grpSpPr>
      <p:sp>
        <p:nvSpPr>
          <p:cNvPr id="5" name="Title 23">
            <a:extLst>
              <a:ext uri="{FF2B5EF4-FFF2-40B4-BE49-F238E27FC236}">
                <a16:creationId xmlns:a16="http://schemas.microsoft.com/office/drawing/2014/main" id="{197AF948-AFDA-994B-A7C7-A4D527451FC4}"/>
              </a:ext>
            </a:extLst>
          </p:cNvPr>
          <p:cNvSpPr>
            <a:spLocks noGrp="1"/>
          </p:cNvSpPr>
          <p:nvPr>
            <p:ph type="title" hasCustomPrompt="1"/>
          </p:nvPr>
        </p:nvSpPr>
        <p:spPr>
          <a:xfrm>
            <a:off x="2768600" y="6875"/>
            <a:ext cx="8966200" cy="749300"/>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 pitchFamily="2" charset="0"/>
                <a:ea typeface="+mj-ea"/>
                <a:cs typeface="Helvetica" pitchFamily="2" charset="0"/>
              </a:defRPr>
            </a:lvl1pPr>
          </a:lstStyle>
          <a:p>
            <a:r>
              <a:rPr lang="en-US" dirty="0"/>
              <a:t>Presentation Title Slide Here</a:t>
            </a:r>
          </a:p>
        </p:txBody>
      </p:sp>
      <p:sp>
        <p:nvSpPr>
          <p:cNvPr id="8" name="Text Placeholder 6">
            <a:extLst>
              <a:ext uri="{FF2B5EF4-FFF2-40B4-BE49-F238E27FC236}">
                <a16:creationId xmlns:a16="http://schemas.microsoft.com/office/drawing/2014/main" id="{F62A5AA4-57D5-8B4C-923A-2C551304202B}"/>
              </a:ext>
            </a:extLst>
          </p:cNvPr>
          <p:cNvSpPr>
            <a:spLocks noGrp="1"/>
          </p:cNvSpPr>
          <p:nvPr>
            <p:ph type="body" sz="quarter" idx="10"/>
          </p:nvPr>
        </p:nvSpPr>
        <p:spPr>
          <a:xfrm>
            <a:off x="335666" y="1226917"/>
            <a:ext cx="11399134" cy="4786132"/>
          </a:xfrm>
          <a:prstGeom prst="rect">
            <a:avLst/>
          </a:prstGeom>
        </p:spPr>
        <p:txBody>
          <a:bodyPr/>
          <a:lstStyle>
            <a:lvl1pPr>
              <a:spcBef>
                <a:spcPts val="600"/>
              </a:spcBef>
              <a:spcAft>
                <a:spcPts val="600"/>
              </a:spcAft>
              <a:defRPr sz="1600">
                <a:solidFill>
                  <a:srgbClr val="1A1C2B"/>
                </a:solidFill>
                <a:latin typeface="Helvetica" pitchFamily="2" charset="0"/>
                <a:ea typeface="Helvetica" pitchFamily="2" charset="0"/>
                <a:cs typeface="Helvetica" pitchFamily="2" charset="0"/>
              </a:defRPr>
            </a:lvl1pPr>
            <a:lvl2pPr>
              <a:spcBef>
                <a:spcPts val="600"/>
              </a:spcBef>
              <a:spcAft>
                <a:spcPts val="600"/>
              </a:spcAft>
              <a:defRPr sz="1600">
                <a:solidFill>
                  <a:srgbClr val="1A1C2B"/>
                </a:solidFill>
                <a:latin typeface="Helvetica" pitchFamily="2" charset="0"/>
                <a:ea typeface="Helvetica" pitchFamily="2" charset="0"/>
                <a:cs typeface="Helvetica" pitchFamily="2" charset="0"/>
              </a:defRPr>
            </a:lvl2pPr>
            <a:lvl3pPr>
              <a:spcBef>
                <a:spcPts val="600"/>
              </a:spcBef>
              <a:spcAft>
                <a:spcPts val="600"/>
              </a:spcAft>
              <a:defRPr sz="1600">
                <a:solidFill>
                  <a:srgbClr val="1A1C2B"/>
                </a:solidFill>
                <a:latin typeface="Helvetica" pitchFamily="2" charset="0"/>
                <a:ea typeface="Helvetica" pitchFamily="2" charset="0"/>
                <a:cs typeface="Helvetica" pitchFamily="2" charset="0"/>
              </a:defRPr>
            </a:lvl3pPr>
            <a:lvl4pPr>
              <a:spcBef>
                <a:spcPts val="600"/>
              </a:spcBef>
              <a:spcAft>
                <a:spcPts val="600"/>
              </a:spcAft>
              <a:defRPr sz="1600">
                <a:solidFill>
                  <a:srgbClr val="1A1C2B"/>
                </a:solidFill>
                <a:latin typeface="Helvetica" pitchFamily="2" charset="0"/>
                <a:ea typeface="Helvetica" pitchFamily="2" charset="0"/>
                <a:cs typeface="Helvetica" pitchFamily="2" charset="0"/>
              </a:defRPr>
            </a:lvl4pPr>
            <a:lvl5pPr>
              <a:spcBef>
                <a:spcPts val="600"/>
              </a:spcBef>
              <a:spcAft>
                <a:spcPts val="600"/>
              </a:spcAft>
              <a:defRPr sz="1600">
                <a:solidFill>
                  <a:srgbClr val="1A1C2B"/>
                </a:solidFill>
                <a:latin typeface="Helvetica" pitchFamily="2" charset="0"/>
                <a:ea typeface="Helvetica" pitchFamily="2" charset="0"/>
                <a:cs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Footer">
            <a:extLst>
              <a:ext uri="{FF2B5EF4-FFF2-40B4-BE49-F238E27FC236}">
                <a16:creationId xmlns:a16="http://schemas.microsoft.com/office/drawing/2014/main" id="{304BFE6F-EB99-3D36-3B9C-887570B3130D}"/>
              </a:ext>
            </a:extLst>
          </p:cNvPr>
          <p:cNvGrpSpPr/>
          <p:nvPr userDrawn="1"/>
        </p:nvGrpSpPr>
        <p:grpSpPr>
          <a:xfrm>
            <a:off x="0" y="6334126"/>
            <a:ext cx="12249150" cy="549274"/>
            <a:chOff x="0" y="6334126"/>
            <a:chExt cx="12249150" cy="549274"/>
          </a:xfrm>
        </p:grpSpPr>
        <p:sp>
          <p:nvSpPr>
            <p:cNvPr id="6" name="The Exponential-e Group Channel Partner Programme">
              <a:extLst>
                <a:ext uri="{FF2B5EF4-FFF2-40B4-BE49-F238E27FC236}">
                  <a16:creationId xmlns:a16="http://schemas.microsoft.com/office/drawing/2014/main" id="{5E2AE9F5-A93E-CCE7-8B34-C0E6B8741677}"/>
                </a:ext>
              </a:extLst>
            </p:cNvPr>
            <p:cNvSpPr/>
            <p:nvPr userDrawn="1"/>
          </p:nvSpPr>
          <p:spPr>
            <a:xfrm>
              <a:off x="0" y="6334126"/>
              <a:ext cx="12249150" cy="546100"/>
            </a:xfrm>
            <a:prstGeom prst="rect">
              <a:avLst/>
            </a:prstGeom>
            <a:solidFill>
              <a:srgbClr val="12274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rgbClr val="1A1C2B"/>
                  </a:solidFill>
                  <a:latin typeface="Helvetica" pitchFamily="2" charset="0"/>
                  <a:ea typeface="+mn-ea"/>
                  <a:cs typeface="HelveticaNowDisplay Bold" panose="020B0804030202020204" pitchFamily="34" charset="0"/>
                </a:rPr>
                <a:t>Be Unstoppable.</a:t>
              </a:r>
              <a:r>
                <a:rPr lang="en-GB" sz="1200" b="1" kern="1200" dirty="0">
                  <a:solidFill>
                    <a:srgbClr val="1A1C2B"/>
                  </a:solidFill>
                  <a:latin typeface="Helvetica" pitchFamily="2" charset="0"/>
                  <a:ea typeface="+mn-ea"/>
                  <a:cs typeface="HelveticaNowDisplay Bold" panose="020B0804030202020204" pitchFamily="34" charset="0"/>
                </a:rPr>
                <a:t> </a:t>
              </a:r>
              <a:r>
                <a:rPr lang="en-GB" sz="1200" b="1" dirty="0">
                  <a:solidFill>
                    <a:srgbClr val="1A1C2B"/>
                  </a:solidFill>
                  <a:latin typeface="Helvetica" pitchFamily="2" charset="0"/>
                  <a:cs typeface="HelveticaNowDisplay Bold" panose="020B0804030202020204" pitchFamily="34" charset="0"/>
                </a:rPr>
                <a:t>The Exponential-e Group </a:t>
              </a:r>
              <a:r>
                <a:rPr lang="en-GB" sz="1200" dirty="0">
                  <a:solidFill>
                    <a:srgbClr val="1A1C2B"/>
                  </a:solidFill>
                  <a:latin typeface="Helvetica" pitchFamily="2" charset="0"/>
                  <a:cs typeface="HelveticaNowText Regular" panose="020B0504030202020204" pitchFamily="34" charset="0"/>
                </a:rPr>
                <a:t>Channel Partner Programme</a:t>
              </a:r>
            </a:p>
          </p:txBody>
        </p:sp>
        <p:sp>
          <p:nvSpPr>
            <p:cNvPr id="7" name="Website | Contact Number">
              <a:extLst>
                <a:ext uri="{FF2B5EF4-FFF2-40B4-BE49-F238E27FC236}">
                  <a16:creationId xmlns:a16="http://schemas.microsoft.com/office/drawing/2014/main" id="{B0F08496-F5D7-3C7D-3A4A-CC835CAED53F}"/>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algn="r"/>
              <a:r>
                <a:rPr lang="en-GB" sz="1200" b="0" kern="1200" dirty="0">
                  <a:solidFill>
                    <a:schemeClr val="tx2"/>
                  </a:solidFill>
                  <a:latin typeface="Helvetica" pitchFamily="2" charset="0"/>
                  <a:ea typeface="+mn-ea"/>
                  <a:cs typeface="HelveticaNowText Regular" panose="020B0504030202020204" pitchFamily="34" charset="0"/>
                </a:rPr>
                <a:t>www.expo-e.uk    |    </a:t>
              </a:r>
              <a:r>
                <a:rPr lang="en-GB" sz="1200" b="0" kern="1200" dirty="0">
                  <a:solidFill>
                    <a:schemeClr val="tx2"/>
                  </a:solidFill>
                  <a:latin typeface="Helvetica" pitchFamily="2" charset="0"/>
                  <a:ea typeface="+mn-ea"/>
                  <a:cs typeface="HelveticaNowDisplay Bold" panose="020B0804030202020204" pitchFamily="34" charset="0"/>
                </a:rPr>
                <a:t>0203 993 3374</a:t>
              </a:r>
            </a:p>
          </p:txBody>
        </p:sp>
      </p:grpSp>
      <p:grpSp>
        <p:nvGrpSpPr>
          <p:cNvPr id="15" name="Expo.e Logo">
            <a:extLst>
              <a:ext uri="{FF2B5EF4-FFF2-40B4-BE49-F238E27FC236}">
                <a16:creationId xmlns:a16="http://schemas.microsoft.com/office/drawing/2014/main" id="{7D5CE16E-DE9C-1CA0-6EFE-D371A4D2F7D6}"/>
              </a:ext>
            </a:extLst>
          </p:cNvPr>
          <p:cNvGrpSpPr/>
          <p:nvPr userDrawn="1"/>
        </p:nvGrpSpPr>
        <p:grpSpPr>
          <a:xfrm>
            <a:off x="368300" y="241303"/>
            <a:ext cx="2057353" cy="324928"/>
            <a:chOff x="368300" y="241303"/>
            <a:chExt cx="2057353" cy="324928"/>
          </a:xfrm>
          <a:solidFill>
            <a:schemeClr val="tx1"/>
          </a:solidFill>
        </p:grpSpPr>
        <p:sp>
          <p:nvSpPr>
            <p:cNvPr id="16" name="Free-form: Shape 15">
              <a:extLst>
                <a:ext uri="{FF2B5EF4-FFF2-40B4-BE49-F238E27FC236}">
                  <a16:creationId xmlns:a16="http://schemas.microsoft.com/office/drawing/2014/main" id="{53E9FFC9-141D-88B9-44DF-D98161289EE8}"/>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7" name="Free-form: Shape 16">
              <a:extLst>
                <a:ext uri="{FF2B5EF4-FFF2-40B4-BE49-F238E27FC236}">
                  <a16:creationId xmlns:a16="http://schemas.microsoft.com/office/drawing/2014/main" id="{453A4FBD-A605-B350-A557-7DDBE8E9A9C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endParaRPr lang="en-GB" dirty="0">
                <a:latin typeface="Helvetica" pitchFamily="2" charset="0"/>
              </a:endParaRPr>
            </a:p>
          </p:txBody>
        </p:sp>
        <p:sp>
          <p:nvSpPr>
            <p:cNvPr id="18" name="Free-form: Shape 17">
              <a:extLst>
                <a:ext uri="{FF2B5EF4-FFF2-40B4-BE49-F238E27FC236}">
                  <a16:creationId xmlns:a16="http://schemas.microsoft.com/office/drawing/2014/main" id="{CB8CA3EC-8A46-A058-C79C-B377E75EFD07}"/>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endParaRPr lang="en-GB" dirty="0">
                <a:latin typeface="Helvetica" pitchFamily="2" charset="0"/>
              </a:endParaRPr>
            </a:p>
          </p:txBody>
        </p:sp>
        <p:sp>
          <p:nvSpPr>
            <p:cNvPr id="19" name="Free-form: Shape 18">
              <a:extLst>
                <a:ext uri="{FF2B5EF4-FFF2-40B4-BE49-F238E27FC236}">
                  <a16:creationId xmlns:a16="http://schemas.microsoft.com/office/drawing/2014/main" id="{F978FA61-89DD-B9EF-2585-5EC5061B3CF6}"/>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endParaRPr lang="en-GB" dirty="0">
                <a:latin typeface="Helvetica" pitchFamily="2" charset="0"/>
              </a:endParaRPr>
            </a:p>
          </p:txBody>
        </p:sp>
        <p:sp>
          <p:nvSpPr>
            <p:cNvPr id="20" name="Free-form: Shape 19">
              <a:extLst>
                <a:ext uri="{FF2B5EF4-FFF2-40B4-BE49-F238E27FC236}">
                  <a16:creationId xmlns:a16="http://schemas.microsoft.com/office/drawing/2014/main" id="{72485355-C579-6520-BE77-79D9099D76B3}"/>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endParaRPr lang="en-GB" dirty="0">
                <a:latin typeface="Helvetica" pitchFamily="2" charset="0"/>
              </a:endParaRPr>
            </a:p>
          </p:txBody>
        </p:sp>
        <p:sp>
          <p:nvSpPr>
            <p:cNvPr id="21" name="Free-form: Shape 20">
              <a:extLst>
                <a:ext uri="{FF2B5EF4-FFF2-40B4-BE49-F238E27FC236}">
                  <a16:creationId xmlns:a16="http://schemas.microsoft.com/office/drawing/2014/main" id="{000A3436-5AA1-68BE-FC6C-DC246CB3D445}"/>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endParaRPr lang="en-GB" dirty="0">
                <a:latin typeface="Helvetica" pitchFamily="2" charset="0"/>
              </a:endParaRPr>
            </a:p>
          </p:txBody>
        </p:sp>
      </p:grpSp>
    </p:spTree>
    <p:extLst>
      <p:ext uri="{BB962C8B-B14F-4D97-AF65-F5344CB8AC3E}">
        <p14:creationId xmlns:p14="http://schemas.microsoft.com/office/powerpoint/2010/main" val="253483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42" presetClass="entr" presetSubtype="0" fill="hold" nodeType="with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tmplLst>
          <p:tmpl>
            <p:tnLst>
              <p:par>
                <p:cTn presetID="10" presetClass="entr" presetSubtype="0" fill="hold" nodeType="withEffect">
                  <p:stCondLst>
                    <p:cond delay="7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descr="A picture containing projector&#10;&#10;Description automatically generated">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CE18D715-8383-CE3F-0D4E-15D27BF2835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691638846"/>
      </p:ext>
    </p:extLst>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845397"/>
      </p:ext>
    </p:extLst>
  </p:cSld>
  <p:clrMap bg1="lt1" tx1="dk1" bg2="lt2" tx2="dk2" accent1="accent1" accent2="accent2" accent3="accent3" accent4="accent4" accent5="accent5" accent6="accent6" hlink="hlink" folHlink="folHlink"/>
  <p:sldLayoutIdLst>
    <p:sldLayoutId id="2147483819" r:id="rId1"/>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08CC54C-2080-DEE5-B34F-5E926759A231}"/>
              </a:ext>
            </a:extLst>
          </p:cNvPr>
          <p:cNvSpPr/>
          <p:nvPr userDrawn="1"/>
        </p:nvSpPr>
        <p:spPr>
          <a:xfrm>
            <a:off x="0" y="0"/>
            <a:ext cx="12192000" cy="6858000"/>
          </a:xfrm>
          <a:prstGeom prst="rect">
            <a:avLst/>
          </a:prstGeom>
          <a:gradFill flip="none" rotWithShape="1">
            <a:gsLst>
              <a:gs pos="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127948843"/>
      </p:ext>
    </p:extLst>
  </p:cSld>
  <p:clrMap bg1="lt1" tx1="dk1" bg2="lt2" tx2="dk2" accent1="accent1" accent2="accent2" accent3="accent3" accent4="accent4" accent5="accent5" accent6="accent6" hlink="hlink" folHlink="folHlink"/>
  <p:sldLayoutIdLst>
    <p:sldLayoutId id="214748380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par>
                                <p:cTn id="10" presetID="10" presetClass="entr" presetSubtype="0"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C152017-49AC-A7F9-AC53-D0114EB172C0}"/>
              </a:ext>
            </a:extLst>
          </p:cNvPr>
          <p:cNvSpPr/>
          <p:nvPr userDrawn="1"/>
        </p:nvSpPr>
        <p:spPr>
          <a:xfrm>
            <a:off x="0" y="0"/>
            <a:ext cx="12192000" cy="6858000"/>
          </a:xfrm>
          <a:prstGeom prst="rect">
            <a:avLst/>
          </a:prstGeom>
          <a:gradFill flip="none" rotWithShape="1">
            <a:gsLst>
              <a:gs pos="94000">
                <a:schemeClr val="accent6"/>
              </a:gs>
              <a:gs pos="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220043174"/>
      </p:ext>
    </p:extLst>
  </p:cSld>
  <p:clrMap bg1="lt1" tx1="dk1" bg2="lt2" tx2="dk2" accent1="accent1" accent2="accent2" accent3="accent3" accent4="accent4" accent5="accent5" accent6="accent6" hlink="hlink" folHlink="folHlink"/>
  <p:sldLayoutIdLst>
    <p:sldLayoutId id="2147483807"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784438-C3A9-5EF6-910A-33F38151A9D7}"/>
              </a:ext>
            </a:extLst>
          </p:cNvPr>
          <p:cNvSpPr/>
          <p:nvPr userDrawn="1"/>
        </p:nvSpPr>
        <p:spPr>
          <a:xfrm>
            <a:off x="0" y="0"/>
            <a:ext cx="12192000" cy="6858000"/>
          </a:xfrm>
          <a:prstGeom prst="rect">
            <a:avLst/>
          </a:prstGeom>
          <a:gradFill flip="none" rotWithShape="1">
            <a:gsLst>
              <a:gs pos="23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1019877866"/>
      </p:ext>
    </p:extLst>
  </p:cSld>
  <p:clrMap bg1="lt1" tx1="dk1" bg2="lt2" tx2="dk2" accent1="accent1" accent2="accent2" accent3="accent3" accent4="accent4" accent5="accent5" accent6="accent6" hlink="hlink" folHlink="folHlink"/>
  <p:sldLayoutIdLst>
    <p:sldLayoutId id="214748380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726616F-5CBD-0EE8-1304-C044CC925041}"/>
              </a:ext>
            </a:extLst>
          </p:cNvPr>
          <p:cNvSpPr/>
          <p:nvPr userDrawn="1"/>
        </p:nvSpPr>
        <p:spPr>
          <a:xfrm>
            <a:off x="0" y="0"/>
            <a:ext cx="12192000" cy="6858000"/>
          </a:xfrm>
          <a:prstGeom prst="rect">
            <a:avLst/>
          </a:prstGeom>
          <a:gradFill flip="none" rotWithShape="1">
            <a:gsLst>
              <a:gs pos="20000">
                <a:schemeClr val="accent6"/>
              </a:gs>
              <a:gs pos="77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3609254251"/>
      </p:ext>
    </p:extLst>
  </p:cSld>
  <p:clrMap bg1="lt1" tx1="dk1" bg2="lt2" tx2="dk2" accent1="accent1" accent2="accent2" accent3="accent3" accent4="accent4" accent5="accent5" accent6="accent6" hlink="hlink" folHlink="folHlink"/>
  <p:sldLayoutIdLst>
    <p:sldLayoutId id="2147483811"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28873140"/>
      </p:ext>
    </p:extLst>
  </p:cSld>
  <p:clrMap bg1="lt1" tx1="dk1" bg2="lt2" tx2="dk2" accent1="accent1" accent2="accent2" accent3="accent3" accent4="accent4" accent5="accent5" accent6="accent6" hlink="hlink" folHlink="folHlink"/>
  <p:sldLayoutIdLst>
    <p:sldLayoutId id="2147483813"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6" presetClass="emph" presetSubtype="0" autoRev="1" fill="hold" nodeType="withEffect">
                                  <p:stCondLst>
                                    <p:cond delay="0"/>
                                  </p:stCondLst>
                                  <p:childTnLst>
                                    <p:animScale>
                                      <p:cBhvr>
                                        <p:cTn id="9"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1A1C2B"/>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3D84F75-2FD0-C8DA-30D0-5CDBEB3CD7E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34F355-6487-95EE-403B-99CCD8EB04EC}"/>
              </a:ext>
            </a:extLst>
          </p:cNvPr>
          <p:cNvSpPr/>
          <p:nvPr userDrawn="1"/>
        </p:nvSpPr>
        <p:spPr>
          <a:xfrm>
            <a:off x="0" y="0"/>
            <a:ext cx="12192000" cy="6858000"/>
          </a:xfrm>
          <a:prstGeom prst="rect">
            <a:avLst/>
          </a:prstGeom>
          <a:gradFill flip="none" rotWithShape="1">
            <a:gsLst>
              <a:gs pos="28000">
                <a:schemeClr val="accent6"/>
              </a:gs>
              <a:gs pos="100000">
                <a:schemeClr val="accent6">
                  <a:alpha val="47000"/>
                  <a:lumMod val="57000"/>
                </a:schemeClr>
              </a:gs>
            </a:gsLst>
            <a:path path="circle">
              <a:fillToRect l="100000" t="100000"/>
            </a:path>
            <a:tileRect r="-100000" b="-10000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atin typeface="Helvetica" pitchFamily="2" charset="0"/>
            </a:endParaRPr>
          </a:p>
        </p:txBody>
      </p:sp>
    </p:spTree>
    <p:extLst>
      <p:ext uri="{BB962C8B-B14F-4D97-AF65-F5344CB8AC3E}">
        <p14:creationId xmlns:p14="http://schemas.microsoft.com/office/powerpoint/2010/main" val="2695176668"/>
      </p:ext>
    </p:extLst>
  </p:cSld>
  <p:clrMap bg1="lt1" tx1="dk1" bg2="lt2" tx2="dk2" accent1="accent1" accent2="accent2" accent3="accent3" accent4="accent4" accent5="accent5" accent6="accent6" hlink="hlink" folHlink="folHlink"/>
  <p:sldLayoutIdLst>
    <p:sldLayoutId id="2147483815"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6" presetClass="emph" presetSubtype="0" autoRev="1" fill="hold" nodeType="withEffect">
                                  <p:stCondLst>
                                    <p:cond delay="0"/>
                                  </p:stCondLst>
                                  <p:childTnLst>
                                    <p:animScale>
                                      <p:cBhvr>
                                        <p:cTn id="12" dur="40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88217"/>
      </p:ext>
    </p:extLst>
  </p:cSld>
  <p:clrMap bg1="lt1" tx1="dk1" bg2="lt2" tx2="dk2" accent1="accent1" accent2="accent2" accent3="accent3" accent4="accent4" accent5="accent5" accent6="accent6" hlink="hlink" folHlink="folHlink"/>
  <p:sldLayoutIdLst>
    <p:sldLayoutId id="21474838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7E8F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18685"/>
      </p:ext>
    </p:extLst>
  </p:cSld>
  <p:clrMap bg1="lt1" tx1="dk1" bg2="lt2" tx2="dk2" accent1="accent1" accent2="accent2" accent3="accent3" accent4="accent4" accent5="accent5" accent6="accent6" hlink="hlink" folHlink="folHlink"/>
  <p:sldLayoutIdLst>
    <p:sldLayoutId id="2147483772" r:id="rId1"/>
  </p:sldLayoutIdLst>
  <p:hf sldNum="0" hd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B232AC-5B11-64E1-3397-261F29B88182}"/>
              </a:ext>
            </a:extLst>
          </p:cNvPr>
          <p:cNvSpPr>
            <a:spLocks noGrp="1"/>
          </p:cNvSpPr>
          <p:nvPr>
            <p:ph type="subTitle" idx="1"/>
          </p:nvPr>
        </p:nvSpPr>
        <p:spPr/>
        <p:txBody>
          <a:bodyPr/>
          <a:lstStyle/>
          <a:p>
            <a:r>
              <a:rPr lang="en-GB" dirty="0"/>
              <a:t>Be Unstoppable with EXPO.e</a:t>
            </a:r>
          </a:p>
        </p:txBody>
      </p:sp>
      <p:sp>
        <p:nvSpPr>
          <p:cNvPr id="3" name="Title 2">
            <a:extLst>
              <a:ext uri="{FF2B5EF4-FFF2-40B4-BE49-F238E27FC236}">
                <a16:creationId xmlns:a16="http://schemas.microsoft.com/office/drawing/2014/main" id="{2C13F5EC-7064-2264-DB23-E4D4D9FDDB23}"/>
              </a:ext>
            </a:extLst>
          </p:cNvPr>
          <p:cNvSpPr>
            <a:spLocks noGrp="1"/>
          </p:cNvSpPr>
          <p:nvPr>
            <p:ph type="ctrTitle"/>
          </p:nvPr>
        </p:nvSpPr>
        <p:spPr/>
        <p:txBody>
          <a:bodyPr/>
          <a:lstStyle/>
          <a:p>
            <a:r>
              <a:rPr lang="en-GB" dirty="0"/>
              <a:t>EXPO.e &amp; </a:t>
            </a:r>
            <a:r>
              <a:rPr lang="en-GB"/>
              <a:t>CATO SASE </a:t>
            </a:r>
            <a:r>
              <a:rPr lang="en-GB" dirty="0"/>
              <a:t>Solution</a:t>
            </a:r>
          </a:p>
        </p:txBody>
      </p:sp>
    </p:spTree>
    <p:extLst>
      <p:ext uri="{BB962C8B-B14F-4D97-AF65-F5344CB8AC3E}">
        <p14:creationId xmlns:p14="http://schemas.microsoft.com/office/powerpoint/2010/main" val="226409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265646" y="1305378"/>
            <a:ext cx="2733220" cy="3624279"/>
            <a:chOff x="3015358" y="2639415"/>
            <a:chExt cx="2733220" cy="3624279"/>
          </a:xfrm>
        </p:grpSpPr>
        <p:sp>
          <p:nvSpPr>
            <p:cNvPr id="16" name="Freeform 15"/>
            <p:cNvSpPr/>
            <p:nvPr/>
          </p:nvSpPr>
          <p:spPr>
            <a:xfrm>
              <a:off x="3444999"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500" dirty="0">
                <a:latin typeface="Helvetica" pitchFamily="2" charset="0"/>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8758" t="65006" r="73760" b="3372"/>
            <a:stretch/>
          </p:blipFill>
          <p:spPr>
            <a:xfrm>
              <a:off x="3495555" y="2783712"/>
              <a:ext cx="2129741" cy="2170254"/>
            </a:xfrm>
            <a:prstGeom prst="rect">
              <a:avLst/>
            </a:prstGeom>
            <a:ln>
              <a:noFill/>
            </a:ln>
          </p:spPr>
        </p:pic>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35408" t="8508" r="56801" b="78200"/>
            <a:stretch/>
          </p:blipFill>
          <p:spPr>
            <a:xfrm>
              <a:off x="3903095" y="3173567"/>
              <a:ext cx="949124" cy="912296"/>
            </a:xfrm>
            <a:prstGeom prst="rect">
              <a:avLst/>
            </a:prstGeom>
            <a:ln>
              <a:noFill/>
            </a:ln>
          </p:spPr>
        </p:pic>
        <p:sp>
          <p:nvSpPr>
            <p:cNvPr id="25" name="TextBox 24">
              <a:extLst>
                <a:ext uri="{FF2B5EF4-FFF2-40B4-BE49-F238E27FC236}">
                  <a16:creationId xmlns:a16="http://schemas.microsoft.com/office/drawing/2014/main" id="{613E8038-FC05-47C0-9525-38E5867A99EB}"/>
                </a:ext>
              </a:extLst>
            </p:cNvPr>
            <p:cNvSpPr txBox="1"/>
            <p:nvPr/>
          </p:nvSpPr>
          <p:spPr>
            <a:xfrm>
              <a:off x="3015358" y="5047248"/>
              <a:ext cx="2733220"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Helvetica" pitchFamily="2" charset="0"/>
                </a:rPr>
                <a:t>Arrange Technical Test Drive with your technical teams and/or target customers</a:t>
              </a:r>
              <a:endParaRPr kumimoji="0" lang="en-GB" sz="1500" b="0" i="0" u="none" strike="noStrike" kern="1200" cap="none" spc="0" normalizeH="0" baseline="0" noProof="0" dirty="0">
                <a:ln>
                  <a:noFill/>
                </a:ln>
                <a:effectLst/>
                <a:uLnTx/>
                <a:uFillTx/>
                <a:latin typeface="Helvetica" pitchFamily="2" charset="0"/>
                <a:ea typeface="+mn-ea"/>
                <a:cs typeface="+mn-cs"/>
              </a:endParaRPr>
            </a:p>
          </p:txBody>
        </p:sp>
      </p:grpSp>
      <p:grpSp>
        <p:nvGrpSpPr>
          <p:cNvPr id="30" name="Group 29"/>
          <p:cNvGrpSpPr/>
          <p:nvPr/>
        </p:nvGrpSpPr>
        <p:grpSpPr>
          <a:xfrm>
            <a:off x="6062561" y="1393559"/>
            <a:ext cx="2354710" cy="3348853"/>
            <a:chOff x="5660758" y="2639415"/>
            <a:chExt cx="2354710" cy="3348853"/>
          </a:xfrm>
        </p:grpSpPr>
        <p:sp>
          <p:nvSpPr>
            <p:cNvPr id="18" name="Freeform 17"/>
            <p:cNvSpPr/>
            <p:nvPr/>
          </p:nvSpPr>
          <p:spPr>
            <a:xfrm>
              <a:off x="5835171"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500" dirty="0">
                <a:latin typeface="Helvetica" pitchFamily="2"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8758" t="65006" r="73760" b="3372"/>
            <a:stretch/>
          </p:blipFill>
          <p:spPr>
            <a:xfrm>
              <a:off x="5885727" y="2783712"/>
              <a:ext cx="2129741" cy="2170254"/>
            </a:xfrm>
            <a:prstGeom prst="rect">
              <a:avLst/>
            </a:prstGeom>
            <a:ln>
              <a:noFill/>
            </a:ln>
          </p:spPr>
        </p:pic>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58211" t="8508" r="33998" b="78200"/>
            <a:stretch/>
          </p:blipFill>
          <p:spPr>
            <a:xfrm>
              <a:off x="6331437" y="3152521"/>
              <a:ext cx="949124" cy="912296"/>
            </a:xfrm>
            <a:prstGeom prst="rect">
              <a:avLst/>
            </a:prstGeom>
            <a:ln>
              <a:noFill/>
            </a:ln>
          </p:spPr>
        </p:pic>
        <p:sp>
          <p:nvSpPr>
            <p:cNvPr id="26" name="TextBox 25">
              <a:extLst>
                <a:ext uri="{FF2B5EF4-FFF2-40B4-BE49-F238E27FC236}">
                  <a16:creationId xmlns:a16="http://schemas.microsoft.com/office/drawing/2014/main" id="{0481294E-5AD9-46AB-9C9F-C56CC3A794D8}"/>
                </a:ext>
              </a:extLst>
            </p:cNvPr>
            <p:cNvSpPr txBox="1"/>
            <p:nvPr/>
          </p:nvSpPr>
          <p:spPr>
            <a:xfrm>
              <a:off x="5660758" y="4771822"/>
              <a:ext cx="2281943"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Helvetica" pitchFamily="2" charset="0"/>
                </a:rPr>
                <a:t>Identify 3 ideal target customers to focus on</a:t>
              </a:r>
              <a:endParaRPr kumimoji="0" lang="en-GB" sz="1500" b="0" i="0" u="none" strike="noStrike" kern="1200" cap="none" spc="0" normalizeH="0" baseline="0" noProof="0" dirty="0">
                <a:ln>
                  <a:noFill/>
                </a:ln>
                <a:effectLst/>
                <a:uLnTx/>
                <a:uFillTx/>
                <a:latin typeface="Helvetica" pitchFamily="2" charset="0"/>
                <a:ea typeface="+mn-ea"/>
                <a:cs typeface="+mn-cs"/>
              </a:endParaRPr>
            </a:p>
          </p:txBody>
        </p:sp>
      </p:grpSp>
      <p:grpSp>
        <p:nvGrpSpPr>
          <p:cNvPr id="29" name="Group 28"/>
          <p:cNvGrpSpPr/>
          <p:nvPr/>
        </p:nvGrpSpPr>
        <p:grpSpPr>
          <a:xfrm>
            <a:off x="8639715" y="1427713"/>
            <a:ext cx="2996276" cy="3443512"/>
            <a:chOff x="7703998" y="2639415"/>
            <a:chExt cx="2996276" cy="3443512"/>
          </a:xfrm>
        </p:grpSpPr>
        <p:sp>
          <p:nvSpPr>
            <p:cNvPr id="20" name="Freeform 19"/>
            <p:cNvSpPr/>
            <p:nvPr/>
          </p:nvSpPr>
          <p:spPr>
            <a:xfrm>
              <a:off x="8225343"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500" dirty="0">
                <a:latin typeface="Helvetica" pitchFamily="2" charset="0"/>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8758" t="65006" r="73760" b="3372"/>
            <a:stretch/>
          </p:blipFill>
          <p:spPr>
            <a:xfrm>
              <a:off x="8275899" y="2783712"/>
              <a:ext cx="2129741" cy="2170254"/>
            </a:xfrm>
            <a:prstGeom prst="rect">
              <a:avLst/>
            </a:prstGeom>
            <a:ln>
              <a:noFill/>
            </a:ln>
          </p:spPr>
        </p:pic>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80681" t="8508" r="11528" b="78200"/>
            <a:stretch/>
          </p:blipFill>
          <p:spPr>
            <a:xfrm>
              <a:off x="8727396" y="3152521"/>
              <a:ext cx="949124" cy="912296"/>
            </a:xfrm>
            <a:prstGeom prst="rect">
              <a:avLst/>
            </a:prstGeom>
            <a:ln>
              <a:noFill/>
            </a:ln>
          </p:spPr>
        </p:pic>
        <p:sp>
          <p:nvSpPr>
            <p:cNvPr id="27" name="TextBox 26">
              <a:extLst>
                <a:ext uri="{FF2B5EF4-FFF2-40B4-BE49-F238E27FC236}">
                  <a16:creationId xmlns:a16="http://schemas.microsoft.com/office/drawing/2014/main" id="{684FB99F-63C7-4C69-A827-80EB6DF63D8A}"/>
                </a:ext>
              </a:extLst>
            </p:cNvPr>
            <p:cNvSpPr txBox="1"/>
            <p:nvPr/>
          </p:nvSpPr>
          <p:spPr>
            <a:xfrm>
              <a:off x="7703998" y="4866481"/>
              <a:ext cx="2996276"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Helvetica" pitchFamily="2" charset="0"/>
                </a:rPr>
                <a:t>Engage Marketing and Enablement Teams to help drive tailored training, engagement and lead gen</a:t>
              </a:r>
              <a:endParaRPr kumimoji="0" lang="en-GB" sz="1500" b="0" i="0" u="none" strike="noStrike" kern="1200" cap="none" spc="0" normalizeH="0" baseline="0" noProof="0" dirty="0">
                <a:ln>
                  <a:noFill/>
                </a:ln>
                <a:effectLst/>
                <a:uLnTx/>
                <a:uFillTx/>
                <a:latin typeface="Helvetica" pitchFamily="2" charset="0"/>
                <a:ea typeface="+mn-ea"/>
                <a:cs typeface="+mn-cs"/>
              </a:endParaRPr>
            </a:p>
          </p:txBody>
        </p:sp>
      </p:grpSp>
      <p:grpSp>
        <p:nvGrpSpPr>
          <p:cNvPr id="32" name="Group 31"/>
          <p:cNvGrpSpPr/>
          <p:nvPr/>
        </p:nvGrpSpPr>
        <p:grpSpPr>
          <a:xfrm>
            <a:off x="850643" y="1284457"/>
            <a:ext cx="2345431" cy="3530997"/>
            <a:chOff x="889693" y="2639415"/>
            <a:chExt cx="2345431" cy="3530997"/>
          </a:xfrm>
        </p:grpSpPr>
        <p:sp>
          <p:nvSpPr>
            <p:cNvPr id="13" name="Freeform 12"/>
            <p:cNvSpPr/>
            <p:nvPr/>
          </p:nvSpPr>
          <p:spPr>
            <a:xfrm>
              <a:off x="1054827" y="2639415"/>
              <a:ext cx="1941656" cy="2198804"/>
            </a:xfrm>
            <a:custGeom>
              <a:avLst/>
              <a:gdLst>
                <a:gd name="connsiteX0" fmla="*/ 1775460 w 3550920"/>
                <a:gd name="connsiteY0" fmla="*/ 0 h 4021194"/>
                <a:gd name="connsiteX1" fmla="*/ 3550920 w 3550920"/>
                <a:gd name="connsiteY1" fmla="*/ 1775460 h 4021194"/>
                <a:gd name="connsiteX2" fmla="*/ 2303428 w 3550920"/>
                <a:gd name="connsiteY2" fmla="*/ 3471099 h 4021194"/>
                <a:gd name="connsiteX3" fmla="*/ 2242123 w 3550920"/>
                <a:gd name="connsiteY3" fmla="*/ 3486862 h 4021194"/>
                <a:gd name="connsiteX4" fmla="*/ 2226626 w 3550920"/>
                <a:gd name="connsiteY4" fmla="*/ 3494251 h 4021194"/>
                <a:gd name="connsiteX5" fmla="*/ 2065018 w 3550920"/>
                <a:gd name="connsiteY5" fmla="*/ 3627121 h 4021194"/>
                <a:gd name="connsiteX6" fmla="*/ 1887217 w 3550920"/>
                <a:gd name="connsiteY6" fmla="*/ 3916653 h 4021194"/>
                <a:gd name="connsiteX7" fmla="*/ 1783077 w 3550920"/>
                <a:gd name="connsiteY7" fmla="*/ 4020793 h 4021194"/>
                <a:gd name="connsiteX8" fmla="*/ 1645917 w 3550920"/>
                <a:gd name="connsiteY8" fmla="*/ 3886173 h 4021194"/>
                <a:gd name="connsiteX9" fmla="*/ 1494788 w 3550920"/>
                <a:gd name="connsiteY9" fmla="*/ 3646170 h 4021194"/>
                <a:gd name="connsiteX10" fmla="*/ 1401651 w 3550920"/>
                <a:gd name="connsiteY10" fmla="*/ 3541725 h 4021194"/>
                <a:gd name="connsiteX11" fmla="*/ 1328569 w 3550920"/>
                <a:gd name="connsiteY11" fmla="*/ 3491946 h 4021194"/>
                <a:gd name="connsiteX12" fmla="*/ 1247493 w 3550920"/>
                <a:gd name="connsiteY12" fmla="*/ 3471099 h 4021194"/>
                <a:gd name="connsiteX13" fmla="*/ 0 w 3550920"/>
                <a:gd name="connsiteY13" fmla="*/ 1775460 h 4021194"/>
                <a:gd name="connsiteX14" fmla="*/ 1775460 w 3550920"/>
                <a:gd name="connsiteY14" fmla="*/ 0 h 402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0920" h="4021194">
                  <a:moveTo>
                    <a:pt x="1775460" y="0"/>
                  </a:moveTo>
                  <a:cubicBezTo>
                    <a:pt x="2756019" y="0"/>
                    <a:pt x="3550920" y="794901"/>
                    <a:pt x="3550920" y="1775460"/>
                  </a:cubicBezTo>
                  <a:cubicBezTo>
                    <a:pt x="3550920" y="2572164"/>
                    <a:pt x="3026161" y="3246305"/>
                    <a:pt x="2303428" y="3471099"/>
                  </a:cubicBezTo>
                  <a:lnTo>
                    <a:pt x="2242123" y="3486862"/>
                  </a:lnTo>
                  <a:lnTo>
                    <a:pt x="2226626" y="3494251"/>
                  </a:lnTo>
                  <a:cubicBezTo>
                    <a:pt x="2179742" y="3517481"/>
                    <a:pt x="2114548" y="3555792"/>
                    <a:pt x="2065018" y="3627121"/>
                  </a:cubicBezTo>
                  <a:cubicBezTo>
                    <a:pt x="2018028" y="3708820"/>
                    <a:pt x="1934207" y="3851041"/>
                    <a:pt x="1887217" y="3916653"/>
                  </a:cubicBezTo>
                  <a:cubicBezTo>
                    <a:pt x="1840227" y="3982265"/>
                    <a:pt x="1823294" y="4025873"/>
                    <a:pt x="1783077" y="4020793"/>
                  </a:cubicBezTo>
                  <a:cubicBezTo>
                    <a:pt x="1742860" y="4015713"/>
                    <a:pt x="1720847" y="3998352"/>
                    <a:pt x="1645917" y="3886173"/>
                  </a:cubicBezTo>
                  <a:cubicBezTo>
                    <a:pt x="1597869" y="3823736"/>
                    <a:pt x="1546858" y="3735912"/>
                    <a:pt x="1494788" y="3646170"/>
                  </a:cubicBezTo>
                  <a:cubicBezTo>
                    <a:pt x="1473198" y="3607225"/>
                    <a:pt x="1439424" y="3572420"/>
                    <a:pt x="1401651" y="3541725"/>
                  </a:cubicBezTo>
                  <a:lnTo>
                    <a:pt x="1328569" y="3491946"/>
                  </a:lnTo>
                  <a:lnTo>
                    <a:pt x="1247493" y="3471099"/>
                  </a:lnTo>
                  <a:cubicBezTo>
                    <a:pt x="524759" y="3246305"/>
                    <a:pt x="0" y="2572164"/>
                    <a:pt x="0" y="1775460"/>
                  </a:cubicBezTo>
                  <a:cubicBezTo>
                    <a:pt x="0" y="794901"/>
                    <a:pt x="794901" y="0"/>
                    <a:pt x="177546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latin typeface="Helvetica" pitchFamily="2" charset="0"/>
              </a:endParaRP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8758" t="65006" r="73760" b="3372"/>
            <a:stretch/>
          </p:blipFill>
          <p:spPr>
            <a:xfrm>
              <a:off x="1105383" y="2783712"/>
              <a:ext cx="2129741" cy="2170254"/>
            </a:xfrm>
            <a:prstGeom prst="rect">
              <a:avLst/>
            </a:prstGeom>
            <a:ln>
              <a:noFill/>
            </a:ln>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2273" t="8508" r="79936" b="79687"/>
            <a:stretch/>
          </p:blipFill>
          <p:spPr>
            <a:xfrm>
              <a:off x="1551093" y="3173567"/>
              <a:ext cx="949124" cy="810228"/>
            </a:xfrm>
            <a:prstGeom prst="rect">
              <a:avLst/>
            </a:prstGeom>
            <a:ln>
              <a:noFill/>
            </a:ln>
          </p:spPr>
        </p:pic>
        <p:sp>
          <p:nvSpPr>
            <p:cNvPr id="28" name="TextBox 27">
              <a:extLst>
                <a:ext uri="{FF2B5EF4-FFF2-40B4-BE49-F238E27FC236}">
                  <a16:creationId xmlns:a16="http://schemas.microsoft.com/office/drawing/2014/main" id="{1C389C82-EB65-4522-B3DF-F5D91A39F0AF}"/>
                </a:ext>
              </a:extLst>
            </p:cNvPr>
            <p:cNvSpPr txBox="1"/>
            <p:nvPr/>
          </p:nvSpPr>
          <p:spPr>
            <a:xfrm>
              <a:off x="889693" y="4953966"/>
              <a:ext cx="2281943" cy="1216446"/>
            </a:xfrm>
            <a:prstGeom prst="roundRect">
              <a:avLst>
                <a:gd name="adj" fmla="val 7518"/>
              </a:avLst>
            </a:prstGeom>
            <a:noFill/>
            <a:ln>
              <a:noFill/>
            </a:ln>
          </p:spPr>
          <p:txBody>
            <a:bodyPr wrap="square" lIns="180000" tIns="180000" rIns="180000" bIns="180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dirty="0">
                  <a:latin typeface="Helvetica" pitchFamily="2" charset="0"/>
                </a:rPr>
                <a:t>Arrange Discovery Session with our solution experts &amp; your Sales Teams</a:t>
              </a:r>
              <a:endParaRPr kumimoji="0" lang="en-GB" sz="1500" b="0" i="0" u="none" strike="noStrike" kern="1200" cap="none" spc="0" normalizeH="0" baseline="0" noProof="0" dirty="0">
                <a:ln>
                  <a:noFill/>
                </a:ln>
                <a:effectLst/>
                <a:uLnTx/>
                <a:uFillTx/>
                <a:latin typeface="Helvetica" pitchFamily="2" charset="0"/>
                <a:ea typeface="+mn-ea"/>
                <a:cs typeface="+mn-cs"/>
              </a:endParaRPr>
            </a:p>
          </p:txBody>
        </p:sp>
      </p:grpSp>
      <p:sp>
        <p:nvSpPr>
          <p:cNvPr id="5" name="Title 4">
            <a:extLst>
              <a:ext uri="{FF2B5EF4-FFF2-40B4-BE49-F238E27FC236}">
                <a16:creationId xmlns:a16="http://schemas.microsoft.com/office/drawing/2014/main" id="{36064875-AC43-4362-BE65-42B37130F9AE}"/>
              </a:ext>
            </a:extLst>
          </p:cNvPr>
          <p:cNvSpPr>
            <a:spLocks noGrp="1"/>
          </p:cNvSpPr>
          <p:nvPr>
            <p:ph type="title"/>
          </p:nvPr>
        </p:nvSpPr>
        <p:spPr/>
        <p:txBody>
          <a:bodyPr/>
          <a:lstStyle/>
          <a:p>
            <a:r>
              <a:rPr lang="en-GB" dirty="0"/>
              <a:t>Next Steps / CTA’s / Engagement Process</a:t>
            </a:r>
          </a:p>
        </p:txBody>
      </p:sp>
    </p:spTree>
    <p:extLst>
      <p:ext uri="{BB962C8B-B14F-4D97-AF65-F5344CB8AC3E}">
        <p14:creationId xmlns:p14="http://schemas.microsoft.com/office/powerpoint/2010/main" val="12606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25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5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7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Agenda</a:t>
            </a:r>
          </a:p>
        </p:txBody>
      </p:sp>
      <p:sp>
        <p:nvSpPr>
          <p:cNvPr id="3" name="TextBox 2">
            <a:extLst>
              <a:ext uri="{FF2B5EF4-FFF2-40B4-BE49-F238E27FC236}">
                <a16:creationId xmlns:a16="http://schemas.microsoft.com/office/drawing/2014/main" id="{1759CB3E-104B-45E0-4FD5-B6ACE915830C}"/>
              </a:ext>
            </a:extLst>
          </p:cNvPr>
          <p:cNvSpPr txBox="1"/>
          <p:nvPr/>
        </p:nvSpPr>
        <p:spPr>
          <a:xfrm>
            <a:off x="525117" y="1034299"/>
            <a:ext cx="11141765" cy="4992392"/>
          </a:xfrm>
          <a:prstGeom prst="rect">
            <a:avLst/>
          </a:prstGeom>
          <a:noFill/>
        </p:spPr>
        <p:txBody>
          <a:bodyPr wrap="square" rtlCol="0">
            <a:spAutoFit/>
          </a:bodyPr>
          <a:lstStyle/>
          <a:p>
            <a:pPr marL="342900" indent="-342900">
              <a:lnSpc>
                <a:spcPct val="200000"/>
              </a:lnSpc>
              <a:buAutoNum type="arabicPeriod"/>
            </a:pPr>
            <a:r>
              <a:rPr lang="en-GB" dirty="0">
                <a:latin typeface="Helvetica" panose="020B0604020202020204" pitchFamily="34" charset="0"/>
                <a:cs typeface="Helvetica" panose="020B0604020202020204" pitchFamily="34" charset="0"/>
              </a:rPr>
              <a:t>What is SASE</a:t>
            </a:r>
          </a:p>
          <a:p>
            <a:pPr marL="342900" indent="-342900">
              <a:lnSpc>
                <a:spcPct val="200000"/>
              </a:lnSpc>
              <a:buAutoNum type="arabicPeriod"/>
            </a:pPr>
            <a:r>
              <a:rPr lang="en-GB" dirty="0">
                <a:latin typeface="Helvetica" panose="020B0604020202020204" pitchFamily="34" charset="0"/>
                <a:cs typeface="Helvetica" panose="020B0604020202020204" pitchFamily="34" charset="0"/>
              </a:rPr>
              <a:t>Why SASE for you and your customers</a:t>
            </a:r>
          </a:p>
          <a:p>
            <a:pPr marL="342900" indent="-342900">
              <a:lnSpc>
                <a:spcPct val="200000"/>
              </a:lnSpc>
              <a:buAutoNum type="arabicPeriod"/>
            </a:pPr>
            <a:r>
              <a:rPr lang="en-GB" dirty="0">
                <a:latin typeface="Helvetica" panose="020B0604020202020204" pitchFamily="34" charset="0"/>
                <a:cs typeface="Helvetica" panose="020B0604020202020204" pitchFamily="34" charset="0"/>
              </a:rPr>
              <a:t>Customer Challenges</a:t>
            </a:r>
          </a:p>
          <a:p>
            <a:pPr marL="342900" indent="-342900">
              <a:lnSpc>
                <a:spcPct val="200000"/>
              </a:lnSpc>
              <a:buAutoNum type="arabicPeriod"/>
            </a:pPr>
            <a:r>
              <a:rPr lang="en-GB" dirty="0">
                <a:latin typeface="Helvetica" panose="020B0604020202020204" pitchFamily="34" charset="0"/>
                <a:cs typeface="Helvetica" panose="020B0604020202020204" pitchFamily="34" charset="0"/>
              </a:rPr>
              <a:t>The Solution &amp; Components</a:t>
            </a:r>
          </a:p>
          <a:p>
            <a:pPr marL="342900" indent="-342900">
              <a:lnSpc>
                <a:spcPct val="200000"/>
              </a:lnSpc>
              <a:buAutoNum type="arabicPeriod"/>
            </a:pPr>
            <a:r>
              <a:rPr lang="en-GB" dirty="0">
                <a:latin typeface="Helvetica" panose="020B0604020202020204" pitchFamily="34" charset="0"/>
                <a:cs typeface="Helvetica" panose="020B0604020202020204" pitchFamily="34" charset="0"/>
              </a:rPr>
              <a:t>Features &amp; Benefits</a:t>
            </a:r>
          </a:p>
          <a:p>
            <a:pPr marL="342900" indent="-342900">
              <a:lnSpc>
                <a:spcPct val="200000"/>
              </a:lnSpc>
              <a:buAutoNum type="arabicPeriod"/>
            </a:pPr>
            <a:r>
              <a:rPr lang="en-GB" dirty="0">
                <a:latin typeface="Helvetica" panose="020B0604020202020204" pitchFamily="34" charset="0"/>
                <a:cs typeface="Helvetica" panose="020B0604020202020204" pitchFamily="34" charset="0"/>
              </a:rPr>
              <a:t>Your opportunities / Where are the quick wins</a:t>
            </a:r>
          </a:p>
          <a:p>
            <a:pPr marL="342900" indent="-342900">
              <a:lnSpc>
                <a:spcPct val="200000"/>
              </a:lnSpc>
              <a:buAutoNum type="arabicPeriod"/>
            </a:pPr>
            <a:r>
              <a:rPr lang="en-GB" dirty="0">
                <a:latin typeface="Helvetica" panose="020B0604020202020204" pitchFamily="34" charset="0"/>
                <a:cs typeface="Helvetica" panose="020B0604020202020204" pitchFamily="34" charset="0"/>
              </a:rPr>
              <a:t>Why EXPO.e &amp; CATO – What’s in it for you</a:t>
            </a:r>
          </a:p>
          <a:p>
            <a:pPr marL="342900" indent="-342900">
              <a:lnSpc>
                <a:spcPct val="200000"/>
              </a:lnSpc>
              <a:buAutoNum type="arabicPeriod"/>
            </a:pPr>
            <a:r>
              <a:rPr lang="en-GB" dirty="0">
                <a:latin typeface="Helvetica" panose="020B0604020202020204" pitchFamily="34" charset="0"/>
                <a:cs typeface="Helvetica" panose="020B0604020202020204" pitchFamily="34" charset="0"/>
              </a:rPr>
              <a:t>Success stories</a:t>
            </a:r>
          </a:p>
          <a:p>
            <a:pPr marL="342900" indent="-342900">
              <a:lnSpc>
                <a:spcPct val="200000"/>
              </a:lnSpc>
              <a:buAutoNum type="arabicPeriod"/>
            </a:pPr>
            <a:r>
              <a:rPr lang="en-GB" dirty="0">
                <a:latin typeface="Helvetica" panose="020B0604020202020204" pitchFamily="34" charset="0"/>
                <a:cs typeface="Helvetica" panose="020B0604020202020204" pitchFamily="34" charset="0"/>
              </a:rPr>
              <a:t>CTA / Next Steps / Engagement Process</a:t>
            </a:r>
          </a:p>
        </p:txBody>
      </p:sp>
    </p:spTree>
    <p:extLst>
      <p:ext uri="{BB962C8B-B14F-4D97-AF65-F5344CB8AC3E}">
        <p14:creationId xmlns:p14="http://schemas.microsoft.com/office/powerpoint/2010/main" val="89845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5">
            <a:extLst>
              <a:ext uri="{FF2B5EF4-FFF2-40B4-BE49-F238E27FC236}">
                <a16:creationId xmlns:a16="http://schemas.microsoft.com/office/drawing/2014/main" id="{E07565E0-A1CA-8021-E273-D189B02B6136}"/>
              </a:ext>
            </a:extLst>
          </p:cNvPr>
          <p:cNvSpPr/>
          <p:nvPr/>
        </p:nvSpPr>
        <p:spPr>
          <a:xfrm>
            <a:off x="4444118" y="1508895"/>
            <a:ext cx="1651214" cy="1733422"/>
          </a:xfrm>
          <a:custGeom>
            <a:avLst/>
            <a:gdLst>
              <a:gd name="connsiteX0" fmla="*/ 0 w 2049017"/>
              <a:gd name="connsiteY0" fmla="*/ 1482281 h 2151030"/>
              <a:gd name="connsiteX1" fmla="*/ 2049018 w 2049017"/>
              <a:gd name="connsiteY1" fmla="*/ 2151031 h 2151030"/>
              <a:gd name="connsiteX2" fmla="*/ 2049018 w 2049017"/>
              <a:gd name="connsiteY2" fmla="*/ 0 h 2151030"/>
              <a:gd name="connsiteX3" fmla="*/ 0 w 2049017"/>
              <a:gd name="connsiteY3" fmla="*/ 1482281 h 2151030"/>
            </a:gdLst>
            <a:ahLst/>
            <a:cxnLst>
              <a:cxn ang="0">
                <a:pos x="connsiteX0" y="connsiteY0"/>
              </a:cxn>
              <a:cxn ang="0">
                <a:pos x="connsiteX1" y="connsiteY1"/>
              </a:cxn>
              <a:cxn ang="0">
                <a:pos x="connsiteX2" y="connsiteY2"/>
              </a:cxn>
              <a:cxn ang="0">
                <a:pos x="connsiteX3" y="connsiteY3"/>
              </a:cxn>
            </a:cxnLst>
            <a:rect l="l" t="t" r="r" b="b"/>
            <a:pathLst>
              <a:path w="2049017" h="2151030">
                <a:moveTo>
                  <a:pt x="0" y="1482281"/>
                </a:moveTo>
                <a:lnTo>
                  <a:pt x="2049018" y="2151031"/>
                </a:lnTo>
                <a:lnTo>
                  <a:pt x="2049018" y="0"/>
                </a:lnTo>
                <a:cubicBezTo>
                  <a:pt x="1093470" y="0"/>
                  <a:pt x="283178" y="621506"/>
                  <a:pt x="0" y="1482281"/>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1" name="4">
            <a:extLst>
              <a:ext uri="{FF2B5EF4-FFF2-40B4-BE49-F238E27FC236}">
                <a16:creationId xmlns:a16="http://schemas.microsoft.com/office/drawing/2014/main" id="{D4F08FE8-373A-2C13-ADEB-419245DE710E}"/>
              </a:ext>
            </a:extLst>
          </p:cNvPr>
          <p:cNvSpPr/>
          <p:nvPr/>
        </p:nvSpPr>
        <p:spPr>
          <a:xfrm>
            <a:off x="4357305" y="2703400"/>
            <a:ext cx="3391468" cy="1952719"/>
          </a:xfrm>
          <a:custGeom>
            <a:avLst/>
            <a:gdLst>
              <a:gd name="connsiteX0" fmla="*/ 2156746 w 4208525"/>
              <a:gd name="connsiteY0" fmla="*/ 668750 h 2423159"/>
              <a:gd name="connsiteX1" fmla="*/ 2156746 w 4208525"/>
              <a:gd name="connsiteY1" fmla="*/ 674465 h 2423159"/>
              <a:gd name="connsiteX2" fmla="*/ 2156746 w 4208525"/>
              <a:gd name="connsiteY2" fmla="*/ 668750 h 2423159"/>
              <a:gd name="connsiteX3" fmla="*/ 107728 w 4208525"/>
              <a:gd name="connsiteY3" fmla="*/ 0 h 2423159"/>
              <a:gd name="connsiteX4" fmla="*/ 106585 w 4208525"/>
              <a:gd name="connsiteY4" fmla="*/ 3620 h 2423159"/>
              <a:gd name="connsiteX5" fmla="*/ 2155508 w 4208525"/>
              <a:gd name="connsiteY5" fmla="*/ 673418 h 2423159"/>
              <a:gd name="connsiteX6" fmla="*/ 106490 w 4208525"/>
              <a:gd name="connsiteY6" fmla="*/ 3620 h 2423159"/>
              <a:gd name="connsiteX7" fmla="*/ 0 w 4208525"/>
              <a:gd name="connsiteY7" fmla="*/ 674465 h 2423159"/>
              <a:gd name="connsiteX8" fmla="*/ 892112 w 4208525"/>
              <a:gd name="connsiteY8" fmla="*/ 2421541 h 2423159"/>
              <a:gd name="connsiteX9" fmla="*/ 2153698 w 4208525"/>
              <a:gd name="connsiteY9" fmla="*/ 674370 h 2423159"/>
              <a:gd name="connsiteX10" fmla="*/ 892112 w 4208525"/>
              <a:gd name="connsiteY10" fmla="*/ 2421541 h 2423159"/>
              <a:gd name="connsiteX11" fmla="*/ 894398 w 4208525"/>
              <a:gd name="connsiteY11" fmla="*/ 2423160 h 2423159"/>
              <a:gd name="connsiteX12" fmla="*/ 2158651 w 4208525"/>
              <a:gd name="connsiteY12" fmla="*/ 674275 h 2423159"/>
              <a:gd name="connsiteX13" fmla="*/ 4208526 w 4208525"/>
              <a:gd name="connsiteY13" fmla="*/ 8668 h 2423159"/>
              <a:gd name="connsiteX14" fmla="*/ 4207574 w 4208525"/>
              <a:gd name="connsiteY14" fmla="*/ 5810 h 2423159"/>
              <a:gd name="connsiteX15" fmla="*/ 2160270 w 4208525"/>
              <a:gd name="connsiteY15" fmla="*/ 669893 h 2423159"/>
              <a:gd name="connsiteX16" fmla="*/ 2156651 w 4208525"/>
              <a:gd name="connsiteY16" fmla="*/ 668750 h 242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8525" h="2423159">
                <a:moveTo>
                  <a:pt x="2156746" y="668750"/>
                </a:moveTo>
                <a:lnTo>
                  <a:pt x="2156746" y="674465"/>
                </a:lnTo>
                <a:lnTo>
                  <a:pt x="2156746" y="668750"/>
                </a:lnTo>
                <a:lnTo>
                  <a:pt x="107728" y="0"/>
                </a:lnTo>
                <a:cubicBezTo>
                  <a:pt x="107347" y="1238"/>
                  <a:pt x="106966" y="2381"/>
                  <a:pt x="106585" y="3620"/>
                </a:cubicBezTo>
                <a:lnTo>
                  <a:pt x="2155508" y="673418"/>
                </a:lnTo>
                <a:lnTo>
                  <a:pt x="106490" y="3620"/>
                </a:lnTo>
                <a:cubicBezTo>
                  <a:pt x="37529" y="214789"/>
                  <a:pt x="0" y="440246"/>
                  <a:pt x="0" y="674465"/>
                </a:cubicBezTo>
                <a:cubicBezTo>
                  <a:pt x="0" y="1393127"/>
                  <a:pt x="351568" y="2029587"/>
                  <a:pt x="892112" y="2421541"/>
                </a:cubicBezTo>
                <a:lnTo>
                  <a:pt x="2153698" y="674370"/>
                </a:lnTo>
                <a:lnTo>
                  <a:pt x="892112" y="2421541"/>
                </a:lnTo>
                <a:cubicBezTo>
                  <a:pt x="892874" y="2422112"/>
                  <a:pt x="893636" y="2422684"/>
                  <a:pt x="894398" y="2423160"/>
                </a:cubicBezTo>
                <a:lnTo>
                  <a:pt x="2158651" y="674275"/>
                </a:lnTo>
                <a:lnTo>
                  <a:pt x="4208526" y="8668"/>
                </a:lnTo>
                <a:cubicBezTo>
                  <a:pt x="4208240" y="7715"/>
                  <a:pt x="4207955" y="6763"/>
                  <a:pt x="4207574" y="5810"/>
                </a:cubicBezTo>
                <a:lnTo>
                  <a:pt x="2160270" y="669893"/>
                </a:lnTo>
                <a:lnTo>
                  <a:pt x="2156651" y="668750"/>
                </a:ln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2" name="3">
            <a:extLst>
              <a:ext uri="{FF2B5EF4-FFF2-40B4-BE49-F238E27FC236}">
                <a16:creationId xmlns:a16="http://schemas.microsoft.com/office/drawing/2014/main" id="{5638E910-135B-D037-99D2-20B55A88B28A}"/>
              </a:ext>
            </a:extLst>
          </p:cNvPr>
          <p:cNvSpPr/>
          <p:nvPr/>
        </p:nvSpPr>
        <p:spPr>
          <a:xfrm>
            <a:off x="5078062" y="3246769"/>
            <a:ext cx="2037307" cy="1738182"/>
          </a:xfrm>
          <a:custGeom>
            <a:avLst/>
            <a:gdLst>
              <a:gd name="connsiteX0" fmla="*/ 0 w 2528125"/>
              <a:gd name="connsiteY0" fmla="*/ 1748885 h 2156936"/>
              <a:gd name="connsiteX1" fmla="*/ 1262348 w 2528125"/>
              <a:gd name="connsiteY1" fmla="*/ 2156936 h 2156936"/>
              <a:gd name="connsiteX2" fmla="*/ 2528126 w 2528125"/>
              <a:gd name="connsiteY2" fmla="*/ 1746409 h 2156936"/>
              <a:gd name="connsiteX3" fmla="*/ 1264253 w 2528125"/>
              <a:gd name="connsiteY3" fmla="*/ 0 h 2156936"/>
              <a:gd name="connsiteX4" fmla="*/ 0 w 2528125"/>
              <a:gd name="connsiteY4" fmla="*/ 1748885 h 215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8125" h="2156936">
                <a:moveTo>
                  <a:pt x="0" y="1748885"/>
                </a:moveTo>
                <a:cubicBezTo>
                  <a:pt x="354902" y="2005489"/>
                  <a:pt x="790956" y="2156936"/>
                  <a:pt x="1262348" y="2156936"/>
                </a:cubicBezTo>
                <a:cubicBezTo>
                  <a:pt x="1733741" y="2156936"/>
                  <a:pt x="2172653" y="2004536"/>
                  <a:pt x="2528126" y="1746409"/>
                </a:cubicBezTo>
                <a:lnTo>
                  <a:pt x="1264253" y="0"/>
                </a:lnTo>
                <a:lnTo>
                  <a:pt x="0" y="1748885"/>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3" name="2">
            <a:extLst>
              <a:ext uri="{FF2B5EF4-FFF2-40B4-BE49-F238E27FC236}">
                <a16:creationId xmlns:a16="http://schemas.microsoft.com/office/drawing/2014/main" id="{9C762C69-137D-6F63-9D4B-22EDE41E36BA}"/>
              </a:ext>
            </a:extLst>
          </p:cNvPr>
          <p:cNvSpPr/>
          <p:nvPr/>
        </p:nvSpPr>
        <p:spPr>
          <a:xfrm>
            <a:off x="6096945" y="2710386"/>
            <a:ext cx="1736416" cy="1942281"/>
          </a:xfrm>
          <a:custGeom>
            <a:avLst/>
            <a:gdLst>
              <a:gd name="connsiteX0" fmla="*/ 1266253 w 2154745"/>
              <a:gd name="connsiteY0" fmla="*/ 2410206 h 2410206"/>
              <a:gd name="connsiteX1" fmla="*/ 2154745 w 2154745"/>
              <a:gd name="connsiteY1" fmla="*/ 665797 h 2410206"/>
              <a:gd name="connsiteX2" fmla="*/ 2049875 w 2154745"/>
              <a:gd name="connsiteY2" fmla="*/ 0 h 2410206"/>
              <a:gd name="connsiteX3" fmla="*/ 0 w 2154745"/>
              <a:gd name="connsiteY3" fmla="*/ 665607 h 2410206"/>
              <a:gd name="connsiteX4" fmla="*/ 1266349 w 2154745"/>
              <a:gd name="connsiteY4" fmla="*/ 2410206 h 2410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745" h="2410206">
                <a:moveTo>
                  <a:pt x="1266253" y="2410206"/>
                </a:moveTo>
                <a:cubicBezTo>
                  <a:pt x="1804702" y="2018062"/>
                  <a:pt x="2154745" y="1382839"/>
                  <a:pt x="2154745" y="665797"/>
                </a:cubicBezTo>
                <a:cubicBezTo>
                  <a:pt x="2154745" y="433388"/>
                  <a:pt x="2117884" y="209645"/>
                  <a:pt x="2049875" y="0"/>
                </a:cubicBezTo>
                <a:lnTo>
                  <a:pt x="0" y="665607"/>
                </a:lnTo>
                <a:lnTo>
                  <a:pt x="1266349" y="2410206"/>
                </a:lnTo>
                <a:close/>
              </a:path>
            </a:pathLst>
          </a:cu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0" name="1">
            <a:extLst>
              <a:ext uri="{FF2B5EF4-FFF2-40B4-BE49-F238E27FC236}">
                <a16:creationId xmlns:a16="http://schemas.microsoft.com/office/drawing/2014/main" id="{98B1BC35-2132-5E21-E4D4-77DF12FA0C44}"/>
              </a:ext>
            </a:extLst>
          </p:cNvPr>
          <p:cNvSpPr/>
          <p:nvPr/>
        </p:nvSpPr>
        <p:spPr>
          <a:xfrm>
            <a:off x="6095333" y="1508895"/>
            <a:ext cx="1652673" cy="1734343"/>
          </a:xfrm>
          <a:custGeom>
            <a:avLst/>
            <a:gdLst>
              <a:gd name="connsiteX0" fmla="*/ 3524 w 2050827"/>
              <a:gd name="connsiteY0" fmla="*/ 2152174 h 2152173"/>
              <a:gd name="connsiteX1" fmla="*/ 2050828 w 2050827"/>
              <a:gd name="connsiteY1" fmla="*/ 1488091 h 2152173"/>
              <a:gd name="connsiteX2" fmla="*/ 0 w 2050827"/>
              <a:gd name="connsiteY2" fmla="*/ 0 h 2152173"/>
              <a:gd name="connsiteX3" fmla="*/ 0 w 2050827"/>
              <a:gd name="connsiteY3" fmla="*/ 2151031 h 2152173"/>
              <a:gd name="connsiteX4" fmla="*/ 3620 w 2050827"/>
              <a:gd name="connsiteY4" fmla="*/ 2152174 h 215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827" h="2152173">
                <a:moveTo>
                  <a:pt x="3524" y="2152174"/>
                </a:moveTo>
                <a:lnTo>
                  <a:pt x="2050828" y="1488091"/>
                </a:lnTo>
                <a:cubicBezTo>
                  <a:pt x="1769459" y="624269"/>
                  <a:pt x="957644" y="0"/>
                  <a:pt x="0" y="0"/>
                </a:cubicBezTo>
                <a:lnTo>
                  <a:pt x="0" y="2151031"/>
                </a:lnTo>
                <a:lnTo>
                  <a:pt x="3620" y="2152174"/>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grpSp>
        <p:nvGrpSpPr>
          <p:cNvPr id="63" name="Divides">
            <a:extLst>
              <a:ext uri="{FF2B5EF4-FFF2-40B4-BE49-F238E27FC236}">
                <a16:creationId xmlns:a16="http://schemas.microsoft.com/office/drawing/2014/main" id="{33E98A06-4FA4-990B-079E-1EF7F471BAA0}"/>
              </a:ext>
            </a:extLst>
          </p:cNvPr>
          <p:cNvGrpSpPr/>
          <p:nvPr/>
        </p:nvGrpSpPr>
        <p:grpSpPr>
          <a:xfrm>
            <a:off x="0" y="-174535"/>
            <a:ext cx="12192000" cy="6348205"/>
            <a:chOff x="0" y="-174535"/>
            <a:chExt cx="12192000" cy="6348205"/>
          </a:xfrm>
        </p:grpSpPr>
        <p:cxnSp>
          <p:nvCxnSpPr>
            <p:cNvPr id="46" name="Straight Connector 45">
              <a:extLst>
                <a:ext uri="{FF2B5EF4-FFF2-40B4-BE49-F238E27FC236}">
                  <a16:creationId xmlns:a16="http://schemas.microsoft.com/office/drawing/2014/main" id="{BBA2116D-16D6-0A7B-5EC3-965FA9ECE49F}"/>
                </a:ext>
              </a:extLst>
            </p:cNvPr>
            <p:cNvCxnSpPr>
              <a:stCxn id="41" idx="0"/>
            </p:cNvCxnSpPr>
            <p:nvPr/>
          </p:nvCxnSpPr>
          <p:spPr>
            <a:xfrm flipH="1" flipV="1">
              <a:off x="0" y="1225750"/>
              <a:ext cx="6095333" cy="2016567"/>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B75D8751-471D-FAF0-26CE-17DFC425E44B}"/>
                </a:ext>
              </a:extLst>
            </p:cNvPr>
            <p:cNvCxnSpPr>
              <a:stCxn id="43" idx="3"/>
            </p:cNvCxnSpPr>
            <p:nvPr/>
          </p:nvCxnSpPr>
          <p:spPr>
            <a:xfrm flipV="1">
              <a:off x="6096945" y="1261310"/>
              <a:ext cx="6095055" cy="198546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F6D6AF1A-448C-55AA-D5F9-9207876FCB92}"/>
                </a:ext>
              </a:extLst>
            </p:cNvPr>
            <p:cNvCxnSpPr>
              <a:stCxn id="43" idx="3"/>
            </p:cNvCxnSpPr>
            <p:nvPr/>
          </p:nvCxnSpPr>
          <p:spPr>
            <a:xfrm flipH="1" flipV="1">
              <a:off x="6094381" y="-174535"/>
              <a:ext cx="2564" cy="3421305"/>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F06AB9B-B1BF-FF65-ED8E-E28F9875338A}"/>
                </a:ext>
              </a:extLst>
            </p:cNvPr>
            <p:cNvCxnSpPr>
              <a:stCxn id="42" idx="3"/>
            </p:cNvCxnSpPr>
            <p:nvPr/>
          </p:nvCxnSpPr>
          <p:spPr>
            <a:xfrm flipH="1">
              <a:off x="3960057" y="3246769"/>
              <a:ext cx="2136812" cy="2886261"/>
            </a:xfrm>
            <a:prstGeom prst="line">
              <a:avLst/>
            </a:prstGeom>
            <a:ln>
              <a:gradFill>
                <a:gsLst>
                  <a:gs pos="0">
                    <a:schemeClr val="accent1">
                      <a:lumMod val="5000"/>
                      <a:lumOff val="95000"/>
                    </a:schemeClr>
                  </a:gs>
                  <a:gs pos="100000">
                    <a:schemeClr val="bg1">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F5FA2EE-6896-1E63-3B10-CBAD764E6197}"/>
                </a:ext>
              </a:extLst>
            </p:cNvPr>
            <p:cNvCxnSpPr>
              <a:stCxn id="43" idx="3"/>
            </p:cNvCxnSpPr>
            <p:nvPr/>
          </p:nvCxnSpPr>
          <p:spPr>
            <a:xfrm>
              <a:off x="6096945" y="3246770"/>
              <a:ext cx="2118366" cy="2926900"/>
            </a:xfrm>
            <a:prstGeom prst="line">
              <a:avLst/>
            </a:prstGeom>
            <a:ln>
              <a:gradFill>
                <a:gsLst>
                  <a:gs pos="0">
                    <a:schemeClr val="accent1">
                      <a:lumMod val="5000"/>
                      <a:lumOff val="95000"/>
                    </a:schemeClr>
                  </a:gs>
                  <a:gs pos="100000">
                    <a:schemeClr val="accent1">
                      <a:lumMod val="30000"/>
                      <a:lumOff val="70000"/>
                      <a:alpha val="0"/>
                    </a:schemeClr>
                  </a:gs>
                </a:gsLst>
                <a:lin ang="5400000" scaled="1"/>
              </a:gradFill>
            </a:ln>
            <a:effectLst/>
          </p:spPr>
          <p:style>
            <a:lnRef idx="2">
              <a:schemeClr val="accent1"/>
            </a:lnRef>
            <a:fillRef idx="0">
              <a:schemeClr val="accent1"/>
            </a:fillRef>
            <a:effectRef idx="1">
              <a:schemeClr val="accent1"/>
            </a:effectRef>
            <a:fontRef idx="minor">
              <a:schemeClr val="tx1"/>
            </a:fontRef>
          </p:style>
        </p:cxnSp>
      </p:grpSp>
      <p:grpSp>
        <p:nvGrpSpPr>
          <p:cNvPr id="61" name="Logo e">
            <a:extLst>
              <a:ext uri="{FF2B5EF4-FFF2-40B4-BE49-F238E27FC236}">
                <a16:creationId xmlns:a16="http://schemas.microsoft.com/office/drawing/2014/main" id="{A55E6539-5E4B-256A-3C02-68B08364BDD8}"/>
              </a:ext>
            </a:extLst>
          </p:cNvPr>
          <p:cNvGrpSpPr/>
          <p:nvPr/>
        </p:nvGrpSpPr>
        <p:grpSpPr>
          <a:xfrm>
            <a:off x="3568306" y="842167"/>
            <a:ext cx="4813694" cy="4686458"/>
            <a:chOff x="3590906" y="974624"/>
            <a:chExt cx="4813694" cy="4686458"/>
          </a:xfrm>
        </p:grpSpPr>
        <p:pic>
          <p:nvPicPr>
            <p:cNvPr id="55" name="Picture 54">
              <a:extLst>
                <a:ext uri="{FF2B5EF4-FFF2-40B4-BE49-F238E27FC236}">
                  <a16:creationId xmlns:a16="http://schemas.microsoft.com/office/drawing/2014/main" id="{EF317D73-289F-6E39-6172-F7FA222E38B3}"/>
                </a:ext>
              </a:extLst>
            </p:cNvPr>
            <p:cNvPicPr>
              <a:picLocks noChangeAspect="1"/>
            </p:cNvPicPr>
            <p:nvPr/>
          </p:nvPicPr>
          <p:blipFill rotWithShape="1">
            <a:blip r:embed="rId3">
              <a:extLst>
                <a:ext uri="{28A0092B-C50C-407E-A947-70E740481C1C}">
                  <a14:useLocalDpi xmlns:a14="http://schemas.microsoft.com/office/drawing/2010/main" val="0"/>
                </a:ext>
              </a:extLst>
            </a:blip>
            <a:srcRect l="57809" t="23597" r="9439" b="19742"/>
            <a:stretch/>
          </p:blipFill>
          <p:spPr>
            <a:xfrm>
              <a:off x="3590906" y="974624"/>
              <a:ext cx="4813694" cy="4686458"/>
            </a:xfrm>
            <a:prstGeom prst="rect">
              <a:avLst/>
            </a:prstGeom>
          </p:spPr>
        </p:pic>
        <p:pic>
          <p:nvPicPr>
            <p:cNvPr id="58" name="Graphic 57">
              <a:extLst>
                <a:ext uri="{FF2B5EF4-FFF2-40B4-BE49-F238E27FC236}">
                  <a16:creationId xmlns:a16="http://schemas.microsoft.com/office/drawing/2014/main" id="{3D633189-79CD-459A-BE4E-D88F2B622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5883" y="2728881"/>
              <a:ext cx="1490196" cy="1317242"/>
            </a:xfrm>
            <a:prstGeom prst="rect">
              <a:avLst/>
            </a:prstGeom>
          </p:spPr>
        </p:pic>
      </p:grpSp>
      <p:sp>
        <p:nvSpPr>
          <p:cNvPr id="2" name="Title 1">
            <a:extLst>
              <a:ext uri="{FF2B5EF4-FFF2-40B4-BE49-F238E27FC236}">
                <a16:creationId xmlns:a16="http://schemas.microsoft.com/office/drawing/2014/main" id="{C9BDA14A-2885-6850-14BF-77B7800A45EB}"/>
              </a:ext>
            </a:extLst>
          </p:cNvPr>
          <p:cNvSpPr>
            <a:spLocks noGrp="1"/>
          </p:cNvSpPr>
          <p:nvPr>
            <p:ph type="title"/>
          </p:nvPr>
        </p:nvSpPr>
        <p:spPr/>
        <p:txBody>
          <a:bodyPr/>
          <a:lstStyle/>
          <a:p>
            <a:r>
              <a:rPr lang="en-GB" dirty="0"/>
              <a:t>Why SASE for you and your customers</a:t>
            </a:r>
          </a:p>
        </p:txBody>
      </p:sp>
      <p:sp>
        <p:nvSpPr>
          <p:cNvPr id="69" name="TextBox 68">
            <a:extLst>
              <a:ext uri="{FF2B5EF4-FFF2-40B4-BE49-F238E27FC236}">
                <a16:creationId xmlns:a16="http://schemas.microsoft.com/office/drawing/2014/main" id="{6453D125-04E0-6243-1179-2AB63A7F791D}"/>
              </a:ext>
            </a:extLst>
          </p:cNvPr>
          <p:cNvSpPr txBox="1"/>
          <p:nvPr/>
        </p:nvSpPr>
        <p:spPr>
          <a:xfrm>
            <a:off x="7053731" y="566816"/>
            <a:ext cx="3290533" cy="1400383"/>
          </a:xfrm>
          <a:prstGeom prst="rect">
            <a:avLst/>
          </a:prstGeom>
          <a:noFill/>
        </p:spPr>
        <p:txBody>
          <a:bodyPr wrap="square">
            <a:spAutoFit/>
          </a:bodyPr>
          <a:lstStyle/>
          <a:p>
            <a:pPr lvl="0" algn="ctr">
              <a:defRPr/>
            </a:pPr>
            <a:r>
              <a:rPr lang="en-GB" sz="4000" b="1" dirty="0">
                <a:solidFill>
                  <a:srgbClr val="00FF2D"/>
                </a:solidFill>
                <a:latin typeface="Helvetica" pitchFamily="2" charset="0"/>
              </a:rPr>
              <a:t>66%</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of surveyed organisations said</a:t>
            </a:r>
          </a:p>
          <a:p>
            <a:pPr lvl="0" algn="ctr">
              <a:defRPr/>
            </a:pPr>
            <a:r>
              <a:rPr lang="en-GB" sz="1500" b="1" dirty="0">
                <a:solidFill>
                  <a:prstClr val="white"/>
                </a:solidFill>
                <a:latin typeface="Helvetica" pitchFamily="2" charset="0"/>
              </a:rPr>
              <a:t>their greatest challenge with SaaS</a:t>
            </a:r>
          </a:p>
          <a:p>
            <a:pPr lvl="0" algn="ctr">
              <a:defRPr/>
            </a:pPr>
            <a:r>
              <a:rPr lang="en-GB" sz="1500" b="1" dirty="0">
                <a:solidFill>
                  <a:prstClr val="white"/>
                </a:solidFill>
                <a:latin typeface="Helvetica" pitchFamily="2" charset="0"/>
              </a:rPr>
              <a:t>applications was the security</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3" name="TextBox 2">
            <a:extLst>
              <a:ext uri="{FF2B5EF4-FFF2-40B4-BE49-F238E27FC236}">
                <a16:creationId xmlns:a16="http://schemas.microsoft.com/office/drawing/2014/main" id="{8EA76246-A936-1C70-063A-DB75BA018618}"/>
              </a:ext>
            </a:extLst>
          </p:cNvPr>
          <p:cNvSpPr txBox="1"/>
          <p:nvPr/>
        </p:nvSpPr>
        <p:spPr>
          <a:xfrm>
            <a:off x="8275102" y="3185396"/>
            <a:ext cx="3290533" cy="1631216"/>
          </a:xfrm>
          <a:prstGeom prst="rect">
            <a:avLst/>
          </a:prstGeom>
          <a:noFill/>
        </p:spPr>
        <p:txBody>
          <a:bodyPr wrap="square">
            <a:spAutoFit/>
          </a:bodyPr>
          <a:lstStyle/>
          <a:p>
            <a:pPr lvl="0" algn="ctr">
              <a:defRPr/>
            </a:pPr>
            <a:r>
              <a:rPr lang="en-GB" sz="4000" b="1" dirty="0">
                <a:solidFill>
                  <a:srgbClr val="00FF2D"/>
                </a:solidFill>
                <a:latin typeface="Helvetica" pitchFamily="2" charset="0"/>
              </a:rPr>
              <a:t>52%</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of business prefer to offer a</a:t>
            </a:r>
          </a:p>
          <a:p>
            <a:pPr lvl="0" algn="ctr">
              <a:defRPr/>
            </a:pPr>
            <a:r>
              <a:rPr lang="en-GB" sz="1500" b="1" dirty="0">
                <a:solidFill>
                  <a:prstClr val="white"/>
                </a:solidFill>
                <a:latin typeface="Helvetica" pitchFamily="2" charset="0"/>
              </a:rPr>
              <a:t>flexible working model after</a:t>
            </a:r>
          </a:p>
          <a:p>
            <a:pPr lvl="0" algn="ctr">
              <a:defRPr/>
            </a:pPr>
            <a:r>
              <a:rPr lang="en-GB" sz="1500" b="1" dirty="0">
                <a:solidFill>
                  <a:prstClr val="white"/>
                </a:solidFill>
                <a:latin typeface="Helvetica" pitchFamily="2" charset="0"/>
              </a:rPr>
              <a:t>COVID increasing the risk area for</a:t>
            </a:r>
          </a:p>
          <a:p>
            <a:pPr lvl="0" algn="ctr">
              <a:defRPr/>
            </a:pPr>
            <a:r>
              <a:rPr lang="en-GB" sz="1500" b="1" dirty="0">
                <a:solidFill>
                  <a:prstClr val="white"/>
                </a:solidFill>
                <a:latin typeface="Helvetica" pitchFamily="2" charset="0"/>
              </a:rPr>
              <a:t>a business</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4" name="TextBox 3">
            <a:extLst>
              <a:ext uri="{FF2B5EF4-FFF2-40B4-BE49-F238E27FC236}">
                <a16:creationId xmlns:a16="http://schemas.microsoft.com/office/drawing/2014/main" id="{27E966E6-F73C-E7D2-B308-9239E6D3DD34}"/>
              </a:ext>
            </a:extLst>
          </p:cNvPr>
          <p:cNvSpPr txBox="1"/>
          <p:nvPr/>
        </p:nvSpPr>
        <p:spPr>
          <a:xfrm>
            <a:off x="4457473" y="5025802"/>
            <a:ext cx="3290533" cy="1169551"/>
          </a:xfrm>
          <a:prstGeom prst="rect">
            <a:avLst/>
          </a:prstGeom>
          <a:noFill/>
        </p:spPr>
        <p:txBody>
          <a:bodyPr wrap="square">
            <a:spAutoFit/>
          </a:bodyPr>
          <a:lstStyle/>
          <a:p>
            <a:pPr lvl="0" algn="ctr">
              <a:defRPr/>
            </a:pPr>
            <a:r>
              <a:rPr lang="en-GB" sz="4000" b="1" dirty="0">
                <a:solidFill>
                  <a:srgbClr val="00FF2D"/>
                </a:solidFill>
                <a:latin typeface="Helvetica" pitchFamily="2" charset="0"/>
              </a:rPr>
              <a:t>500%</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is the predicted growth of the SASE market by 2025</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14F4BB5F-6417-59C5-33AD-764558D85153}"/>
              </a:ext>
            </a:extLst>
          </p:cNvPr>
          <p:cNvSpPr txBox="1"/>
          <p:nvPr/>
        </p:nvSpPr>
        <p:spPr>
          <a:xfrm>
            <a:off x="609733" y="3181832"/>
            <a:ext cx="3290533" cy="1862048"/>
          </a:xfrm>
          <a:prstGeom prst="rect">
            <a:avLst/>
          </a:prstGeom>
          <a:noFill/>
        </p:spPr>
        <p:txBody>
          <a:bodyPr wrap="square">
            <a:spAutoFit/>
          </a:bodyPr>
          <a:lstStyle/>
          <a:p>
            <a:pPr lvl="0" algn="ctr">
              <a:defRPr/>
            </a:pPr>
            <a:r>
              <a:rPr lang="en-GB" sz="4000" b="1" dirty="0">
                <a:solidFill>
                  <a:srgbClr val="00FF2D"/>
                </a:solidFill>
                <a:latin typeface="Helvetica" pitchFamily="2" charset="0"/>
              </a:rPr>
              <a:t>80%</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of organisations will be seeking to</a:t>
            </a:r>
          </a:p>
          <a:p>
            <a:pPr lvl="0" algn="ctr">
              <a:defRPr/>
            </a:pPr>
            <a:r>
              <a:rPr lang="en-GB" sz="1500" b="1" dirty="0">
                <a:solidFill>
                  <a:prstClr val="white"/>
                </a:solidFill>
                <a:latin typeface="Helvetica" pitchFamily="2" charset="0"/>
              </a:rPr>
              <a:t>procure a consolidated SSE</a:t>
            </a:r>
          </a:p>
          <a:p>
            <a:pPr lvl="0" algn="ctr">
              <a:defRPr/>
            </a:pPr>
            <a:r>
              <a:rPr lang="en-GB" sz="1500" b="1" dirty="0">
                <a:solidFill>
                  <a:prstClr val="white"/>
                </a:solidFill>
                <a:latin typeface="Helvetica" pitchFamily="2" charset="0"/>
              </a:rPr>
              <a:t>solution rather than stand alone</a:t>
            </a:r>
          </a:p>
          <a:p>
            <a:pPr lvl="0" algn="ctr">
              <a:defRPr/>
            </a:pPr>
            <a:r>
              <a:rPr lang="en-GB" sz="1500" b="1" dirty="0">
                <a:solidFill>
                  <a:prstClr val="white"/>
                </a:solidFill>
                <a:latin typeface="Helvetica" pitchFamily="2" charset="0"/>
              </a:rPr>
              <a:t>CASB, SWG and ZTNA offerings by 2025, up from 15% in 2021</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6" name="TextBox 5">
            <a:extLst>
              <a:ext uri="{FF2B5EF4-FFF2-40B4-BE49-F238E27FC236}">
                <a16:creationId xmlns:a16="http://schemas.microsoft.com/office/drawing/2014/main" id="{9A5A9299-17EA-29B5-2DE3-E579EF082B6C}"/>
              </a:ext>
            </a:extLst>
          </p:cNvPr>
          <p:cNvSpPr txBox="1"/>
          <p:nvPr/>
        </p:nvSpPr>
        <p:spPr>
          <a:xfrm>
            <a:off x="1923039" y="596290"/>
            <a:ext cx="3290533" cy="1400383"/>
          </a:xfrm>
          <a:prstGeom prst="rect">
            <a:avLst/>
          </a:prstGeom>
          <a:noFill/>
        </p:spPr>
        <p:txBody>
          <a:bodyPr wrap="square">
            <a:spAutoFit/>
          </a:bodyPr>
          <a:lstStyle/>
          <a:p>
            <a:pPr lvl="0" algn="ctr">
              <a:defRPr/>
            </a:pPr>
            <a:r>
              <a:rPr lang="en-GB" sz="4000" b="1" noProof="0" dirty="0">
                <a:solidFill>
                  <a:srgbClr val="00FF2D"/>
                </a:solidFill>
                <a:latin typeface="Helvetica" pitchFamily="2" charset="0"/>
              </a:rPr>
              <a:t>$11b</a:t>
            </a:r>
            <a:br>
              <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rPr>
            </a:br>
            <a:r>
              <a:rPr lang="en-GB" sz="1500" b="1" dirty="0">
                <a:solidFill>
                  <a:prstClr val="white"/>
                </a:solidFill>
                <a:latin typeface="Helvetica" pitchFamily="2" charset="0"/>
              </a:rPr>
              <a:t>is the predicted SASE market worth by 2024, as predicted by Gartner.</a:t>
            </a:r>
            <a:endParaRPr kumimoji="0" lang="en-GB" sz="1500" b="1" i="0" u="none" strike="noStrike" kern="1200" cap="none" spc="0" normalizeH="0" baseline="0" noProof="0" dirty="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539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21" presetClass="entr" presetSubtype="1"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heel(1)">
                                      <p:cBhvr>
                                        <p:cTn id="16" dur="1600"/>
                                        <p:tgtEl>
                                          <p:spTgt spid="63"/>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0" grpId="0" animBg="1"/>
      <p:bldP spid="69"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07FE3-02F6-B503-48D7-54D7849C3C4A}"/>
              </a:ext>
            </a:extLst>
          </p:cNvPr>
          <p:cNvSpPr>
            <a:spLocks noGrp="1"/>
          </p:cNvSpPr>
          <p:nvPr>
            <p:ph type="title"/>
          </p:nvPr>
        </p:nvSpPr>
        <p:spPr/>
        <p:txBody>
          <a:bodyPr/>
          <a:lstStyle/>
          <a:p>
            <a:r>
              <a:rPr lang="en-GB" dirty="0"/>
              <a:t>What is SASE</a:t>
            </a:r>
          </a:p>
        </p:txBody>
      </p:sp>
      <p:sp>
        <p:nvSpPr>
          <p:cNvPr id="3" name="TextBox 2">
            <a:extLst>
              <a:ext uri="{FF2B5EF4-FFF2-40B4-BE49-F238E27FC236}">
                <a16:creationId xmlns:a16="http://schemas.microsoft.com/office/drawing/2014/main" id="{BC127C86-F8CF-732B-D6FD-4D4AF1CB9E73}"/>
              </a:ext>
            </a:extLst>
          </p:cNvPr>
          <p:cNvSpPr txBox="1"/>
          <p:nvPr/>
        </p:nvSpPr>
        <p:spPr>
          <a:xfrm>
            <a:off x="674254" y="855709"/>
            <a:ext cx="10843491" cy="2181303"/>
          </a:xfrm>
          <a:prstGeom prst="rect">
            <a:avLst/>
          </a:prstGeom>
          <a:noFill/>
        </p:spPr>
        <p:txBody>
          <a:bodyPr wrap="square" lIns="91440" tIns="45720" rIns="91440" bIns="45720" anchor="t">
            <a:spAutoFit/>
          </a:bodyPr>
          <a:lstStyle/>
          <a:p>
            <a:pPr algn="ctr">
              <a:lnSpc>
                <a:spcPct val="107000"/>
              </a:lnSpc>
              <a:spcAft>
                <a:spcPts val="800"/>
              </a:spcAft>
            </a:pPr>
            <a:r>
              <a:rPr lang="en-GB" sz="2000" i="1" kern="100" dirty="0">
                <a:effectLst/>
                <a:latin typeface="Helvetica" pitchFamily="2" charset="0"/>
                <a:ea typeface="Calibri" panose="020F0502020204030204" pitchFamily="34" charset="0"/>
                <a:cs typeface="Times New Roman"/>
              </a:rPr>
              <a:t>“</a:t>
            </a:r>
            <a:r>
              <a:rPr lang="en-GB" sz="2000" b="0" i="1" dirty="0">
                <a:solidFill>
                  <a:srgbClr val="000000"/>
                </a:solidFill>
                <a:effectLst/>
                <a:latin typeface="Helvetica" pitchFamily="2" charset="0"/>
              </a:rPr>
              <a:t>Secure </a:t>
            </a:r>
            <a:r>
              <a:rPr lang="en-GB" sz="2000" i="1" dirty="0">
                <a:solidFill>
                  <a:srgbClr val="000000"/>
                </a:solidFill>
                <a:latin typeface="Helvetica" pitchFamily="2" charset="0"/>
              </a:rPr>
              <a:t>Access</a:t>
            </a:r>
            <a:r>
              <a:rPr lang="en-GB" sz="2000" b="0" i="1" dirty="0">
                <a:solidFill>
                  <a:srgbClr val="000000"/>
                </a:solidFill>
                <a:effectLst/>
                <a:latin typeface="Helvetica" pitchFamily="2" charset="0"/>
              </a:rPr>
              <a:t> </a:t>
            </a:r>
            <a:r>
              <a:rPr lang="en-GB" sz="2000" i="1" dirty="0">
                <a:solidFill>
                  <a:srgbClr val="000000"/>
                </a:solidFill>
                <a:latin typeface="Helvetica" pitchFamily="2" charset="0"/>
              </a:rPr>
              <a:t>Service</a:t>
            </a:r>
            <a:r>
              <a:rPr lang="en-GB" sz="2000" b="0" i="1" dirty="0">
                <a:solidFill>
                  <a:srgbClr val="000000"/>
                </a:solidFill>
                <a:effectLst/>
                <a:latin typeface="Helvetica" pitchFamily="2" charset="0"/>
              </a:rPr>
              <a:t> </a:t>
            </a:r>
            <a:r>
              <a:rPr lang="en-GB" sz="2000" i="1" dirty="0">
                <a:solidFill>
                  <a:srgbClr val="000000"/>
                </a:solidFill>
                <a:latin typeface="Helvetica" pitchFamily="2" charset="0"/>
              </a:rPr>
              <a:t>Edge</a:t>
            </a:r>
            <a:r>
              <a:rPr lang="en-GB" sz="2000" b="0" i="1" dirty="0">
                <a:solidFill>
                  <a:srgbClr val="000000"/>
                </a:solidFill>
                <a:effectLst/>
                <a:latin typeface="Helvetica" pitchFamily="2" charset="0"/>
              </a:rPr>
              <a:t> (SASE) delivers converged network and </a:t>
            </a:r>
            <a:br>
              <a:rPr lang="en-GB" sz="2000" b="0" i="1" dirty="0">
                <a:solidFill>
                  <a:srgbClr val="000000"/>
                </a:solidFill>
                <a:effectLst/>
                <a:latin typeface="Helvetica" pitchFamily="2" charset="0"/>
              </a:rPr>
            </a:br>
            <a:r>
              <a:rPr lang="en-GB" sz="2000" b="0" i="1" dirty="0">
                <a:solidFill>
                  <a:srgbClr val="000000"/>
                </a:solidFill>
                <a:effectLst/>
                <a:latin typeface="Helvetica" pitchFamily="2" charset="0"/>
              </a:rPr>
              <a:t>security as a service capabilities, including</a:t>
            </a:r>
            <a:br>
              <a:rPr lang="en-GB" sz="2000" b="0" i="1" dirty="0">
                <a:solidFill>
                  <a:srgbClr val="000000"/>
                </a:solidFill>
                <a:effectLst/>
                <a:latin typeface="Helvetica" pitchFamily="2" charset="0"/>
              </a:rPr>
            </a:br>
            <a:br>
              <a:rPr lang="en-GB" sz="2000" i="1" dirty="0">
                <a:latin typeface="Helvetica" pitchFamily="2" charset="0"/>
              </a:rPr>
            </a:br>
            <a:r>
              <a:rPr lang="en-GB" sz="2000" i="1" dirty="0">
                <a:solidFill>
                  <a:srgbClr val="000000"/>
                </a:solidFill>
                <a:latin typeface="Helvetica" pitchFamily="2" charset="0"/>
              </a:rPr>
              <a:t> </a:t>
            </a:r>
            <a:r>
              <a:rPr lang="en-GB" sz="2000" b="0" i="1" dirty="0">
                <a:solidFill>
                  <a:srgbClr val="000000"/>
                </a:solidFill>
                <a:effectLst/>
                <a:latin typeface="Helvetica" pitchFamily="2" charset="0"/>
              </a:rPr>
              <a:t>SD-WAN, SWG, CASB, NGFW and zero trust network access (ZTNA). </a:t>
            </a:r>
            <a:br>
              <a:rPr lang="en-GB" sz="2000" i="1" dirty="0">
                <a:latin typeface="Helvetica" pitchFamily="2" charset="0"/>
              </a:rPr>
            </a:br>
            <a:r>
              <a:rPr lang="en-GB" sz="1600" b="0" i="1" dirty="0">
                <a:solidFill>
                  <a:srgbClr val="000000"/>
                </a:solidFill>
                <a:effectLst/>
                <a:latin typeface="Helvetica" pitchFamily="2" charset="0"/>
              </a:rPr>
              <a:t>SASE supports branch office, remote worker and on-premises secure access use cases. SASE is primarily delivered as a service and enables zero trust access based on the identity of the device or entity, combined with real-time context and security and compliance policies.”</a:t>
            </a:r>
            <a:endParaRPr lang="en-GB" sz="1600" i="1" kern="100" dirty="0">
              <a:effectLst/>
              <a:latin typeface="Helvetica"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58FAFFF-BC4C-79FC-FEDF-5302E8819887}"/>
              </a:ext>
            </a:extLst>
          </p:cNvPr>
          <p:cNvPicPr>
            <a:picLocks noChangeAspect="1"/>
          </p:cNvPicPr>
          <p:nvPr/>
        </p:nvPicPr>
        <p:blipFill>
          <a:blip r:embed="rId2"/>
          <a:stretch>
            <a:fillRect/>
          </a:stretch>
        </p:blipFill>
        <p:spPr>
          <a:xfrm>
            <a:off x="1928190" y="3082699"/>
            <a:ext cx="8335618" cy="3077994"/>
          </a:xfrm>
          <a:prstGeom prst="rect">
            <a:avLst/>
          </a:prstGeom>
        </p:spPr>
      </p:pic>
      <p:pic>
        <p:nvPicPr>
          <p:cNvPr id="8" name="Picture 7">
            <a:extLst>
              <a:ext uri="{FF2B5EF4-FFF2-40B4-BE49-F238E27FC236}">
                <a16:creationId xmlns:a16="http://schemas.microsoft.com/office/drawing/2014/main" id="{4AE07251-1448-AC21-602F-A1B8133873C3}"/>
              </a:ext>
            </a:extLst>
          </p:cNvPr>
          <p:cNvPicPr>
            <a:picLocks noChangeAspect="1"/>
          </p:cNvPicPr>
          <p:nvPr/>
        </p:nvPicPr>
        <p:blipFill>
          <a:blip r:embed="rId3"/>
          <a:stretch>
            <a:fillRect/>
          </a:stretch>
        </p:blipFill>
        <p:spPr>
          <a:xfrm>
            <a:off x="298174" y="3771244"/>
            <a:ext cx="1537252" cy="564566"/>
          </a:xfrm>
          <a:prstGeom prst="rect">
            <a:avLst/>
          </a:prstGeom>
          <a:solidFill>
            <a:schemeClr val="accent2"/>
          </a:solidFill>
          <a:ln>
            <a:noFill/>
          </a:ln>
        </p:spPr>
      </p:pic>
      <p:pic>
        <p:nvPicPr>
          <p:cNvPr id="10" name="Picture 9">
            <a:extLst>
              <a:ext uri="{FF2B5EF4-FFF2-40B4-BE49-F238E27FC236}">
                <a16:creationId xmlns:a16="http://schemas.microsoft.com/office/drawing/2014/main" id="{9F6A7ED6-2C0B-1B82-7CCF-151409FFB59F}"/>
              </a:ext>
            </a:extLst>
          </p:cNvPr>
          <p:cNvPicPr>
            <a:picLocks noChangeAspect="1"/>
          </p:cNvPicPr>
          <p:nvPr/>
        </p:nvPicPr>
        <p:blipFill>
          <a:blip r:embed="rId4"/>
          <a:stretch>
            <a:fillRect/>
          </a:stretch>
        </p:blipFill>
        <p:spPr>
          <a:xfrm>
            <a:off x="10263808" y="3750675"/>
            <a:ext cx="1716158" cy="605704"/>
          </a:xfrm>
          <a:prstGeom prst="rect">
            <a:avLst/>
          </a:prstGeom>
        </p:spPr>
      </p:pic>
    </p:spTree>
    <p:extLst>
      <p:ext uri="{BB962C8B-B14F-4D97-AF65-F5344CB8AC3E}">
        <p14:creationId xmlns:p14="http://schemas.microsoft.com/office/powerpoint/2010/main" val="268622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CF4C-4670-C30C-9D15-D8993131A172}"/>
              </a:ext>
            </a:extLst>
          </p:cNvPr>
          <p:cNvSpPr>
            <a:spLocks noGrp="1"/>
          </p:cNvSpPr>
          <p:nvPr>
            <p:ph type="title"/>
          </p:nvPr>
        </p:nvSpPr>
        <p:spPr>
          <a:noFill/>
        </p:spPr>
        <p:txBody>
          <a:bodyPr/>
          <a:lstStyle/>
          <a:p>
            <a:r>
              <a:rPr lang="en-GB" dirty="0"/>
              <a:t>The Solution &amp; Components</a:t>
            </a:r>
          </a:p>
        </p:txBody>
      </p:sp>
      <p:grpSp>
        <p:nvGrpSpPr>
          <p:cNvPr id="9" name="Footer">
            <a:extLst>
              <a:ext uri="{FF2B5EF4-FFF2-40B4-BE49-F238E27FC236}">
                <a16:creationId xmlns:a16="http://schemas.microsoft.com/office/drawing/2014/main" id="{90E10707-6C63-E810-0A11-02CDF464EC88}"/>
              </a:ext>
            </a:extLst>
          </p:cNvPr>
          <p:cNvGrpSpPr/>
          <p:nvPr/>
        </p:nvGrpSpPr>
        <p:grpSpPr>
          <a:xfrm>
            <a:off x="0" y="6334126"/>
            <a:ext cx="12249150" cy="549274"/>
            <a:chOff x="0" y="6334126"/>
            <a:chExt cx="12249150" cy="549274"/>
          </a:xfrm>
          <a:solidFill>
            <a:srgbClr val="1A1C2B"/>
          </a:solidFill>
        </p:grpSpPr>
        <p:sp>
          <p:nvSpPr>
            <p:cNvPr id="10" name="The Exponential-e Group Channel Partner Programme">
              <a:extLst>
                <a:ext uri="{FF2B5EF4-FFF2-40B4-BE49-F238E27FC236}">
                  <a16:creationId xmlns:a16="http://schemas.microsoft.com/office/drawing/2014/main" id="{10021846-ACAA-2E08-AC70-3843D2998102}"/>
                </a:ext>
              </a:extLst>
            </p:cNvPr>
            <p:cNvSpPr/>
            <p:nvPr userDrawn="1"/>
          </p:nvSpPr>
          <p:spPr>
            <a:xfrm>
              <a:off x="0" y="6334126"/>
              <a:ext cx="12249150" cy="546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Display Bold" panose="020B0804030202020204" pitchFamily="34" charset="0"/>
                </a:rPr>
                <a:t>Be unstoppable.</a:t>
              </a:r>
              <a:r>
                <a:rPr kumimoji="0" lang="en-GB" sz="1200" b="1" i="0" u="none" strike="noStrike" kern="1200" cap="none" spc="0" normalizeH="0" baseline="0" noProof="0" dirty="0">
                  <a:ln>
                    <a:noFill/>
                  </a:ln>
                  <a:solidFill>
                    <a:srgbClr val="1A1C2B"/>
                  </a:solidFill>
                  <a:effectLst/>
                  <a:uLnTx/>
                  <a:uFillTx/>
                  <a:latin typeface="Helvetica" pitchFamily="2" charset="0"/>
                  <a:ea typeface="+mn-ea"/>
                  <a:cs typeface="HelveticaNowDisplay Bold" panose="020B0804030202020204" pitchFamily="34" charset="0"/>
                </a:rPr>
                <a:t> The Exponential-e Group </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Text Regular" panose="020B0504030202020204" pitchFamily="34" charset="0"/>
                </a:rPr>
                <a:t>Channel Partner Programme</a:t>
              </a:r>
            </a:p>
          </p:txBody>
        </p:sp>
        <p:sp>
          <p:nvSpPr>
            <p:cNvPr id="11" name="Website | Contact Number">
              <a:extLst>
                <a:ext uri="{FF2B5EF4-FFF2-40B4-BE49-F238E27FC236}">
                  <a16:creationId xmlns:a16="http://schemas.microsoft.com/office/drawing/2014/main" id="{BDF02A5D-1278-9A78-8B48-9E5867D35440}"/>
                </a:ext>
              </a:extLst>
            </p:cNvPr>
            <p:cNvSpPr/>
            <p:nvPr userDrawn="1"/>
          </p:nvSpPr>
          <p:spPr>
            <a:xfrm>
              <a:off x="6096000" y="6337300"/>
              <a:ext cx="6096000" cy="546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36000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Text Regular" panose="020B0504030202020204" pitchFamily="34" charset="0"/>
                </a:rPr>
                <a:t>www.expo-e.</a:t>
              </a:r>
              <a:r>
                <a:rPr lang="en-GB" sz="1200" dirty="0" err="1">
                  <a:solidFill>
                    <a:srgbClr val="1A1C2B"/>
                  </a:solidFill>
                  <a:latin typeface="Helvetica" pitchFamily="2" charset="0"/>
                  <a:cs typeface="HelveticaNowText Regular" panose="020B0504030202020204" pitchFamily="34" charset="0"/>
                </a:rPr>
                <a:t>uk</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Text Regular" panose="020B0504030202020204" pitchFamily="34" charset="0"/>
                </a:rPr>
                <a:t>    |    </a:t>
              </a:r>
              <a:r>
                <a:rPr kumimoji="0" lang="en-GB" sz="1200" b="0" i="0" u="none" strike="noStrike" kern="1200" cap="none" spc="0" normalizeH="0" baseline="0" noProof="0" dirty="0">
                  <a:ln>
                    <a:noFill/>
                  </a:ln>
                  <a:solidFill>
                    <a:srgbClr val="1A1C2B"/>
                  </a:solidFill>
                  <a:effectLst/>
                  <a:uLnTx/>
                  <a:uFillTx/>
                  <a:latin typeface="Helvetica" pitchFamily="2" charset="0"/>
                  <a:ea typeface="+mn-ea"/>
                  <a:cs typeface="HelveticaNowDisplay Bold" panose="020B0804030202020204" pitchFamily="34" charset="0"/>
                </a:rPr>
                <a:t>0203 993 3374</a:t>
              </a:r>
            </a:p>
          </p:txBody>
        </p:sp>
      </p:grpSp>
      <p:grpSp>
        <p:nvGrpSpPr>
          <p:cNvPr id="12" name="Expo.e Logo">
            <a:extLst>
              <a:ext uri="{FF2B5EF4-FFF2-40B4-BE49-F238E27FC236}">
                <a16:creationId xmlns:a16="http://schemas.microsoft.com/office/drawing/2014/main" id="{AD9B198B-7F01-689B-A963-BEB6EA1BE4E1}"/>
              </a:ext>
            </a:extLst>
          </p:cNvPr>
          <p:cNvGrpSpPr/>
          <p:nvPr/>
        </p:nvGrpSpPr>
        <p:grpSpPr>
          <a:xfrm>
            <a:off x="368300" y="241303"/>
            <a:ext cx="2057353" cy="324928"/>
            <a:chOff x="368300" y="241303"/>
            <a:chExt cx="2057353" cy="324928"/>
          </a:xfrm>
          <a:solidFill>
            <a:schemeClr val="bg2"/>
          </a:solidFill>
        </p:grpSpPr>
        <p:sp>
          <p:nvSpPr>
            <p:cNvPr id="13" name="Free-form: Shape 12">
              <a:extLst>
                <a:ext uri="{FF2B5EF4-FFF2-40B4-BE49-F238E27FC236}">
                  <a16:creationId xmlns:a16="http://schemas.microsoft.com/office/drawing/2014/main" id="{13979F3B-53A3-30C1-1F9F-54B709CF3295}"/>
                </a:ext>
              </a:extLst>
            </p:cNvPr>
            <p:cNvSpPr/>
            <p:nvPr/>
          </p:nvSpPr>
          <p:spPr>
            <a:xfrm>
              <a:off x="368300" y="248768"/>
              <a:ext cx="302184" cy="310036"/>
            </a:xfrm>
            <a:custGeom>
              <a:avLst/>
              <a:gdLst>
                <a:gd name="connsiteX0" fmla="*/ 0 w 302184"/>
                <a:gd name="connsiteY0" fmla="*/ 0 h 310036"/>
                <a:gd name="connsiteX1" fmla="*/ 0 w 302184"/>
                <a:gd name="connsiteY1" fmla="*/ 310036 h 310036"/>
                <a:gd name="connsiteX2" fmla="*/ 302166 w 302184"/>
                <a:gd name="connsiteY2" fmla="*/ 310036 h 310036"/>
                <a:gd name="connsiteX3" fmla="*/ 302166 w 302184"/>
                <a:gd name="connsiteY3" fmla="*/ 245508 h 310036"/>
                <a:gd name="connsiteX4" fmla="*/ 76282 w 302184"/>
                <a:gd name="connsiteY4" fmla="*/ 245508 h 310036"/>
                <a:gd name="connsiteX5" fmla="*/ 76282 w 302184"/>
                <a:gd name="connsiteY5" fmla="*/ 182927 h 310036"/>
                <a:gd name="connsiteX6" fmla="*/ 298163 w 302184"/>
                <a:gd name="connsiteY6" fmla="*/ 182927 h 310036"/>
                <a:gd name="connsiteX7" fmla="*/ 298163 w 302184"/>
                <a:gd name="connsiteY7" fmla="*/ 121927 h 310036"/>
                <a:gd name="connsiteX8" fmla="*/ 76163 w 302184"/>
                <a:gd name="connsiteY8" fmla="*/ 121927 h 310036"/>
                <a:gd name="connsiteX9" fmla="*/ 76163 w 302184"/>
                <a:gd name="connsiteY9" fmla="*/ 64373 h 310036"/>
                <a:gd name="connsiteX10" fmla="*/ 302185 w 302184"/>
                <a:gd name="connsiteY10" fmla="*/ 64373 h 310036"/>
                <a:gd name="connsiteX11" fmla="*/ 302185 w 302184"/>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184" h="310036">
                  <a:moveTo>
                    <a:pt x="0" y="0"/>
                  </a:moveTo>
                  <a:lnTo>
                    <a:pt x="0" y="310036"/>
                  </a:lnTo>
                  <a:lnTo>
                    <a:pt x="302166" y="310036"/>
                  </a:lnTo>
                  <a:lnTo>
                    <a:pt x="302166" y="245508"/>
                  </a:lnTo>
                  <a:lnTo>
                    <a:pt x="76282" y="245508"/>
                  </a:lnTo>
                  <a:lnTo>
                    <a:pt x="76282" y="182927"/>
                  </a:lnTo>
                  <a:lnTo>
                    <a:pt x="298163" y="182927"/>
                  </a:lnTo>
                  <a:lnTo>
                    <a:pt x="298163" y="121927"/>
                  </a:lnTo>
                  <a:lnTo>
                    <a:pt x="76163" y="121927"/>
                  </a:lnTo>
                  <a:lnTo>
                    <a:pt x="76163" y="64373"/>
                  </a:lnTo>
                  <a:lnTo>
                    <a:pt x="302185" y="64373"/>
                  </a:lnTo>
                  <a:lnTo>
                    <a:pt x="302185"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4" name="Free-form: Shape 13">
              <a:extLst>
                <a:ext uri="{FF2B5EF4-FFF2-40B4-BE49-F238E27FC236}">
                  <a16:creationId xmlns:a16="http://schemas.microsoft.com/office/drawing/2014/main" id="{23C68C32-6F91-7858-257A-85BE7D104142}"/>
                </a:ext>
              </a:extLst>
            </p:cNvPr>
            <p:cNvSpPr/>
            <p:nvPr/>
          </p:nvSpPr>
          <p:spPr>
            <a:xfrm>
              <a:off x="1449582" y="241303"/>
              <a:ext cx="392962" cy="324928"/>
            </a:xfrm>
            <a:custGeom>
              <a:avLst/>
              <a:gdLst>
                <a:gd name="connsiteX0" fmla="*/ 389151 w 392962"/>
                <a:gd name="connsiteY0" fmla="*/ 126531 h 324928"/>
                <a:gd name="connsiteX1" fmla="*/ 354575 w 392962"/>
                <a:gd name="connsiteY1" fmla="*/ 58438 h 324928"/>
                <a:gd name="connsiteX2" fmla="*/ 274628 w 392962"/>
                <a:gd name="connsiteY2" fmla="*/ 10518 h 324928"/>
                <a:gd name="connsiteX3" fmla="*/ 177050 w 392962"/>
                <a:gd name="connsiteY3" fmla="*/ 628 h 324928"/>
                <a:gd name="connsiteX4" fmla="*/ 83493 w 392962"/>
                <a:gd name="connsiteY4" fmla="*/ 24438 h 324928"/>
                <a:gd name="connsiteX5" fmla="*/ 20245 w 392962"/>
                <a:gd name="connsiteY5" fmla="*/ 82888 h 324928"/>
                <a:gd name="connsiteX6" fmla="*/ 420 w 392962"/>
                <a:gd name="connsiteY6" fmla="*/ 150021 h 324928"/>
                <a:gd name="connsiteX7" fmla="*/ 0 w 392962"/>
                <a:gd name="connsiteY7" fmla="*/ 162460 h 324928"/>
                <a:gd name="connsiteX8" fmla="*/ 3811 w 392962"/>
                <a:gd name="connsiteY8" fmla="*/ 198398 h 324928"/>
                <a:gd name="connsiteX9" fmla="*/ 38388 w 392962"/>
                <a:gd name="connsiteY9" fmla="*/ 266482 h 324928"/>
                <a:gd name="connsiteX10" fmla="*/ 118335 w 392962"/>
                <a:gd name="connsiteY10" fmla="*/ 314403 h 324928"/>
                <a:gd name="connsiteX11" fmla="*/ 215913 w 392962"/>
                <a:gd name="connsiteY11" fmla="*/ 324301 h 324928"/>
                <a:gd name="connsiteX12" fmla="*/ 309469 w 392962"/>
                <a:gd name="connsiteY12" fmla="*/ 300482 h 324928"/>
                <a:gd name="connsiteX13" fmla="*/ 372717 w 392962"/>
                <a:gd name="connsiteY13" fmla="*/ 242032 h 324928"/>
                <a:gd name="connsiteX14" fmla="*/ 392542 w 392962"/>
                <a:gd name="connsiteY14" fmla="*/ 174900 h 324928"/>
                <a:gd name="connsiteX15" fmla="*/ 392962 w 392962"/>
                <a:gd name="connsiteY15" fmla="*/ 162460 h 324928"/>
                <a:gd name="connsiteX16" fmla="*/ 389151 w 392962"/>
                <a:gd name="connsiteY16" fmla="*/ 126531 h 324928"/>
                <a:gd name="connsiteX17" fmla="*/ 306645 w 392962"/>
                <a:gd name="connsiteY17" fmla="*/ 207529 h 324928"/>
                <a:gd name="connsiteX18" fmla="*/ 265771 w 392962"/>
                <a:gd name="connsiteY18" fmla="*/ 246273 h 324928"/>
                <a:gd name="connsiteX19" fmla="*/ 196289 w 392962"/>
                <a:gd name="connsiteY19" fmla="*/ 260184 h 324928"/>
                <a:gd name="connsiteX20" fmla="*/ 128005 w 392962"/>
                <a:gd name="connsiteY20" fmla="*/ 246584 h 324928"/>
                <a:gd name="connsiteX21" fmla="*/ 77543 w 392962"/>
                <a:gd name="connsiteY21" fmla="*/ 177377 h 324928"/>
                <a:gd name="connsiteX22" fmla="*/ 86107 w 392962"/>
                <a:gd name="connsiteY22" fmla="*/ 117775 h 324928"/>
                <a:gd name="connsiteX23" fmla="*/ 128178 w 392962"/>
                <a:gd name="connsiteY23" fmla="*/ 78025 h 324928"/>
                <a:gd name="connsiteX24" fmla="*/ 210657 w 392962"/>
                <a:gd name="connsiteY24" fmla="*/ 65312 h 324928"/>
                <a:gd name="connsiteX25" fmla="*/ 264510 w 392962"/>
                <a:gd name="connsiteY25" fmla="*/ 77952 h 324928"/>
                <a:gd name="connsiteX26" fmla="*/ 315593 w 392962"/>
                <a:gd name="connsiteY26" fmla="*/ 147626 h 324928"/>
                <a:gd name="connsiteX27" fmla="*/ 306645 w 392962"/>
                <a:gd name="connsiteY27" fmla="*/ 207529 h 3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2962" h="324928">
                  <a:moveTo>
                    <a:pt x="389151" y="126531"/>
                  </a:moveTo>
                  <a:cubicBezTo>
                    <a:pt x="383850" y="100766"/>
                    <a:pt x="372343" y="77888"/>
                    <a:pt x="354575" y="58438"/>
                  </a:cubicBezTo>
                  <a:cubicBezTo>
                    <a:pt x="332730" y="34547"/>
                    <a:pt x="305329" y="19648"/>
                    <a:pt x="274628" y="10518"/>
                  </a:cubicBezTo>
                  <a:cubicBezTo>
                    <a:pt x="242757" y="1030"/>
                    <a:pt x="210054" y="-1309"/>
                    <a:pt x="177050" y="628"/>
                  </a:cubicBezTo>
                  <a:cubicBezTo>
                    <a:pt x="144393" y="2548"/>
                    <a:pt x="112851" y="9320"/>
                    <a:pt x="83493" y="24438"/>
                  </a:cubicBezTo>
                  <a:cubicBezTo>
                    <a:pt x="57006" y="38084"/>
                    <a:pt x="35326" y="56912"/>
                    <a:pt x="20245" y="82888"/>
                  </a:cubicBezTo>
                  <a:cubicBezTo>
                    <a:pt x="8171" y="103663"/>
                    <a:pt x="1983" y="126175"/>
                    <a:pt x="420" y="150021"/>
                  </a:cubicBezTo>
                  <a:cubicBezTo>
                    <a:pt x="146" y="154188"/>
                    <a:pt x="18" y="158329"/>
                    <a:pt x="0" y="162460"/>
                  </a:cubicBezTo>
                  <a:cubicBezTo>
                    <a:pt x="46" y="174406"/>
                    <a:pt x="1334" y="186388"/>
                    <a:pt x="3811" y="198398"/>
                  </a:cubicBezTo>
                  <a:cubicBezTo>
                    <a:pt x="9112" y="224155"/>
                    <a:pt x="20610" y="247032"/>
                    <a:pt x="38388" y="266482"/>
                  </a:cubicBezTo>
                  <a:cubicBezTo>
                    <a:pt x="60232" y="290374"/>
                    <a:pt x="87634" y="305272"/>
                    <a:pt x="118335" y="314403"/>
                  </a:cubicBezTo>
                  <a:cubicBezTo>
                    <a:pt x="150206" y="323890"/>
                    <a:pt x="182908" y="326239"/>
                    <a:pt x="215913" y="324301"/>
                  </a:cubicBezTo>
                  <a:cubicBezTo>
                    <a:pt x="248570" y="322382"/>
                    <a:pt x="280103" y="315600"/>
                    <a:pt x="309469" y="300482"/>
                  </a:cubicBezTo>
                  <a:cubicBezTo>
                    <a:pt x="335948" y="286836"/>
                    <a:pt x="357628" y="268008"/>
                    <a:pt x="372717" y="242032"/>
                  </a:cubicBezTo>
                  <a:cubicBezTo>
                    <a:pt x="384791" y="221257"/>
                    <a:pt x="390979" y="198746"/>
                    <a:pt x="392542" y="174900"/>
                  </a:cubicBezTo>
                  <a:cubicBezTo>
                    <a:pt x="392807" y="170732"/>
                    <a:pt x="392944" y="166591"/>
                    <a:pt x="392962" y="162460"/>
                  </a:cubicBezTo>
                  <a:cubicBezTo>
                    <a:pt x="392908" y="150523"/>
                    <a:pt x="391619" y="138532"/>
                    <a:pt x="389151" y="126531"/>
                  </a:cubicBezTo>
                  <a:moveTo>
                    <a:pt x="306645" y="207529"/>
                  </a:moveTo>
                  <a:cubicBezTo>
                    <a:pt x="297633" y="225306"/>
                    <a:pt x="283475" y="237636"/>
                    <a:pt x="265771" y="246273"/>
                  </a:cubicBezTo>
                  <a:cubicBezTo>
                    <a:pt x="243826" y="256958"/>
                    <a:pt x="220300" y="259764"/>
                    <a:pt x="196289" y="260184"/>
                  </a:cubicBezTo>
                  <a:cubicBezTo>
                    <a:pt x="172708" y="259755"/>
                    <a:pt x="149575" y="257031"/>
                    <a:pt x="128005" y="246584"/>
                  </a:cubicBezTo>
                  <a:cubicBezTo>
                    <a:pt x="98876" y="232481"/>
                    <a:pt x="81428" y="209796"/>
                    <a:pt x="77543" y="177377"/>
                  </a:cubicBezTo>
                  <a:cubicBezTo>
                    <a:pt x="75030" y="156766"/>
                    <a:pt x="76821" y="136695"/>
                    <a:pt x="86107" y="117775"/>
                  </a:cubicBezTo>
                  <a:cubicBezTo>
                    <a:pt x="95183" y="99312"/>
                    <a:pt x="109853" y="86608"/>
                    <a:pt x="128178" y="78025"/>
                  </a:cubicBezTo>
                  <a:cubicBezTo>
                    <a:pt x="154355" y="65732"/>
                    <a:pt x="182287" y="63621"/>
                    <a:pt x="210657" y="65312"/>
                  </a:cubicBezTo>
                  <a:cubicBezTo>
                    <a:pt x="229284" y="66445"/>
                    <a:pt x="247500" y="69745"/>
                    <a:pt x="264510" y="77952"/>
                  </a:cubicBezTo>
                  <a:cubicBezTo>
                    <a:pt x="293904" y="92101"/>
                    <a:pt x="311708" y="114804"/>
                    <a:pt x="315593" y="147626"/>
                  </a:cubicBezTo>
                  <a:cubicBezTo>
                    <a:pt x="318052" y="168374"/>
                    <a:pt x="316242" y="188555"/>
                    <a:pt x="306645" y="207529"/>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5" name="Free-form: Shape 14">
              <a:extLst>
                <a:ext uri="{FF2B5EF4-FFF2-40B4-BE49-F238E27FC236}">
                  <a16:creationId xmlns:a16="http://schemas.microsoft.com/office/drawing/2014/main" id="{BA231C99-30C4-7239-F41F-36196CA9954A}"/>
                </a:ext>
              </a:extLst>
            </p:cNvPr>
            <p:cNvSpPr/>
            <p:nvPr/>
          </p:nvSpPr>
          <p:spPr>
            <a:xfrm>
              <a:off x="1105755" y="248750"/>
              <a:ext cx="329042" cy="310100"/>
            </a:xfrm>
            <a:custGeom>
              <a:avLst/>
              <a:gdLst>
                <a:gd name="connsiteX0" fmla="*/ 75770 w 329042"/>
                <a:gd name="connsiteY0" fmla="*/ 127064 h 310100"/>
                <a:gd name="connsiteX1" fmla="*/ 80989 w 329042"/>
                <a:gd name="connsiteY1" fmla="*/ 127064 h 310100"/>
                <a:gd name="connsiteX2" fmla="*/ 213308 w 329042"/>
                <a:gd name="connsiteY2" fmla="*/ 127027 h 310100"/>
                <a:gd name="connsiteX3" fmla="*/ 225336 w 329042"/>
                <a:gd name="connsiteY3" fmla="*/ 126277 h 310100"/>
                <a:gd name="connsiteX4" fmla="*/ 251641 w 329042"/>
                <a:gd name="connsiteY4" fmla="*/ 104954 h 310100"/>
                <a:gd name="connsiteX5" fmla="*/ 252628 w 329042"/>
                <a:gd name="connsiteY5" fmla="*/ 90924 h 310100"/>
                <a:gd name="connsiteX6" fmla="*/ 234686 w 329042"/>
                <a:gd name="connsiteY6" fmla="*/ 64555 h 310100"/>
                <a:gd name="connsiteX7" fmla="*/ 219295 w 329042"/>
                <a:gd name="connsiteY7" fmla="*/ 61603 h 310100"/>
                <a:gd name="connsiteX8" fmla="*/ 78210 w 329042"/>
                <a:gd name="connsiteY8" fmla="*/ 61338 h 310100"/>
                <a:gd name="connsiteX9" fmla="*/ 75770 w 329042"/>
                <a:gd name="connsiteY9" fmla="*/ 61667 h 310100"/>
                <a:gd name="connsiteX10" fmla="*/ 75770 w 329042"/>
                <a:gd name="connsiteY10" fmla="*/ 127064 h 310100"/>
                <a:gd name="connsiteX11" fmla="*/ 76145 w 329042"/>
                <a:gd name="connsiteY11" fmla="*/ 189224 h 310100"/>
                <a:gd name="connsiteX12" fmla="*/ 76145 w 329042"/>
                <a:gd name="connsiteY12" fmla="*/ 310100 h 310100"/>
                <a:gd name="connsiteX13" fmla="*/ 0 w 329042"/>
                <a:gd name="connsiteY13" fmla="*/ 310100 h 310100"/>
                <a:gd name="connsiteX14" fmla="*/ 0 w 329042"/>
                <a:gd name="connsiteY14" fmla="*/ 0 h 310100"/>
                <a:gd name="connsiteX15" fmla="*/ 230500 w 329042"/>
                <a:gd name="connsiteY15" fmla="*/ 0 h 310100"/>
                <a:gd name="connsiteX16" fmla="*/ 308226 w 329042"/>
                <a:gd name="connsiteY16" fmla="*/ 35445 h 310100"/>
                <a:gd name="connsiteX17" fmla="*/ 328983 w 329042"/>
                <a:gd name="connsiteY17" fmla="*/ 98693 h 310100"/>
                <a:gd name="connsiteX18" fmla="*/ 320190 w 329042"/>
                <a:gd name="connsiteY18" fmla="*/ 138562 h 310100"/>
                <a:gd name="connsiteX19" fmla="*/ 273814 w 329042"/>
                <a:gd name="connsiteY19" fmla="*/ 180423 h 310100"/>
                <a:gd name="connsiteX20" fmla="*/ 221232 w 329042"/>
                <a:gd name="connsiteY20" fmla="*/ 189169 h 310100"/>
                <a:gd name="connsiteX21" fmla="*/ 82241 w 329042"/>
                <a:gd name="connsiteY21" fmla="*/ 189215 h 310100"/>
                <a:gd name="connsiteX22" fmla="*/ 76145 w 329042"/>
                <a:gd name="connsiteY22" fmla="*/ 189215 h 31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042" h="310100">
                  <a:moveTo>
                    <a:pt x="75770" y="127064"/>
                  </a:moveTo>
                  <a:lnTo>
                    <a:pt x="80989" y="127064"/>
                  </a:lnTo>
                  <a:cubicBezTo>
                    <a:pt x="125098" y="127064"/>
                    <a:pt x="169226" y="127082"/>
                    <a:pt x="213308" y="127027"/>
                  </a:cubicBezTo>
                  <a:cubicBezTo>
                    <a:pt x="217348" y="127027"/>
                    <a:pt x="221369" y="126762"/>
                    <a:pt x="225336" y="126277"/>
                  </a:cubicBezTo>
                  <a:cubicBezTo>
                    <a:pt x="240517" y="124404"/>
                    <a:pt x="249127" y="117558"/>
                    <a:pt x="251641" y="104954"/>
                  </a:cubicBezTo>
                  <a:cubicBezTo>
                    <a:pt x="252573" y="100393"/>
                    <a:pt x="252902" y="95576"/>
                    <a:pt x="252628" y="90924"/>
                  </a:cubicBezTo>
                  <a:cubicBezTo>
                    <a:pt x="251924" y="78677"/>
                    <a:pt x="247080" y="68769"/>
                    <a:pt x="234686" y="64555"/>
                  </a:cubicBezTo>
                  <a:cubicBezTo>
                    <a:pt x="229778" y="62883"/>
                    <a:pt x="224450" y="61640"/>
                    <a:pt x="219295" y="61603"/>
                  </a:cubicBezTo>
                  <a:cubicBezTo>
                    <a:pt x="172260" y="61320"/>
                    <a:pt x="125263" y="61356"/>
                    <a:pt x="78210" y="61338"/>
                  </a:cubicBezTo>
                  <a:cubicBezTo>
                    <a:pt x="77461" y="61338"/>
                    <a:pt x="76666" y="61539"/>
                    <a:pt x="75770" y="61667"/>
                  </a:cubicBezTo>
                  <a:lnTo>
                    <a:pt x="75770" y="127064"/>
                  </a:lnTo>
                  <a:close/>
                  <a:moveTo>
                    <a:pt x="76145" y="189224"/>
                  </a:moveTo>
                  <a:lnTo>
                    <a:pt x="76145" y="310100"/>
                  </a:lnTo>
                  <a:lnTo>
                    <a:pt x="0" y="310100"/>
                  </a:lnTo>
                  <a:lnTo>
                    <a:pt x="0" y="0"/>
                  </a:lnTo>
                  <a:lnTo>
                    <a:pt x="230500" y="0"/>
                  </a:lnTo>
                  <a:cubicBezTo>
                    <a:pt x="261256" y="0"/>
                    <a:pt x="287972" y="11452"/>
                    <a:pt x="308226" y="35445"/>
                  </a:cubicBezTo>
                  <a:cubicBezTo>
                    <a:pt x="323563" y="53642"/>
                    <a:pt x="329723" y="75076"/>
                    <a:pt x="328983" y="98693"/>
                  </a:cubicBezTo>
                  <a:cubicBezTo>
                    <a:pt x="328553" y="112558"/>
                    <a:pt x="326177" y="125967"/>
                    <a:pt x="320190" y="138562"/>
                  </a:cubicBezTo>
                  <a:cubicBezTo>
                    <a:pt x="310539" y="158962"/>
                    <a:pt x="294242" y="172023"/>
                    <a:pt x="273814" y="180423"/>
                  </a:cubicBezTo>
                  <a:cubicBezTo>
                    <a:pt x="256969" y="187351"/>
                    <a:pt x="239183" y="189124"/>
                    <a:pt x="221232" y="189169"/>
                  </a:cubicBezTo>
                  <a:cubicBezTo>
                    <a:pt x="174902" y="189316"/>
                    <a:pt x="128562" y="189215"/>
                    <a:pt x="82241" y="189215"/>
                  </a:cubicBezTo>
                  <a:lnTo>
                    <a:pt x="76145" y="189215"/>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6" name="Free-form: Shape 15">
              <a:extLst>
                <a:ext uri="{FF2B5EF4-FFF2-40B4-BE49-F238E27FC236}">
                  <a16:creationId xmlns:a16="http://schemas.microsoft.com/office/drawing/2014/main" id="{5DAAA27F-268A-091F-BCB7-F41332789F97}"/>
                </a:ext>
              </a:extLst>
            </p:cNvPr>
            <p:cNvSpPr/>
            <p:nvPr/>
          </p:nvSpPr>
          <p:spPr>
            <a:xfrm>
              <a:off x="695125" y="248750"/>
              <a:ext cx="383968" cy="310036"/>
            </a:xfrm>
            <a:custGeom>
              <a:avLst/>
              <a:gdLst>
                <a:gd name="connsiteX0" fmla="*/ 281245 w 383968"/>
                <a:gd name="connsiteY0" fmla="*/ 0 h 310036"/>
                <a:gd name="connsiteX1" fmla="*/ 192670 w 383968"/>
                <a:gd name="connsiteY1" fmla="*/ 98337 h 310036"/>
                <a:gd name="connsiteX2" fmla="*/ 104497 w 383968"/>
                <a:gd name="connsiteY2" fmla="*/ 0 h 310036"/>
                <a:gd name="connsiteX3" fmla="*/ 1325 w 383968"/>
                <a:gd name="connsiteY3" fmla="*/ 0 h 310036"/>
                <a:gd name="connsiteX4" fmla="*/ 139503 w 383968"/>
                <a:gd name="connsiteY4" fmla="*/ 153688 h 310036"/>
                <a:gd name="connsiteX5" fmla="*/ 0 w 383968"/>
                <a:gd name="connsiteY5" fmla="*/ 310036 h 310036"/>
                <a:gd name="connsiteX6" fmla="*/ 101426 w 383968"/>
                <a:gd name="connsiteY6" fmla="*/ 310036 h 310036"/>
                <a:gd name="connsiteX7" fmla="*/ 190449 w 383968"/>
                <a:gd name="connsiteY7" fmla="*/ 211261 h 310036"/>
                <a:gd name="connsiteX8" fmla="*/ 279454 w 383968"/>
                <a:gd name="connsiteY8" fmla="*/ 310036 h 310036"/>
                <a:gd name="connsiteX9" fmla="*/ 380880 w 383968"/>
                <a:gd name="connsiteY9" fmla="*/ 310036 h 310036"/>
                <a:gd name="connsiteX10" fmla="*/ 244055 w 383968"/>
                <a:gd name="connsiteY10" fmla="*/ 156348 h 310036"/>
                <a:gd name="connsiteX11" fmla="*/ 383969 w 383968"/>
                <a:gd name="connsiteY11" fmla="*/ 0 h 31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968" h="310036">
                  <a:moveTo>
                    <a:pt x="281245" y="0"/>
                  </a:moveTo>
                  <a:lnTo>
                    <a:pt x="192670" y="98337"/>
                  </a:lnTo>
                  <a:lnTo>
                    <a:pt x="104497" y="0"/>
                  </a:lnTo>
                  <a:lnTo>
                    <a:pt x="1325" y="0"/>
                  </a:lnTo>
                  <a:lnTo>
                    <a:pt x="139503" y="153688"/>
                  </a:lnTo>
                  <a:lnTo>
                    <a:pt x="0" y="310036"/>
                  </a:lnTo>
                  <a:lnTo>
                    <a:pt x="101426" y="310036"/>
                  </a:lnTo>
                  <a:lnTo>
                    <a:pt x="190449" y="211261"/>
                  </a:lnTo>
                  <a:lnTo>
                    <a:pt x="279454" y="310036"/>
                  </a:lnTo>
                  <a:lnTo>
                    <a:pt x="380880" y="310036"/>
                  </a:lnTo>
                  <a:lnTo>
                    <a:pt x="244055" y="156348"/>
                  </a:lnTo>
                  <a:lnTo>
                    <a:pt x="383969" y="0"/>
                  </a:lnTo>
                  <a:close/>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7" name="Free-form: Shape 16">
              <a:extLst>
                <a:ext uri="{FF2B5EF4-FFF2-40B4-BE49-F238E27FC236}">
                  <a16:creationId xmlns:a16="http://schemas.microsoft.com/office/drawing/2014/main" id="{C47B8A9F-01BE-34F1-FDEC-5C27AB6E280A}"/>
                </a:ext>
              </a:extLst>
            </p:cNvPr>
            <p:cNvSpPr/>
            <p:nvPr/>
          </p:nvSpPr>
          <p:spPr>
            <a:xfrm>
              <a:off x="1901378" y="352872"/>
              <a:ext cx="97066" cy="97066"/>
            </a:xfrm>
            <a:custGeom>
              <a:avLst/>
              <a:gdLst>
                <a:gd name="connsiteX0" fmla="*/ 97066 w 97066"/>
                <a:gd name="connsiteY0" fmla="*/ 48533 h 97066"/>
                <a:gd name="connsiteX1" fmla="*/ 48533 w 97066"/>
                <a:gd name="connsiteY1" fmla="*/ 97066 h 97066"/>
                <a:gd name="connsiteX2" fmla="*/ 0 w 97066"/>
                <a:gd name="connsiteY2" fmla="*/ 48533 h 97066"/>
                <a:gd name="connsiteX3" fmla="*/ 48533 w 97066"/>
                <a:gd name="connsiteY3" fmla="*/ 0 h 97066"/>
                <a:gd name="connsiteX4" fmla="*/ 97066 w 97066"/>
                <a:gd name="connsiteY4" fmla="*/ 48533 h 97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66" h="97066">
                  <a:moveTo>
                    <a:pt x="97066" y="48533"/>
                  </a:moveTo>
                  <a:cubicBezTo>
                    <a:pt x="97066" y="75341"/>
                    <a:pt x="75331" y="97066"/>
                    <a:pt x="48533" y="97066"/>
                  </a:cubicBezTo>
                  <a:cubicBezTo>
                    <a:pt x="21726" y="97066"/>
                    <a:pt x="0" y="75341"/>
                    <a:pt x="0" y="48533"/>
                  </a:cubicBezTo>
                  <a:cubicBezTo>
                    <a:pt x="0" y="21726"/>
                    <a:pt x="21726" y="0"/>
                    <a:pt x="48533" y="0"/>
                  </a:cubicBezTo>
                  <a:cubicBezTo>
                    <a:pt x="75341" y="0"/>
                    <a:pt x="97066" y="21726"/>
                    <a:pt x="97066" y="48533"/>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8" name="Free-form: Shape 17">
              <a:extLst>
                <a:ext uri="{FF2B5EF4-FFF2-40B4-BE49-F238E27FC236}">
                  <a16:creationId xmlns:a16="http://schemas.microsoft.com/office/drawing/2014/main" id="{30627603-0F6A-6AAE-601C-44419882D430}"/>
                </a:ext>
              </a:extLst>
            </p:cNvPr>
            <p:cNvSpPr/>
            <p:nvPr/>
          </p:nvSpPr>
          <p:spPr>
            <a:xfrm>
              <a:off x="2065514" y="241303"/>
              <a:ext cx="360139" cy="318515"/>
            </a:xfrm>
            <a:custGeom>
              <a:avLst/>
              <a:gdLst>
                <a:gd name="connsiteX0" fmla="*/ 184881 w 360139"/>
                <a:gd name="connsiteY0" fmla="*/ 256282 h 318515"/>
                <a:gd name="connsiteX1" fmla="*/ 126925 w 360139"/>
                <a:gd name="connsiteY1" fmla="*/ 242224 h 318515"/>
                <a:gd name="connsiteX2" fmla="*/ 73603 w 360139"/>
                <a:gd name="connsiteY2" fmla="*/ 184295 h 318515"/>
                <a:gd name="connsiteX3" fmla="*/ 71318 w 360139"/>
                <a:gd name="connsiteY3" fmla="*/ 136457 h 318515"/>
                <a:gd name="connsiteX4" fmla="*/ 142783 w 360139"/>
                <a:gd name="connsiteY4" fmla="*/ 68328 h 318515"/>
                <a:gd name="connsiteX5" fmla="*/ 247362 w 360139"/>
                <a:gd name="connsiteY5" fmla="*/ 76161 h 318515"/>
                <a:gd name="connsiteX6" fmla="*/ 290320 w 360139"/>
                <a:gd name="connsiteY6" fmla="*/ 132106 h 318515"/>
                <a:gd name="connsiteX7" fmla="*/ 290320 w 360139"/>
                <a:gd name="connsiteY7" fmla="*/ 136685 h 318515"/>
                <a:gd name="connsiteX8" fmla="*/ 162159 w 360139"/>
                <a:gd name="connsiteY8" fmla="*/ 136685 h 318515"/>
                <a:gd name="connsiteX9" fmla="*/ 138423 w 360139"/>
                <a:gd name="connsiteY9" fmla="*/ 150276 h 318515"/>
                <a:gd name="connsiteX10" fmla="*/ 118462 w 360139"/>
                <a:gd name="connsiteY10" fmla="*/ 184295 h 318515"/>
                <a:gd name="connsiteX11" fmla="*/ 359920 w 360139"/>
                <a:gd name="connsiteY11" fmla="*/ 184295 h 318515"/>
                <a:gd name="connsiteX12" fmla="*/ 360140 w 360139"/>
                <a:gd name="connsiteY12" fmla="*/ 184076 h 318515"/>
                <a:gd name="connsiteX13" fmla="*/ 359966 w 360139"/>
                <a:gd name="connsiteY13" fmla="*/ 136685 h 318515"/>
                <a:gd name="connsiteX14" fmla="*/ 344410 w 360139"/>
                <a:gd name="connsiteY14" fmla="*/ 76956 h 318515"/>
                <a:gd name="connsiteX15" fmla="*/ 267333 w 360139"/>
                <a:gd name="connsiteY15" fmla="*/ 14365 h 318515"/>
                <a:gd name="connsiteX16" fmla="*/ 194506 w 360139"/>
                <a:gd name="connsiteY16" fmla="*/ 455 h 318515"/>
                <a:gd name="connsiteX17" fmla="*/ 69608 w 360139"/>
                <a:gd name="connsiteY17" fmla="*/ 28112 h 318515"/>
                <a:gd name="connsiteX18" fmla="*/ 21011 w 360139"/>
                <a:gd name="connsiteY18" fmla="*/ 77550 h 318515"/>
                <a:gd name="connsiteX19" fmla="*/ 8 w 360139"/>
                <a:gd name="connsiteY19" fmla="*/ 156647 h 318515"/>
                <a:gd name="connsiteX20" fmla="*/ 17685 w 360139"/>
                <a:gd name="connsiteY20" fmla="*/ 233806 h 318515"/>
                <a:gd name="connsiteX21" fmla="*/ 68046 w 360139"/>
                <a:gd name="connsiteY21" fmla="*/ 288344 h 318515"/>
                <a:gd name="connsiteX22" fmla="*/ 192550 w 360139"/>
                <a:gd name="connsiteY22" fmla="*/ 318515 h 318515"/>
                <a:gd name="connsiteX23" fmla="*/ 346786 w 360139"/>
                <a:gd name="connsiteY23" fmla="*/ 258905 h 318515"/>
                <a:gd name="connsiteX24" fmla="*/ 346823 w 360139"/>
                <a:gd name="connsiteY24" fmla="*/ 258786 h 318515"/>
                <a:gd name="connsiteX25" fmla="*/ 346823 w 360139"/>
                <a:gd name="connsiteY25" fmla="*/ 214274 h 318515"/>
                <a:gd name="connsiteX26" fmla="*/ 346494 w 360139"/>
                <a:gd name="connsiteY26" fmla="*/ 214082 h 318515"/>
                <a:gd name="connsiteX27" fmla="*/ 279004 w 360139"/>
                <a:gd name="connsiteY27" fmla="*/ 245359 h 318515"/>
                <a:gd name="connsiteX28" fmla="*/ 184881 w 360139"/>
                <a:gd name="connsiteY28" fmla="*/ 256282 h 3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0139" h="318515">
                  <a:moveTo>
                    <a:pt x="184881" y="256282"/>
                  </a:moveTo>
                  <a:cubicBezTo>
                    <a:pt x="165295" y="255203"/>
                    <a:pt x="145324" y="249948"/>
                    <a:pt x="126925" y="242224"/>
                  </a:cubicBezTo>
                  <a:cubicBezTo>
                    <a:pt x="102896" y="232116"/>
                    <a:pt x="82569" y="211276"/>
                    <a:pt x="73603" y="184295"/>
                  </a:cubicBezTo>
                  <a:cubicBezTo>
                    <a:pt x="70431" y="174753"/>
                    <a:pt x="67031" y="156336"/>
                    <a:pt x="71318" y="136457"/>
                  </a:cubicBezTo>
                  <a:cubicBezTo>
                    <a:pt x="76829" y="110902"/>
                    <a:pt x="95054" y="82942"/>
                    <a:pt x="142783" y="68328"/>
                  </a:cubicBezTo>
                  <a:cubicBezTo>
                    <a:pt x="171016" y="59690"/>
                    <a:pt x="220418" y="63739"/>
                    <a:pt x="247362" y="76161"/>
                  </a:cubicBezTo>
                  <a:cubicBezTo>
                    <a:pt x="271062" y="87110"/>
                    <a:pt x="290329" y="104632"/>
                    <a:pt x="290320" y="132106"/>
                  </a:cubicBezTo>
                  <a:lnTo>
                    <a:pt x="290320" y="136685"/>
                  </a:lnTo>
                  <a:lnTo>
                    <a:pt x="162159" y="136685"/>
                  </a:lnTo>
                  <a:cubicBezTo>
                    <a:pt x="152398" y="136685"/>
                    <a:pt x="143368" y="141859"/>
                    <a:pt x="138423" y="150276"/>
                  </a:cubicBezTo>
                  <a:lnTo>
                    <a:pt x="118462" y="184295"/>
                  </a:lnTo>
                  <a:lnTo>
                    <a:pt x="359920" y="184295"/>
                  </a:lnTo>
                  <a:cubicBezTo>
                    <a:pt x="360039" y="184295"/>
                    <a:pt x="360140" y="184195"/>
                    <a:pt x="360140" y="184076"/>
                  </a:cubicBezTo>
                  <a:lnTo>
                    <a:pt x="359966" y="136685"/>
                  </a:lnTo>
                  <a:cubicBezTo>
                    <a:pt x="359966" y="115161"/>
                    <a:pt x="355360" y="96067"/>
                    <a:pt x="344410" y="76956"/>
                  </a:cubicBezTo>
                  <a:cubicBezTo>
                    <a:pt x="326779" y="46200"/>
                    <a:pt x="299898" y="26668"/>
                    <a:pt x="267333" y="14365"/>
                  </a:cubicBezTo>
                  <a:cubicBezTo>
                    <a:pt x="243898" y="5527"/>
                    <a:pt x="219412" y="1825"/>
                    <a:pt x="194506" y="455"/>
                  </a:cubicBezTo>
                  <a:cubicBezTo>
                    <a:pt x="150259" y="-1986"/>
                    <a:pt x="108161" y="5143"/>
                    <a:pt x="69608" y="28112"/>
                  </a:cubicBezTo>
                  <a:cubicBezTo>
                    <a:pt x="49135" y="40296"/>
                    <a:pt x="33213" y="57214"/>
                    <a:pt x="21011" y="77550"/>
                  </a:cubicBezTo>
                  <a:cubicBezTo>
                    <a:pt x="6461" y="101835"/>
                    <a:pt x="264" y="128450"/>
                    <a:pt x="8" y="156647"/>
                  </a:cubicBezTo>
                  <a:cubicBezTo>
                    <a:pt x="-230" y="183802"/>
                    <a:pt x="4852" y="209613"/>
                    <a:pt x="17685" y="233806"/>
                  </a:cubicBezTo>
                  <a:cubicBezTo>
                    <a:pt x="29740" y="256464"/>
                    <a:pt x="46786" y="274351"/>
                    <a:pt x="68046" y="288344"/>
                  </a:cubicBezTo>
                  <a:cubicBezTo>
                    <a:pt x="86499" y="300510"/>
                    <a:pt x="124850" y="318515"/>
                    <a:pt x="192550" y="318515"/>
                  </a:cubicBezTo>
                  <a:cubicBezTo>
                    <a:pt x="302302" y="318515"/>
                    <a:pt x="345452" y="260724"/>
                    <a:pt x="346786" y="258905"/>
                  </a:cubicBezTo>
                  <a:cubicBezTo>
                    <a:pt x="346814" y="258868"/>
                    <a:pt x="346823" y="258832"/>
                    <a:pt x="346823" y="258786"/>
                  </a:cubicBezTo>
                  <a:lnTo>
                    <a:pt x="346823" y="214274"/>
                  </a:lnTo>
                  <a:cubicBezTo>
                    <a:pt x="346823" y="214101"/>
                    <a:pt x="346640" y="213991"/>
                    <a:pt x="346494" y="214082"/>
                  </a:cubicBezTo>
                  <a:cubicBezTo>
                    <a:pt x="342737" y="216276"/>
                    <a:pt x="307521" y="236667"/>
                    <a:pt x="279004" y="245359"/>
                  </a:cubicBezTo>
                  <a:cubicBezTo>
                    <a:pt x="241220" y="256867"/>
                    <a:pt x="204724" y="257415"/>
                    <a:pt x="184881" y="256282"/>
                  </a:cubicBezTo>
                </a:path>
              </a:pathLst>
            </a:custGeom>
            <a:grpFill/>
            <a:ln w="9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sp>
        <p:nvSpPr>
          <p:cNvPr id="5" name="Content Placeholder 2">
            <a:extLst>
              <a:ext uri="{FF2B5EF4-FFF2-40B4-BE49-F238E27FC236}">
                <a16:creationId xmlns:a16="http://schemas.microsoft.com/office/drawing/2014/main" id="{22CE2314-D9CE-8494-1E1F-95B1CCAEC3D6}"/>
              </a:ext>
            </a:extLst>
          </p:cNvPr>
          <p:cNvSpPr txBox="1">
            <a:spLocks/>
          </p:cNvSpPr>
          <p:nvPr/>
        </p:nvSpPr>
        <p:spPr>
          <a:xfrm>
            <a:off x="411572" y="1633868"/>
            <a:ext cx="6548028" cy="4881563"/>
          </a:xfr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GB" sz="2000" dirty="0">
              <a:latin typeface="Helvetica" pitchFamily="2" charset="0"/>
            </a:endParaRPr>
          </a:p>
        </p:txBody>
      </p:sp>
      <p:sp>
        <p:nvSpPr>
          <p:cNvPr id="6" name="Main Text Box">
            <a:extLst>
              <a:ext uri="{FF2B5EF4-FFF2-40B4-BE49-F238E27FC236}">
                <a16:creationId xmlns:a16="http://schemas.microsoft.com/office/drawing/2014/main" id="{BBC8FF22-BA39-BEDF-AA1B-6EE7A6053170}"/>
              </a:ext>
            </a:extLst>
          </p:cNvPr>
          <p:cNvSpPr/>
          <p:nvPr/>
        </p:nvSpPr>
        <p:spPr>
          <a:xfrm>
            <a:off x="257318" y="1687961"/>
            <a:ext cx="3886843" cy="3489269"/>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lIns="360000" tIns="180000" rIns="180000" bIns="180000" rtlCol="0" anchor="ctr"/>
          <a:lstStyle/>
          <a:p>
            <a:pPr lvl="0">
              <a:defRPr/>
            </a:pPr>
            <a:r>
              <a:rPr lang="en-GB" b="1" dirty="0">
                <a:solidFill>
                  <a:srgbClr val="1A1C2B"/>
                </a:solidFill>
                <a:latin typeface="Helvetica" pitchFamily="2" charset="0"/>
              </a:rPr>
              <a:t>Our Secure Access Service Edge (SASE) </a:t>
            </a:r>
            <a:r>
              <a:rPr lang="en-GB" sz="1400" dirty="0">
                <a:solidFill>
                  <a:srgbClr val="1A1C2B"/>
                </a:solidFill>
                <a:latin typeface="Helvetica" pitchFamily="2" charset="0"/>
              </a:rPr>
              <a:t>solution powered by Cato, converges both SD-WAN and Security Service Edge (SSE) to offer the most complete single vendor SASE Solution.  Providing a cloud-based solution to optimise and secure applications and access for all users, no matter where they are based.</a:t>
            </a:r>
          </a:p>
          <a:p>
            <a:pPr lvl="0">
              <a:defRPr/>
            </a:pPr>
            <a:endParaRPr lang="en-GB" sz="1400" dirty="0">
              <a:solidFill>
                <a:srgbClr val="1A1C2B"/>
              </a:solidFill>
              <a:latin typeface="Helvetica" pitchFamily="2" charset="0"/>
            </a:endParaRPr>
          </a:p>
          <a:p>
            <a:pPr lvl="0">
              <a:defRPr/>
            </a:pPr>
            <a:r>
              <a:rPr lang="en-GB" sz="1400" dirty="0">
                <a:solidFill>
                  <a:srgbClr val="1A1C2B"/>
                </a:solidFill>
                <a:latin typeface="Helvetica" pitchFamily="2" charset="0"/>
              </a:rPr>
              <a:t>Simple OpEx charge model without the need for upfront cost, allowing flexibility without the need to get larger one-off budgets approved. </a:t>
            </a:r>
            <a:endParaRPr lang="en-GB" b="1" dirty="0">
              <a:solidFill>
                <a:srgbClr val="1A1C2B"/>
              </a:solidFill>
              <a:latin typeface="Helvetica" pitchFamily="2" charset="0"/>
            </a:endParaRPr>
          </a:p>
        </p:txBody>
      </p:sp>
      <p:sp>
        <p:nvSpPr>
          <p:cNvPr id="30" name="TextBox 29">
            <a:extLst>
              <a:ext uri="{FF2B5EF4-FFF2-40B4-BE49-F238E27FC236}">
                <a16:creationId xmlns:a16="http://schemas.microsoft.com/office/drawing/2014/main" id="{74E13288-C52E-F457-96A5-8E67453CE90C}"/>
              </a:ext>
            </a:extLst>
          </p:cNvPr>
          <p:cNvSpPr txBox="1"/>
          <p:nvPr/>
        </p:nvSpPr>
        <p:spPr>
          <a:xfrm>
            <a:off x="8631234" y="691134"/>
            <a:ext cx="1980029" cy="439800"/>
          </a:xfrm>
          <a:prstGeom prst="rect">
            <a:avLst/>
          </a:prstGeom>
          <a:noFill/>
        </p:spPr>
        <p:txBody>
          <a:bodyPr wrap="none">
            <a:spAutoFit/>
          </a:bodyPr>
          <a:lstStyle/>
          <a:p>
            <a:pPr>
              <a:lnSpc>
                <a:spcPts val="3000"/>
              </a:lnSpc>
            </a:pPr>
            <a:r>
              <a:rPr lang="en-US" sz="2000" dirty="0">
                <a:solidFill>
                  <a:schemeClr val="bg1"/>
                </a:solidFill>
                <a:latin typeface="Helvetica" pitchFamily="2" charset="0"/>
              </a:rPr>
              <a:t>Remote Access</a:t>
            </a:r>
          </a:p>
        </p:txBody>
      </p:sp>
      <p:grpSp>
        <p:nvGrpSpPr>
          <p:cNvPr id="44" name="Group 43">
            <a:extLst>
              <a:ext uri="{FF2B5EF4-FFF2-40B4-BE49-F238E27FC236}">
                <a16:creationId xmlns:a16="http://schemas.microsoft.com/office/drawing/2014/main" id="{D387902B-1AE9-CDED-0CA3-64BD01E78A78}"/>
              </a:ext>
            </a:extLst>
          </p:cNvPr>
          <p:cNvGrpSpPr/>
          <p:nvPr/>
        </p:nvGrpSpPr>
        <p:grpSpPr>
          <a:xfrm>
            <a:off x="4541311" y="682350"/>
            <a:ext cx="7576625" cy="4818752"/>
            <a:chOff x="4541311" y="682350"/>
            <a:chExt cx="7576625" cy="4818752"/>
          </a:xfrm>
        </p:grpSpPr>
        <p:cxnSp>
          <p:nvCxnSpPr>
            <p:cNvPr id="8" name="Straight Connector 7">
              <a:extLst>
                <a:ext uri="{FF2B5EF4-FFF2-40B4-BE49-F238E27FC236}">
                  <a16:creationId xmlns:a16="http://schemas.microsoft.com/office/drawing/2014/main" id="{C300F775-B8B8-7018-F3A9-0A47C8439E83}"/>
                </a:ext>
              </a:extLst>
            </p:cNvPr>
            <p:cNvCxnSpPr>
              <a:cxnSpLocks/>
            </p:cNvCxnSpPr>
            <p:nvPr/>
          </p:nvCxnSpPr>
          <p:spPr>
            <a:xfrm flipH="1" flipV="1">
              <a:off x="6305384" y="1932685"/>
              <a:ext cx="820673" cy="584685"/>
            </a:xfrm>
            <a:prstGeom prst="line">
              <a:avLst/>
            </a:prstGeom>
            <a:ln w="158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45DDC5-3135-FBF1-AA96-5D21E8DB3CFD}"/>
                </a:ext>
              </a:extLst>
            </p:cNvPr>
            <p:cNvCxnSpPr>
              <a:cxnSpLocks/>
            </p:cNvCxnSpPr>
            <p:nvPr/>
          </p:nvCxnSpPr>
          <p:spPr>
            <a:xfrm rot="4320000" flipH="1" flipV="1">
              <a:off x="7642741" y="1471538"/>
              <a:ext cx="820673" cy="584685"/>
            </a:xfrm>
            <a:prstGeom prst="line">
              <a:avLst/>
            </a:prstGeom>
            <a:ln w="158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2F088-7B2C-79B5-0FA6-C6FED3A75B2B}"/>
                </a:ext>
              </a:extLst>
            </p:cNvPr>
            <p:cNvCxnSpPr>
              <a:cxnSpLocks/>
            </p:cNvCxnSpPr>
            <p:nvPr/>
          </p:nvCxnSpPr>
          <p:spPr>
            <a:xfrm rot="8640000" flipH="1" flipV="1">
              <a:off x="8518257" y="2658942"/>
              <a:ext cx="820673" cy="584685"/>
            </a:xfrm>
            <a:prstGeom prst="line">
              <a:avLst/>
            </a:prstGeom>
            <a:ln w="158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94ECC16-01CA-A95F-8223-A985CD7DBFC5}"/>
                </a:ext>
              </a:extLst>
            </p:cNvPr>
            <p:cNvCxnSpPr>
              <a:cxnSpLocks/>
            </p:cNvCxnSpPr>
            <p:nvPr/>
          </p:nvCxnSpPr>
          <p:spPr>
            <a:xfrm rot="12960000" flipH="1" flipV="1">
              <a:off x="7695543" y="3808434"/>
              <a:ext cx="820673" cy="584685"/>
            </a:xfrm>
            <a:prstGeom prst="line">
              <a:avLst/>
            </a:prstGeom>
            <a:ln w="158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DDF9AE-8EAC-659F-481E-5AC1C91C1B2F}"/>
                </a:ext>
              </a:extLst>
            </p:cNvPr>
            <p:cNvCxnSpPr>
              <a:cxnSpLocks/>
            </p:cNvCxnSpPr>
            <p:nvPr/>
          </p:nvCxnSpPr>
          <p:spPr>
            <a:xfrm rot="17400000" flipH="1" flipV="1">
              <a:off x="6288462" y="3336867"/>
              <a:ext cx="820673" cy="584685"/>
            </a:xfrm>
            <a:prstGeom prst="line">
              <a:avLst/>
            </a:prstGeom>
            <a:ln w="1587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3" name="Freeform 6">
              <a:extLst>
                <a:ext uri="{FF2B5EF4-FFF2-40B4-BE49-F238E27FC236}">
                  <a16:creationId xmlns:a16="http://schemas.microsoft.com/office/drawing/2014/main" id="{A2BEF4ED-B08C-CE58-517C-D3E3BCBA9B34}"/>
                </a:ext>
              </a:extLst>
            </p:cNvPr>
            <p:cNvSpPr>
              <a:spLocks/>
            </p:cNvSpPr>
            <p:nvPr/>
          </p:nvSpPr>
          <p:spPr bwMode="auto">
            <a:xfrm rot="946191">
              <a:off x="7866113" y="1988681"/>
              <a:ext cx="1085121" cy="937907"/>
            </a:xfrm>
            <a:custGeom>
              <a:avLst/>
              <a:gdLst>
                <a:gd name="T0" fmla="*/ 1240 w 1240"/>
                <a:gd name="T1" fmla="*/ 952 h 1072"/>
                <a:gd name="T2" fmla="*/ 1068 w 1240"/>
                <a:gd name="T3" fmla="*/ 572 h 1072"/>
                <a:gd name="T4" fmla="*/ 615 w 1240"/>
                <a:gd name="T5" fmla="*/ 157 h 1072"/>
                <a:gd name="T6" fmla="*/ 322 w 1240"/>
                <a:gd name="T7" fmla="*/ 41 h 1072"/>
                <a:gd name="T8" fmla="*/ 0 w 1240"/>
                <a:gd name="T9" fmla="*/ 0 h 1072"/>
                <a:gd name="T10" fmla="*/ 0 w 1240"/>
                <a:gd name="T11" fmla="*/ 464 h 1072"/>
                <a:gd name="T12" fmla="*/ 271 w 1240"/>
                <a:gd name="T13" fmla="*/ 510 h 1072"/>
                <a:gd name="T14" fmla="*/ 600 w 1240"/>
                <a:gd name="T15" fmla="*/ 726 h 1072"/>
                <a:gd name="T16" fmla="*/ 792 w 1240"/>
                <a:gd name="T17" fmla="*/ 1072 h 1072"/>
                <a:gd name="T18" fmla="*/ 1240 w 1240"/>
                <a:gd name="T19" fmla="*/ 952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0" h="1072">
                  <a:moveTo>
                    <a:pt x="1240" y="952"/>
                  </a:moveTo>
                  <a:cubicBezTo>
                    <a:pt x="1204" y="815"/>
                    <a:pt x="1145" y="686"/>
                    <a:pt x="1068" y="572"/>
                  </a:cubicBezTo>
                  <a:cubicBezTo>
                    <a:pt x="953" y="399"/>
                    <a:pt x="798" y="257"/>
                    <a:pt x="615" y="157"/>
                  </a:cubicBezTo>
                  <a:cubicBezTo>
                    <a:pt x="524" y="107"/>
                    <a:pt x="425" y="68"/>
                    <a:pt x="322" y="41"/>
                  </a:cubicBezTo>
                  <a:cubicBezTo>
                    <a:pt x="219" y="14"/>
                    <a:pt x="111" y="0"/>
                    <a:pt x="0" y="0"/>
                  </a:cubicBezTo>
                  <a:cubicBezTo>
                    <a:pt x="0" y="464"/>
                    <a:pt x="0" y="464"/>
                    <a:pt x="0" y="464"/>
                  </a:cubicBezTo>
                  <a:cubicBezTo>
                    <a:pt x="95" y="464"/>
                    <a:pt x="186" y="480"/>
                    <a:pt x="271" y="510"/>
                  </a:cubicBezTo>
                  <a:cubicBezTo>
                    <a:pt x="397" y="554"/>
                    <a:pt x="510" y="629"/>
                    <a:pt x="600" y="726"/>
                  </a:cubicBezTo>
                  <a:cubicBezTo>
                    <a:pt x="690" y="822"/>
                    <a:pt x="757" y="941"/>
                    <a:pt x="792" y="1072"/>
                  </a:cubicBezTo>
                  <a:cubicBezTo>
                    <a:pt x="1240" y="952"/>
                    <a:pt x="1240" y="952"/>
                    <a:pt x="1240" y="95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Helvetica" pitchFamily="2" charset="0"/>
              </a:endParaRPr>
            </a:p>
          </p:txBody>
        </p:sp>
        <p:sp>
          <p:nvSpPr>
            <p:cNvPr id="24" name="Freeform 5">
              <a:extLst>
                <a:ext uri="{FF2B5EF4-FFF2-40B4-BE49-F238E27FC236}">
                  <a16:creationId xmlns:a16="http://schemas.microsoft.com/office/drawing/2014/main" id="{E2B3A477-CF4B-F06B-5EDE-1E15022AB39D}"/>
                </a:ext>
              </a:extLst>
            </p:cNvPr>
            <p:cNvSpPr>
              <a:spLocks/>
            </p:cNvSpPr>
            <p:nvPr/>
          </p:nvSpPr>
          <p:spPr bwMode="auto">
            <a:xfrm rot="946191">
              <a:off x="6858107" y="1698797"/>
              <a:ext cx="1056510" cy="877564"/>
            </a:xfrm>
            <a:custGeom>
              <a:avLst/>
              <a:gdLst>
                <a:gd name="T0" fmla="*/ 1207 w 1207"/>
                <a:gd name="T1" fmla="*/ 0 h 1003"/>
                <a:gd name="T2" fmla="*/ 809 w 1207"/>
                <a:gd name="T3" fmla="*/ 63 h 1003"/>
                <a:gd name="T4" fmla="*/ 314 w 1207"/>
                <a:gd name="T5" fmla="*/ 361 h 1003"/>
                <a:gd name="T6" fmla="*/ 0 w 1207"/>
                <a:gd name="T7" fmla="*/ 845 h 1003"/>
                <a:gd name="T8" fmla="*/ 436 w 1207"/>
                <a:gd name="T9" fmla="*/ 1003 h 1003"/>
                <a:gd name="T10" fmla="*/ 555 w 1207"/>
                <a:gd name="T11" fmla="*/ 787 h 1003"/>
                <a:gd name="T12" fmla="*/ 838 w 1207"/>
                <a:gd name="T13" fmla="*/ 552 h 1003"/>
                <a:gd name="T14" fmla="*/ 1014 w 1207"/>
                <a:gd name="T15" fmla="*/ 487 h 1003"/>
                <a:gd name="T16" fmla="*/ 1207 w 1207"/>
                <a:gd name="T17" fmla="*/ 464 h 1003"/>
                <a:gd name="T18" fmla="*/ 1207 w 1207"/>
                <a:gd name="T19" fmla="*/ 0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7" h="1003">
                  <a:moveTo>
                    <a:pt x="1207" y="0"/>
                  </a:moveTo>
                  <a:cubicBezTo>
                    <a:pt x="1069" y="0"/>
                    <a:pt x="935" y="22"/>
                    <a:pt x="809" y="63"/>
                  </a:cubicBezTo>
                  <a:cubicBezTo>
                    <a:pt x="621" y="124"/>
                    <a:pt x="453" y="227"/>
                    <a:pt x="314" y="361"/>
                  </a:cubicBezTo>
                  <a:cubicBezTo>
                    <a:pt x="176" y="495"/>
                    <a:pt x="67" y="660"/>
                    <a:pt x="0" y="845"/>
                  </a:cubicBezTo>
                  <a:cubicBezTo>
                    <a:pt x="436" y="1003"/>
                    <a:pt x="436" y="1003"/>
                    <a:pt x="436" y="1003"/>
                  </a:cubicBezTo>
                  <a:cubicBezTo>
                    <a:pt x="465" y="925"/>
                    <a:pt x="505" y="852"/>
                    <a:pt x="555" y="787"/>
                  </a:cubicBezTo>
                  <a:cubicBezTo>
                    <a:pt x="630" y="688"/>
                    <a:pt x="727" y="608"/>
                    <a:pt x="838" y="552"/>
                  </a:cubicBezTo>
                  <a:cubicBezTo>
                    <a:pt x="893" y="524"/>
                    <a:pt x="952" y="502"/>
                    <a:pt x="1014" y="487"/>
                  </a:cubicBezTo>
                  <a:cubicBezTo>
                    <a:pt x="1075" y="472"/>
                    <a:pt x="1140" y="464"/>
                    <a:pt x="1207" y="464"/>
                  </a:cubicBezTo>
                  <a:cubicBezTo>
                    <a:pt x="1207" y="0"/>
                    <a:pt x="1207" y="0"/>
                    <a:pt x="1207"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Helvetica" pitchFamily="2" charset="0"/>
              </a:endParaRPr>
            </a:p>
          </p:txBody>
        </p:sp>
        <p:sp>
          <p:nvSpPr>
            <p:cNvPr id="25" name="Freeform 7">
              <a:extLst>
                <a:ext uri="{FF2B5EF4-FFF2-40B4-BE49-F238E27FC236}">
                  <a16:creationId xmlns:a16="http://schemas.microsoft.com/office/drawing/2014/main" id="{E45C8F50-86BB-8FEE-94F0-BD712676CE5C}"/>
                </a:ext>
              </a:extLst>
            </p:cNvPr>
            <p:cNvSpPr>
              <a:spLocks/>
            </p:cNvSpPr>
            <p:nvPr/>
          </p:nvSpPr>
          <p:spPr bwMode="auto">
            <a:xfrm rot="946191">
              <a:off x="8005155" y="2846097"/>
              <a:ext cx="712663" cy="1211007"/>
            </a:xfrm>
            <a:custGeom>
              <a:avLst/>
              <a:gdLst>
                <a:gd name="T0" fmla="*/ 266 w 814"/>
                <a:gd name="T1" fmla="*/ 1384 h 1384"/>
                <a:gd name="T2" fmla="*/ 664 w 814"/>
                <a:gd name="T3" fmla="*/ 934 h 1384"/>
                <a:gd name="T4" fmla="*/ 775 w 814"/>
                <a:gd name="T5" fmla="*/ 647 h 1384"/>
                <a:gd name="T6" fmla="*/ 814 w 814"/>
                <a:gd name="T7" fmla="*/ 332 h 1384"/>
                <a:gd name="T8" fmla="*/ 770 w 814"/>
                <a:gd name="T9" fmla="*/ 0 h 1384"/>
                <a:gd name="T10" fmla="*/ 322 w 814"/>
                <a:gd name="T11" fmla="*/ 120 h 1384"/>
                <a:gd name="T12" fmla="*/ 350 w 814"/>
                <a:gd name="T13" fmla="*/ 332 h 1384"/>
                <a:gd name="T14" fmla="*/ 325 w 814"/>
                <a:gd name="T15" fmla="*/ 533 h 1384"/>
                <a:gd name="T16" fmla="*/ 204 w 814"/>
                <a:gd name="T17" fmla="*/ 799 h 1384"/>
                <a:gd name="T18" fmla="*/ 0 w 814"/>
                <a:gd name="T19" fmla="*/ 1004 h 1384"/>
                <a:gd name="T20" fmla="*/ 266 w 814"/>
                <a:gd name="T21" fmla="*/ 1384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4" h="1384">
                  <a:moveTo>
                    <a:pt x="266" y="1384"/>
                  </a:moveTo>
                  <a:cubicBezTo>
                    <a:pt x="432" y="1268"/>
                    <a:pt x="568" y="1114"/>
                    <a:pt x="664" y="934"/>
                  </a:cubicBezTo>
                  <a:cubicBezTo>
                    <a:pt x="712" y="844"/>
                    <a:pt x="749" y="748"/>
                    <a:pt x="775" y="647"/>
                  </a:cubicBezTo>
                  <a:cubicBezTo>
                    <a:pt x="800" y="546"/>
                    <a:pt x="814" y="440"/>
                    <a:pt x="814" y="332"/>
                  </a:cubicBezTo>
                  <a:cubicBezTo>
                    <a:pt x="814" y="217"/>
                    <a:pt x="799" y="106"/>
                    <a:pt x="770" y="0"/>
                  </a:cubicBezTo>
                  <a:cubicBezTo>
                    <a:pt x="322" y="120"/>
                    <a:pt x="322" y="120"/>
                    <a:pt x="322" y="120"/>
                  </a:cubicBezTo>
                  <a:cubicBezTo>
                    <a:pt x="340" y="187"/>
                    <a:pt x="350" y="258"/>
                    <a:pt x="350" y="332"/>
                  </a:cubicBezTo>
                  <a:cubicBezTo>
                    <a:pt x="350" y="402"/>
                    <a:pt x="341" y="469"/>
                    <a:pt x="325" y="533"/>
                  </a:cubicBezTo>
                  <a:cubicBezTo>
                    <a:pt x="301" y="630"/>
                    <a:pt x="259" y="719"/>
                    <a:pt x="204" y="799"/>
                  </a:cubicBezTo>
                  <a:cubicBezTo>
                    <a:pt x="149" y="879"/>
                    <a:pt x="79" y="948"/>
                    <a:pt x="0" y="1004"/>
                  </a:cubicBezTo>
                  <a:cubicBezTo>
                    <a:pt x="266" y="1384"/>
                    <a:pt x="266" y="1384"/>
                    <a:pt x="266" y="13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Helvetica" pitchFamily="2" charset="0"/>
              </a:endParaRPr>
            </a:p>
          </p:txBody>
        </p:sp>
        <p:sp>
          <p:nvSpPr>
            <p:cNvPr id="26" name="Freeform 8">
              <a:extLst>
                <a:ext uri="{FF2B5EF4-FFF2-40B4-BE49-F238E27FC236}">
                  <a16:creationId xmlns:a16="http://schemas.microsoft.com/office/drawing/2014/main" id="{72B7CFCE-BE54-9961-D53B-4813F2194DA3}"/>
                </a:ext>
              </a:extLst>
            </p:cNvPr>
            <p:cNvSpPr>
              <a:spLocks/>
            </p:cNvSpPr>
            <p:nvPr/>
          </p:nvSpPr>
          <p:spPr bwMode="auto">
            <a:xfrm rot="946191">
              <a:off x="6759705" y="3447297"/>
              <a:ext cx="1367065" cy="574292"/>
            </a:xfrm>
            <a:custGeom>
              <a:avLst/>
              <a:gdLst>
                <a:gd name="T0" fmla="*/ 0 w 1562"/>
                <a:gd name="T1" fmla="*/ 356 h 656"/>
                <a:gd name="T2" fmla="*/ 379 w 1562"/>
                <a:gd name="T3" fmla="*/ 576 h 656"/>
                <a:gd name="T4" fmla="*/ 826 w 1562"/>
                <a:gd name="T5" fmla="*/ 656 h 656"/>
                <a:gd name="T6" fmla="*/ 1219 w 1562"/>
                <a:gd name="T7" fmla="*/ 595 h 656"/>
                <a:gd name="T8" fmla="*/ 1562 w 1562"/>
                <a:gd name="T9" fmla="*/ 424 h 656"/>
                <a:gd name="T10" fmla="*/ 1296 w 1562"/>
                <a:gd name="T11" fmla="*/ 44 h 656"/>
                <a:gd name="T12" fmla="*/ 1077 w 1562"/>
                <a:gd name="T13" fmla="*/ 153 h 656"/>
                <a:gd name="T14" fmla="*/ 826 w 1562"/>
                <a:gd name="T15" fmla="*/ 192 h 656"/>
                <a:gd name="T16" fmla="*/ 540 w 1562"/>
                <a:gd name="T17" fmla="*/ 141 h 656"/>
                <a:gd name="T18" fmla="*/ 299 w 1562"/>
                <a:gd name="T19" fmla="*/ 0 h 656"/>
                <a:gd name="T20" fmla="*/ 0 w 1562"/>
                <a:gd name="T21" fmla="*/ 35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2" h="656">
                  <a:moveTo>
                    <a:pt x="0" y="356"/>
                  </a:moveTo>
                  <a:cubicBezTo>
                    <a:pt x="112" y="449"/>
                    <a:pt x="240" y="524"/>
                    <a:pt x="379" y="576"/>
                  </a:cubicBezTo>
                  <a:cubicBezTo>
                    <a:pt x="518" y="628"/>
                    <a:pt x="669" y="656"/>
                    <a:pt x="826" y="656"/>
                  </a:cubicBezTo>
                  <a:cubicBezTo>
                    <a:pt x="962" y="656"/>
                    <a:pt x="1095" y="635"/>
                    <a:pt x="1219" y="595"/>
                  </a:cubicBezTo>
                  <a:cubicBezTo>
                    <a:pt x="1343" y="555"/>
                    <a:pt x="1458" y="497"/>
                    <a:pt x="1562" y="424"/>
                  </a:cubicBezTo>
                  <a:cubicBezTo>
                    <a:pt x="1296" y="44"/>
                    <a:pt x="1296" y="44"/>
                    <a:pt x="1296" y="44"/>
                  </a:cubicBezTo>
                  <a:cubicBezTo>
                    <a:pt x="1229" y="91"/>
                    <a:pt x="1156" y="128"/>
                    <a:pt x="1077" y="153"/>
                  </a:cubicBezTo>
                  <a:cubicBezTo>
                    <a:pt x="998" y="178"/>
                    <a:pt x="914" y="192"/>
                    <a:pt x="826" y="192"/>
                  </a:cubicBezTo>
                  <a:cubicBezTo>
                    <a:pt x="725" y="192"/>
                    <a:pt x="629" y="174"/>
                    <a:pt x="540" y="141"/>
                  </a:cubicBezTo>
                  <a:cubicBezTo>
                    <a:pt x="452" y="108"/>
                    <a:pt x="370" y="60"/>
                    <a:pt x="299" y="0"/>
                  </a:cubicBezTo>
                  <a:cubicBezTo>
                    <a:pt x="0" y="356"/>
                    <a:pt x="0" y="356"/>
                    <a:pt x="0" y="35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Helvetica" pitchFamily="2" charset="0"/>
              </a:endParaRPr>
            </a:p>
          </p:txBody>
        </p:sp>
        <p:sp>
          <p:nvSpPr>
            <p:cNvPr id="27" name="Freeform 9">
              <a:extLst>
                <a:ext uri="{FF2B5EF4-FFF2-40B4-BE49-F238E27FC236}">
                  <a16:creationId xmlns:a16="http://schemas.microsoft.com/office/drawing/2014/main" id="{2D717CB4-7B34-8347-7A0B-48A52C0A241B}"/>
                </a:ext>
              </a:extLst>
            </p:cNvPr>
            <p:cNvSpPr>
              <a:spLocks/>
            </p:cNvSpPr>
            <p:nvPr/>
          </p:nvSpPr>
          <p:spPr bwMode="auto">
            <a:xfrm rot="946191">
              <a:off x="6550079" y="2331428"/>
              <a:ext cx="662205" cy="1245340"/>
            </a:xfrm>
            <a:custGeom>
              <a:avLst/>
              <a:gdLst>
                <a:gd name="T0" fmla="*/ 77 w 757"/>
                <a:gd name="T1" fmla="*/ 0 h 1423"/>
                <a:gd name="T2" fmla="*/ 0 w 757"/>
                <a:gd name="T3" fmla="*/ 439 h 1423"/>
                <a:gd name="T4" fmla="*/ 32 w 757"/>
                <a:gd name="T5" fmla="*/ 726 h 1423"/>
                <a:gd name="T6" fmla="*/ 190 w 757"/>
                <a:gd name="T7" fmla="*/ 1112 h 1423"/>
                <a:gd name="T8" fmla="*/ 458 w 757"/>
                <a:gd name="T9" fmla="*/ 1423 h 1423"/>
                <a:gd name="T10" fmla="*/ 757 w 757"/>
                <a:gd name="T11" fmla="*/ 1067 h 1423"/>
                <a:gd name="T12" fmla="*/ 543 w 757"/>
                <a:gd name="T13" fmla="*/ 791 h 1423"/>
                <a:gd name="T14" fmla="*/ 484 w 757"/>
                <a:gd name="T15" fmla="*/ 623 h 1423"/>
                <a:gd name="T16" fmla="*/ 464 w 757"/>
                <a:gd name="T17" fmla="*/ 439 h 1423"/>
                <a:gd name="T18" fmla="*/ 513 w 757"/>
                <a:gd name="T19" fmla="*/ 158 h 1423"/>
                <a:gd name="T20" fmla="*/ 77 w 757"/>
                <a:gd name="T21"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1423">
                  <a:moveTo>
                    <a:pt x="77" y="0"/>
                  </a:moveTo>
                  <a:cubicBezTo>
                    <a:pt x="27" y="137"/>
                    <a:pt x="0" y="285"/>
                    <a:pt x="0" y="439"/>
                  </a:cubicBezTo>
                  <a:cubicBezTo>
                    <a:pt x="0" y="537"/>
                    <a:pt x="11" y="633"/>
                    <a:pt x="32" y="726"/>
                  </a:cubicBezTo>
                  <a:cubicBezTo>
                    <a:pt x="64" y="865"/>
                    <a:pt x="118" y="995"/>
                    <a:pt x="190" y="1112"/>
                  </a:cubicBezTo>
                  <a:cubicBezTo>
                    <a:pt x="263" y="1230"/>
                    <a:pt x="353" y="1334"/>
                    <a:pt x="458" y="1423"/>
                  </a:cubicBezTo>
                  <a:cubicBezTo>
                    <a:pt x="757" y="1067"/>
                    <a:pt x="757" y="1067"/>
                    <a:pt x="757" y="1067"/>
                  </a:cubicBezTo>
                  <a:cubicBezTo>
                    <a:pt x="667" y="992"/>
                    <a:pt x="594" y="898"/>
                    <a:pt x="543" y="791"/>
                  </a:cubicBezTo>
                  <a:cubicBezTo>
                    <a:pt x="518" y="738"/>
                    <a:pt x="498" y="681"/>
                    <a:pt x="484" y="623"/>
                  </a:cubicBezTo>
                  <a:cubicBezTo>
                    <a:pt x="471" y="564"/>
                    <a:pt x="464" y="502"/>
                    <a:pt x="464" y="439"/>
                  </a:cubicBezTo>
                  <a:cubicBezTo>
                    <a:pt x="464" y="340"/>
                    <a:pt x="481" y="246"/>
                    <a:pt x="513" y="158"/>
                  </a:cubicBezTo>
                  <a:cubicBezTo>
                    <a:pt x="77" y="0"/>
                    <a:pt x="77" y="0"/>
                    <a:pt x="77"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latin typeface="Helvetica" pitchFamily="2" charset="0"/>
              </a:endParaRPr>
            </a:p>
          </p:txBody>
        </p:sp>
        <p:sp>
          <p:nvSpPr>
            <p:cNvPr id="28" name="TextBox 27">
              <a:extLst>
                <a:ext uri="{FF2B5EF4-FFF2-40B4-BE49-F238E27FC236}">
                  <a16:creationId xmlns:a16="http://schemas.microsoft.com/office/drawing/2014/main" id="{AC4BDECF-C9A0-B004-7CAD-417DEA4CCE14}"/>
                </a:ext>
              </a:extLst>
            </p:cNvPr>
            <p:cNvSpPr txBox="1"/>
            <p:nvPr/>
          </p:nvSpPr>
          <p:spPr>
            <a:xfrm>
              <a:off x="5386856" y="1054017"/>
              <a:ext cx="755335" cy="439800"/>
            </a:xfrm>
            <a:prstGeom prst="rect">
              <a:avLst/>
            </a:prstGeom>
            <a:noFill/>
          </p:spPr>
          <p:txBody>
            <a:bodyPr wrap="none">
              <a:spAutoFit/>
            </a:bodyPr>
            <a:lstStyle/>
            <a:p>
              <a:pPr>
                <a:lnSpc>
                  <a:spcPts val="3000"/>
                </a:lnSpc>
              </a:pPr>
              <a:r>
                <a:rPr lang="en-US" sz="2000" dirty="0">
                  <a:solidFill>
                    <a:schemeClr val="bg1"/>
                  </a:solidFill>
                  <a:latin typeface="Helvetica" pitchFamily="2" charset="0"/>
                </a:rPr>
                <a:t>Sites</a:t>
              </a:r>
            </a:p>
          </p:txBody>
        </p:sp>
        <p:sp>
          <p:nvSpPr>
            <p:cNvPr id="29" name="TextBox 28">
              <a:extLst>
                <a:ext uri="{FF2B5EF4-FFF2-40B4-BE49-F238E27FC236}">
                  <a16:creationId xmlns:a16="http://schemas.microsoft.com/office/drawing/2014/main" id="{BBC433D3-97EA-8085-D0DB-4C49E7D8B31E}"/>
                </a:ext>
              </a:extLst>
            </p:cNvPr>
            <p:cNvSpPr txBox="1"/>
            <p:nvPr/>
          </p:nvSpPr>
          <p:spPr>
            <a:xfrm>
              <a:off x="5386855" y="1429487"/>
              <a:ext cx="1847249" cy="523220"/>
            </a:xfrm>
            <a:prstGeom prst="rect">
              <a:avLst/>
            </a:prstGeom>
            <a:noFill/>
          </p:spPr>
          <p:txBody>
            <a:bodyPr wrap="square">
              <a:spAutoFit/>
            </a:bodyPr>
            <a:lstStyle/>
            <a:p>
              <a:r>
                <a:rPr lang="en-US" sz="1400" dirty="0">
                  <a:solidFill>
                    <a:schemeClr val="bg1"/>
                  </a:solidFill>
                  <a:latin typeface="Helvetica" pitchFamily="2" charset="0"/>
                </a:rPr>
                <a:t>Global or Regional Priced per MBPS</a:t>
              </a:r>
            </a:p>
          </p:txBody>
        </p:sp>
        <p:sp>
          <p:nvSpPr>
            <p:cNvPr id="31" name="TextBox 30">
              <a:extLst>
                <a:ext uri="{FF2B5EF4-FFF2-40B4-BE49-F238E27FC236}">
                  <a16:creationId xmlns:a16="http://schemas.microsoft.com/office/drawing/2014/main" id="{76FF35A9-0458-9B28-4402-2EE05E69B3F5}"/>
                </a:ext>
              </a:extLst>
            </p:cNvPr>
            <p:cNvSpPr txBox="1"/>
            <p:nvPr/>
          </p:nvSpPr>
          <p:spPr>
            <a:xfrm>
              <a:off x="8631233" y="1034858"/>
              <a:ext cx="1936845" cy="738664"/>
            </a:xfrm>
            <a:prstGeom prst="rect">
              <a:avLst/>
            </a:prstGeom>
            <a:noFill/>
          </p:spPr>
          <p:txBody>
            <a:bodyPr wrap="square">
              <a:spAutoFit/>
            </a:bodyPr>
            <a:lstStyle/>
            <a:p>
              <a:r>
                <a:rPr lang="en-US" sz="1400" dirty="0">
                  <a:solidFill>
                    <a:schemeClr val="bg1"/>
                  </a:solidFill>
                  <a:latin typeface="Helvetica" pitchFamily="2" charset="0"/>
                </a:rPr>
                <a:t>Client, clientless access Priced per user</a:t>
              </a:r>
            </a:p>
          </p:txBody>
        </p:sp>
        <p:sp>
          <p:nvSpPr>
            <p:cNvPr id="32" name="TextBox 31">
              <a:extLst>
                <a:ext uri="{FF2B5EF4-FFF2-40B4-BE49-F238E27FC236}">
                  <a16:creationId xmlns:a16="http://schemas.microsoft.com/office/drawing/2014/main" id="{0EDB7E70-ECB8-5796-E756-482C76F73044}"/>
                </a:ext>
              </a:extLst>
            </p:cNvPr>
            <p:cNvSpPr txBox="1"/>
            <p:nvPr/>
          </p:nvSpPr>
          <p:spPr>
            <a:xfrm>
              <a:off x="9956973" y="2672867"/>
              <a:ext cx="2160963" cy="682238"/>
            </a:xfrm>
            <a:prstGeom prst="rect">
              <a:avLst/>
            </a:prstGeom>
            <a:noFill/>
          </p:spPr>
          <p:txBody>
            <a:bodyPr wrap="square">
              <a:spAutoFit/>
            </a:bodyPr>
            <a:lstStyle/>
            <a:p>
              <a:pPr>
                <a:lnSpc>
                  <a:spcPts val="2300"/>
                </a:lnSpc>
              </a:pPr>
              <a:r>
                <a:rPr lang="en-US" sz="2000" dirty="0">
                  <a:solidFill>
                    <a:schemeClr val="bg1"/>
                  </a:solidFill>
                  <a:latin typeface="Helvetica" pitchFamily="2" charset="0"/>
                </a:rPr>
                <a:t>Advanced</a:t>
              </a:r>
              <a:br>
                <a:rPr lang="en-US" sz="2000" dirty="0">
                  <a:solidFill>
                    <a:schemeClr val="bg1"/>
                  </a:solidFill>
                  <a:latin typeface="Helvetica" pitchFamily="2" charset="0"/>
                </a:rPr>
              </a:br>
              <a:r>
                <a:rPr lang="en-US" sz="2000" dirty="0">
                  <a:solidFill>
                    <a:schemeClr val="bg1"/>
                  </a:solidFill>
                  <a:latin typeface="Helvetica" pitchFamily="2" charset="0"/>
                </a:rPr>
                <a:t>Security Services</a:t>
              </a:r>
            </a:p>
          </p:txBody>
        </p:sp>
        <p:sp>
          <p:nvSpPr>
            <p:cNvPr id="33" name="TextBox 32">
              <a:extLst>
                <a:ext uri="{FF2B5EF4-FFF2-40B4-BE49-F238E27FC236}">
                  <a16:creationId xmlns:a16="http://schemas.microsoft.com/office/drawing/2014/main" id="{E733DB96-A130-DCB5-453C-E2825D8000DE}"/>
                </a:ext>
              </a:extLst>
            </p:cNvPr>
            <p:cNvSpPr txBox="1"/>
            <p:nvPr/>
          </p:nvSpPr>
          <p:spPr>
            <a:xfrm>
              <a:off x="9956973" y="3347604"/>
              <a:ext cx="2160963" cy="738664"/>
            </a:xfrm>
            <a:prstGeom prst="rect">
              <a:avLst/>
            </a:prstGeom>
            <a:noFill/>
          </p:spPr>
          <p:txBody>
            <a:bodyPr wrap="square">
              <a:spAutoFit/>
            </a:bodyPr>
            <a:lstStyle/>
            <a:p>
              <a:r>
                <a:rPr lang="en-US" sz="1400" dirty="0">
                  <a:solidFill>
                    <a:schemeClr val="bg1"/>
                  </a:solidFill>
                  <a:latin typeface="Helvetica" pitchFamily="2" charset="0"/>
                </a:rPr>
                <a:t>NGAM, IPS, CASB </a:t>
              </a:r>
              <a:r>
                <a:rPr lang="en-US" sz="1400" dirty="0" err="1">
                  <a:solidFill>
                    <a:schemeClr val="bg1"/>
                  </a:solidFill>
                  <a:latin typeface="Helvetica" pitchFamily="2" charset="0"/>
                </a:rPr>
                <a:t>etc</a:t>
              </a:r>
              <a:br>
                <a:rPr lang="en-US" sz="1400" dirty="0">
                  <a:solidFill>
                    <a:schemeClr val="bg1"/>
                  </a:solidFill>
                  <a:latin typeface="Helvetica" pitchFamily="2" charset="0"/>
                </a:rPr>
              </a:br>
              <a:r>
                <a:rPr lang="en-US" sz="1400" dirty="0">
                  <a:solidFill>
                    <a:schemeClr val="bg1"/>
                  </a:solidFill>
                  <a:latin typeface="Helvetica" pitchFamily="2" charset="0"/>
                </a:rPr>
                <a:t>Priced per total BW and users</a:t>
              </a:r>
            </a:p>
          </p:txBody>
        </p:sp>
        <p:sp>
          <p:nvSpPr>
            <p:cNvPr id="34" name="TextBox 33">
              <a:extLst>
                <a:ext uri="{FF2B5EF4-FFF2-40B4-BE49-F238E27FC236}">
                  <a16:creationId xmlns:a16="http://schemas.microsoft.com/office/drawing/2014/main" id="{2AEEDD60-5D6B-D188-8A86-8CC9DA670A24}"/>
                </a:ext>
              </a:extLst>
            </p:cNvPr>
            <p:cNvSpPr txBox="1"/>
            <p:nvPr/>
          </p:nvSpPr>
          <p:spPr>
            <a:xfrm>
              <a:off x="8609236" y="4608160"/>
              <a:ext cx="2308645" cy="439800"/>
            </a:xfrm>
            <a:prstGeom prst="rect">
              <a:avLst/>
            </a:prstGeom>
            <a:noFill/>
          </p:spPr>
          <p:txBody>
            <a:bodyPr wrap="none">
              <a:spAutoFit/>
            </a:bodyPr>
            <a:lstStyle/>
            <a:p>
              <a:pPr>
                <a:lnSpc>
                  <a:spcPts val="3000"/>
                </a:lnSpc>
              </a:pPr>
              <a:r>
                <a:rPr lang="en-US" sz="2000" dirty="0">
                  <a:solidFill>
                    <a:schemeClr val="bg1"/>
                  </a:solidFill>
                  <a:latin typeface="Helvetica" pitchFamily="2" charset="0"/>
                </a:rPr>
                <a:t>Managed Services</a:t>
              </a:r>
            </a:p>
          </p:txBody>
        </p:sp>
        <p:sp>
          <p:nvSpPr>
            <p:cNvPr id="35" name="TextBox 34">
              <a:extLst>
                <a:ext uri="{FF2B5EF4-FFF2-40B4-BE49-F238E27FC236}">
                  <a16:creationId xmlns:a16="http://schemas.microsoft.com/office/drawing/2014/main" id="{B0715212-5222-DA62-DA34-2134640D7C3E}"/>
                </a:ext>
              </a:extLst>
            </p:cNvPr>
            <p:cNvSpPr txBox="1"/>
            <p:nvPr/>
          </p:nvSpPr>
          <p:spPr>
            <a:xfrm>
              <a:off x="8609236" y="4977882"/>
              <a:ext cx="3171192" cy="523220"/>
            </a:xfrm>
            <a:prstGeom prst="rect">
              <a:avLst/>
            </a:prstGeom>
            <a:noFill/>
          </p:spPr>
          <p:txBody>
            <a:bodyPr wrap="square">
              <a:spAutoFit/>
            </a:bodyPr>
            <a:lstStyle/>
            <a:p>
              <a:r>
                <a:rPr lang="en-US" sz="1400" dirty="0">
                  <a:solidFill>
                    <a:schemeClr val="bg1"/>
                  </a:solidFill>
                  <a:latin typeface="Helvetica" pitchFamily="2" charset="0"/>
                </a:rPr>
                <a:t>End-to-end solution fully managed by Exponential-e’s 24x7 service desk</a:t>
              </a:r>
            </a:p>
          </p:txBody>
        </p:sp>
        <p:sp>
          <p:nvSpPr>
            <p:cNvPr id="36" name="TextBox 35">
              <a:extLst>
                <a:ext uri="{FF2B5EF4-FFF2-40B4-BE49-F238E27FC236}">
                  <a16:creationId xmlns:a16="http://schemas.microsoft.com/office/drawing/2014/main" id="{3174844A-1684-D352-AF0B-0850C88D2422}"/>
                </a:ext>
              </a:extLst>
            </p:cNvPr>
            <p:cNvSpPr txBox="1"/>
            <p:nvPr/>
          </p:nvSpPr>
          <p:spPr>
            <a:xfrm>
              <a:off x="5390902" y="4102044"/>
              <a:ext cx="1297151" cy="439800"/>
            </a:xfrm>
            <a:prstGeom prst="rect">
              <a:avLst/>
            </a:prstGeom>
            <a:noFill/>
          </p:spPr>
          <p:txBody>
            <a:bodyPr wrap="none">
              <a:spAutoFit/>
            </a:bodyPr>
            <a:lstStyle/>
            <a:p>
              <a:pPr algn="r">
                <a:lnSpc>
                  <a:spcPts val="3000"/>
                </a:lnSpc>
              </a:pPr>
              <a:r>
                <a:rPr lang="en-US" sz="2000" dirty="0">
                  <a:solidFill>
                    <a:schemeClr val="bg1"/>
                  </a:solidFill>
                  <a:latin typeface="Helvetica" pitchFamily="2" charset="0"/>
                </a:rPr>
                <a:t>Hardware</a:t>
              </a:r>
            </a:p>
          </p:txBody>
        </p:sp>
        <p:sp>
          <p:nvSpPr>
            <p:cNvPr id="37" name="TextBox 36">
              <a:extLst>
                <a:ext uri="{FF2B5EF4-FFF2-40B4-BE49-F238E27FC236}">
                  <a16:creationId xmlns:a16="http://schemas.microsoft.com/office/drawing/2014/main" id="{48CE15B9-1E7A-908B-CBAE-25C4F4809109}"/>
                </a:ext>
              </a:extLst>
            </p:cNvPr>
            <p:cNvSpPr txBox="1"/>
            <p:nvPr/>
          </p:nvSpPr>
          <p:spPr>
            <a:xfrm>
              <a:off x="4541311" y="4471766"/>
              <a:ext cx="2146742" cy="523220"/>
            </a:xfrm>
            <a:prstGeom prst="rect">
              <a:avLst/>
            </a:prstGeom>
            <a:noFill/>
          </p:spPr>
          <p:txBody>
            <a:bodyPr wrap="none">
              <a:spAutoFit/>
            </a:bodyPr>
            <a:lstStyle/>
            <a:p>
              <a:pPr algn="r"/>
              <a:r>
                <a:rPr lang="en-US" sz="1400" dirty="0">
                  <a:solidFill>
                    <a:schemeClr val="bg1"/>
                  </a:solidFill>
                  <a:latin typeface="Helvetica" pitchFamily="2" charset="0"/>
                </a:rPr>
                <a:t>Sockets, Rackmount kits</a:t>
              </a:r>
            </a:p>
            <a:p>
              <a:pPr algn="r"/>
              <a:r>
                <a:rPr lang="en-US" sz="1400" dirty="0">
                  <a:solidFill>
                    <a:schemeClr val="bg1"/>
                  </a:solidFill>
                  <a:latin typeface="Helvetica" pitchFamily="2" charset="0"/>
                </a:rPr>
                <a:t>Priced per quantity</a:t>
              </a:r>
            </a:p>
          </p:txBody>
        </p:sp>
        <p:pic>
          <p:nvPicPr>
            <p:cNvPr id="38" name="Picture 37">
              <a:extLst>
                <a:ext uri="{FF2B5EF4-FFF2-40B4-BE49-F238E27FC236}">
                  <a16:creationId xmlns:a16="http://schemas.microsoft.com/office/drawing/2014/main" id="{2C81FFCE-4D8C-4217-557F-91D221D68F91}"/>
                </a:ext>
              </a:extLst>
            </p:cNvPr>
            <p:cNvPicPr>
              <a:picLocks noChangeAspect="1"/>
            </p:cNvPicPr>
            <p:nvPr/>
          </p:nvPicPr>
          <p:blipFill>
            <a:blip r:embed="rId3"/>
            <a:stretch>
              <a:fillRect/>
            </a:stretch>
          </p:blipFill>
          <p:spPr>
            <a:xfrm>
              <a:off x="4893040" y="1139204"/>
              <a:ext cx="493815" cy="580566"/>
            </a:xfrm>
            <a:prstGeom prst="rect">
              <a:avLst/>
            </a:prstGeom>
          </p:spPr>
        </p:pic>
        <p:pic>
          <p:nvPicPr>
            <p:cNvPr id="39" name="Picture 38">
              <a:extLst>
                <a:ext uri="{FF2B5EF4-FFF2-40B4-BE49-F238E27FC236}">
                  <a16:creationId xmlns:a16="http://schemas.microsoft.com/office/drawing/2014/main" id="{35227CB8-A000-5961-F407-B75BD217BA2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091738" y="682350"/>
              <a:ext cx="539496" cy="512854"/>
            </a:xfrm>
            <a:prstGeom prst="rect">
              <a:avLst/>
            </a:prstGeom>
          </p:spPr>
        </p:pic>
        <p:pic>
          <p:nvPicPr>
            <p:cNvPr id="40" name="Picture 39">
              <a:extLst>
                <a:ext uri="{FF2B5EF4-FFF2-40B4-BE49-F238E27FC236}">
                  <a16:creationId xmlns:a16="http://schemas.microsoft.com/office/drawing/2014/main" id="{3BC22150-188B-66AA-0C5E-6F8FE6E279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550573" y="2724377"/>
              <a:ext cx="406400" cy="453814"/>
            </a:xfrm>
            <a:prstGeom prst="rect">
              <a:avLst/>
            </a:prstGeom>
          </p:spPr>
        </p:pic>
        <p:pic>
          <p:nvPicPr>
            <p:cNvPr id="41" name="Picture 40">
              <a:extLst>
                <a:ext uri="{FF2B5EF4-FFF2-40B4-BE49-F238E27FC236}">
                  <a16:creationId xmlns:a16="http://schemas.microsoft.com/office/drawing/2014/main" id="{5916262B-B3D4-F549-352A-89B7841ECACC}"/>
                </a:ext>
              </a:extLst>
            </p:cNvPr>
            <p:cNvPicPr>
              <a:picLocks noChangeAspect="1"/>
            </p:cNvPicPr>
            <p:nvPr/>
          </p:nvPicPr>
          <p:blipFill>
            <a:blip r:embed="rId6"/>
            <a:stretch>
              <a:fillRect/>
            </a:stretch>
          </p:blipFill>
          <p:spPr>
            <a:xfrm>
              <a:off x="8091738" y="4658294"/>
              <a:ext cx="474133" cy="365760"/>
            </a:xfrm>
            <a:prstGeom prst="rect">
              <a:avLst/>
            </a:prstGeom>
          </p:spPr>
        </p:pic>
        <p:pic>
          <p:nvPicPr>
            <p:cNvPr id="42" name="Picture 41">
              <a:extLst>
                <a:ext uri="{FF2B5EF4-FFF2-40B4-BE49-F238E27FC236}">
                  <a16:creationId xmlns:a16="http://schemas.microsoft.com/office/drawing/2014/main" id="{B8C24689-F190-8A02-5EED-169B42EE0593}"/>
                </a:ext>
              </a:extLst>
            </p:cNvPr>
            <p:cNvPicPr>
              <a:picLocks noChangeAspect="1"/>
            </p:cNvPicPr>
            <p:nvPr/>
          </p:nvPicPr>
          <p:blipFill>
            <a:blip r:embed="rId7"/>
            <a:stretch>
              <a:fillRect/>
            </a:stretch>
          </p:blipFill>
          <p:spPr>
            <a:xfrm>
              <a:off x="5562880" y="3806092"/>
              <a:ext cx="690880" cy="318347"/>
            </a:xfrm>
            <a:prstGeom prst="rect">
              <a:avLst/>
            </a:prstGeom>
          </p:spPr>
        </p:pic>
        <p:sp>
          <p:nvSpPr>
            <p:cNvPr id="43" name="TextBox 42">
              <a:extLst>
                <a:ext uri="{FF2B5EF4-FFF2-40B4-BE49-F238E27FC236}">
                  <a16:creationId xmlns:a16="http://schemas.microsoft.com/office/drawing/2014/main" id="{513CE85C-8FEB-3A43-C563-A7E14CBC4F55}"/>
                </a:ext>
              </a:extLst>
            </p:cNvPr>
            <p:cNvSpPr txBox="1"/>
            <p:nvPr/>
          </p:nvSpPr>
          <p:spPr>
            <a:xfrm>
              <a:off x="6977845" y="2492201"/>
              <a:ext cx="1500391" cy="837473"/>
            </a:xfrm>
            <a:prstGeom prst="rect">
              <a:avLst/>
            </a:prstGeom>
            <a:noFill/>
          </p:spPr>
          <p:txBody>
            <a:bodyPr wrap="square">
              <a:spAutoFit/>
            </a:bodyPr>
            <a:lstStyle/>
            <a:p>
              <a:pPr algn="ctr">
                <a:lnSpc>
                  <a:spcPts val="3000"/>
                </a:lnSpc>
              </a:pPr>
              <a:r>
                <a:rPr lang="en-US" sz="2400" b="1" dirty="0">
                  <a:solidFill>
                    <a:schemeClr val="bg1"/>
                  </a:solidFill>
                  <a:latin typeface="Helvetica" pitchFamily="2" charset="0"/>
                </a:rPr>
                <a:t>Full SASE</a:t>
              </a:r>
            </a:p>
          </p:txBody>
        </p:sp>
      </p:grpSp>
    </p:spTree>
    <p:extLst>
      <p:ext uri="{BB962C8B-B14F-4D97-AF65-F5344CB8AC3E}">
        <p14:creationId xmlns:p14="http://schemas.microsoft.com/office/powerpoint/2010/main" val="30809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42" presetClass="entr" presetSubtype="0" fill="hold"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1"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2D92E1-F0FA-564D-BB78-2DF0D99A51C3}"/>
              </a:ext>
            </a:extLst>
          </p:cNvPr>
          <p:cNvSpPr txBox="1">
            <a:spLocks/>
          </p:cNvSpPr>
          <p:nvPr/>
        </p:nvSpPr>
        <p:spPr>
          <a:xfrm>
            <a:off x="1719580" y="3677549"/>
            <a:ext cx="1763775" cy="13781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rgbClr val="9E0013"/>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800" b="1" i="0" kern="1200">
                <a:solidFill>
                  <a:srgbClr val="9E0013"/>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endParaRPr kumimoji="0" lang="en-US" sz="2000" b="1" i="0" u="none" strike="noStrike" kern="0" cap="none" spc="100" normalizeH="0" baseline="0" noProof="0" dirty="0">
              <a:ln>
                <a:noFill/>
              </a:ln>
              <a:solidFill>
                <a:prstClr val="white"/>
              </a:solidFill>
              <a:effectLst/>
              <a:uLnTx/>
              <a:uFillTx/>
              <a:latin typeface="Helvetica" pitchFamily="2" charset="0"/>
              <a:ea typeface="Calibri Light" charset="0"/>
              <a:cs typeface="Calibri Light" charset="0"/>
            </a:endParaRPr>
          </a:p>
        </p:txBody>
      </p:sp>
      <p:sp>
        <p:nvSpPr>
          <p:cNvPr id="10" name="Title 1">
            <a:extLst>
              <a:ext uri="{FF2B5EF4-FFF2-40B4-BE49-F238E27FC236}">
                <a16:creationId xmlns:a16="http://schemas.microsoft.com/office/drawing/2014/main" id="{306A9F38-E85C-189A-E15C-21BFF20CCFC2}"/>
              </a:ext>
            </a:extLst>
          </p:cNvPr>
          <p:cNvSpPr>
            <a:spLocks noGrp="1"/>
          </p:cNvSpPr>
          <p:nvPr>
            <p:ph type="title"/>
          </p:nvPr>
        </p:nvSpPr>
        <p:spPr/>
        <p:txBody>
          <a:bodyPr/>
          <a:lstStyle/>
          <a:p>
            <a:r>
              <a:rPr lang="en-US" dirty="0"/>
              <a:t>Features &amp; Benefits</a:t>
            </a:r>
          </a:p>
        </p:txBody>
      </p:sp>
      <p:sp>
        <p:nvSpPr>
          <p:cNvPr id="11" name="Content Placeholder 2">
            <a:extLst>
              <a:ext uri="{FF2B5EF4-FFF2-40B4-BE49-F238E27FC236}">
                <a16:creationId xmlns:a16="http://schemas.microsoft.com/office/drawing/2014/main" id="{0CBA43A5-1659-E4A4-257C-A7F3C7A78EF9}"/>
              </a:ext>
            </a:extLst>
          </p:cNvPr>
          <p:cNvSpPr txBox="1">
            <a:spLocks/>
          </p:cNvSpPr>
          <p:nvPr/>
        </p:nvSpPr>
        <p:spPr>
          <a:xfrm>
            <a:off x="5188457" y="3239173"/>
            <a:ext cx="1815086" cy="87675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rgbClr val="9E0013"/>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800" b="1" i="0" kern="1200">
                <a:solidFill>
                  <a:srgbClr val="9E0013"/>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US" sz="2000" b="1" kern="0" dirty="0">
                <a:solidFill>
                  <a:prstClr val="black">
                    <a:lumMod val="95000"/>
                    <a:lumOff val="5000"/>
                  </a:prstClr>
                </a:solidFill>
                <a:latin typeface="Helvetica" pitchFamily="2" charset="0"/>
                <a:ea typeface="Calibri Light" charset="0"/>
                <a:cs typeface="Calibri Light" charset="0"/>
              </a:rPr>
              <a:t>Success </a:t>
            </a:r>
            <a:endParaRPr kumimoji="0" lang="en-US" sz="1600" b="0"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endParaRPr>
          </a:p>
        </p:txBody>
      </p:sp>
      <p:pic>
        <p:nvPicPr>
          <p:cNvPr id="9" name="Picture 8">
            <a:extLst>
              <a:ext uri="{FF2B5EF4-FFF2-40B4-BE49-F238E27FC236}">
                <a16:creationId xmlns:a16="http://schemas.microsoft.com/office/drawing/2014/main" id="{F0C473C3-41B4-645A-7868-98DA75824D83}"/>
              </a:ext>
            </a:extLst>
          </p:cNvPr>
          <p:cNvPicPr>
            <a:picLocks noChangeAspect="1"/>
          </p:cNvPicPr>
          <p:nvPr/>
        </p:nvPicPr>
        <p:blipFill rotWithShape="1">
          <a:blip r:embed="rId3"/>
          <a:srcRect l="1" r="488"/>
          <a:stretch/>
        </p:blipFill>
        <p:spPr>
          <a:xfrm>
            <a:off x="2299947" y="707480"/>
            <a:ext cx="7522368" cy="5443040"/>
          </a:xfrm>
          <a:prstGeom prst="rect">
            <a:avLst/>
          </a:prstGeom>
        </p:spPr>
      </p:pic>
      <p:sp>
        <p:nvSpPr>
          <p:cNvPr id="12" name="Content Placeholder 2">
            <a:extLst>
              <a:ext uri="{FF2B5EF4-FFF2-40B4-BE49-F238E27FC236}">
                <a16:creationId xmlns:a16="http://schemas.microsoft.com/office/drawing/2014/main" id="{92CA6EAA-E84F-A4A9-51AE-6C9EB19573B2}"/>
              </a:ext>
            </a:extLst>
          </p:cNvPr>
          <p:cNvSpPr txBox="1">
            <a:spLocks/>
          </p:cNvSpPr>
          <p:nvPr/>
        </p:nvSpPr>
        <p:spPr>
          <a:xfrm>
            <a:off x="5287326" y="2990624"/>
            <a:ext cx="1815086" cy="87675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rgbClr val="9E0013"/>
                </a:solidFill>
                <a:latin typeface="Calibri Light" charset="0"/>
                <a:ea typeface="Calibri Light" charset="0"/>
                <a:cs typeface="Calibri Light" charset="0"/>
              </a:defRPr>
            </a:lvl3pPr>
            <a:lvl4pPr marL="1600200" indent="-228600" algn="l" defTabSz="914400" rtl="0" eaLnBrk="1" latinLnBrk="0" hangingPunct="1">
              <a:lnSpc>
                <a:spcPct val="90000"/>
              </a:lnSpc>
              <a:spcBef>
                <a:spcPts val="500"/>
              </a:spcBef>
              <a:buFont typeface="Arial"/>
              <a:buChar char="•"/>
              <a:defRPr sz="1800" b="1" i="0" kern="1200">
                <a:solidFill>
                  <a:srgbClr val="9E0013"/>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US" sz="2000" b="1" kern="0" dirty="0">
                <a:solidFill>
                  <a:prstClr val="black">
                    <a:lumMod val="95000"/>
                    <a:lumOff val="5000"/>
                  </a:prstClr>
                </a:solidFill>
                <a:latin typeface="Helvetica" pitchFamily="2" charset="0"/>
                <a:ea typeface="Calibri Light" charset="0"/>
                <a:cs typeface="Calibri Light" charset="0"/>
              </a:rPr>
              <a:t>Features </a:t>
            </a:r>
          </a:p>
          <a:p>
            <a:pPr marL="0" marR="0" lvl="0" indent="0" algn="ctr" defTabSz="914354" rtl="0" eaLnBrk="1" fontAlgn="auto" latinLnBrk="0" hangingPunct="1">
              <a:lnSpc>
                <a:spcPct val="90000"/>
              </a:lnSpc>
              <a:spcBef>
                <a:spcPts val="1000"/>
              </a:spcBef>
              <a:spcAft>
                <a:spcPts val="0"/>
              </a:spcAft>
              <a:buClrTx/>
              <a:buSzTx/>
              <a:buFont typeface="Arial"/>
              <a:buNone/>
              <a:tabLst/>
              <a:defRPr/>
            </a:pPr>
            <a:r>
              <a:rPr lang="en-US" sz="2000" b="1" kern="0" dirty="0">
                <a:solidFill>
                  <a:prstClr val="black">
                    <a:lumMod val="95000"/>
                    <a:lumOff val="5000"/>
                  </a:prstClr>
                </a:solidFill>
                <a:latin typeface="Helvetica" pitchFamily="2" charset="0"/>
                <a:ea typeface="Calibri Light" charset="0"/>
                <a:cs typeface="Calibri Light" charset="0"/>
              </a:rPr>
              <a:t>&amp; Benefits</a:t>
            </a:r>
            <a:endParaRPr kumimoji="0" lang="en-US" sz="1600" b="0" i="0" u="none" strike="noStrike" kern="0" cap="none" spc="0" normalizeH="0" baseline="0" noProof="0" dirty="0">
              <a:ln>
                <a:noFill/>
              </a:ln>
              <a:solidFill>
                <a:prstClr val="black">
                  <a:lumMod val="95000"/>
                  <a:lumOff val="5000"/>
                </a:prstClr>
              </a:solidFill>
              <a:effectLst/>
              <a:uLnTx/>
              <a:uFillTx/>
              <a:latin typeface="Helvetica" pitchFamily="2" charset="0"/>
              <a:ea typeface="Calibri Light" charset="0"/>
              <a:cs typeface="Calibri Light" charset="0"/>
            </a:endParaRPr>
          </a:p>
        </p:txBody>
      </p:sp>
      <p:sp>
        <p:nvSpPr>
          <p:cNvPr id="13" name="TextBox 12">
            <a:extLst>
              <a:ext uri="{FF2B5EF4-FFF2-40B4-BE49-F238E27FC236}">
                <a16:creationId xmlns:a16="http://schemas.microsoft.com/office/drawing/2014/main" id="{C6B4C764-0361-5A98-B31B-78596DBFA469}"/>
              </a:ext>
            </a:extLst>
          </p:cNvPr>
          <p:cNvSpPr txBox="1"/>
          <p:nvPr/>
        </p:nvSpPr>
        <p:spPr>
          <a:xfrm>
            <a:off x="6604103" y="5496895"/>
            <a:ext cx="2813812" cy="738664"/>
          </a:xfrm>
          <a:prstGeom prst="rect">
            <a:avLst/>
          </a:prstGeom>
          <a:noFill/>
        </p:spPr>
        <p:txBody>
          <a:bodyPr wrap="square" rtlCol="0">
            <a:spAutoFit/>
          </a:bodyPr>
          <a:lstStyle/>
          <a:p>
            <a:pPr lvl="0">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Eliminates branch appliances</a:t>
            </a:r>
          </a:p>
          <a:p>
            <a:pPr lvl="0" algn="ctr">
              <a:defRPr/>
            </a:pPr>
            <a:r>
              <a:rPr lang="en-GB" sz="1400" dirty="0">
                <a:solidFill>
                  <a:prstClr val="black">
                    <a:lumMod val="95000"/>
                    <a:lumOff val="5000"/>
                  </a:prstClr>
                </a:solidFill>
                <a:latin typeface="Helvetica" panose="020B0604020202020204" pitchFamily="34" charset="0"/>
                <a:cs typeface="Helvetica" panose="020B0604020202020204" pitchFamily="34" charset="0"/>
              </a:rPr>
              <a:t>with Cato's converged cloud-based network security</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79A46217-ADB9-EBE5-8F73-1323E5117C08}"/>
              </a:ext>
            </a:extLst>
          </p:cNvPr>
          <p:cNvSpPr txBox="1"/>
          <p:nvPr/>
        </p:nvSpPr>
        <p:spPr>
          <a:xfrm>
            <a:off x="8375254" y="3161818"/>
            <a:ext cx="2403303" cy="954107"/>
          </a:xfrm>
          <a:prstGeom prst="rect">
            <a:avLst/>
          </a:prstGeom>
          <a:noFill/>
        </p:spPr>
        <p:txBody>
          <a:bodyPr wrap="square" rtlCol="0">
            <a:spAutoFit/>
          </a:bodyPr>
          <a:lstStyle/>
          <a:p>
            <a:pPr lvl="0" algn="ctr">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Improves performance</a:t>
            </a:r>
          </a:p>
          <a:p>
            <a:pPr lvl="0" algn="ctr">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between global locations</a:t>
            </a:r>
            <a:r>
              <a:rPr lang="en-GB" sz="1400" dirty="0">
                <a:solidFill>
                  <a:prstClr val="black">
                    <a:lumMod val="95000"/>
                    <a:lumOff val="5000"/>
                  </a:prstClr>
                </a:solidFill>
                <a:latin typeface="Helvetica" panose="020B0604020202020204" pitchFamily="34" charset="0"/>
                <a:cs typeface="Helvetica" panose="020B0604020202020204" pitchFamily="34" charset="0"/>
              </a:rPr>
              <a:t>,</a:t>
            </a:r>
          </a:p>
          <a:p>
            <a:pPr lvl="0" algn="ctr">
              <a:defRPr/>
            </a:pPr>
            <a:r>
              <a:rPr lang="en-GB" sz="1400" dirty="0">
                <a:solidFill>
                  <a:prstClr val="black">
                    <a:lumMod val="95000"/>
                    <a:lumOff val="5000"/>
                  </a:prstClr>
                </a:solidFill>
                <a:latin typeface="Helvetica" panose="020B0604020202020204" pitchFamily="34" charset="0"/>
                <a:cs typeface="Helvetica" panose="020B0604020202020204" pitchFamily="34" charset="0"/>
              </a:rPr>
              <a:t>including China, with global private backbone</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6" name="TextBox 15">
            <a:extLst>
              <a:ext uri="{FF2B5EF4-FFF2-40B4-BE49-F238E27FC236}">
                <a16:creationId xmlns:a16="http://schemas.microsoft.com/office/drawing/2014/main" id="{ED0A9E19-96F9-E4AA-CBA4-9D9BDDFAC587}"/>
              </a:ext>
            </a:extLst>
          </p:cNvPr>
          <p:cNvSpPr txBox="1"/>
          <p:nvPr/>
        </p:nvSpPr>
        <p:spPr>
          <a:xfrm>
            <a:off x="6845408" y="991773"/>
            <a:ext cx="2738467" cy="954107"/>
          </a:xfrm>
          <a:prstGeom prst="rect">
            <a:avLst/>
          </a:prstGeom>
          <a:noFill/>
        </p:spPr>
        <p:txBody>
          <a:bodyPr wrap="square" rtlCol="0">
            <a:spAutoFit/>
          </a:bodyPr>
          <a:lstStyle/>
          <a:p>
            <a:pPr lvl="0" algn="ctr">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Cuts MPLS connectivity costs</a:t>
            </a:r>
          </a:p>
          <a:p>
            <a:pPr lvl="0" algn="ctr">
              <a:defRPr/>
            </a:pPr>
            <a:r>
              <a:rPr lang="en-GB" sz="1400" dirty="0">
                <a:solidFill>
                  <a:prstClr val="black">
                    <a:lumMod val="95000"/>
                    <a:lumOff val="5000"/>
                  </a:prstClr>
                </a:solidFill>
                <a:latin typeface="Helvetica" panose="020B0604020202020204" pitchFamily="34" charset="0"/>
                <a:cs typeface="Helvetica" panose="020B0604020202020204" pitchFamily="34" charset="0"/>
              </a:rPr>
              <a:t>by augmenting or replacing MPLS with affordable, global SD-WAN</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41F71F26-6808-A245-CB4E-2E88040E3A31}"/>
              </a:ext>
            </a:extLst>
          </p:cNvPr>
          <p:cNvSpPr txBox="1"/>
          <p:nvPr/>
        </p:nvSpPr>
        <p:spPr>
          <a:xfrm>
            <a:off x="3280855" y="5389173"/>
            <a:ext cx="2493780" cy="738664"/>
          </a:xfrm>
          <a:prstGeom prst="rect">
            <a:avLst/>
          </a:prstGeom>
          <a:noFill/>
        </p:spPr>
        <p:txBody>
          <a:bodyPr wrap="square" rtlCol="0">
            <a:spAutoFit/>
          </a:bodyPr>
          <a:lstStyle/>
          <a:p>
            <a:pPr lvl="0" algn="ctr">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Optimally connects cloud</a:t>
            </a:r>
          </a:p>
          <a:p>
            <a:pPr lvl="0" algn="ctr">
              <a:defRPr/>
            </a:pPr>
            <a:r>
              <a:rPr lang="en-GB" sz="1400" b="1" dirty="0" err="1">
                <a:solidFill>
                  <a:prstClr val="black">
                    <a:lumMod val="95000"/>
                    <a:lumOff val="5000"/>
                  </a:prstClr>
                </a:solidFill>
                <a:latin typeface="Helvetica" panose="020B0604020202020204" pitchFamily="34" charset="0"/>
                <a:cs typeface="Helvetica" panose="020B0604020202020204" pitchFamily="34" charset="0"/>
              </a:rPr>
              <a:t>datacenters</a:t>
            </a:r>
            <a:r>
              <a:rPr lang="en-GB" sz="1400" b="1" dirty="0">
                <a:solidFill>
                  <a:prstClr val="black">
                    <a:lumMod val="95000"/>
                    <a:lumOff val="5000"/>
                  </a:prstClr>
                </a:solidFill>
                <a:latin typeface="Helvetica" panose="020B0604020202020204" pitchFamily="34" charset="0"/>
                <a:cs typeface="Helvetica" panose="020B0604020202020204" pitchFamily="34" charset="0"/>
              </a:rPr>
              <a:t> </a:t>
            </a:r>
            <a:r>
              <a:rPr lang="en-GB" sz="1400" dirty="0">
                <a:solidFill>
                  <a:prstClr val="black">
                    <a:lumMod val="95000"/>
                    <a:lumOff val="5000"/>
                  </a:prstClr>
                </a:solidFill>
                <a:latin typeface="Helvetica" panose="020B0604020202020204" pitchFamily="34" charset="0"/>
                <a:cs typeface="Helvetica" panose="020B0604020202020204" pitchFamily="34" charset="0"/>
              </a:rPr>
              <a:t>into the WAN with a few clicks</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19" name="TextBox 18">
            <a:extLst>
              <a:ext uri="{FF2B5EF4-FFF2-40B4-BE49-F238E27FC236}">
                <a16:creationId xmlns:a16="http://schemas.microsoft.com/office/drawing/2014/main" id="{49CFD30F-BC3D-FB42-C13C-616A360EDEBC}"/>
              </a:ext>
            </a:extLst>
          </p:cNvPr>
          <p:cNvSpPr txBox="1"/>
          <p:nvPr/>
        </p:nvSpPr>
        <p:spPr>
          <a:xfrm>
            <a:off x="1250423" y="3115456"/>
            <a:ext cx="2493780" cy="954107"/>
          </a:xfrm>
          <a:prstGeom prst="rect">
            <a:avLst/>
          </a:prstGeom>
          <a:noFill/>
        </p:spPr>
        <p:txBody>
          <a:bodyPr wrap="square" rtlCol="0">
            <a:spAutoFit/>
          </a:bodyPr>
          <a:lstStyle/>
          <a:p>
            <a:pPr lvl="0" algn="ctr">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Provides secure Internet</a:t>
            </a:r>
          </a:p>
          <a:p>
            <a:pPr lvl="0" algn="ctr">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access everywhere </a:t>
            </a:r>
            <a:r>
              <a:rPr lang="en-GB" sz="1400" dirty="0">
                <a:solidFill>
                  <a:prstClr val="black">
                    <a:lumMod val="95000"/>
                    <a:lumOff val="5000"/>
                  </a:prstClr>
                </a:solidFill>
                <a:latin typeface="Helvetica" panose="020B0604020202020204" pitchFamily="34" charset="0"/>
                <a:cs typeface="Helvetica" panose="020B0604020202020204" pitchFamily="34" charset="0"/>
              </a:rPr>
              <a:t>without</a:t>
            </a:r>
          </a:p>
          <a:p>
            <a:pPr lvl="0" algn="ctr">
              <a:defRPr/>
            </a:pPr>
            <a:r>
              <a:rPr lang="en-GB" sz="1400" dirty="0">
                <a:solidFill>
                  <a:prstClr val="black">
                    <a:lumMod val="95000"/>
                    <a:lumOff val="5000"/>
                  </a:prstClr>
                </a:solidFill>
                <a:latin typeface="Helvetica" panose="020B0604020202020204" pitchFamily="34" charset="0"/>
                <a:cs typeface="Helvetica" panose="020B0604020202020204" pitchFamily="34" charset="0"/>
              </a:rPr>
              <a:t>deploying branch security</a:t>
            </a:r>
          </a:p>
          <a:p>
            <a:pPr lvl="0" algn="ctr">
              <a:defRPr/>
            </a:pPr>
            <a:r>
              <a:rPr lang="en-GB" sz="1400" dirty="0">
                <a:solidFill>
                  <a:prstClr val="black">
                    <a:lumMod val="95000"/>
                    <a:lumOff val="5000"/>
                  </a:prstClr>
                </a:solidFill>
                <a:latin typeface="Helvetica" panose="020B0604020202020204" pitchFamily="34" charset="0"/>
                <a:cs typeface="Helvetica" panose="020B0604020202020204" pitchFamily="34" charset="0"/>
              </a:rPr>
              <a:t>appliances</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
        <p:nvSpPr>
          <p:cNvPr id="20" name="TextBox 19">
            <a:extLst>
              <a:ext uri="{FF2B5EF4-FFF2-40B4-BE49-F238E27FC236}">
                <a16:creationId xmlns:a16="http://schemas.microsoft.com/office/drawing/2014/main" id="{9F9712DC-5E8A-6E48-1BFD-EC3200019A8A}"/>
              </a:ext>
            </a:extLst>
          </p:cNvPr>
          <p:cNvSpPr txBox="1"/>
          <p:nvPr/>
        </p:nvSpPr>
        <p:spPr>
          <a:xfrm>
            <a:off x="3192071" y="1004724"/>
            <a:ext cx="2815145" cy="954107"/>
          </a:xfrm>
          <a:prstGeom prst="rect">
            <a:avLst/>
          </a:prstGeom>
          <a:noFill/>
        </p:spPr>
        <p:txBody>
          <a:bodyPr wrap="square" rtlCol="0">
            <a:spAutoFit/>
          </a:bodyPr>
          <a:lstStyle/>
          <a:p>
            <a:pPr lvl="0" algn="ctr">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Optimize and secure global</a:t>
            </a:r>
          </a:p>
          <a:p>
            <a:pPr lvl="0" algn="ctr">
              <a:defRPr/>
            </a:pPr>
            <a:r>
              <a:rPr lang="en-GB" sz="1400" b="1" dirty="0">
                <a:solidFill>
                  <a:prstClr val="black">
                    <a:lumMod val="95000"/>
                    <a:lumOff val="5000"/>
                  </a:prstClr>
                </a:solidFill>
                <a:latin typeface="Helvetica" panose="020B0604020202020204" pitchFamily="34" charset="0"/>
                <a:cs typeface="Helvetica" panose="020B0604020202020204" pitchFamily="34" charset="0"/>
              </a:rPr>
              <a:t>mobile users access </a:t>
            </a:r>
            <a:r>
              <a:rPr lang="en-GB" sz="1400" dirty="0">
                <a:solidFill>
                  <a:prstClr val="black">
                    <a:lumMod val="95000"/>
                    <a:lumOff val="5000"/>
                  </a:prstClr>
                </a:solidFill>
                <a:latin typeface="Helvetica" panose="020B0604020202020204" pitchFamily="34" charset="0"/>
                <a:cs typeface="Helvetica" panose="020B0604020202020204" pitchFamily="34" charset="0"/>
              </a:rPr>
              <a:t>to</a:t>
            </a:r>
          </a:p>
          <a:p>
            <a:pPr lvl="0" algn="ctr">
              <a:defRPr/>
            </a:pPr>
            <a:r>
              <a:rPr lang="en-GB" sz="1400" dirty="0">
                <a:solidFill>
                  <a:prstClr val="black">
                    <a:lumMod val="95000"/>
                    <a:lumOff val="5000"/>
                  </a:prstClr>
                </a:solidFill>
                <a:latin typeface="Helvetica" panose="020B0604020202020204" pitchFamily="34" charset="0"/>
                <a:cs typeface="Helvetica" panose="020B0604020202020204" pitchFamily="34" charset="0"/>
              </a:rPr>
              <a:t>applications on prem and in the</a:t>
            </a:r>
          </a:p>
          <a:p>
            <a:pPr lvl="0" algn="ctr">
              <a:defRPr/>
            </a:pPr>
            <a:r>
              <a:rPr lang="en-GB" sz="1400" dirty="0">
                <a:solidFill>
                  <a:prstClr val="black">
                    <a:lumMod val="95000"/>
                    <a:lumOff val="5000"/>
                  </a:prstClr>
                </a:solidFill>
                <a:latin typeface="Helvetica" panose="020B0604020202020204" pitchFamily="34" charset="0"/>
                <a:cs typeface="Helvetica" panose="020B0604020202020204" pitchFamily="34" charset="0"/>
              </a:rPr>
              <a:t>cloud</a:t>
            </a:r>
            <a:endParaRPr kumimoji="0" lang="en-GB" sz="1400" b="0" i="0" u="none" strike="noStrike" kern="1200" cap="none" spc="0" normalizeH="0" baseline="0" noProof="0" dirty="0">
              <a:ln>
                <a:noFill/>
              </a:ln>
              <a:solidFill>
                <a:prstClr val="black">
                  <a:lumMod val="95000"/>
                  <a:lumOff val="5000"/>
                </a:prstClr>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2016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GB" dirty="0"/>
              <a:t>Customer Challenges</a:t>
            </a:r>
          </a:p>
        </p:txBody>
      </p:sp>
      <p:grpSp>
        <p:nvGrpSpPr>
          <p:cNvPr id="5" name="Group 4"/>
          <p:cNvGrpSpPr/>
          <p:nvPr/>
        </p:nvGrpSpPr>
        <p:grpSpPr>
          <a:xfrm>
            <a:off x="892686" y="1274307"/>
            <a:ext cx="1997919" cy="4834535"/>
            <a:chOff x="892686" y="1154566"/>
            <a:chExt cx="1997919" cy="4834535"/>
          </a:xfrm>
        </p:grpSpPr>
        <p:sp>
          <p:nvSpPr>
            <p:cNvPr id="11" name="TextBox 10">
              <a:extLst>
                <a:ext uri="{FF2B5EF4-FFF2-40B4-BE49-F238E27FC236}">
                  <a16:creationId xmlns:a16="http://schemas.microsoft.com/office/drawing/2014/main" id="{2366A14A-E910-4446-8991-8BF8E2E6F834}"/>
                </a:ext>
              </a:extLst>
            </p:cNvPr>
            <p:cNvSpPr txBox="1"/>
            <p:nvPr/>
          </p:nvSpPr>
          <p:spPr>
            <a:xfrm>
              <a:off x="892686" y="3819276"/>
              <a:ext cx="1810906" cy="216982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Customers require a connectivity solution that is designed for cloud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based adoption,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which their existing solution WAN Architecture may not support.</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43" name="Group 42"/>
            <p:cNvGrpSpPr/>
            <p:nvPr/>
          </p:nvGrpSpPr>
          <p:grpSpPr>
            <a:xfrm>
              <a:off x="892686" y="1154566"/>
              <a:ext cx="1997919" cy="2558749"/>
              <a:chOff x="720188" y="1412413"/>
              <a:chExt cx="1997919" cy="2558749"/>
            </a:xfrm>
          </p:grpSpPr>
          <p:sp>
            <p:nvSpPr>
              <p:cNvPr id="44" name="Oval 43"/>
              <p:cNvSpPr/>
              <p:nvPr/>
            </p:nvSpPr>
            <p:spPr>
              <a:xfrm>
                <a:off x="720188" y="1561657"/>
                <a:ext cx="1725434" cy="1725434"/>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786229" y="1627698"/>
                <a:ext cx="1931878" cy="1768282"/>
              </a:xfrm>
              <a:prstGeom prst="rect">
                <a:avLst/>
              </a:prstGeom>
              <a:effectLst/>
            </p:spPr>
          </p:pic>
          <p:grpSp>
            <p:nvGrpSpPr>
              <p:cNvPr id="46" name="Group 45"/>
              <p:cNvGrpSpPr/>
              <p:nvPr/>
            </p:nvGrpSpPr>
            <p:grpSpPr>
              <a:xfrm>
                <a:off x="1503393" y="1412413"/>
                <a:ext cx="1214714" cy="2558749"/>
                <a:chOff x="7534959" y="2643805"/>
                <a:chExt cx="1214714" cy="2558749"/>
              </a:xfrm>
              <a:effectLst/>
            </p:grpSpPr>
            <p:sp>
              <p:nvSpPr>
                <p:cNvPr id="48"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49" name="Isosceles Triangle 48"/>
                <p:cNvSpPr/>
                <p:nvPr/>
              </p:nvSpPr>
              <p:spPr>
                <a:xfrm rot="5400000">
                  <a:off x="8570133" y="3559119"/>
                  <a:ext cx="192840" cy="16624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p:cNvSpPr/>
                <p:nvPr/>
              </p:nvSpPr>
              <p:spPr>
                <a:xfrm>
                  <a:off x="7534959" y="5111909"/>
                  <a:ext cx="90645" cy="906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1" name="Straight Connector 50"/>
                <p:cNvCxnSpPr/>
                <p:nvPr/>
              </p:nvCxnSpPr>
              <p:spPr>
                <a:xfrm>
                  <a:off x="7580282" y="4634944"/>
                  <a:ext cx="0" cy="497840"/>
                </a:xfrm>
                <a:prstGeom prst="line">
                  <a:avLst/>
                </a:prstGeom>
                <a:effectLst/>
              </p:spPr>
              <p:style>
                <a:lnRef idx="2">
                  <a:schemeClr val="accent1"/>
                </a:lnRef>
                <a:fillRef idx="0">
                  <a:schemeClr val="accent1"/>
                </a:fillRef>
                <a:effectRef idx="1">
                  <a:schemeClr val="accent1"/>
                </a:effectRef>
                <a:fontRef idx="minor">
                  <a:schemeClr val="tx1"/>
                </a:fontRef>
              </p:style>
            </p:cxnSp>
          </p:grpSp>
          <p:pic>
            <p:nvPicPr>
              <p:cNvPr id="47" name="Picture 46"/>
              <p:cNvPicPr>
                <a:picLocks noChangeAspect="1"/>
              </p:cNvPicPr>
              <p:nvPr/>
            </p:nvPicPr>
            <p:blipFill rotWithShape="1">
              <a:blip r:embed="rId3">
                <a:extLst>
                  <a:ext uri="{28A0092B-C50C-407E-A947-70E740481C1C}">
                    <a14:useLocalDpi xmlns:a14="http://schemas.microsoft.com/office/drawing/2010/main" val="0"/>
                  </a:ext>
                </a:extLst>
              </a:blip>
              <a:srcRect l="10218" t="2768" r="82340" b="84420"/>
              <a:stretch/>
            </p:blipFill>
            <p:spPr>
              <a:xfrm>
                <a:off x="1170869" y="2086380"/>
                <a:ext cx="793099" cy="769374"/>
              </a:xfrm>
              <a:prstGeom prst="rect">
                <a:avLst/>
              </a:prstGeom>
              <a:effectLst/>
            </p:spPr>
          </p:pic>
        </p:grpSp>
      </p:grpSp>
      <p:grpSp>
        <p:nvGrpSpPr>
          <p:cNvPr id="6" name="Group 5"/>
          <p:cNvGrpSpPr/>
          <p:nvPr/>
        </p:nvGrpSpPr>
        <p:grpSpPr>
          <a:xfrm>
            <a:off x="2905489" y="1274307"/>
            <a:ext cx="2210792" cy="4629451"/>
            <a:chOff x="2905489" y="1154566"/>
            <a:chExt cx="2210792" cy="4629451"/>
          </a:xfrm>
        </p:grpSpPr>
        <p:sp>
          <p:nvSpPr>
            <p:cNvPr id="12" name="TextBox 11">
              <a:extLst>
                <a:ext uri="{FF2B5EF4-FFF2-40B4-BE49-F238E27FC236}">
                  <a16:creationId xmlns:a16="http://schemas.microsoft.com/office/drawing/2014/main" id="{2366A14A-E910-4446-8991-8BF8E2E6F834}"/>
                </a:ext>
              </a:extLst>
            </p:cNvPr>
            <p:cNvSpPr txBox="1"/>
            <p:nvPr/>
          </p:nvSpPr>
          <p:spPr>
            <a:xfrm>
              <a:off x="2905489" y="3845025"/>
              <a:ext cx="2082800" cy="193899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i="0" u="none" strike="noStrike" kern="1200" cap="none" spc="0" normalizeH="0" baseline="0" noProof="0" dirty="0">
                  <a:ln>
                    <a:noFill/>
                  </a:ln>
                  <a:solidFill>
                    <a:srgbClr val="1A1C2B"/>
                  </a:solidFill>
                  <a:effectLst/>
                  <a:uLnTx/>
                  <a:uFillTx/>
                  <a:latin typeface="Helvetica" pitchFamily="2" charset="0"/>
                  <a:ea typeface="+mn-ea"/>
                  <a:cs typeface="+mn-cs"/>
                </a:rPr>
                <a:t>The importance of zero trust is increasing as businesses are understanding the necessity of securing global and dispersed workforces.</a:t>
              </a:r>
            </a:p>
          </p:txBody>
        </p:sp>
        <p:grpSp>
          <p:nvGrpSpPr>
            <p:cNvPr id="52" name="Group 51"/>
            <p:cNvGrpSpPr/>
            <p:nvPr/>
          </p:nvGrpSpPr>
          <p:grpSpPr>
            <a:xfrm>
              <a:off x="3118362" y="1154566"/>
              <a:ext cx="1997919" cy="2558749"/>
              <a:chOff x="2963751" y="1412413"/>
              <a:chExt cx="1997919" cy="2558749"/>
            </a:xfrm>
          </p:grpSpPr>
          <p:sp>
            <p:nvSpPr>
              <p:cNvPr id="53" name="Oval 52"/>
              <p:cNvSpPr/>
              <p:nvPr/>
            </p:nvSpPr>
            <p:spPr>
              <a:xfrm>
                <a:off x="2963751" y="1561657"/>
                <a:ext cx="1725434" cy="1725434"/>
              </a:xfrm>
              <a:prstGeom prst="ellipse">
                <a:avLst/>
              </a:prstGeom>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54" name="Picture 53"/>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3029792" y="1627698"/>
                <a:ext cx="1931878" cy="1768282"/>
              </a:xfrm>
              <a:prstGeom prst="rect">
                <a:avLst/>
              </a:prstGeom>
              <a:effectLst/>
            </p:spPr>
          </p:pic>
          <p:grpSp>
            <p:nvGrpSpPr>
              <p:cNvPr id="55" name="Group 54"/>
              <p:cNvGrpSpPr/>
              <p:nvPr/>
            </p:nvGrpSpPr>
            <p:grpSpPr>
              <a:xfrm>
                <a:off x="3746956" y="1412413"/>
                <a:ext cx="1214714" cy="2558749"/>
                <a:chOff x="7534959" y="2643805"/>
                <a:chExt cx="1214714" cy="2558749"/>
              </a:xfrm>
              <a:effectLst/>
            </p:grpSpPr>
            <p:sp>
              <p:nvSpPr>
                <p:cNvPr id="57"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58" name="Isosceles Triangle 57"/>
                <p:cNvSpPr/>
                <p:nvPr/>
              </p:nvSpPr>
              <p:spPr>
                <a:xfrm rot="5400000">
                  <a:off x="8570133" y="3559119"/>
                  <a:ext cx="192840" cy="166241"/>
                </a:xfrm>
                <a:prstGeom prst="triangl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Oval 58"/>
                <p:cNvSpPr/>
                <p:nvPr/>
              </p:nvSpPr>
              <p:spPr>
                <a:xfrm>
                  <a:off x="7534959" y="5111909"/>
                  <a:ext cx="90645" cy="90645"/>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0" name="Straight Connector 59"/>
                <p:cNvCxnSpPr/>
                <p:nvPr/>
              </p:nvCxnSpPr>
              <p:spPr>
                <a:xfrm>
                  <a:off x="7580282" y="4634944"/>
                  <a:ext cx="0" cy="497840"/>
                </a:xfrm>
                <a:prstGeom prst="line">
                  <a:avLst/>
                </a:prstGeom>
              </p:spPr>
              <p:style>
                <a:lnRef idx="2">
                  <a:schemeClr val="accent2"/>
                </a:lnRef>
                <a:fillRef idx="0">
                  <a:schemeClr val="accent2"/>
                </a:fillRef>
                <a:effectRef idx="1">
                  <a:schemeClr val="accent2"/>
                </a:effectRef>
                <a:fontRef idx="minor">
                  <a:schemeClr val="tx1"/>
                </a:fontRef>
              </p:style>
            </p:cxnSp>
          </p:grpSp>
          <p:pic>
            <p:nvPicPr>
              <p:cNvPr id="56" name="Picture 55"/>
              <p:cNvPicPr>
                <a:picLocks noChangeAspect="1"/>
              </p:cNvPicPr>
              <p:nvPr/>
            </p:nvPicPr>
            <p:blipFill rotWithShape="1">
              <a:blip r:embed="rId3">
                <a:extLst>
                  <a:ext uri="{28A0092B-C50C-407E-A947-70E740481C1C}">
                    <a14:useLocalDpi xmlns:a14="http://schemas.microsoft.com/office/drawing/2010/main" val="0"/>
                  </a:ext>
                </a:extLst>
              </a:blip>
              <a:srcRect l="28583" t="2768" r="63975" b="84420"/>
              <a:stretch/>
            </p:blipFill>
            <p:spPr>
              <a:xfrm>
                <a:off x="3433690" y="2086380"/>
                <a:ext cx="793099" cy="769374"/>
              </a:xfrm>
              <a:prstGeom prst="rect">
                <a:avLst/>
              </a:prstGeom>
              <a:effectLst/>
            </p:spPr>
          </p:pic>
        </p:grpSp>
      </p:grpSp>
      <p:grpSp>
        <p:nvGrpSpPr>
          <p:cNvPr id="7" name="Group 6"/>
          <p:cNvGrpSpPr/>
          <p:nvPr/>
        </p:nvGrpSpPr>
        <p:grpSpPr>
          <a:xfrm>
            <a:off x="5278636" y="1274307"/>
            <a:ext cx="2051961" cy="4411679"/>
            <a:chOff x="5278636" y="1154566"/>
            <a:chExt cx="2051961" cy="4411679"/>
          </a:xfrm>
        </p:grpSpPr>
        <p:sp>
          <p:nvSpPr>
            <p:cNvPr id="13" name="TextBox 12">
              <a:extLst>
                <a:ext uri="{FF2B5EF4-FFF2-40B4-BE49-F238E27FC236}">
                  <a16:creationId xmlns:a16="http://schemas.microsoft.com/office/drawing/2014/main" id="{2366A14A-E910-4446-8991-8BF8E2E6F834}"/>
                </a:ext>
              </a:extLst>
            </p:cNvPr>
            <p:cNvSpPr txBox="1"/>
            <p:nvPr/>
          </p:nvSpPr>
          <p:spPr>
            <a:xfrm>
              <a:off x="5278636" y="3858085"/>
              <a:ext cx="1828800" cy="170816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An increasing need to find a more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effective solution that allows customers 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optimise their network resources.</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61" name="Group 60"/>
            <p:cNvGrpSpPr/>
            <p:nvPr/>
          </p:nvGrpSpPr>
          <p:grpSpPr>
            <a:xfrm>
              <a:off x="5332678" y="1154566"/>
              <a:ext cx="1997919" cy="2558749"/>
              <a:chOff x="5221908" y="1412413"/>
              <a:chExt cx="1997919" cy="2558749"/>
            </a:xfrm>
          </p:grpSpPr>
          <p:sp>
            <p:nvSpPr>
              <p:cNvPr id="62" name="Oval 61"/>
              <p:cNvSpPr/>
              <p:nvPr/>
            </p:nvSpPr>
            <p:spPr>
              <a:xfrm>
                <a:off x="5221908" y="1561657"/>
                <a:ext cx="1725434" cy="1725434"/>
              </a:xfrm>
              <a:prstGeom prst="ellipse">
                <a:avLst/>
              </a:prstGeom>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3" name="Picture 62"/>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5287949" y="1627698"/>
                <a:ext cx="1931878" cy="1768282"/>
              </a:xfrm>
              <a:prstGeom prst="rect">
                <a:avLst/>
              </a:prstGeom>
              <a:effectLst/>
            </p:spPr>
          </p:pic>
          <p:grpSp>
            <p:nvGrpSpPr>
              <p:cNvPr id="64" name="Group 63"/>
              <p:cNvGrpSpPr/>
              <p:nvPr/>
            </p:nvGrpSpPr>
            <p:grpSpPr>
              <a:xfrm>
                <a:off x="6005113" y="1412413"/>
                <a:ext cx="1214714" cy="2558749"/>
                <a:chOff x="7534959" y="2643805"/>
                <a:chExt cx="1214714" cy="2558749"/>
              </a:xfrm>
              <a:effectLst/>
            </p:grpSpPr>
            <p:sp>
              <p:nvSpPr>
                <p:cNvPr id="66"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67" name="Isosceles Triangle 66"/>
                <p:cNvSpPr/>
                <p:nvPr/>
              </p:nvSpPr>
              <p:spPr>
                <a:xfrm rot="5400000">
                  <a:off x="8570133" y="3559119"/>
                  <a:ext cx="192840" cy="166241"/>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8" name="Oval 67"/>
                <p:cNvSpPr/>
                <p:nvPr/>
              </p:nvSpPr>
              <p:spPr>
                <a:xfrm>
                  <a:off x="7534959" y="5111909"/>
                  <a:ext cx="90645" cy="90645"/>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9" name="Straight Connector 68"/>
                <p:cNvCxnSpPr/>
                <p:nvPr/>
              </p:nvCxnSpPr>
              <p:spPr>
                <a:xfrm>
                  <a:off x="7580282" y="4634944"/>
                  <a:ext cx="0" cy="497840"/>
                </a:xfrm>
                <a:prstGeom prst="line">
                  <a:avLst/>
                </a:prstGeom>
              </p:spPr>
              <p:style>
                <a:lnRef idx="2">
                  <a:schemeClr val="accent3"/>
                </a:lnRef>
                <a:fillRef idx="0">
                  <a:schemeClr val="accent3"/>
                </a:fillRef>
                <a:effectRef idx="1">
                  <a:schemeClr val="accent3"/>
                </a:effectRef>
                <a:fontRef idx="minor">
                  <a:schemeClr val="tx1"/>
                </a:fontRef>
              </p:style>
            </p:cxnSp>
          </p:grpSp>
          <p:pic>
            <p:nvPicPr>
              <p:cNvPr id="65" name="Picture 64"/>
              <p:cNvPicPr>
                <a:picLocks noChangeAspect="1"/>
              </p:cNvPicPr>
              <p:nvPr/>
            </p:nvPicPr>
            <p:blipFill rotWithShape="1">
              <a:blip r:embed="rId3">
                <a:extLst>
                  <a:ext uri="{28A0092B-C50C-407E-A947-70E740481C1C}">
                    <a14:useLocalDpi xmlns:a14="http://schemas.microsoft.com/office/drawing/2010/main" val="0"/>
                  </a:ext>
                </a:extLst>
              </a:blip>
              <a:srcRect l="47573" t="2768" r="44985" b="84420"/>
              <a:stretch/>
            </p:blipFill>
            <p:spPr>
              <a:xfrm>
                <a:off x="5685717" y="2086380"/>
                <a:ext cx="793099" cy="769374"/>
              </a:xfrm>
              <a:prstGeom prst="rect">
                <a:avLst/>
              </a:prstGeom>
              <a:effectLst/>
            </p:spPr>
          </p:pic>
        </p:grpSp>
      </p:grpSp>
      <p:grpSp>
        <p:nvGrpSpPr>
          <p:cNvPr id="8" name="Group 7"/>
          <p:cNvGrpSpPr/>
          <p:nvPr/>
        </p:nvGrpSpPr>
        <p:grpSpPr>
          <a:xfrm>
            <a:off x="7387022" y="1274307"/>
            <a:ext cx="2135331" cy="4425144"/>
            <a:chOff x="7387022" y="1154566"/>
            <a:chExt cx="2135331" cy="4425144"/>
          </a:xfrm>
        </p:grpSpPr>
        <p:sp>
          <p:nvSpPr>
            <p:cNvPr id="15" name="TextBox 14">
              <a:extLst>
                <a:ext uri="{FF2B5EF4-FFF2-40B4-BE49-F238E27FC236}">
                  <a16:creationId xmlns:a16="http://schemas.microsoft.com/office/drawing/2014/main" id="{2366A14A-E910-4446-8991-8BF8E2E6F834}"/>
                </a:ext>
              </a:extLst>
            </p:cNvPr>
            <p:cNvSpPr txBox="1"/>
            <p:nvPr/>
          </p:nvSpPr>
          <p:spPr>
            <a:xfrm>
              <a:off x="7387022" y="3871550"/>
              <a:ext cx="1931878" cy="1708160"/>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Companies need a Cyber Security Solution that supports the flexibility to expand both nationally and internationally.</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70" name="Group 69"/>
            <p:cNvGrpSpPr/>
            <p:nvPr/>
          </p:nvGrpSpPr>
          <p:grpSpPr>
            <a:xfrm>
              <a:off x="7524434" y="1154566"/>
              <a:ext cx="1997919" cy="2558749"/>
              <a:chOff x="7488858" y="1412413"/>
              <a:chExt cx="1997919" cy="2558749"/>
            </a:xfrm>
          </p:grpSpPr>
          <p:sp>
            <p:nvSpPr>
              <p:cNvPr id="71" name="Oval 70"/>
              <p:cNvSpPr/>
              <p:nvPr/>
            </p:nvSpPr>
            <p:spPr>
              <a:xfrm>
                <a:off x="7488858" y="1561657"/>
                <a:ext cx="1725434" cy="1725434"/>
              </a:xfrm>
              <a:prstGeom prst="ellipse">
                <a:avLst/>
              </a:prstGeom>
              <a:ln>
                <a:noFill/>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72" name="Picture 71"/>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7554899" y="1627698"/>
                <a:ext cx="1931878" cy="1768282"/>
              </a:xfrm>
              <a:prstGeom prst="rect">
                <a:avLst/>
              </a:prstGeom>
              <a:effectLst/>
            </p:spPr>
          </p:pic>
          <p:grpSp>
            <p:nvGrpSpPr>
              <p:cNvPr id="73" name="Group 72"/>
              <p:cNvGrpSpPr/>
              <p:nvPr/>
            </p:nvGrpSpPr>
            <p:grpSpPr>
              <a:xfrm>
                <a:off x="8272063" y="1412413"/>
                <a:ext cx="1214714" cy="2558749"/>
                <a:chOff x="7534959" y="2643805"/>
                <a:chExt cx="1214714" cy="2558749"/>
              </a:xfrm>
              <a:effectLst/>
            </p:grpSpPr>
            <p:sp>
              <p:nvSpPr>
                <p:cNvPr id="75"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76" name="Isosceles Triangle 75"/>
                <p:cNvSpPr/>
                <p:nvPr/>
              </p:nvSpPr>
              <p:spPr>
                <a:xfrm rot="5400000">
                  <a:off x="8570133" y="3559119"/>
                  <a:ext cx="192840" cy="166241"/>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7" name="Oval 76"/>
                <p:cNvSpPr/>
                <p:nvPr/>
              </p:nvSpPr>
              <p:spPr>
                <a:xfrm>
                  <a:off x="7534959" y="5111909"/>
                  <a:ext cx="90645" cy="90645"/>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8" name="Straight Connector 77"/>
                <p:cNvCxnSpPr/>
                <p:nvPr/>
              </p:nvCxnSpPr>
              <p:spPr>
                <a:xfrm>
                  <a:off x="7580282" y="4634944"/>
                  <a:ext cx="0" cy="497840"/>
                </a:xfrm>
                <a:prstGeom prst="line">
                  <a:avLst/>
                </a:prstGeom>
              </p:spPr>
              <p:style>
                <a:lnRef idx="2">
                  <a:schemeClr val="accent4"/>
                </a:lnRef>
                <a:fillRef idx="0">
                  <a:schemeClr val="accent4"/>
                </a:fillRef>
                <a:effectRef idx="1">
                  <a:schemeClr val="accent4"/>
                </a:effectRef>
                <a:fontRef idx="minor">
                  <a:schemeClr val="tx1"/>
                </a:fontRef>
              </p:style>
            </p:cxnSp>
          </p:grpSp>
        </p:grpSp>
      </p:grpSp>
      <p:grpSp>
        <p:nvGrpSpPr>
          <p:cNvPr id="9" name="Group 8"/>
          <p:cNvGrpSpPr/>
          <p:nvPr/>
        </p:nvGrpSpPr>
        <p:grpSpPr>
          <a:xfrm>
            <a:off x="9460100" y="1274307"/>
            <a:ext cx="2210554" cy="4655571"/>
            <a:chOff x="9460100" y="1154566"/>
            <a:chExt cx="2210554" cy="4655571"/>
          </a:xfrm>
        </p:grpSpPr>
        <p:sp>
          <p:nvSpPr>
            <p:cNvPr id="16" name="TextBox 15">
              <a:extLst>
                <a:ext uri="{FF2B5EF4-FFF2-40B4-BE49-F238E27FC236}">
                  <a16:creationId xmlns:a16="http://schemas.microsoft.com/office/drawing/2014/main" id="{2366A14A-E910-4446-8991-8BF8E2E6F834}"/>
                </a:ext>
              </a:extLst>
            </p:cNvPr>
            <p:cNvSpPr txBox="1"/>
            <p:nvPr/>
          </p:nvSpPr>
          <p:spPr>
            <a:xfrm>
              <a:off x="9460100" y="3871145"/>
              <a:ext cx="2082800" cy="193899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Needing a solution that will protect both office and remote users when accessing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1A1C2B"/>
                  </a:solidFill>
                  <a:effectLst/>
                  <a:uLnTx/>
                  <a:uFillTx/>
                  <a:latin typeface="Helvetica" pitchFamily="2" charset="0"/>
                  <a:ea typeface="+mn-ea"/>
                  <a:cs typeface="+mn-cs"/>
                </a:rPr>
                <a:t>resources in the private cloud, public cloud and on the internet.</a:t>
              </a:r>
              <a:endParaRPr kumimoji="0" lang="en-GB" sz="1500" b="1"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79" name="Group 78"/>
            <p:cNvGrpSpPr/>
            <p:nvPr/>
          </p:nvGrpSpPr>
          <p:grpSpPr>
            <a:xfrm>
              <a:off x="9672735" y="1154566"/>
              <a:ext cx="1997919" cy="2558749"/>
              <a:chOff x="9717708" y="1412413"/>
              <a:chExt cx="1997919" cy="2558749"/>
            </a:xfrm>
          </p:grpSpPr>
          <p:sp>
            <p:nvSpPr>
              <p:cNvPr id="80" name="Oval 79"/>
              <p:cNvSpPr/>
              <p:nvPr/>
            </p:nvSpPr>
            <p:spPr>
              <a:xfrm>
                <a:off x="9717708" y="1561657"/>
                <a:ext cx="1725434" cy="1725434"/>
              </a:xfrm>
              <a:prstGeom prst="ellipse">
                <a:avLst/>
              </a:prstGeom>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1" name="Picture 80"/>
              <p:cNvPicPr>
                <a:picLocks noChangeAspect="1"/>
              </p:cNvPicPr>
              <p:nvPr/>
            </p:nvPicPr>
            <p:blipFill rotWithShape="1">
              <a:blip r:embed="rId3">
                <a:extLst>
                  <a:ext uri="{28A0092B-C50C-407E-A947-70E740481C1C}">
                    <a14:useLocalDpi xmlns:a14="http://schemas.microsoft.com/office/drawing/2010/main" val="0"/>
                  </a:ext>
                </a:extLst>
              </a:blip>
              <a:srcRect l="7549" t="64253" r="76662" b="10096"/>
              <a:stretch/>
            </p:blipFill>
            <p:spPr>
              <a:xfrm>
                <a:off x="9783749" y="1627698"/>
                <a:ext cx="1931878" cy="1768282"/>
              </a:xfrm>
              <a:prstGeom prst="rect">
                <a:avLst/>
              </a:prstGeom>
              <a:effectLst/>
            </p:spPr>
          </p:pic>
          <p:grpSp>
            <p:nvGrpSpPr>
              <p:cNvPr id="82" name="Group 81"/>
              <p:cNvGrpSpPr/>
              <p:nvPr/>
            </p:nvGrpSpPr>
            <p:grpSpPr>
              <a:xfrm>
                <a:off x="10500913" y="1412413"/>
                <a:ext cx="1214714" cy="2558749"/>
                <a:chOff x="7534959" y="2643805"/>
                <a:chExt cx="1214714" cy="2558749"/>
              </a:xfrm>
              <a:effectLst/>
            </p:grpSpPr>
            <p:sp>
              <p:nvSpPr>
                <p:cNvPr id="84" name="Oval 8"/>
                <p:cNvSpPr/>
                <p:nvPr/>
              </p:nvSpPr>
              <p:spPr>
                <a:xfrm>
                  <a:off x="7581568" y="2643805"/>
                  <a:ext cx="1001865" cy="2003730"/>
                </a:xfrm>
                <a:custGeom>
                  <a:avLst/>
                  <a:gdLst>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0 w 2003730"/>
                    <a:gd name="connsiteY4" fmla="*/ 100186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4" fmla="*/ 91440 w 2003730"/>
                    <a:gd name="connsiteY4" fmla="*/ 1093305 h 2003730"/>
                    <a:gd name="connsiteX0" fmla="*/ 0 w 2003730"/>
                    <a:gd name="connsiteY0" fmla="*/ 1001865 h 2003730"/>
                    <a:gd name="connsiteX1" fmla="*/ 1001865 w 2003730"/>
                    <a:gd name="connsiteY1" fmla="*/ 0 h 2003730"/>
                    <a:gd name="connsiteX2" fmla="*/ 2003730 w 2003730"/>
                    <a:gd name="connsiteY2" fmla="*/ 1001865 h 2003730"/>
                    <a:gd name="connsiteX3" fmla="*/ 1001865 w 2003730"/>
                    <a:gd name="connsiteY3" fmla="*/ 2003730 h 2003730"/>
                    <a:gd name="connsiteX0" fmla="*/ 0 w 1001865"/>
                    <a:gd name="connsiteY0" fmla="*/ 0 h 2003730"/>
                    <a:gd name="connsiteX1" fmla="*/ 1001865 w 1001865"/>
                    <a:gd name="connsiteY1" fmla="*/ 1001865 h 2003730"/>
                    <a:gd name="connsiteX2" fmla="*/ 0 w 1001865"/>
                    <a:gd name="connsiteY2" fmla="*/ 2003730 h 2003730"/>
                  </a:gdLst>
                  <a:ahLst/>
                  <a:cxnLst>
                    <a:cxn ang="0">
                      <a:pos x="connsiteX0" y="connsiteY0"/>
                    </a:cxn>
                    <a:cxn ang="0">
                      <a:pos x="connsiteX1" y="connsiteY1"/>
                    </a:cxn>
                    <a:cxn ang="0">
                      <a:pos x="connsiteX2" y="connsiteY2"/>
                    </a:cxn>
                  </a:cxnLst>
                  <a:rect l="l" t="t" r="r" b="b"/>
                  <a:pathLst>
                    <a:path w="1001865" h="2003730">
                      <a:moveTo>
                        <a:pt x="0" y="0"/>
                      </a:moveTo>
                      <a:cubicBezTo>
                        <a:pt x="553315" y="0"/>
                        <a:pt x="1001865" y="448550"/>
                        <a:pt x="1001865" y="1001865"/>
                      </a:cubicBezTo>
                      <a:cubicBezTo>
                        <a:pt x="1001865" y="1555180"/>
                        <a:pt x="553315" y="2003730"/>
                        <a:pt x="0" y="2003730"/>
                      </a:cubicBezTo>
                    </a:path>
                  </a:pathLst>
                </a:custGeom>
                <a:effectLst/>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A1C2B"/>
                    </a:solidFill>
                    <a:effectLst/>
                    <a:uLnTx/>
                    <a:uFillTx/>
                    <a:latin typeface="Calibri"/>
                    <a:ea typeface="+mn-ea"/>
                    <a:cs typeface="+mn-cs"/>
                  </a:endParaRPr>
                </a:p>
              </p:txBody>
            </p:sp>
            <p:sp>
              <p:nvSpPr>
                <p:cNvPr id="85" name="Isosceles Triangle 84"/>
                <p:cNvSpPr/>
                <p:nvPr/>
              </p:nvSpPr>
              <p:spPr>
                <a:xfrm rot="5400000">
                  <a:off x="8570133" y="3559119"/>
                  <a:ext cx="192840" cy="166241"/>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Oval 85"/>
                <p:cNvSpPr/>
                <p:nvPr/>
              </p:nvSpPr>
              <p:spPr>
                <a:xfrm>
                  <a:off x="7534959" y="5111909"/>
                  <a:ext cx="90645" cy="90645"/>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7" name="Straight Connector 86"/>
                <p:cNvCxnSpPr/>
                <p:nvPr/>
              </p:nvCxnSpPr>
              <p:spPr>
                <a:xfrm>
                  <a:off x="7580282" y="4634944"/>
                  <a:ext cx="0" cy="497840"/>
                </a:xfrm>
                <a:prstGeom prst="line">
                  <a:avLst/>
                </a:prstGeom>
              </p:spPr>
              <p:style>
                <a:lnRef idx="2">
                  <a:schemeClr val="accent5"/>
                </a:lnRef>
                <a:fillRef idx="0">
                  <a:schemeClr val="accent5"/>
                </a:fillRef>
                <a:effectRef idx="1">
                  <a:schemeClr val="accent5"/>
                </a:effectRef>
                <a:fontRef idx="minor">
                  <a:schemeClr val="tx1"/>
                </a:fontRef>
              </p:style>
            </p:cxnSp>
          </p:grpSp>
          <p:pic>
            <p:nvPicPr>
              <p:cNvPr id="83" name="Picture 82"/>
              <p:cNvPicPr>
                <a:picLocks noChangeAspect="1"/>
              </p:cNvPicPr>
              <p:nvPr/>
            </p:nvPicPr>
            <p:blipFill rotWithShape="1">
              <a:blip r:embed="rId3">
                <a:extLst>
                  <a:ext uri="{28A0092B-C50C-407E-A947-70E740481C1C}">
                    <a14:useLocalDpi xmlns:a14="http://schemas.microsoft.com/office/drawing/2010/main" val="0"/>
                  </a:ext>
                </a:extLst>
              </a:blip>
              <a:srcRect l="10218" t="2768" r="82340" b="84420"/>
              <a:stretch/>
            </p:blipFill>
            <p:spPr>
              <a:xfrm>
                <a:off x="10183875" y="2086380"/>
                <a:ext cx="793099" cy="769374"/>
              </a:xfrm>
              <a:prstGeom prst="rect">
                <a:avLst/>
              </a:prstGeom>
              <a:effectLst/>
            </p:spPr>
          </p:pic>
        </p:grpSp>
      </p:grpSp>
      <p:pic>
        <p:nvPicPr>
          <p:cNvPr id="10" name="Picture 9">
            <a:extLst>
              <a:ext uri="{FF2B5EF4-FFF2-40B4-BE49-F238E27FC236}">
                <a16:creationId xmlns:a16="http://schemas.microsoft.com/office/drawing/2014/main" id="{73EE2428-7431-3D50-A1DB-06169A306ABF}"/>
              </a:ext>
            </a:extLst>
          </p:cNvPr>
          <p:cNvPicPr>
            <a:picLocks noChangeAspect="1"/>
          </p:cNvPicPr>
          <p:nvPr/>
        </p:nvPicPr>
        <p:blipFill rotWithShape="1">
          <a:blip r:embed="rId4">
            <a:extLst>
              <a:ext uri="{28A0092B-C50C-407E-A947-70E740481C1C}">
                <a14:useLocalDpi xmlns:a14="http://schemas.microsoft.com/office/drawing/2010/main" val="0"/>
              </a:ext>
            </a:extLst>
          </a:blip>
          <a:srcRect l="58283" t="60919" r="32938" b="26097"/>
          <a:stretch/>
        </p:blipFill>
        <p:spPr>
          <a:xfrm>
            <a:off x="8004825" y="1842441"/>
            <a:ext cx="1076445" cy="897038"/>
          </a:xfrm>
          <a:prstGeom prst="rect">
            <a:avLst/>
          </a:prstGeom>
        </p:spPr>
      </p:pic>
    </p:spTree>
    <p:extLst>
      <p:ext uri="{BB962C8B-B14F-4D97-AF65-F5344CB8AC3E}">
        <p14:creationId xmlns:p14="http://schemas.microsoft.com/office/powerpoint/2010/main" val="282076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1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opportunities / where are the quick wins</a:t>
            </a:r>
          </a:p>
        </p:txBody>
      </p:sp>
      <p:sp>
        <p:nvSpPr>
          <p:cNvPr id="14" name="Sustainable Data Centres"/>
          <p:cNvSpPr/>
          <p:nvPr/>
        </p:nvSpPr>
        <p:spPr>
          <a:xfrm>
            <a:off x="1543948" y="5282053"/>
            <a:ext cx="10710828" cy="81579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lIns="684000" tIns="180000" rIns="468000" bIns="180000" rtlCol="0" anchor="ctr"/>
          <a:lstStyle/>
          <a:p>
            <a:pPr>
              <a:defRPr/>
            </a:pPr>
            <a:r>
              <a:rPr lang="en-GB" sz="1500" dirty="0">
                <a:solidFill>
                  <a:srgbClr val="000000"/>
                </a:solidFill>
                <a:latin typeface="Helvetica" panose="020B0604020202020204" pitchFamily="34" charset="0"/>
                <a:cs typeface="Helvetica" panose="020B0604020202020204" pitchFamily="34" charset="0"/>
              </a:rPr>
              <a:t>Offering the markets only single vendor SASE solution combining both SD-WAN and SSE capability.</a:t>
            </a:r>
            <a:endParaRPr lang="en-GB" sz="1500" dirty="0">
              <a:solidFill>
                <a:schemeClr val="bg1"/>
              </a:solidFill>
              <a:latin typeface="Helvetica" panose="020B0604020202020204" pitchFamily="34" charset="0"/>
              <a:cs typeface="Helvetica" panose="020B0604020202020204" pitchFamily="34" charset="0"/>
            </a:endParaRPr>
          </a:p>
        </p:txBody>
      </p:sp>
      <p:sp>
        <p:nvSpPr>
          <p:cNvPr id="15" name="Secure Data Platforms"/>
          <p:cNvSpPr/>
          <p:nvPr/>
        </p:nvSpPr>
        <p:spPr>
          <a:xfrm>
            <a:off x="868623" y="4369521"/>
            <a:ext cx="11386153" cy="815798"/>
          </a:xfrm>
          <a:prstGeom prst="roundRect">
            <a:avLst>
              <a:gd name="adj" fmla="val 0"/>
            </a:avLst>
          </a:prstGeom>
        </p:spPr>
        <p:style>
          <a:lnRef idx="2">
            <a:schemeClr val="accent2">
              <a:shade val="50000"/>
            </a:schemeClr>
          </a:lnRef>
          <a:fillRef idx="1">
            <a:schemeClr val="accent2"/>
          </a:fillRef>
          <a:effectRef idx="0">
            <a:schemeClr val="accent2"/>
          </a:effectRef>
          <a:fontRef idx="minor">
            <a:schemeClr val="lt1"/>
          </a:fontRef>
        </p:style>
        <p:txBody>
          <a:bodyPr lIns="684000" tIns="180000" rIns="468000" bIns="180000" rtlCol="0" anchor="ctr"/>
          <a:lstStyle/>
          <a:p>
            <a:pPr>
              <a:defRPr/>
            </a:pPr>
            <a:r>
              <a:rPr lang="en-GB" sz="1500" dirty="0">
                <a:solidFill>
                  <a:srgbClr val="000000"/>
                </a:solidFill>
                <a:latin typeface="Helvetica" panose="020B0604020202020204" pitchFamily="34" charset="0"/>
                <a:cs typeface="Helvetica" panose="020B0604020202020204" pitchFamily="34" charset="0"/>
              </a:rPr>
              <a:t>Our solution is not limited to chipset constraint issues, meaning that time for delivery is reduced, with SD-WAN sockets shipped in a matter of weeks. </a:t>
            </a:r>
            <a:endParaRPr lang="en-GB" sz="1500" dirty="0">
              <a:solidFill>
                <a:schemeClr val="bg1"/>
              </a:solidFill>
              <a:latin typeface="Helvetica" panose="020B0604020202020204" pitchFamily="34" charset="0"/>
              <a:cs typeface="Helvetica" panose="020B0604020202020204" pitchFamily="34" charset="0"/>
            </a:endParaRPr>
          </a:p>
        </p:txBody>
      </p:sp>
      <p:sp>
        <p:nvSpPr>
          <p:cNvPr id="16" name="Cloud Management Platform"/>
          <p:cNvSpPr/>
          <p:nvPr/>
        </p:nvSpPr>
        <p:spPr>
          <a:xfrm>
            <a:off x="639832" y="3462234"/>
            <a:ext cx="11614944" cy="815798"/>
          </a:xfrm>
          <a:prstGeom prst="roundRect">
            <a:avLst>
              <a:gd name="adj" fmla="val 0"/>
            </a:avLst>
          </a:prstGeom>
        </p:spPr>
        <p:style>
          <a:lnRef idx="2">
            <a:schemeClr val="accent3">
              <a:shade val="50000"/>
            </a:schemeClr>
          </a:lnRef>
          <a:fillRef idx="1">
            <a:schemeClr val="accent3"/>
          </a:fillRef>
          <a:effectRef idx="0">
            <a:schemeClr val="accent3"/>
          </a:effectRef>
          <a:fontRef idx="minor">
            <a:schemeClr val="lt1"/>
          </a:fontRef>
        </p:style>
        <p:txBody>
          <a:bodyPr lIns="684000" tIns="180000" rIns="468000" bIns="180000" rtlCol="0" anchor="ctr"/>
          <a:lstStyle/>
          <a:p>
            <a:pPr>
              <a:defRPr/>
            </a:pPr>
            <a:r>
              <a:rPr lang="en-GB" sz="1500" dirty="0">
                <a:solidFill>
                  <a:srgbClr val="000000"/>
                </a:solidFill>
                <a:latin typeface="Helvetica" panose="020B0604020202020204" pitchFamily="34" charset="0"/>
                <a:cs typeface="Helvetica" panose="020B0604020202020204" pitchFamily="34" charset="0"/>
              </a:rPr>
              <a:t>An average deal size which is UKI based is $86,159 ACV or $216,648 ACV for FTSE companies.</a:t>
            </a:r>
            <a:endParaRPr lang="en-GB" sz="1500" dirty="0">
              <a:solidFill>
                <a:schemeClr val="bg1"/>
              </a:solidFill>
              <a:latin typeface="Helvetica" panose="020B0604020202020204" pitchFamily="34" charset="0"/>
              <a:cs typeface="Helvetica" panose="020B0604020202020204" pitchFamily="34" charset="0"/>
            </a:endParaRPr>
          </a:p>
        </p:txBody>
      </p:sp>
      <p:sp>
        <p:nvSpPr>
          <p:cNvPr id="19" name="Virtualised Apps or Containers"/>
          <p:cNvSpPr/>
          <p:nvPr/>
        </p:nvSpPr>
        <p:spPr>
          <a:xfrm>
            <a:off x="646759" y="2575030"/>
            <a:ext cx="11608017" cy="786884"/>
          </a:xfrm>
          <a:prstGeom prst="roundRect">
            <a:avLst>
              <a:gd name="adj" fmla="val 0"/>
            </a:avLst>
          </a:prstGeom>
        </p:spPr>
        <p:style>
          <a:lnRef idx="2">
            <a:schemeClr val="accent4">
              <a:shade val="50000"/>
            </a:schemeClr>
          </a:lnRef>
          <a:fillRef idx="1">
            <a:schemeClr val="accent4"/>
          </a:fillRef>
          <a:effectRef idx="0">
            <a:schemeClr val="accent4"/>
          </a:effectRef>
          <a:fontRef idx="minor">
            <a:schemeClr val="lt1"/>
          </a:fontRef>
        </p:style>
        <p:txBody>
          <a:bodyPr lIns="684000" tIns="180000" rIns="468000" bIns="180000" rtlCol="0" anchor="ctr"/>
          <a:lstStyle/>
          <a:p>
            <a:pPr>
              <a:defRPr/>
            </a:pPr>
            <a:r>
              <a:rPr lang="en-GB" sz="1500" dirty="0">
                <a:solidFill>
                  <a:schemeClr val="bg1"/>
                </a:solidFill>
                <a:latin typeface="Helvetica" panose="020B0604020202020204" pitchFamily="34" charset="0"/>
                <a:cs typeface="Helvetica" panose="020B0604020202020204" pitchFamily="34" charset="0"/>
              </a:rPr>
              <a:t>Our solution ideal employee target is around 500-30,000, no matter if they are distributed globally or all based regionally.</a:t>
            </a:r>
          </a:p>
        </p:txBody>
      </p:sp>
      <p:sp>
        <p:nvSpPr>
          <p:cNvPr id="20" name="Managed and Professional Services"/>
          <p:cNvSpPr/>
          <p:nvPr/>
        </p:nvSpPr>
        <p:spPr>
          <a:xfrm>
            <a:off x="893346" y="1649116"/>
            <a:ext cx="11361430" cy="802640"/>
          </a:xfrm>
          <a:prstGeom prst="roundRect">
            <a:avLst>
              <a:gd name="adj" fmla="val 0"/>
            </a:avLst>
          </a:prstGeom>
        </p:spPr>
        <p:style>
          <a:lnRef idx="2">
            <a:schemeClr val="accent5">
              <a:shade val="50000"/>
            </a:schemeClr>
          </a:lnRef>
          <a:fillRef idx="1">
            <a:schemeClr val="accent5"/>
          </a:fillRef>
          <a:effectRef idx="0">
            <a:schemeClr val="accent5"/>
          </a:effectRef>
          <a:fontRef idx="minor">
            <a:schemeClr val="lt1"/>
          </a:fontRef>
        </p:style>
        <p:txBody>
          <a:bodyPr lIns="684000" tIns="180000" rIns="468000" bIns="180000" rtlCol="0" anchor="ctr"/>
          <a:lstStyle/>
          <a:p>
            <a:pPr>
              <a:defRPr/>
            </a:pPr>
            <a:r>
              <a:rPr lang="en-GB" sz="1500" dirty="0">
                <a:solidFill>
                  <a:srgbClr val="000000"/>
                </a:solidFill>
                <a:latin typeface="Helvetica" panose="020B0604020202020204" pitchFamily="34" charset="0"/>
                <a:cs typeface="Helvetica" panose="020B0604020202020204" pitchFamily="34" charset="0"/>
              </a:rPr>
              <a:t>Targeting customers that generally have between 5-2000 locations, whether this be nationally or internationally.</a:t>
            </a:r>
            <a:endParaRPr lang="en-GB" sz="1500" dirty="0">
              <a:solidFill>
                <a:schemeClr val="bg1"/>
              </a:solidFill>
              <a:latin typeface="Helvetica" panose="020B0604020202020204" pitchFamily="34" charset="0"/>
              <a:cs typeface="Helvetica" panose="020B0604020202020204" pitchFamily="34" charset="0"/>
            </a:endParaRPr>
          </a:p>
        </p:txBody>
      </p:sp>
      <p:sp>
        <p:nvSpPr>
          <p:cNvPr id="21" name="Security Services, Governance and Management"/>
          <p:cNvSpPr/>
          <p:nvPr/>
        </p:nvSpPr>
        <p:spPr>
          <a:xfrm>
            <a:off x="1603676" y="738599"/>
            <a:ext cx="10651100" cy="802640"/>
          </a:xfrm>
          <a:prstGeom prst="roundRect">
            <a:avLst>
              <a:gd name="adj" fmla="val 0"/>
            </a:avLst>
          </a:prstGeom>
        </p:spPr>
        <p:style>
          <a:lnRef idx="2">
            <a:schemeClr val="accent6">
              <a:shade val="50000"/>
            </a:schemeClr>
          </a:lnRef>
          <a:fillRef idx="1">
            <a:schemeClr val="accent6"/>
          </a:fillRef>
          <a:effectRef idx="0">
            <a:schemeClr val="accent6"/>
          </a:effectRef>
          <a:fontRef idx="minor">
            <a:schemeClr val="lt1"/>
          </a:fontRef>
        </p:style>
        <p:txBody>
          <a:bodyPr lIns="684000" tIns="180000" rIns="468000" bIns="180000" rtlCol="0" anchor="ctr"/>
          <a:lstStyle/>
          <a:p>
            <a:pPr>
              <a:defRPr/>
            </a:pPr>
            <a:r>
              <a:rPr lang="en-GB" sz="1500" dirty="0">
                <a:solidFill>
                  <a:schemeClr val="bg1"/>
                </a:solidFill>
                <a:latin typeface="Helvetica" panose="020B0604020202020204" pitchFamily="34" charset="0"/>
                <a:cs typeface="Helvetica" panose="020B0604020202020204" pitchFamily="34" charset="0"/>
              </a:rPr>
              <a:t>A sweet spot for our managed solution is companies that a globally distributed due to its global private backbone. Also working well for national and regional deployments</a:t>
            </a:r>
          </a:p>
        </p:txBody>
      </p:sp>
      <p:grpSp>
        <p:nvGrpSpPr>
          <p:cNvPr id="76" name="Sustainable Data Centres - icon"/>
          <p:cNvGrpSpPr/>
          <p:nvPr/>
        </p:nvGrpSpPr>
        <p:grpSpPr>
          <a:xfrm>
            <a:off x="1140219" y="5244735"/>
            <a:ext cx="935938" cy="972296"/>
            <a:chOff x="499013" y="5837910"/>
            <a:chExt cx="1001434" cy="1012609"/>
          </a:xfrm>
        </p:grpSpPr>
        <p:sp>
          <p:nvSpPr>
            <p:cNvPr id="9" name="Oval 8"/>
            <p:cNvSpPr/>
            <p:nvPr/>
          </p:nvSpPr>
          <p:spPr>
            <a:xfrm>
              <a:off x="525284" y="5837910"/>
              <a:ext cx="918839" cy="91883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499013" y="5862740"/>
              <a:ext cx="1001434" cy="987779"/>
            </a:xfrm>
            <a:prstGeom prst="rect">
              <a:avLst/>
            </a:prstGeom>
          </p:spPr>
        </p:pic>
        <p:pic>
          <p:nvPicPr>
            <p:cNvPr id="70" name="Picture 69"/>
            <p:cNvPicPr>
              <a:picLocks noChangeAspect="1"/>
            </p:cNvPicPr>
            <p:nvPr/>
          </p:nvPicPr>
          <p:blipFill rotWithShape="1">
            <a:blip r:embed="rId4">
              <a:extLst>
                <a:ext uri="{28A0092B-C50C-407E-A947-70E740481C1C}">
                  <a14:useLocalDpi xmlns:a14="http://schemas.microsoft.com/office/drawing/2010/main" val="0"/>
                </a:ext>
              </a:extLst>
            </a:blip>
            <a:srcRect r="84354"/>
            <a:stretch/>
          </p:blipFill>
          <p:spPr>
            <a:xfrm>
              <a:off x="629425" y="6020261"/>
              <a:ext cx="662165" cy="560181"/>
            </a:xfrm>
            <a:prstGeom prst="rect">
              <a:avLst/>
            </a:prstGeom>
          </p:spPr>
        </p:pic>
      </p:grpSp>
      <p:grpSp>
        <p:nvGrpSpPr>
          <p:cNvPr id="77" name="Secure Data Platforms - icon"/>
          <p:cNvGrpSpPr/>
          <p:nvPr/>
        </p:nvGrpSpPr>
        <p:grpSpPr>
          <a:xfrm>
            <a:off x="474223" y="4330021"/>
            <a:ext cx="961394" cy="984508"/>
            <a:chOff x="577018" y="4682210"/>
            <a:chExt cx="1001434" cy="1024226"/>
          </a:xfrm>
        </p:grpSpPr>
        <p:sp>
          <p:nvSpPr>
            <p:cNvPr id="59" name="Oval 58"/>
            <p:cNvSpPr/>
            <p:nvPr/>
          </p:nvSpPr>
          <p:spPr>
            <a:xfrm>
              <a:off x="598944" y="4682210"/>
              <a:ext cx="918839" cy="918839"/>
            </a:xfrm>
            <a:prstGeom prst="ellipse">
              <a:avLst/>
            </a:prstGeom>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577018" y="4718657"/>
              <a:ext cx="1001434" cy="987779"/>
            </a:xfrm>
            <a:prstGeom prst="rect">
              <a:avLst/>
            </a:prstGeom>
          </p:spPr>
        </p:pic>
        <p:pic>
          <p:nvPicPr>
            <p:cNvPr id="71" name="Picture 70"/>
            <p:cNvPicPr>
              <a:picLocks noChangeAspect="1"/>
            </p:cNvPicPr>
            <p:nvPr/>
          </p:nvPicPr>
          <p:blipFill rotWithShape="1">
            <a:blip r:embed="rId4">
              <a:extLst>
                <a:ext uri="{28A0092B-C50C-407E-A947-70E740481C1C}">
                  <a14:useLocalDpi xmlns:a14="http://schemas.microsoft.com/office/drawing/2010/main" val="0"/>
                </a:ext>
              </a:extLst>
            </a:blip>
            <a:srcRect l="15664" r="68690"/>
            <a:stretch/>
          </p:blipFill>
          <p:spPr>
            <a:xfrm>
              <a:off x="703576" y="4872182"/>
              <a:ext cx="662165" cy="560181"/>
            </a:xfrm>
            <a:prstGeom prst="rect">
              <a:avLst/>
            </a:prstGeom>
          </p:spPr>
        </p:pic>
      </p:grpSp>
      <p:grpSp>
        <p:nvGrpSpPr>
          <p:cNvPr id="78" name="Cloud Management Platform - icon"/>
          <p:cNvGrpSpPr/>
          <p:nvPr/>
        </p:nvGrpSpPr>
        <p:grpSpPr>
          <a:xfrm>
            <a:off x="219891" y="3419845"/>
            <a:ext cx="976730" cy="996288"/>
            <a:chOff x="698360" y="3529050"/>
            <a:chExt cx="1001434" cy="1015968"/>
          </a:xfrm>
        </p:grpSpPr>
        <p:sp>
          <p:nvSpPr>
            <p:cNvPr id="60" name="Oval 59"/>
            <p:cNvSpPr/>
            <p:nvPr/>
          </p:nvSpPr>
          <p:spPr>
            <a:xfrm>
              <a:off x="718324" y="3529050"/>
              <a:ext cx="918839" cy="918839"/>
            </a:xfrm>
            <a:prstGeom prst="ellipse">
              <a:avLst/>
            </a:prstGeom>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5" name="Picture 64"/>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698360" y="3557239"/>
              <a:ext cx="1001434" cy="987779"/>
            </a:xfrm>
            <a:prstGeom prst="rect">
              <a:avLst/>
            </a:prstGeom>
          </p:spPr>
        </p:pic>
        <p:pic>
          <p:nvPicPr>
            <p:cNvPr id="72" name="Picture 71"/>
            <p:cNvPicPr>
              <a:picLocks noChangeAspect="1"/>
            </p:cNvPicPr>
            <p:nvPr/>
          </p:nvPicPr>
          <p:blipFill rotWithShape="1">
            <a:blip r:embed="rId4">
              <a:extLst>
                <a:ext uri="{28A0092B-C50C-407E-A947-70E740481C1C}">
                  <a14:useLocalDpi xmlns:a14="http://schemas.microsoft.com/office/drawing/2010/main" val="0"/>
                </a:ext>
              </a:extLst>
            </a:blip>
            <a:srcRect l="32769" r="51585"/>
            <a:stretch/>
          </p:blipFill>
          <p:spPr>
            <a:xfrm>
              <a:off x="807678" y="3725089"/>
              <a:ext cx="662165" cy="560181"/>
            </a:xfrm>
            <a:prstGeom prst="rect">
              <a:avLst/>
            </a:prstGeom>
          </p:spPr>
        </p:pic>
      </p:grpSp>
      <p:grpSp>
        <p:nvGrpSpPr>
          <p:cNvPr id="79" name="Virtualised Apps or Containers - icon"/>
          <p:cNvGrpSpPr/>
          <p:nvPr/>
        </p:nvGrpSpPr>
        <p:grpSpPr>
          <a:xfrm>
            <a:off x="222334" y="2529400"/>
            <a:ext cx="953438" cy="971920"/>
            <a:chOff x="993048" y="2378430"/>
            <a:chExt cx="1001434" cy="1018171"/>
          </a:xfrm>
        </p:grpSpPr>
        <p:sp>
          <p:nvSpPr>
            <p:cNvPr id="61" name="Oval 60"/>
            <p:cNvSpPr/>
            <p:nvPr/>
          </p:nvSpPr>
          <p:spPr>
            <a:xfrm>
              <a:off x="1002804" y="2378430"/>
              <a:ext cx="918839" cy="918839"/>
            </a:xfrm>
            <a:prstGeom prst="ellipse">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6" name="Picture 65"/>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993048" y="2408822"/>
              <a:ext cx="1001434" cy="987779"/>
            </a:xfrm>
            <a:prstGeom prst="rect">
              <a:avLst/>
            </a:prstGeom>
          </p:spPr>
        </p:pic>
        <p:pic>
          <p:nvPicPr>
            <p:cNvPr id="73" name="Picture 72"/>
            <p:cNvPicPr>
              <a:picLocks noChangeAspect="1"/>
            </p:cNvPicPr>
            <p:nvPr/>
          </p:nvPicPr>
          <p:blipFill rotWithShape="1">
            <a:blip r:embed="rId4" cstate="hqprint">
              <a:extLst>
                <a:ext uri="{28A0092B-C50C-407E-A947-70E740481C1C}">
                  <a14:useLocalDpi xmlns:a14="http://schemas.microsoft.com/office/drawing/2010/main" val="0"/>
                </a:ext>
              </a:extLst>
            </a:blip>
            <a:srcRect l="80487" r="3867"/>
            <a:stretch/>
          </p:blipFill>
          <p:spPr>
            <a:xfrm>
              <a:off x="1151093" y="2612503"/>
              <a:ext cx="560726" cy="474365"/>
            </a:xfrm>
            <a:prstGeom prst="rect">
              <a:avLst/>
            </a:prstGeom>
          </p:spPr>
        </p:pic>
      </p:grpSp>
      <p:grpSp>
        <p:nvGrpSpPr>
          <p:cNvPr id="80" name="Managed and Professional Services - icon"/>
          <p:cNvGrpSpPr/>
          <p:nvPr/>
        </p:nvGrpSpPr>
        <p:grpSpPr>
          <a:xfrm>
            <a:off x="518310" y="1612933"/>
            <a:ext cx="959952" cy="985758"/>
            <a:chOff x="1365741" y="1265910"/>
            <a:chExt cx="1001434" cy="1016943"/>
          </a:xfrm>
        </p:grpSpPr>
        <p:sp>
          <p:nvSpPr>
            <p:cNvPr id="62" name="Oval 61"/>
            <p:cNvSpPr/>
            <p:nvPr/>
          </p:nvSpPr>
          <p:spPr>
            <a:xfrm>
              <a:off x="1386344" y="1265910"/>
              <a:ext cx="918839" cy="918839"/>
            </a:xfrm>
            <a:prstGeom prst="ellipse">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7" name="Picture 66"/>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1365741" y="1295074"/>
              <a:ext cx="1001434" cy="987779"/>
            </a:xfrm>
            <a:prstGeom prst="rect">
              <a:avLst/>
            </a:prstGeom>
          </p:spPr>
        </p:pic>
        <p:pic>
          <p:nvPicPr>
            <p:cNvPr id="74" name="Picture 73"/>
            <p:cNvPicPr>
              <a:picLocks noChangeAspect="1"/>
            </p:cNvPicPr>
            <p:nvPr/>
          </p:nvPicPr>
          <p:blipFill rotWithShape="1">
            <a:blip r:embed="rId4">
              <a:extLst>
                <a:ext uri="{28A0092B-C50C-407E-A947-70E740481C1C}">
                  <a14:useLocalDpi xmlns:a14="http://schemas.microsoft.com/office/drawing/2010/main" val="0"/>
                </a:ext>
              </a:extLst>
            </a:blip>
            <a:srcRect l="48950" r="35404"/>
            <a:stretch/>
          </p:blipFill>
          <p:spPr>
            <a:xfrm>
              <a:off x="1492516" y="1479539"/>
              <a:ext cx="614888" cy="520185"/>
            </a:xfrm>
            <a:prstGeom prst="rect">
              <a:avLst/>
            </a:prstGeom>
          </p:spPr>
        </p:pic>
      </p:grpSp>
      <p:grpSp>
        <p:nvGrpSpPr>
          <p:cNvPr id="81" name="Security Services, Governance and Management - icon"/>
          <p:cNvGrpSpPr/>
          <p:nvPr/>
        </p:nvGrpSpPr>
        <p:grpSpPr>
          <a:xfrm>
            <a:off x="1115948" y="690674"/>
            <a:ext cx="974104" cy="995252"/>
            <a:chOff x="1981119" y="119100"/>
            <a:chExt cx="1001434" cy="1019669"/>
          </a:xfrm>
        </p:grpSpPr>
        <p:sp>
          <p:nvSpPr>
            <p:cNvPr id="63" name="Oval 62"/>
            <p:cNvSpPr/>
            <p:nvPr/>
          </p:nvSpPr>
          <p:spPr>
            <a:xfrm>
              <a:off x="1988324" y="119100"/>
              <a:ext cx="918839" cy="918839"/>
            </a:xfrm>
            <a:prstGeom prst="ellipse">
              <a:avLst/>
            </a:prstGeom>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69960" t="11308" r="19596" b="70380"/>
            <a:stretch/>
          </p:blipFill>
          <p:spPr>
            <a:xfrm>
              <a:off x="1981119" y="150990"/>
              <a:ext cx="1001434" cy="987779"/>
            </a:xfrm>
            <a:prstGeom prst="rect">
              <a:avLst/>
            </a:prstGeom>
          </p:spPr>
        </p:pic>
        <p:pic>
          <p:nvPicPr>
            <p:cNvPr id="75" name="Picture 74"/>
            <p:cNvPicPr>
              <a:picLocks noChangeAspect="1"/>
            </p:cNvPicPr>
            <p:nvPr/>
          </p:nvPicPr>
          <p:blipFill rotWithShape="1">
            <a:blip r:embed="rId4">
              <a:extLst>
                <a:ext uri="{28A0092B-C50C-407E-A947-70E740481C1C}">
                  <a14:useLocalDpi xmlns:a14="http://schemas.microsoft.com/office/drawing/2010/main" val="0"/>
                </a:ext>
              </a:extLst>
            </a:blip>
            <a:srcRect l="62954" r="21400"/>
            <a:stretch/>
          </p:blipFill>
          <p:spPr>
            <a:xfrm>
              <a:off x="2107032" y="313277"/>
              <a:ext cx="614888" cy="520185"/>
            </a:xfrm>
            <a:prstGeom prst="rect">
              <a:avLst/>
            </a:prstGeom>
          </p:spPr>
        </p:pic>
      </p:grpSp>
    </p:spTree>
    <p:extLst>
      <p:ext uri="{BB962C8B-B14F-4D97-AF65-F5344CB8AC3E}">
        <p14:creationId xmlns:p14="http://schemas.microsoft.com/office/powerpoint/2010/main" val="346028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76"/>
                                        </p:tgtEl>
                                        <p:attrNameLst>
                                          <p:attrName>style.visibility</p:attrName>
                                        </p:attrNameLst>
                                      </p:cBhvr>
                                      <p:to>
                                        <p:strVal val="visible"/>
                                      </p:to>
                                    </p:set>
                                    <p:anim calcmode="lin" valueType="num">
                                      <p:cBhvr>
                                        <p:cTn id="11" dur="500" fill="hold"/>
                                        <p:tgtEl>
                                          <p:spTgt spid="76"/>
                                        </p:tgtEl>
                                        <p:attrNameLst>
                                          <p:attrName>ppt_w</p:attrName>
                                        </p:attrNameLst>
                                      </p:cBhvr>
                                      <p:tavLst>
                                        <p:tav tm="0">
                                          <p:val>
                                            <p:fltVal val="0"/>
                                          </p:val>
                                        </p:tav>
                                        <p:tav tm="100000">
                                          <p:val>
                                            <p:strVal val="#ppt_w"/>
                                          </p:val>
                                        </p:tav>
                                      </p:tavLst>
                                    </p:anim>
                                    <p:anim calcmode="lin" valueType="num">
                                      <p:cBhvr>
                                        <p:cTn id="12" dur="500" fill="hold"/>
                                        <p:tgtEl>
                                          <p:spTgt spid="76"/>
                                        </p:tgtEl>
                                        <p:attrNameLst>
                                          <p:attrName>ppt_h</p:attrName>
                                        </p:attrNameLst>
                                      </p:cBhvr>
                                      <p:tavLst>
                                        <p:tav tm="0">
                                          <p:val>
                                            <p:fltVal val="0"/>
                                          </p:val>
                                        </p:tav>
                                        <p:tav tm="100000">
                                          <p:val>
                                            <p:strVal val="#ppt_h"/>
                                          </p:val>
                                        </p:tav>
                                      </p:tavLst>
                                    </p:anim>
                                    <p:animEffect transition="in" filter="fade">
                                      <p:cBhvr>
                                        <p:cTn id="13" dur="500"/>
                                        <p:tgtEl>
                                          <p:spTgt spid="76"/>
                                        </p:tgtEl>
                                      </p:cBhvr>
                                    </p:animEffect>
                                  </p:childTnLst>
                                </p:cTn>
                              </p:par>
                              <p:par>
                                <p:cTn id="14" presetID="2" presetClass="entr" presetSubtype="2" fill="hold" grpId="0" nodeType="withEffect">
                                  <p:stCondLst>
                                    <p:cond delay="50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1+#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75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2" presetClass="entr" presetSubtype="2" fill="hold" grpId="0" nodeType="withEffect">
                                  <p:stCondLst>
                                    <p:cond delay="75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53" presetClass="entr" presetSubtype="16" fill="hold" nodeType="withEffect">
                                  <p:stCondLst>
                                    <p:cond delay="10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500" fill="hold"/>
                                        <p:tgtEl>
                                          <p:spTgt spid="78"/>
                                        </p:tgtEl>
                                        <p:attrNameLst>
                                          <p:attrName>ppt_w</p:attrName>
                                        </p:attrNameLst>
                                      </p:cBhvr>
                                      <p:tavLst>
                                        <p:tav tm="0">
                                          <p:val>
                                            <p:fltVal val="0"/>
                                          </p:val>
                                        </p:tav>
                                        <p:tav tm="100000">
                                          <p:val>
                                            <p:strVal val="#ppt_w"/>
                                          </p:val>
                                        </p:tav>
                                      </p:tavLst>
                                    </p:anim>
                                    <p:anim calcmode="lin" valueType="num">
                                      <p:cBhvr>
                                        <p:cTn id="30" dur="500" fill="hold"/>
                                        <p:tgtEl>
                                          <p:spTgt spid="78"/>
                                        </p:tgtEl>
                                        <p:attrNameLst>
                                          <p:attrName>ppt_h</p:attrName>
                                        </p:attrNameLst>
                                      </p:cBhvr>
                                      <p:tavLst>
                                        <p:tav tm="0">
                                          <p:val>
                                            <p:fltVal val="0"/>
                                          </p:val>
                                        </p:tav>
                                        <p:tav tm="100000">
                                          <p:val>
                                            <p:strVal val="#ppt_h"/>
                                          </p:val>
                                        </p:tav>
                                      </p:tavLst>
                                    </p:anim>
                                    <p:animEffect transition="in" filter="fade">
                                      <p:cBhvr>
                                        <p:cTn id="31" dur="500"/>
                                        <p:tgtEl>
                                          <p:spTgt spid="78"/>
                                        </p:tgtEl>
                                      </p:cBhvr>
                                    </p:animEffect>
                                  </p:childTnLst>
                                </p:cTn>
                              </p:par>
                              <p:par>
                                <p:cTn id="32" presetID="2" presetClass="entr" presetSubtype="2" fill="hold" grpId="0" nodeType="withEffect">
                                  <p:stCondLst>
                                    <p:cond delay="10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1250"/>
                                  </p:stCondLst>
                                  <p:childTnLst>
                                    <p:set>
                                      <p:cBhvr>
                                        <p:cTn id="37" dur="1" fill="hold">
                                          <p:stCondLst>
                                            <p:cond delay="0"/>
                                          </p:stCondLst>
                                        </p:cTn>
                                        <p:tgtEl>
                                          <p:spTgt spid="79"/>
                                        </p:tgtEl>
                                        <p:attrNameLst>
                                          <p:attrName>style.visibility</p:attrName>
                                        </p:attrNameLst>
                                      </p:cBhvr>
                                      <p:to>
                                        <p:strVal val="visible"/>
                                      </p:to>
                                    </p:set>
                                    <p:anim calcmode="lin" valueType="num">
                                      <p:cBhvr>
                                        <p:cTn id="38" dur="500" fill="hold"/>
                                        <p:tgtEl>
                                          <p:spTgt spid="79"/>
                                        </p:tgtEl>
                                        <p:attrNameLst>
                                          <p:attrName>ppt_w</p:attrName>
                                        </p:attrNameLst>
                                      </p:cBhvr>
                                      <p:tavLst>
                                        <p:tav tm="0">
                                          <p:val>
                                            <p:fltVal val="0"/>
                                          </p:val>
                                        </p:tav>
                                        <p:tav tm="100000">
                                          <p:val>
                                            <p:strVal val="#ppt_w"/>
                                          </p:val>
                                        </p:tav>
                                      </p:tavLst>
                                    </p:anim>
                                    <p:anim calcmode="lin" valueType="num">
                                      <p:cBhvr>
                                        <p:cTn id="39" dur="500" fill="hold"/>
                                        <p:tgtEl>
                                          <p:spTgt spid="79"/>
                                        </p:tgtEl>
                                        <p:attrNameLst>
                                          <p:attrName>ppt_h</p:attrName>
                                        </p:attrNameLst>
                                      </p:cBhvr>
                                      <p:tavLst>
                                        <p:tav tm="0">
                                          <p:val>
                                            <p:fltVal val="0"/>
                                          </p:val>
                                        </p:tav>
                                        <p:tav tm="100000">
                                          <p:val>
                                            <p:strVal val="#ppt_h"/>
                                          </p:val>
                                        </p:tav>
                                      </p:tavLst>
                                    </p:anim>
                                    <p:animEffect transition="in" filter="fade">
                                      <p:cBhvr>
                                        <p:cTn id="40" dur="500"/>
                                        <p:tgtEl>
                                          <p:spTgt spid="79"/>
                                        </p:tgtEl>
                                      </p:cBhvr>
                                    </p:animEffect>
                                  </p:childTnLst>
                                </p:cTn>
                              </p:par>
                              <p:par>
                                <p:cTn id="41" presetID="2" presetClass="entr" presetSubtype="2" fill="hold" grpId="0" nodeType="withEffect">
                                  <p:stCondLst>
                                    <p:cond delay="150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53" presetClass="entr" presetSubtype="16" fill="hold" nodeType="withEffect">
                                  <p:stCondLst>
                                    <p:cond delay="175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par>
                                <p:cTn id="50" presetID="2" presetClass="entr" presetSubtype="2" fill="hold" grpId="0" nodeType="withEffect">
                                  <p:stCondLst>
                                    <p:cond delay="20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1+#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par>
                                <p:cTn id="54" presetID="53" presetClass="entr" presetSubtype="16" fill="hold" nodeType="withEffect">
                                  <p:stCondLst>
                                    <p:cond delay="225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 name="backing circle">
            <a:extLst>
              <a:ext uri="{FF2B5EF4-FFF2-40B4-BE49-F238E27FC236}">
                <a16:creationId xmlns:a16="http://schemas.microsoft.com/office/drawing/2014/main" id="{2802DF1B-E442-F358-DE27-7FA95974EA29}"/>
              </a:ext>
            </a:extLst>
          </p:cNvPr>
          <p:cNvGrpSpPr/>
          <p:nvPr/>
        </p:nvGrpSpPr>
        <p:grpSpPr>
          <a:xfrm>
            <a:off x="4774599" y="458412"/>
            <a:ext cx="5422159" cy="5463456"/>
            <a:chOff x="4774599" y="458412"/>
            <a:chExt cx="5422159" cy="5463456"/>
          </a:xfrm>
        </p:grpSpPr>
        <p:sp>
          <p:nvSpPr>
            <p:cNvPr id="80" name="Freeform: Shape 79">
              <a:extLst>
                <a:ext uri="{FF2B5EF4-FFF2-40B4-BE49-F238E27FC236}">
                  <a16:creationId xmlns:a16="http://schemas.microsoft.com/office/drawing/2014/main" id="{FBE559FD-DF06-76D2-54FC-B4968C6001C0}"/>
                </a:ext>
              </a:extLst>
            </p:cNvPr>
            <p:cNvSpPr/>
            <p:nvPr/>
          </p:nvSpPr>
          <p:spPr>
            <a:xfrm>
              <a:off x="4774599" y="458412"/>
              <a:ext cx="5422159" cy="5463380"/>
            </a:xfrm>
            <a:custGeom>
              <a:avLst/>
              <a:gdLst>
                <a:gd name="connsiteX0" fmla="*/ 3012116 w 5058926"/>
                <a:gd name="connsiteY0" fmla="*/ 45970 h 5058855"/>
                <a:gd name="connsiteX1" fmla="*/ 2529428 w 5058926"/>
                <a:gd name="connsiteY1" fmla="*/ 0 h 5058855"/>
                <a:gd name="connsiteX2" fmla="*/ 0 w 5058926"/>
                <a:gd name="connsiteY2" fmla="*/ 2529428 h 5058855"/>
                <a:gd name="connsiteX3" fmla="*/ 2529428 w 5058926"/>
                <a:gd name="connsiteY3" fmla="*/ 5058856 h 5058855"/>
                <a:gd name="connsiteX4" fmla="*/ 5058927 w 5058926"/>
                <a:gd name="connsiteY4" fmla="*/ 2529428 h 5058855"/>
                <a:gd name="connsiteX5" fmla="*/ 3012187 w 5058926"/>
                <a:gd name="connsiteY5" fmla="*/ 45970 h 5058855"/>
                <a:gd name="connsiteX6" fmla="*/ 2529428 w 5058926"/>
                <a:gd name="connsiteY6" fmla="*/ 3850789 h 5058855"/>
                <a:gd name="connsiteX7" fmla="*/ 1208067 w 5058926"/>
                <a:gd name="connsiteY7" fmla="*/ 2529428 h 5058855"/>
                <a:gd name="connsiteX8" fmla="*/ 2529428 w 5058926"/>
                <a:gd name="connsiteY8" fmla="*/ 1208067 h 5058855"/>
                <a:gd name="connsiteX9" fmla="*/ 2781626 w 5058926"/>
                <a:gd name="connsiteY9" fmla="*/ 1232045 h 5058855"/>
                <a:gd name="connsiteX10" fmla="*/ 3850789 w 5058926"/>
                <a:gd name="connsiteY10" fmla="*/ 2529428 h 5058855"/>
                <a:gd name="connsiteX11" fmla="*/ 2529428 w 5058926"/>
                <a:gd name="connsiteY11" fmla="*/ 3850789 h 505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58926" h="5058855">
                  <a:moveTo>
                    <a:pt x="3012116" y="45970"/>
                  </a:moveTo>
                  <a:cubicBezTo>
                    <a:pt x="2855831" y="15749"/>
                    <a:pt x="2694438" y="0"/>
                    <a:pt x="2529428" y="0"/>
                  </a:cubicBezTo>
                  <a:cubicBezTo>
                    <a:pt x="1132514" y="0"/>
                    <a:pt x="0" y="1132443"/>
                    <a:pt x="0" y="2529428"/>
                  </a:cubicBezTo>
                  <a:cubicBezTo>
                    <a:pt x="0" y="3926413"/>
                    <a:pt x="1132514" y="5058856"/>
                    <a:pt x="2529428" y="5058856"/>
                  </a:cubicBezTo>
                  <a:cubicBezTo>
                    <a:pt x="3926342" y="5058856"/>
                    <a:pt x="5058927" y="3926413"/>
                    <a:pt x="5058927" y="2529428"/>
                  </a:cubicBezTo>
                  <a:cubicBezTo>
                    <a:pt x="5058927" y="1297454"/>
                    <a:pt x="4178327" y="271281"/>
                    <a:pt x="3012187" y="45970"/>
                  </a:cubicBezTo>
                  <a:close/>
                  <a:moveTo>
                    <a:pt x="2529428" y="3850789"/>
                  </a:moveTo>
                  <a:cubicBezTo>
                    <a:pt x="1799650" y="3850789"/>
                    <a:pt x="1208067" y="3259206"/>
                    <a:pt x="1208067" y="2529428"/>
                  </a:cubicBezTo>
                  <a:cubicBezTo>
                    <a:pt x="1208067" y="1799650"/>
                    <a:pt x="1799650" y="1208067"/>
                    <a:pt x="2529428" y="1208067"/>
                  </a:cubicBezTo>
                  <a:cubicBezTo>
                    <a:pt x="2615693" y="1208067"/>
                    <a:pt x="2699972" y="1216296"/>
                    <a:pt x="2781626" y="1232045"/>
                  </a:cubicBezTo>
                  <a:cubicBezTo>
                    <a:pt x="3390732" y="1349738"/>
                    <a:pt x="3850789" y="1885844"/>
                    <a:pt x="3850789" y="2529428"/>
                  </a:cubicBezTo>
                  <a:cubicBezTo>
                    <a:pt x="3850789" y="3259206"/>
                    <a:pt x="3259206" y="3850789"/>
                    <a:pt x="2529428" y="3850789"/>
                  </a:cubicBezTo>
                  <a:close/>
                </a:path>
              </a:pathLst>
            </a:custGeom>
            <a:gradFill>
              <a:gsLst>
                <a:gs pos="0">
                  <a:srgbClr val="F3F8FB"/>
                </a:gs>
                <a:gs pos="12000">
                  <a:srgbClr val="EDF2F5"/>
                </a:gs>
                <a:gs pos="66000">
                  <a:srgbClr val="D6DDE2"/>
                </a:gs>
                <a:gs pos="100000">
                  <a:srgbClr val="CED6DB"/>
                </a:gs>
              </a:gsLst>
              <a:lin ang="270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1" name="Freeform: Shape 80">
              <a:extLst>
                <a:ext uri="{FF2B5EF4-FFF2-40B4-BE49-F238E27FC236}">
                  <a16:creationId xmlns:a16="http://schemas.microsoft.com/office/drawing/2014/main" id="{9DEFC349-8704-6B0E-AF50-D5AA232E3B0B}"/>
                </a:ext>
              </a:extLst>
            </p:cNvPr>
            <p:cNvSpPr/>
            <p:nvPr/>
          </p:nvSpPr>
          <p:spPr>
            <a:xfrm>
              <a:off x="4789122" y="470670"/>
              <a:ext cx="5397828" cy="5438940"/>
            </a:xfrm>
            <a:custGeom>
              <a:avLst/>
              <a:gdLst>
                <a:gd name="connsiteX0" fmla="*/ 4298715 w 5036225"/>
                <a:gd name="connsiteY0" fmla="*/ 737510 h 5036225"/>
                <a:gd name="connsiteX1" fmla="*/ 2518148 w 5036225"/>
                <a:gd name="connsiteY1" fmla="*/ 0 h 5036225"/>
                <a:gd name="connsiteX2" fmla="*/ 737581 w 5036225"/>
                <a:gd name="connsiteY2" fmla="*/ 737510 h 5036225"/>
                <a:gd name="connsiteX3" fmla="*/ 0 w 5036225"/>
                <a:gd name="connsiteY3" fmla="*/ 2518148 h 5036225"/>
                <a:gd name="connsiteX4" fmla="*/ 737510 w 5036225"/>
                <a:gd name="connsiteY4" fmla="*/ 4298715 h 5036225"/>
                <a:gd name="connsiteX5" fmla="*/ 2518077 w 5036225"/>
                <a:gd name="connsiteY5" fmla="*/ 5036225 h 5036225"/>
                <a:gd name="connsiteX6" fmla="*/ 4298644 w 5036225"/>
                <a:gd name="connsiteY6" fmla="*/ 4298715 h 5036225"/>
                <a:gd name="connsiteX7" fmla="*/ 5036225 w 5036225"/>
                <a:gd name="connsiteY7" fmla="*/ 2518148 h 5036225"/>
                <a:gd name="connsiteX8" fmla="*/ 4298644 w 5036225"/>
                <a:gd name="connsiteY8" fmla="*/ 737581 h 5036225"/>
                <a:gd name="connsiteX9" fmla="*/ 2518148 w 5036225"/>
                <a:gd name="connsiteY9" fmla="*/ 3850789 h 5036225"/>
                <a:gd name="connsiteX10" fmla="*/ 1185437 w 5036225"/>
                <a:gd name="connsiteY10" fmla="*/ 2518077 h 5036225"/>
                <a:gd name="connsiteX11" fmla="*/ 2518148 w 5036225"/>
                <a:gd name="connsiteY11" fmla="*/ 1185366 h 5036225"/>
                <a:gd name="connsiteX12" fmla="*/ 3850860 w 5036225"/>
                <a:gd name="connsiteY12" fmla="*/ 2518077 h 5036225"/>
                <a:gd name="connsiteX13" fmla="*/ 2518148 w 5036225"/>
                <a:gd name="connsiteY13" fmla="*/ 3850789 h 503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6225" h="5036225">
                  <a:moveTo>
                    <a:pt x="4298715" y="737510"/>
                  </a:moveTo>
                  <a:cubicBezTo>
                    <a:pt x="3823122" y="261917"/>
                    <a:pt x="3190747" y="0"/>
                    <a:pt x="2518148" y="0"/>
                  </a:cubicBezTo>
                  <a:cubicBezTo>
                    <a:pt x="1845549" y="0"/>
                    <a:pt x="1213175" y="261917"/>
                    <a:pt x="737581" y="737510"/>
                  </a:cubicBezTo>
                  <a:cubicBezTo>
                    <a:pt x="261988" y="1213104"/>
                    <a:pt x="0" y="1845479"/>
                    <a:pt x="0" y="2518148"/>
                  </a:cubicBezTo>
                  <a:cubicBezTo>
                    <a:pt x="0" y="3190818"/>
                    <a:pt x="261917" y="3823122"/>
                    <a:pt x="737510" y="4298715"/>
                  </a:cubicBezTo>
                  <a:cubicBezTo>
                    <a:pt x="1213104" y="4774238"/>
                    <a:pt x="1845478" y="5036225"/>
                    <a:pt x="2518077" y="5036225"/>
                  </a:cubicBezTo>
                  <a:cubicBezTo>
                    <a:pt x="3190676" y="5036225"/>
                    <a:pt x="3823051" y="4774238"/>
                    <a:pt x="4298644" y="4298715"/>
                  </a:cubicBezTo>
                  <a:cubicBezTo>
                    <a:pt x="4774238" y="3823122"/>
                    <a:pt x="5036225" y="3190747"/>
                    <a:pt x="5036225" y="2518148"/>
                  </a:cubicBezTo>
                  <a:cubicBezTo>
                    <a:pt x="5036225" y="1845550"/>
                    <a:pt x="4774309" y="1213104"/>
                    <a:pt x="4298644" y="737581"/>
                  </a:cubicBezTo>
                  <a:close/>
                  <a:moveTo>
                    <a:pt x="2518148" y="3850789"/>
                  </a:moveTo>
                  <a:cubicBezTo>
                    <a:pt x="1783334" y="3850789"/>
                    <a:pt x="1185437" y="3252963"/>
                    <a:pt x="1185437" y="2518077"/>
                  </a:cubicBezTo>
                  <a:cubicBezTo>
                    <a:pt x="1185437" y="1783192"/>
                    <a:pt x="1783263" y="1185366"/>
                    <a:pt x="2518148" y="1185366"/>
                  </a:cubicBezTo>
                  <a:cubicBezTo>
                    <a:pt x="3253034" y="1185366"/>
                    <a:pt x="3850860" y="1783121"/>
                    <a:pt x="3850860" y="2518077"/>
                  </a:cubicBezTo>
                  <a:cubicBezTo>
                    <a:pt x="3850860" y="3253034"/>
                    <a:pt x="3253034" y="3850789"/>
                    <a:pt x="2518148" y="3850789"/>
                  </a:cubicBezTo>
                  <a:close/>
                </a:path>
              </a:pathLst>
            </a:custGeom>
            <a:gradFill>
              <a:gsLst>
                <a:gs pos="0">
                  <a:srgbClr val="CED6DB"/>
                </a:gs>
                <a:gs pos="50000">
                  <a:srgbClr val="E0E7EB"/>
                </a:gs>
                <a:gs pos="100000">
                  <a:srgbClr val="F3F8FB"/>
                </a:gs>
              </a:gsLst>
              <a:lin ang="270003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3" name="Freeform: Shape 12">
              <a:extLst>
                <a:ext uri="{FF2B5EF4-FFF2-40B4-BE49-F238E27FC236}">
                  <a16:creationId xmlns:a16="http://schemas.microsoft.com/office/drawing/2014/main" id="{C13776F3-48C2-8B20-2420-A6811C268A1F}"/>
                </a:ext>
              </a:extLst>
            </p:cNvPr>
            <p:cNvSpPr/>
            <p:nvPr/>
          </p:nvSpPr>
          <p:spPr>
            <a:xfrm rot="18900000">
              <a:off x="6040317" y="1736208"/>
              <a:ext cx="2885847" cy="2907827"/>
            </a:xfrm>
            <a:custGeom>
              <a:avLst/>
              <a:gdLst>
                <a:gd name="connsiteX0" fmla="*/ 2692524 w 2692523"/>
                <a:gd name="connsiteY0" fmla="*/ 1346262 h 2692523"/>
                <a:gd name="connsiteX1" fmla="*/ 1346262 w 2692523"/>
                <a:gd name="connsiteY1" fmla="*/ 2692524 h 2692523"/>
                <a:gd name="connsiteX2" fmla="*/ 0 w 2692523"/>
                <a:gd name="connsiteY2" fmla="*/ 1346262 h 2692523"/>
                <a:gd name="connsiteX3" fmla="*/ 1346262 w 2692523"/>
                <a:gd name="connsiteY3" fmla="*/ 0 h 2692523"/>
                <a:gd name="connsiteX4" fmla="*/ 2692524 w 2692523"/>
                <a:gd name="connsiteY4" fmla="*/ 1346262 h 269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2523" h="2692523">
                  <a:moveTo>
                    <a:pt x="2692524" y="1346262"/>
                  </a:moveTo>
                  <a:cubicBezTo>
                    <a:pt x="2692524" y="2089782"/>
                    <a:pt x="2089782" y="2692524"/>
                    <a:pt x="1346262" y="2692524"/>
                  </a:cubicBezTo>
                  <a:cubicBezTo>
                    <a:pt x="602742" y="2692524"/>
                    <a:pt x="0" y="2089782"/>
                    <a:pt x="0" y="1346262"/>
                  </a:cubicBezTo>
                  <a:cubicBezTo>
                    <a:pt x="0" y="602742"/>
                    <a:pt x="602742" y="0"/>
                    <a:pt x="1346262" y="0"/>
                  </a:cubicBezTo>
                  <a:cubicBezTo>
                    <a:pt x="2089782" y="0"/>
                    <a:pt x="2692524" y="602742"/>
                    <a:pt x="2692524" y="1346262"/>
                  </a:cubicBezTo>
                  <a:close/>
                </a:path>
              </a:pathLst>
            </a:custGeom>
            <a:solidFill>
              <a:srgbClr val="C4CBCE"/>
            </a:soli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2" name="Freeform: Shape 81">
              <a:extLst>
                <a:ext uri="{FF2B5EF4-FFF2-40B4-BE49-F238E27FC236}">
                  <a16:creationId xmlns:a16="http://schemas.microsoft.com/office/drawing/2014/main" id="{3C4A83A3-653F-A1F4-299F-2A47EC976ACB}"/>
                </a:ext>
              </a:extLst>
            </p:cNvPr>
            <p:cNvSpPr/>
            <p:nvPr/>
          </p:nvSpPr>
          <p:spPr>
            <a:xfrm>
              <a:off x="6059674" y="1750899"/>
              <a:ext cx="2856800" cy="2878560"/>
            </a:xfrm>
            <a:custGeom>
              <a:avLst/>
              <a:gdLst>
                <a:gd name="connsiteX0" fmla="*/ 1332712 w 2665422"/>
                <a:gd name="connsiteY0" fmla="*/ 0 h 2665423"/>
                <a:gd name="connsiteX1" fmla="*/ 0 w 2665422"/>
                <a:gd name="connsiteY1" fmla="*/ 1332712 h 2665423"/>
                <a:gd name="connsiteX2" fmla="*/ 1332712 w 2665422"/>
                <a:gd name="connsiteY2" fmla="*/ 2665423 h 2665423"/>
                <a:gd name="connsiteX3" fmla="*/ 2665423 w 2665422"/>
                <a:gd name="connsiteY3" fmla="*/ 1332712 h 2665423"/>
                <a:gd name="connsiteX4" fmla="*/ 1332712 w 2665422"/>
                <a:gd name="connsiteY4" fmla="*/ 0 h 2665423"/>
                <a:gd name="connsiteX5" fmla="*/ 1330441 w 2665422"/>
                <a:gd name="connsiteY5" fmla="*/ 2654072 h 2665423"/>
                <a:gd name="connsiteX6" fmla="*/ 9081 w 2665422"/>
                <a:gd name="connsiteY6" fmla="*/ 1332712 h 2665423"/>
                <a:gd name="connsiteX7" fmla="*/ 1330441 w 2665422"/>
                <a:gd name="connsiteY7" fmla="*/ 11351 h 2665423"/>
                <a:gd name="connsiteX8" fmla="*/ 1582639 w 2665422"/>
                <a:gd name="connsiteY8" fmla="*/ 35329 h 2665423"/>
                <a:gd name="connsiteX9" fmla="*/ 2651802 w 2665422"/>
                <a:gd name="connsiteY9" fmla="*/ 1332712 h 2665423"/>
                <a:gd name="connsiteX10" fmla="*/ 1330441 w 2665422"/>
                <a:gd name="connsiteY10" fmla="*/ 2654072 h 266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65422" h="2665423">
                  <a:moveTo>
                    <a:pt x="1332712" y="0"/>
                  </a:moveTo>
                  <a:cubicBezTo>
                    <a:pt x="597897" y="0"/>
                    <a:pt x="0" y="597755"/>
                    <a:pt x="0" y="1332712"/>
                  </a:cubicBezTo>
                  <a:cubicBezTo>
                    <a:pt x="0" y="2067668"/>
                    <a:pt x="597826" y="2665423"/>
                    <a:pt x="1332712" y="2665423"/>
                  </a:cubicBezTo>
                  <a:cubicBezTo>
                    <a:pt x="2067597" y="2665423"/>
                    <a:pt x="2665423" y="2067597"/>
                    <a:pt x="2665423" y="1332712"/>
                  </a:cubicBezTo>
                  <a:cubicBezTo>
                    <a:pt x="2665423" y="597826"/>
                    <a:pt x="2067597" y="0"/>
                    <a:pt x="1332712" y="0"/>
                  </a:cubicBezTo>
                  <a:close/>
                  <a:moveTo>
                    <a:pt x="1330441" y="2654072"/>
                  </a:moveTo>
                  <a:cubicBezTo>
                    <a:pt x="600664" y="2654072"/>
                    <a:pt x="9081" y="2062489"/>
                    <a:pt x="9081" y="1332712"/>
                  </a:cubicBezTo>
                  <a:cubicBezTo>
                    <a:pt x="9081" y="602934"/>
                    <a:pt x="600664" y="11351"/>
                    <a:pt x="1330441" y="11351"/>
                  </a:cubicBezTo>
                  <a:cubicBezTo>
                    <a:pt x="1416707" y="11351"/>
                    <a:pt x="1500985" y="19580"/>
                    <a:pt x="1582639" y="35329"/>
                  </a:cubicBezTo>
                  <a:cubicBezTo>
                    <a:pt x="2191745" y="153021"/>
                    <a:pt x="2651802" y="689128"/>
                    <a:pt x="2651802" y="1332712"/>
                  </a:cubicBezTo>
                  <a:cubicBezTo>
                    <a:pt x="2651802" y="2062489"/>
                    <a:pt x="2060219" y="2654072"/>
                    <a:pt x="1330441" y="2654072"/>
                  </a:cubicBezTo>
                  <a:close/>
                </a:path>
              </a:pathLst>
            </a:custGeom>
            <a:gradFill>
              <a:gsLst>
                <a:gs pos="0">
                  <a:srgbClr val="AAB1B5"/>
                </a:gs>
                <a:gs pos="13000">
                  <a:srgbClr val="C0C6CA"/>
                </a:gs>
                <a:gs pos="31000">
                  <a:srgbClr val="D6DCDF"/>
                </a:gs>
                <a:gs pos="49000">
                  <a:srgbClr val="E6EBEF"/>
                </a:gs>
                <a:gs pos="71000">
                  <a:srgbClr val="F0F5F8"/>
                </a:gs>
                <a:gs pos="100000">
                  <a:srgbClr val="F3F8FB"/>
                </a:gs>
              </a:gsLst>
              <a:lin ang="2700065"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3" name="Freeform: Shape 82">
              <a:extLst>
                <a:ext uri="{FF2B5EF4-FFF2-40B4-BE49-F238E27FC236}">
                  <a16:creationId xmlns:a16="http://schemas.microsoft.com/office/drawing/2014/main" id="{E4E92ECC-498C-8DD5-37D4-DD79A871924E}"/>
                </a:ext>
              </a:extLst>
            </p:cNvPr>
            <p:cNvSpPr/>
            <p:nvPr/>
          </p:nvSpPr>
          <p:spPr>
            <a:xfrm>
              <a:off x="4774599" y="458412"/>
              <a:ext cx="5422159" cy="5463456"/>
            </a:xfrm>
            <a:custGeom>
              <a:avLst/>
              <a:gdLst>
                <a:gd name="connsiteX0" fmla="*/ 3012187 w 5058926"/>
                <a:gd name="connsiteY0" fmla="*/ 45970 h 5058926"/>
                <a:gd name="connsiteX1" fmla="*/ 2529499 w 5058926"/>
                <a:gd name="connsiteY1" fmla="*/ 0 h 5058926"/>
                <a:gd name="connsiteX2" fmla="*/ 0 w 5058926"/>
                <a:gd name="connsiteY2" fmla="*/ 2529499 h 5058926"/>
                <a:gd name="connsiteX3" fmla="*/ 2529428 w 5058926"/>
                <a:gd name="connsiteY3" fmla="*/ 5058927 h 5058926"/>
                <a:gd name="connsiteX4" fmla="*/ 5058927 w 5058926"/>
                <a:gd name="connsiteY4" fmla="*/ 2529499 h 5058926"/>
                <a:gd name="connsiteX5" fmla="*/ 3012187 w 5058926"/>
                <a:gd name="connsiteY5" fmla="*/ 46041 h 5058926"/>
                <a:gd name="connsiteX6" fmla="*/ 4312336 w 5058926"/>
                <a:gd name="connsiteY6" fmla="*/ 4310066 h 5058926"/>
                <a:gd name="connsiteX7" fmla="*/ 2531769 w 5058926"/>
                <a:gd name="connsiteY7" fmla="*/ 5047576 h 5058926"/>
                <a:gd name="connsiteX8" fmla="*/ 751202 w 5058926"/>
                <a:gd name="connsiteY8" fmla="*/ 4310066 h 5058926"/>
                <a:gd name="connsiteX9" fmla="*/ 13692 w 5058926"/>
                <a:gd name="connsiteY9" fmla="*/ 2529499 h 5058926"/>
                <a:gd name="connsiteX10" fmla="*/ 751202 w 5058926"/>
                <a:gd name="connsiteY10" fmla="*/ 748932 h 5058926"/>
                <a:gd name="connsiteX11" fmla="*/ 2531698 w 5058926"/>
                <a:gd name="connsiteY11" fmla="*/ 11351 h 5058926"/>
                <a:gd name="connsiteX12" fmla="*/ 4312265 w 5058926"/>
                <a:gd name="connsiteY12" fmla="*/ 748861 h 5058926"/>
                <a:gd name="connsiteX13" fmla="*/ 5049846 w 5058926"/>
                <a:gd name="connsiteY13" fmla="*/ 2529428 h 5058926"/>
                <a:gd name="connsiteX14" fmla="*/ 4312265 w 5058926"/>
                <a:gd name="connsiteY14" fmla="*/ 4309995 h 505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58926" h="5058926">
                  <a:moveTo>
                    <a:pt x="3012187" y="45970"/>
                  </a:moveTo>
                  <a:cubicBezTo>
                    <a:pt x="2855902" y="15749"/>
                    <a:pt x="2694509" y="0"/>
                    <a:pt x="2529499" y="0"/>
                  </a:cubicBezTo>
                  <a:cubicBezTo>
                    <a:pt x="1132514" y="0"/>
                    <a:pt x="0" y="1132443"/>
                    <a:pt x="0" y="2529499"/>
                  </a:cubicBezTo>
                  <a:cubicBezTo>
                    <a:pt x="0" y="3926555"/>
                    <a:pt x="1132514" y="5058927"/>
                    <a:pt x="2529428" y="5058927"/>
                  </a:cubicBezTo>
                  <a:cubicBezTo>
                    <a:pt x="3926342" y="5058927"/>
                    <a:pt x="5058927" y="3926484"/>
                    <a:pt x="5058927" y="2529499"/>
                  </a:cubicBezTo>
                  <a:cubicBezTo>
                    <a:pt x="5058927" y="1297525"/>
                    <a:pt x="4178327" y="271352"/>
                    <a:pt x="3012187" y="46041"/>
                  </a:cubicBezTo>
                  <a:close/>
                  <a:moveTo>
                    <a:pt x="4312336" y="4310066"/>
                  </a:moveTo>
                  <a:cubicBezTo>
                    <a:pt x="3836742" y="4785588"/>
                    <a:pt x="3204368" y="5047576"/>
                    <a:pt x="2531769" y="5047576"/>
                  </a:cubicBezTo>
                  <a:cubicBezTo>
                    <a:pt x="1859170" y="5047576"/>
                    <a:pt x="1226796" y="4785588"/>
                    <a:pt x="751202" y="4310066"/>
                  </a:cubicBezTo>
                  <a:cubicBezTo>
                    <a:pt x="275609" y="3834472"/>
                    <a:pt x="13692" y="3202098"/>
                    <a:pt x="13692" y="2529499"/>
                  </a:cubicBezTo>
                  <a:cubicBezTo>
                    <a:pt x="13692" y="1856900"/>
                    <a:pt x="275609" y="1224455"/>
                    <a:pt x="751202" y="748932"/>
                  </a:cubicBezTo>
                  <a:cubicBezTo>
                    <a:pt x="1226725" y="273268"/>
                    <a:pt x="1859099" y="11351"/>
                    <a:pt x="2531698" y="11351"/>
                  </a:cubicBezTo>
                  <a:cubicBezTo>
                    <a:pt x="3204297" y="11351"/>
                    <a:pt x="3836671" y="273268"/>
                    <a:pt x="4312265" y="748861"/>
                  </a:cubicBezTo>
                  <a:cubicBezTo>
                    <a:pt x="4787859" y="1224384"/>
                    <a:pt x="5049846" y="1856758"/>
                    <a:pt x="5049846" y="2529428"/>
                  </a:cubicBezTo>
                  <a:cubicBezTo>
                    <a:pt x="5049846" y="3202098"/>
                    <a:pt x="4787929" y="3834401"/>
                    <a:pt x="4312265" y="4309995"/>
                  </a:cubicBezTo>
                  <a:close/>
                </a:path>
              </a:pathLst>
            </a:custGeom>
            <a:gradFill>
              <a:gsLst>
                <a:gs pos="0">
                  <a:srgbClr val="F3F8FB"/>
                </a:gs>
                <a:gs pos="50000">
                  <a:srgbClr val="E0E7EB"/>
                </a:gs>
                <a:gs pos="100000">
                  <a:srgbClr val="CED6DB"/>
                </a:gs>
              </a:gsLst>
              <a:lin ang="270000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4" name="Freeform: Shape 83">
              <a:extLst>
                <a:ext uri="{FF2B5EF4-FFF2-40B4-BE49-F238E27FC236}">
                  <a16:creationId xmlns:a16="http://schemas.microsoft.com/office/drawing/2014/main" id="{BD8A84BD-A6D8-BA41-9F65-5A55CC994439}"/>
                </a:ext>
              </a:extLst>
            </p:cNvPr>
            <p:cNvSpPr/>
            <p:nvPr/>
          </p:nvSpPr>
          <p:spPr>
            <a:xfrm rot="18900000">
              <a:off x="6457929" y="2154607"/>
              <a:ext cx="2055541" cy="2071196"/>
            </a:xfrm>
            <a:custGeom>
              <a:avLst/>
              <a:gdLst>
                <a:gd name="connsiteX0" fmla="*/ 1917840 w 1917839"/>
                <a:gd name="connsiteY0" fmla="*/ 958920 h 1917839"/>
                <a:gd name="connsiteX1" fmla="*/ 958920 w 1917839"/>
                <a:gd name="connsiteY1" fmla="*/ 1917840 h 1917839"/>
                <a:gd name="connsiteX2" fmla="*/ 0 w 1917839"/>
                <a:gd name="connsiteY2" fmla="*/ 958920 h 1917839"/>
                <a:gd name="connsiteX3" fmla="*/ 958920 w 1917839"/>
                <a:gd name="connsiteY3" fmla="*/ 0 h 1917839"/>
                <a:gd name="connsiteX4" fmla="*/ 1917840 w 1917839"/>
                <a:gd name="connsiteY4" fmla="*/ 958920 h 191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839" h="1917839">
                  <a:moveTo>
                    <a:pt x="1917840" y="958920"/>
                  </a:moveTo>
                  <a:cubicBezTo>
                    <a:pt x="1917840" y="1488517"/>
                    <a:pt x="1488516" y="1917840"/>
                    <a:pt x="958920" y="1917840"/>
                  </a:cubicBezTo>
                  <a:cubicBezTo>
                    <a:pt x="429323" y="1917840"/>
                    <a:pt x="0" y="1488517"/>
                    <a:pt x="0" y="958920"/>
                  </a:cubicBezTo>
                  <a:cubicBezTo>
                    <a:pt x="0" y="429323"/>
                    <a:pt x="429323" y="0"/>
                    <a:pt x="958920" y="0"/>
                  </a:cubicBezTo>
                  <a:cubicBezTo>
                    <a:pt x="1488516" y="0"/>
                    <a:pt x="1917840" y="429323"/>
                    <a:pt x="1917840" y="958920"/>
                  </a:cubicBezTo>
                  <a:close/>
                </a:path>
              </a:pathLst>
            </a:custGeom>
            <a:gradFill>
              <a:gsLst>
                <a:gs pos="0">
                  <a:srgbClr val="F3F8FB"/>
                </a:gs>
                <a:gs pos="37000">
                  <a:srgbClr val="E0E6EA"/>
                </a:gs>
                <a:gs pos="82000">
                  <a:srgbClr val="CED6DB"/>
                </a:gs>
              </a:gsLst>
              <a:lin ang="5400090"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5" name="Freeform: Shape 84">
              <a:extLst>
                <a:ext uri="{FF2B5EF4-FFF2-40B4-BE49-F238E27FC236}">
                  <a16:creationId xmlns:a16="http://schemas.microsoft.com/office/drawing/2014/main" id="{94A88417-8189-A5D8-AED9-513C1A7D6F1E}"/>
                </a:ext>
              </a:extLst>
            </p:cNvPr>
            <p:cNvSpPr/>
            <p:nvPr/>
          </p:nvSpPr>
          <p:spPr>
            <a:xfrm rot="16996800">
              <a:off x="6462246" y="2174437"/>
              <a:ext cx="2046679" cy="2031208"/>
            </a:xfrm>
            <a:custGeom>
              <a:avLst/>
              <a:gdLst>
                <a:gd name="connsiteX0" fmla="*/ 1895137 w 1895137"/>
                <a:gd name="connsiteY0" fmla="*/ 947569 h 1895137"/>
                <a:gd name="connsiteX1" fmla="*/ 947569 w 1895137"/>
                <a:gd name="connsiteY1" fmla="*/ 1895137 h 1895137"/>
                <a:gd name="connsiteX2" fmla="*/ 0 w 1895137"/>
                <a:gd name="connsiteY2" fmla="*/ 947569 h 1895137"/>
                <a:gd name="connsiteX3" fmla="*/ 947569 w 1895137"/>
                <a:gd name="connsiteY3" fmla="*/ 0 h 1895137"/>
                <a:gd name="connsiteX4" fmla="*/ 1895137 w 1895137"/>
                <a:gd name="connsiteY4" fmla="*/ 947569 h 1895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137" h="1895137">
                  <a:moveTo>
                    <a:pt x="1895137" y="947569"/>
                  </a:moveTo>
                  <a:cubicBezTo>
                    <a:pt x="1895137" y="1470897"/>
                    <a:pt x="1470896" y="1895137"/>
                    <a:pt x="947569" y="1895137"/>
                  </a:cubicBezTo>
                  <a:cubicBezTo>
                    <a:pt x="424241" y="1895137"/>
                    <a:pt x="0" y="1470896"/>
                    <a:pt x="0" y="947569"/>
                  </a:cubicBezTo>
                  <a:cubicBezTo>
                    <a:pt x="0" y="424241"/>
                    <a:pt x="424241" y="0"/>
                    <a:pt x="947569" y="0"/>
                  </a:cubicBezTo>
                  <a:cubicBezTo>
                    <a:pt x="1470896" y="0"/>
                    <a:pt x="1895137" y="424241"/>
                    <a:pt x="1895137" y="947569"/>
                  </a:cubicBezTo>
                  <a:close/>
                </a:path>
              </a:pathLst>
            </a:custGeom>
            <a:gradFill>
              <a:gsLst>
                <a:gs pos="0">
                  <a:srgbClr val="F3F8FB"/>
                </a:gs>
                <a:gs pos="32000">
                  <a:srgbClr val="EEF4F7"/>
                </a:gs>
                <a:gs pos="67000">
                  <a:srgbClr val="E1E8EC"/>
                </a:gs>
                <a:gs pos="100000">
                  <a:srgbClr val="CED6DB"/>
                </a:gs>
              </a:gsLst>
              <a:lin ang="18103109"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sp>
        <p:nvSpPr>
          <p:cNvPr id="86" name="Freeform: Shape 85">
            <a:extLst>
              <a:ext uri="{FF2B5EF4-FFF2-40B4-BE49-F238E27FC236}">
                <a16:creationId xmlns:a16="http://schemas.microsoft.com/office/drawing/2014/main" id="{681346D3-6C87-4B8E-1119-BEA66223C9DE}"/>
              </a:ext>
            </a:extLst>
          </p:cNvPr>
          <p:cNvSpPr/>
          <p:nvPr/>
        </p:nvSpPr>
        <p:spPr>
          <a:xfrm>
            <a:off x="7983217" y="632557"/>
            <a:ext cx="922004" cy="1341519"/>
          </a:xfrm>
          <a:custGeom>
            <a:avLst/>
            <a:gdLst>
              <a:gd name="connsiteX0" fmla="*/ 860240 w 860239"/>
              <a:gd name="connsiteY0" fmla="*/ 212683 h 1242189"/>
              <a:gd name="connsiteX1" fmla="*/ 227652 w 860239"/>
              <a:gd name="connsiteY1" fmla="*/ 1242190 h 1242189"/>
              <a:gd name="connsiteX2" fmla="*/ 0 w 860239"/>
              <a:gd name="connsiteY2" fmla="*/ 1131095 h 1242189"/>
              <a:gd name="connsiteX3" fmla="*/ 424445 w 860239"/>
              <a:gd name="connsiteY3" fmla="*/ 0 h 1242189"/>
              <a:gd name="connsiteX4" fmla="*/ 860240 w 860239"/>
              <a:gd name="connsiteY4" fmla="*/ 212683 h 124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239" h="1242189">
                <a:moveTo>
                  <a:pt x="860240" y="212683"/>
                </a:moveTo>
                <a:lnTo>
                  <a:pt x="227652" y="1242190"/>
                </a:lnTo>
                <a:cubicBezTo>
                  <a:pt x="156781" y="1198774"/>
                  <a:pt x="80732" y="1161387"/>
                  <a:pt x="0" y="1131095"/>
                </a:cubicBezTo>
                <a:lnTo>
                  <a:pt x="424445" y="0"/>
                </a:lnTo>
                <a:cubicBezTo>
                  <a:pt x="578955" y="57959"/>
                  <a:pt x="724528" y="129469"/>
                  <a:pt x="860240" y="212683"/>
                </a:cubicBezTo>
                <a:close/>
              </a:path>
            </a:pathLst>
          </a:custGeom>
          <a:gradFill>
            <a:gsLst>
              <a:gs pos="0">
                <a:srgbClr val="666666"/>
              </a:gs>
              <a:gs pos="0">
                <a:srgbClr val="7C7C7C"/>
              </a:gs>
              <a:gs pos="89000">
                <a:srgbClr val="FFFFFF">
                  <a:alpha val="0"/>
                </a:srgbClr>
              </a:gs>
            </a:gsLst>
            <a:lin ang="1555373"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7" name="Freeform: Shape 86">
            <a:extLst>
              <a:ext uri="{FF2B5EF4-FFF2-40B4-BE49-F238E27FC236}">
                <a16:creationId xmlns:a16="http://schemas.microsoft.com/office/drawing/2014/main" id="{8877FEB3-2C2A-1FC7-F876-ED07DA16FA89}"/>
              </a:ext>
            </a:extLst>
          </p:cNvPr>
          <p:cNvSpPr/>
          <p:nvPr/>
        </p:nvSpPr>
        <p:spPr>
          <a:xfrm>
            <a:off x="6095029" y="620376"/>
            <a:ext cx="909383" cy="1344814"/>
          </a:xfrm>
          <a:custGeom>
            <a:avLst/>
            <a:gdLst>
              <a:gd name="connsiteX0" fmla="*/ 437994 w 848463"/>
              <a:gd name="connsiteY0" fmla="*/ 0 h 1245240"/>
              <a:gd name="connsiteX1" fmla="*/ 848463 w 848463"/>
              <a:gd name="connsiteY1" fmla="*/ 1136487 h 1245240"/>
              <a:gd name="connsiteX2" fmla="*/ 619676 w 848463"/>
              <a:gd name="connsiteY2" fmla="*/ 1245241 h 1245240"/>
              <a:gd name="connsiteX3" fmla="*/ 0 w 848463"/>
              <a:gd name="connsiteY3" fmla="*/ 208143 h 1245240"/>
              <a:gd name="connsiteX4" fmla="*/ 437994 w 848463"/>
              <a:gd name="connsiteY4" fmla="*/ 0 h 124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463" h="1245240">
                <a:moveTo>
                  <a:pt x="437994" y="0"/>
                </a:moveTo>
                <a:lnTo>
                  <a:pt x="848463" y="1136487"/>
                </a:lnTo>
                <a:cubicBezTo>
                  <a:pt x="770285" y="1164793"/>
                  <a:pt x="693668" y="1200973"/>
                  <a:pt x="619676" y="1245241"/>
                </a:cubicBezTo>
                <a:lnTo>
                  <a:pt x="0" y="208143"/>
                </a:lnTo>
                <a:cubicBezTo>
                  <a:pt x="141671" y="123510"/>
                  <a:pt x="288307" y="54270"/>
                  <a:pt x="437994" y="0"/>
                </a:cubicBezTo>
                <a:close/>
              </a:path>
            </a:pathLst>
          </a:custGeom>
          <a:gradFill>
            <a:gsLst>
              <a:gs pos="0">
                <a:srgbClr val="666666"/>
              </a:gs>
              <a:gs pos="0">
                <a:srgbClr val="7C7C7C"/>
              </a:gs>
              <a:gs pos="89000">
                <a:srgbClr val="FFFFFF">
                  <a:alpha val="0"/>
                </a:srgbClr>
              </a:gs>
            </a:gsLst>
            <a:lin ang="200691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8" name="Freeform: Shape 87">
            <a:extLst>
              <a:ext uri="{FF2B5EF4-FFF2-40B4-BE49-F238E27FC236}">
                <a16:creationId xmlns:a16="http://schemas.microsoft.com/office/drawing/2014/main" id="{F0918865-B05A-7F64-0F52-9E2D8B1E840F}"/>
              </a:ext>
            </a:extLst>
          </p:cNvPr>
          <p:cNvSpPr/>
          <p:nvPr/>
        </p:nvSpPr>
        <p:spPr>
          <a:xfrm>
            <a:off x="4799158" y="2313479"/>
            <a:ext cx="1344837" cy="685086"/>
          </a:xfrm>
          <a:custGeom>
            <a:avLst/>
            <a:gdLst>
              <a:gd name="connsiteX0" fmla="*/ 110314 w 1254746"/>
              <a:gd name="connsiteY0" fmla="*/ 71 h 634360"/>
              <a:gd name="connsiteX1" fmla="*/ 1254747 w 1254746"/>
              <a:gd name="connsiteY1" fmla="*/ 387697 h 634360"/>
              <a:gd name="connsiteX2" fmla="*/ 1197142 w 1254746"/>
              <a:gd name="connsiteY2" fmla="*/ 634361 h 634360"/>
              <a:gd name="connsiteX3" fmla="*/ 0 w 1254746"/>
              <a:gd name="connsiteY3" fmla="*/ 472188 h 634360"/>
              <a:gd name="connsiteX4" fmla="*/ 110385 w 1254746"/>
              <a:gd name="connsiteY4" fmla="*/ 0 h 634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746" h="634360">
                <a:moveTo>
                  <a:pt x="110314" y="71"/>
                </a:moveTo>
                <a:lnTo>
                  <a:pt x="1254747" y="387697"/>
                </a:lnTo>
                <a:cubicBezTo>
                  <a:pt x="1228143" y="466442"/>
                  <a:pt x="1208705" y="548947"/>
                  <a:pt x="1197142" y="634361"/>
                </a:cubicBezTo>
                <a:lnTo>
                  <a:pt x="0" y="472188"/>
                </a:lnTo>
                <a:cubicBezTo>
                  <a:pt x="22134" y="308597"/>
                  <a:pt x="59449" y="150822"/>
                  <a:pt x="110385" y="0"/>
                </a:cubicBezTo>
                <a:close/>
              </a:path>
            </a:pathLst>
          </a:custGeom>
          <a:gradFill>
            <a:gsLst>
              <a:gs pos="0">
                <a:srgbClr val="666666"/>
              </a:gs>
              <a:gs pos="0">
                <a:srgbClr val="7C7C7C"/>
              </a:gs>
              <a:gs pos="89000">
                <a:srgbClr val="FFFFFF">
                  <a:alpha val="0"/>
                </a:srgbClr>
              </a:gs>
            </a:gsLst>
            <a:lin ang="169833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89" name="Freeform: Shape 88">
            <a:extLst>
              <a:ext uri="{FF2B5EF4-FFF2-40B4-BE49-F238E27FC236}">
                <a16:creationId xmlns:a16="http://schemas.microsoft.com/office/drawing/2014/main" id="{3B6BCB05-A951-7D56-7AA4-C0CCDF749B0D}"/>
              </a:ext>
            </a:extLst>
          </p:cNvPr>
          <p:cNvSpPr/>
          <p:nvPr/>
        </p:nvSpPr>
        <p:spPr>
          <a:xfrm>
            <a:off x="5204123" y="3961457"/>
            <a:ext cx="1257853" cy="1116350"/>
          </a:xfrm>
          <a:custGeom>
            <a:avLst/>
            <a:gdLst>
              <a:gd name="connsiteX0" fmla="*/ 0 w 1173589"/>
              <a:gd name="connsiteY0" fmla="*/ 653090 h 1033692"/>
              <a:gd name="connsiteX1" fmla="*/ 1016666 w 1173589"/>
              <a:gd name="connsiteY1" fmla="*/ 0 h 1033692"/>
              <a:gd name="connsiteX2" fmla="*/ 1173589 w 1173589"/>
              <a:gd name="connsiteY2" fmla="*/ 198850 h 1033692"/>
              <a:gd name="connsiteX3" fmla="*/ 300367 w 1173589"/>
              <a:gd name="connsiteY3" fmla="*/ 1033692 h 1033692"/>
              <a:gd name="connsiteX4" fmla="*/ 0 w 1173589"/>
              <a:gd name="connsiteY4" fmla="*/ 653019 h 1033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589" h="1033692">
                <a:moveTo>
                  <a:pt x="0" y="653090"/>
                </a:moveTo>
                <a:lnTo>
                  <a:pt x="1016666" y="0"/>
                </a:lnTo>
                <a:cubicBezTo>
                  <a:pt x="1061643" y="69878"/>
                  <a:pt x="1113998" y="136563"/>
                  <a:pt x="1173589" y="198850"/>
                </a:cubicBezTo>
                <a:lnTo>
                  <a:pt x="300367" y="1033692"/>
                </a:lnTo>
                <a:cubicBezTo>
                  <a:pt x="186293" y="914368"/>
                  <a:pt x="86194" y="786886"/>
                  <a:pt x="0" y="653019"/>
                </a:cubicBezTo>
                <a:close/>
              </a:path>
            </a:pathLst>
          </a:custGeom>
          <a:gradFill>
            <a:gsLst>
              <a:gs pos="0">
                <a:srgbClr val="666666"/>
              </a:gs>
              <a:gs pos="0">
                <a:srgbClr val="7C7C7C"/>
              </a:gs>
              <a:gs pos="89000">
                <a:srgbClr val="FFFFFF">
                  <a:alpha val="0"/>
                </a:srgbClr>
              </a:gs>
            </a:gsLst>
            <a:lin ang="13897467"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0" name="Freeform: Shape 89">
            <a:extLst>
              <a:ext uri="{FF2B5EF4-FFF2-40B4-BE49-F238E27FC236}">
                <a16:creationId xmlns:a16="http://schemas.microsoft.com/office/drawing/2014/main" id="{C51C431F-DC7F-1D1B-92C6-33DDD798CE8A}"/>
              </a:ext>
            </a:extLst>
          </p:cNvPr>
          <p:cNvSpPr/>
          <p:nvPr/>
        </p:nvSpPr>
        <p:spPr>
          <a:xfrm>
            <a:off x="7208872" y="4609999"/>
            <a:ext cx="519701" cy="1312033"/>
          </a:xfrm>
          <a:custGeom>
            <a:avLst/>
            <a:gdLst>
              <a:gd name="connsiteX0" fmla="*/ 0 w 484886"/>
              <a:gd name="connsiteY0" fmla="*/ 1202037 h 1214886"/>
              <a:gd name="connsiteX1" fmla="*/ 123297 w 484886"/>
              <a:gd name="connsiteY1" fmla="*/ 0 h 1214886"/>
              <a:gd name="connsiteX2" fmla="*/ 376630 w 484886"/>
              <a:gd name="connsiteY2" fmla="*/ 1277 h 1214886"/>
              <a:gd name="connsiteX3" fmla="*/ 484887 w 484886"/>
              <a:gd name="connsiteY3" fmla="*/ 1204520 h 1214886"/>
              <a:gd name="connsiteX4" fmla="*/ 0 w 484886"/>
              <a:gd name="connsiteY4" fmla="*/ 1201966 h 1214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886" h="1214886">
                <a:moveTo>
                  <a:pt x="0" y="1202037"/>
                </a:moveTo>
                <a:lnTo>
                  <a:pt x="123297" y="0"/>
                </a:lnTo>
                <a:cubicBezTo>
                  <a:pt x="206015" y="8371"/>
                  <a:pt x="290719" y="9010"/>
                  <a:pt x="376630" y="1277"/>
                </a:cubicBezTo>
                <a:lnTo>
                  <a:pt x="484887" y="1204520"/>
                </a:lnTo>
                <a:cubicBezTo>
                  <a:pt x="320515" y="1219347"/>
                  <a:pt x="158342" y="1218070"/>
                  <a:pt x="0" y="1201966"/>
                </a:cubicBezTo>
                <a:close/>
              </a:path>
            </a:pathLst>
          </a:custGeom>
          <a:gradFill>
            <a:gsLst>
              <a:gs pos="0">
                <a:srgbClr val="666666">
                  <a:alpha val="0"/>
                </a:srgbClr>
              </a:gs>
              <a:gs pos="0">
                <a:srgbClr val="7C7C7C"/>
              </a:gs>
              <a:gs pos="89000">
                <a:srgbClr val="FFFFFF">
                  <a:alpha val="0"/>
                </a:srgbClr>
              </a:gs>
            </a:gsLst>
            <a:lin ang="10812823"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1" name="Freeform: Shape 90">
            <a:extLst>
              <a:ext uri="{FF2B5EF4-FFF2-40B4-BE49-F238E27FC236}">
                <a16:creationId xmlns:a16="http://schemas.microsoft.com/office/drawing/2014/main" id="{C93DF49C-F19D-9008-20B8-5D4A12744433}"/>
              </a:ext>
            </a:extLst>
          </p:cNvPr>
          <p:cNvSpPr/>
          <p:nvPr/>
        </p:nvSpPr>
        <p:spPr>
          <a:xfrm>
            <a:off x="8497216" y="3976321"/>
            <a:ext cx="1251010" cy="1126463"/>
          </a:xfrm>
          <a:custGeom>
            <a:avLst/>
            <a:gdLst>
              <a:gd name="connsiteX0" fmla="*/ 862864 w 1167204"/>
              <a:gd name="connsiteY0" fmla="*/ 1043056 h 1043056"/>
              <a:gd name="connsiteX1" fmla="*/ 0 w 1167204"/>
              <a:gd name="connsiteY1" fmla="*/ 197218 h 1043056"/>
              <a:gd name="connsiteX2" fmla="*/ 158981 w 1167204"/>
              <a:gd name="connsiteY2" fmla="*/ 0 h 1043056"/>
              <a:gd name="connsiteX3" fmla="*/ 1167205 w 1167204"/>
              <a:gd name="connsiteY3" fmla="*/ 665576 h 1043056"/>
              <a:gd name="connsiteX4" fmla="*/ 862864 w 1167204"/>
              <a:gd name="connsiteY4" fmla="*/ 1043056 h 1043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7204" h="1043056">
                <a:moveTo>
                  <a:pt x="862864" y="1043056"/>
                </a:moveTo>
                <a:lnTo>
                  <a:pt x="0" y="197218"/>
                </a:lnTo>
                <a:cubicBezTo>
                  <a:pt x="58172" y="137769"/>
                  <a:pt x="111450" y="71935"/>
                  <a:pt x="158981" y="0"/>
                </a:cubicBezTo>
                <a:lnTo>
                  <a:pt x="1167205" y="665576"/>
                </a:lnTo>
                <a:cubicBezTo>
                  <a:pt x="1076257" y="803344"/>
                  <a:pt x="974243" y="929266"/>
                  <a:pt x="862864" y="1043056"/>
                </a:cubicBezTo>
                <a:close/>
              </a:path>
            </a:pathLst>
          </a:custGeom>
          <a:gradFill>
            <a:gsLst>
              <a:gs pos="0">
                <a:srgbClr val="666666"/>
              </a:gs>
              <a:gs pos="0">
                <a:srgbClr val="7C7C7C"/>
              </a:gs>
              <a:gs pos="89000">
                <a:srgbClr val="FFFFFF">
                  <a:alpha val="0"/>
                </a:srgbClr>
              </a:gs>
            </a:gsLst>
            <a:lin ang="7726514"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2" name="Freeform: Shape 91">
            <a:extLst>
              <a:ext uri="{FF2B5EF4-FFF2-40B4-BE49-F238E27FC236}">
                <a16:creationId xmlns:a16="http://schemas.microsoft.com/office/drawing/2014/main" id="{455CEFAA-8A06-8E1E-B7EE-A8CB56E2DF7C}"/>
              </a:ext>
            </a:extLst>
          </p:cNvPr>
          <p:cNvSpPr/>
          <p:nvPr/>
        </p:nvSpPr>
        <p:spPr>
          <a:xfrm>
            <a:off x="8832608" y="2346040"/>
            <a:ext cx="1344457" cy="670223"/>
          </a:xfrm>
          <a:custGeom>
            <a:avLst/>
            <a:gdLst>
              <a:gd name="connsiteX0" fmla="*/ 1254392 w 1254391"/>
              <a:gd name="connsiteY0" fmla="*/ 473323 h 620598"/>
              <a:gd name="connsiteX1" fmla="*/ 55051 w 1254391"/>
              <a:gd name="connsiteY1" fmla="*/ 620598 h 620598"/>
              <a:gd name="connsiteX2" fmla="*/ 0 w 1254391"/>
              <a:gd name="connsiteY2" fmla="*/ 373295 h 620598"/>
              <a:gd name="connsiteX3" fmla="*/ 1148972 w 1254391"/>
              <a:gd name="connsiteY3" fmla="*/ 0 h 620598"/>
              <a:gd name="connsiteX4" fmla="*/ 1254392 w 1254391"/>
              <a:gd name="connsiteY4" fmla="*/ 473323 h 620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4391" h="620598">
                <a:moveTo>
                  <a:pt x="1254392" y="473323"/>
                </a:moveTo>
                <a:lnTo>
                  <a:pt x="55051" y="620598"/>
                </a:lnTo>
                <a:cubicBezTo>
                  <a:pt x="44835" y="538093"/>
                  <a:pt x="26603" y="455375"/>
                  <a:pt x="0" y="373295"/>
                </a:cubicBezTo>
                <a:lnTo>
                  <a:pt x="1148972" y="0"/>
                </a:lnTo>
                <a:cubicBezTo>
                  <a:pt x="1199979" y="156994"/>
                  <a:pt x="1234812" y="315336"/>
                  <a:pt x="1254392" y="473323"/>
                </a:cubicBezTo>
                <a:close/>
              </a:path>
            </a:pathLst>
          </a:custGeom>
          <a:gradFill>
            <a:gsLst>
              <a:gs pos="0">
                <a:srgbClr val="666666"/>
              </a:gs>
              <a:gs pos="0">
                <a:srgbClr val="7C7C7C"/>
              </a:gs>
              <a:gs pos="89000">
                <a:srgbClr val="FFFFFF">
                  <a:alpha val="0"/>
                </a:srgbClr>
              </a:gs>
            </a:gsLst>
            <a:lin ang="4640715" scaled="1"/>
          </a:gradFill>
          <a:ln w="70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nvGrpSpPr>
          <p:cNvPr id="279" name="Margin Rich &amp; High Revenue Opportunity">
            <a:extLst>
              <a:ext uri="{FF2B5EF4-FFF2-40B4-BE49-F238E27FC236}">
                <a16:creationId xmlns:a16="http://schemas.microsoft.com/office/drawing/2014/main" id="{DC4DCA6C-9C10-801B-5FC1-FB0210B1172B}"/>
              </a:ext>
            </a:extLst>
          </p:cNvPr>
          <p:cNvGrpSpPr/>
          <p:nvPr/>
        </p:nvGrpSpPr>
        <p:grpSpPr>
          <a:xfrm>
            <a:off x="6497947" y="252733"/>
            <a:ext cx="2042994" cy="1774391"/>
            <a:chOff x="6497947" y="252733"/>
            <a:chExt cx="2042994" cy="1774391"/>
          </a:xfrm>
        </p:grpSpPr>
        <p:sp>
          <p:nvSpPr>
            <p:cNvPr id="93" name="Freeform: Shape 92">
              <a:extLst>
                <a:ext uri="{FF2B5EF4-FFF2-40B4-BE49-F238E27FC236}">
                  <a16:creationId xmlns:a16="http://schemas.microsoft.com/office/drawing/2014/main" id="{C5FFA7F6-6697-16F6-2C8B-E39B3FB8E92F}"/>
                </a:ext>
              </a:extLst>
            </p:cNvPr>
            <p:cNvSpPr/>
            <p:nvPr/>
          </p:nvSpPr>
          <p:spPr>
            <a:xfrm>
              <a:off x="6497947" y="252733"/>
              <a:ext cx="2042994" cy="1774391"/>
            </a:xfrm>
            <a:custGeom>
              <a:avLst/>
              <a:gdLst>
                <a:gd name="connsiteX0" fmla="*/ 1906134 w 1906133"/>
                <a:gd name="connsiteY0" fmla="*/ 172318 h 1643010"/>
                <a:gd name="connsiteX1" fmla="*/ 1905708 w 1906133"/>
                <a:gd name="connsiteY1" fmla="*/ 172814 h 1643010"/>
                <a:gd name="connsiteX2" fmla="*/ 1353994 w 1906133"/>
                <a:gd name="connsiteY2" fmla="*/ 1643011 h 1643010"/>
                <a:gd name="connsiteX3" fmla="*/ 953244 w 1906133"/>
                <a:gd name="connsiteY3" fmla="*/ 1570508 h 1643010"/>
                <a:gd name="connsiteX4" fmla="*/ 552636 w 1906133"/>
                <a:gd name="connsiteY4" fmla="*/ 1642940 h 1643010"/>
                <a:gd name="connsiteX5" fmla="*/ 851 w 1906133"/>
                <a:gd name="connsiteY5" fmla="*/ 172743 h 1643010"/>
                <a:gd name="connsiteX6" fmla="*/ 0 w 1906133"/>
                <a:gd name="connsiteY6" fmla="*/ 172388 h 1643010"/>
                <a:gd name="connsiteX7" fmla="*/ 953244 w 1906133"/>
                <a:gd name="connsiteY7" fmla="*/ 0 h 1643010"/>
                <a:gd name="connsiteX8" fmla="*/ 1906134 w 1906133"/>
                <a:gd name="connsiteY8" fmla="*/ 172318 h 164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6133" h="1643010">
                  <a:moveTo>
                    <a:pt x="1906134" y="172318"/>
                  </a:moveTo>
                  <a:lnTo>
                    <a:pt x="1905708" y="172814"/>
                  </a:lnTo>
                  <a:lnTo>
                    <a:pt x="1353994" y="1643011"/>
                  </a:lnTo>
                  <a:cubicBezTo>
                    <a:pt x="1229350" y="1596118"/>
                    <a:pt x="1094347" y="1570508"/>
                    <a:pt x="953244" y="1570508"/>
                  </a:cubicBezTo>
                  <a:cubicBezTo>
                    <a:pt x="812141" y="1570508"/>
                    <a:pt x="677210" y="1596118"/>
                    <a:pt x="552636" y="1642940"/>
                  </a:cubicBezTo>
                  <a:lnTo>
                    <a:pt x="851" y="172743"/>
                  </a:lnTo>
                  <a:lnTo>
                    <a:pt x="0" y="172388"/>
                  </a:lnTo>
                  <a:cubicBezTo>
                    <a:pt x="296536" y="60939"/>
                    <a:pt x="617832" y="0"/>
                    <a:pt x="953244" y="0"/>
                  </a:cubicBezTo>
                  <a:cubicBezTo>
                    <a:pt x="1288657" y="0"/>
                    <a:pt x="1609668" y="60868"/>
                    <a:pt x="1906134" y="172318"/>
                  </a:cubicBez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1" name="Title 4">
              <a:extLst>
                <a:ext uri="{FF2B5EF4-FFF2-40B4-BE49-F238E27FC236}">
                  <a16:creationId xmlns:a16="http://schemas.microsoft.com/office/drawing/2014/main" id="{4B33311A-4FDC-4B75-7CCC-06781D4E00A3}"/>
                </a:ext>
              </a:extLst>
            </p:cNvPr>
            <p:cNvSpPr txBox="1">
              <a:spLocks/>
            </p:cNvSpPr>
            <p:nvPr/>
          </p:nvSpPr>
          <p:spPr>
            <a:xfrm>
              <a:off x="6716166" y="739339"/>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Helvetica" pitchFamily="2" charset="0"/>
                  <a:ea typeface="+mj-ea"/>
                </a:rPr>
                <a:t>Margin Rich &amp; High Revenue Opportunity</a:t>
              </a:r>
            </a:p>
          </p:txBody>
        </p:sp>
        <p:sp>
          <p:nvSpPr>
            <p:cNvPr id="262" name="Free-form: Shape 261">
              <a:extLst>
                <a:ext uri="{FF2B5EF4-FFF2-40B4-BE49-F238E27FC236}">
                  <a16:creationId xmlns:a16="http://schemas.microsoft.com/office/drawing/2014/main" id="{5544E72A-A069-8C71-F9D9-B6B831E1F6BB}"/>
                </a:ext>
              </a:extLst>
            </p:cNvPr>
            <p:cNvSpPr/>
            <p:nvPr/>
          </p:nvSpPr>
          <p:spPr>
            <a:xfrm>
              <a:off x="6501156" y="443022"/>
              <a:ext cx="70125" cy="211707"/>
            </a:xfrm>
            <a:custGeom>
              <a:avLst/>
              <a:gdLst>
                <a:gd name="connsiteX0" fmla="*/ 0 w 70125"/>
                <a:gd name="connsiteY0" fmla="*/ 0 h 211707"/>
                <a:gd name="connsiteX1" fmla="*/ 70125 w 70125"/>
                <a:gd name="connsiteY1" fmla="*/ 188284 h 211707"/>
                <a:gd name="connsiteX2" fmla="*/ 6130 w 70125"/>
                <a:gd name="connsiteY2" fmla="*/ 211707 h 211707"/>
                <a:gd name="connsiteX3" fmla="*/ 0 w 70125"/>
                <a:gd name="connsiteY3" fmla="*/ 0 h 211707"/>
              </a:gdLst>
              <a:ahLst/>
              <a:cxnLst>
                <a:cxn ang="0">
                  <a:pos x="connsiteX0" y="connsiteY0"/>
                </a:cxn>
                <a:cxn ang="0">
                  <a:pos x="connsiteX1" y="connsiteY1"/>
                </a:cxn>
                <a:cxn ang="0">
                  <a:pos x="connsiteX2" y="connsiteY2"/>
                </a:cxn>
                <a:cxn ang="0">
                  <a:pos x="connsiteX3" y="connsiteY3"/>
                </a:cxn>
              </a:cxnLst>
              <a:rect l="l" t="t" r="r" b="b"/>
              <a:pathLst>
                <a:path w="70125" h="211707">
                  <a:moveTo>
                    <a:pt x="0" y="0"/>
                  </a:moveTo>
                  <a:lnTo>
                    <a:pt x="70125" y="188284"/>
                  </a:lnTo>
                  <a:lnTo>
                    <a:pt x="6130" y="211707"/>
                  </a:lnTo>
                  <a:lnTo>
                    <a:pt x="0"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61" name="Free-form: Shape 260">
              <a:extLst>
                <a:ext uri="{FF2B5EF4-FFF2-40B4-BE49-F238E27FC236}">
                  <a16:creationId xmlns:a16="http://schemas.microsoft.com/office/drawing/2014/main" id="{909335A5-CF77-5665-11A7-62EF3FE529A1}"/>
                </a:ext>
              </a:extLst>
            </p:cNvPr>
            <p:cNvSpPr/>
            <p:nvPr/>
          </p:nvSpPr>
          <p:spPr>
            <a:xfrm>
              <a:off x="8454929" y="434174"/>
              <a:ext cx="84573" cy="255303"/>
            </a:xfrm>
            <a:custGeom>
              <a:avLst/>
              <a:gdLst>
                <a:gd name="connsiteX0" fmla="*/ 69377 w 69377"/>
                <a:gd name="connsiteY0" fmla="*/ 0 h 209430"/>
                <a:gd name="connsiteX1" fmla="*/ 63271 w 69377"/>
                <a:gd name="connsiteY1" fmla="*/ 209430 h 209430"/>
                <a:gd name="connsiteX2" fmla="*/ 0 w 69377"/>
                <a:gd name="connsiteY2" fmla="*/ 186273 h 209430"/>
                <a:gd name="connsiteX3" fmla="*/ 69377 w 69377"/>
                <a:gd name="connsiteY3" fmla="*/ 0 h 209430"/>
              </a:gdLst>
              <a:ahLst/>
              <a:cxnLst>
                <a:cxn ang="0">
                  <a:pos x="connsiteX0" y="connsiteY0"/>
                </a:cxn>
                <a:cxn ang="0">
                  <a:pos x="connsiteX1" y="connsiteY1"/>
                </a:cxn>
                <a:cxn ang="0">
                  <a:pos x="connsiteX2" y="connsiteY2"/>
                </a:cxn>
                <a:cxn ang="0">
                  <a:pos x="connsiteX3" y="connsiteY3"/>
                </a:cxn>
              </a:cxnLst>
              <a:rect l="l" t="t" r="r" b="b"/>
              <a:pathLst>
                <a:path w="69377" h="209430">
                  <a:moveTo>
                    <a:pt x="69377" y="0"/>
                  </a:moveTo>
                  <a:lnTo>
                    <a:pt x="63271" y="209430"/>
                  </a:lnTo>
                  <a:lnTo>
                    <a:pt x="0" y="186273"/>
                  </a:lnTo>
                  <a:lnTo>
                    <a:pt x="69377"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grpSp>
      <p:grpSp>
        <p:nvGrpSpPr>
          <p:cNvPr id="284" name="Deal Registration">
            <a:extLst>
              <a:ext uri="{FF2B5EF4-FFF2-40B4-BE49-F238E27FC236}">
                <a16:creationId xmlns:a16="http://schemas.microsoft.com/office/drawing/2014/main" id="{F4E32133-CDF0-ED39-A933-B5CA740AF4AB}"/>
              </a:ext>
            </a:extLst>
          </p:cNvPr>
          <p:cNvGrpSpPr/>
          <p:nvPr/>
        </p:nvGrpSpPr>
        <p:grpSpPr>
          <a:xfrm>
            <a:off x="8505580" y="2756655"/>
            <a:ext cx="1885909" cy="2049436"/>
            <a:chOff x="8505580" y="2756655"/>
            <a:chExt cx="1885909" cy="2049436"/>
          </a:xfrm>
        </p:grpSpPr>
        <p:sp>
          <p:nvSpPr>
            <p:cNvPr id="254" name="Free-form: Shape 253">
              <a:extLst>
                <a:ext uri="{FF2B5EF4-FFF2-40B4-BE49-F238E27FC236}">
                  <a16:creationId xmlns:a16="http://schemas.microsoft.com/office/drawing/2014/main" id="{85EFED5C-11F1-E9BD-425A-C4C8939CAA63}"/>
                </a:ext>
              </a:extLst>
            </p:cNvPr>
            <p:cNvSpPr/>
            <p:nvPr/>
          </p:nvSpPr>
          <p:spPr>
            <a:xfrm>
              <a:off x="10182299" y="2756655"/>
              <a:ext cx="178705" cy="58780"/>
            </a:xfrm>
            <a:custGeom>
              <a:avLst/>
              <a:gdLst>
                <a:gd name="connsiteX0" fmla="*/ 0 w 178705"/>
                <a:gd name="connsiteY0" fmla="*/ 0 h 58780"/>
                <a:gd name="connsiteX1" fmla="*/ 178705 w 178705"/>
                <a:gd name="connsiteY1" fmla="*/ 35602 h 58780"/>
                <a:gd name="connsiteX2" fmla="*/ 8971 w 178705"/>
                <a:gd name="connsiteY2" fmla="*/ 58780 h 58780"/>
                <a:gd name="connsiteX3" fmla="*/ 0 w 178705"/>
                <a:gd name="connsiteY3" fmla="*/ 0 h 58780"/>
              </a:gdLst>
              <a:ahLst/>
              <a:cxnLst>
                <a:cxn ang="0">
                  <a:pos x="connsiteX0" y="connsiteY0"/>
                </a:cxn>
                <a:cxn ang="0">
                  <a:pos x="connsiteX1" y="connsiteY1"/>
                </a:cxn>
                <a:cxn ang="0">
                  <a:pos x="connsiteX2" y="connsiteY2"/>
                </a:cxn>
                <a:cxn ang="0">
                  <a:pos x="connsiteX3" y="connsiteY3"/>
                </a:cxn>
              </a:cxnLst>
              <a:rect l="l" t="t" r="r" b="b"/>
              <a:pathLst>
                <a:path w="178705" h="58780">
                  <a:moveTo>
                    <a:pt x="0" y="0"/>
                  </a:moveTo>
                  <a:lnTo>
                    <a:pt x="178705" y="35602"/>
                  </a:lnTo>
                  <a:lnTo>
                    <a:pt x="8971" y="58780"/>
                  </a:lnTo>
                  <a:lnTo>
                    <a:pt x="0" y="0"/>
                  </a:lnTo>
                  <a:close/>
                </a:path>
              </a:pathLst>
            </a:custGeom>
            <a:solidFill>
              <a:srgbClr val="2EA82E"/>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52" name="Free-form: Shape 251">
              <a:extLst>
                <a:ext uri="{FF2B5EF4-FFF2-40B4-BE49-F238E27FC236}">
                  <a16:creationId xmlns:a16="http://schemas.microsoft.com/office/drawing/2014/main" id="{4BF1F8B5-C470-51B3-C424-2C6FD1DF600D}"/>
                </a:ext>
              </a:extLst>
            </p:cNvPr>
            <p:cNvSpPr/>
            <p:nvPr/>
          </p:nvSpPr>
          <p:spPr>
            <a:xfrm>
              <a:off x="9715003" y="4702816"/>
              <a:ext cx="194532" cy="103275"/>
            </a:xfrm>
            <a:custGeom>
              <a:avLst/>
              <a:gdLst>
                <a:gd name="connsiteX0" fmla="*/ 39238 w 194532"/>
                <a:gd name="connsiteY0" fmla="*/ 0 h 103275"/>
                <a:gd name="connsiteX1" fmla="*/ 194532 w 194532"/>
                <a:gd name="connsiteY1" fmla="*/ 103275 h 103275"/>
                <a:gd name="connsiteX2" fmla="*/ 0 w 194532"/>
                <a:gd name="connsiteY2" fmla="*/ 52472 h 103275"/>
                <a:gd name="connsiteX3" fmla="*/ 39238 w 194532"/>
                <a:gd name="connsiteY3" fmla="*/ 0 h 103275"/>
              </a:gdLst>
              <a:ahLst/>
              <a:cxnLst>
                <a:cxn ang="0">
                  <a:pos x="connsiteX0" y="connsiteY0"/>
                </a:cxn>
                <a:cxn ang="0">
                  <a:pos x="connsiteX1" y="connsiteY1"/>
                </a:cxn>
                <a:cxn ang="0">
                  <a:pos x="connsiteX2" y="connsiteY2"/>
                </a:cxn>
                <a:cxn ang="0">
                  <a:pos x="connsiteX3" y="connsiteY3"/>
                </a:cxn>
              </a:cxnLst>
              <a:rect l="l" t="t" r="r" b="b"/>
              <a:pathLst>
                <a:path w="194532" h="103275">
                  <a:moveTo>
                    <a:pt x="39238" y="0"/>
                  </a:moveTo>
                  <a:lnTo>
                    <a:pt x="194532" y="103275"/>
                  </a:lnTo>
                  <a:lnTo>
                    <a:pt x="0" y="52472"/>
                  </a:lnTo>
                  <a:lnTo>
                    <a:pt x="39238" y="0"/>
                  </a:lnTo>
                  <a:close/>
                </a:path>
              </a:pathLst>
            </a:custGeom>
            <a:solidFill>
              <a:srgbClr val="2EA82E"/>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8" name="Freeform: Shape 97">
              <a:extLst>
                <a:ext uri="{FF2B5EF4-FFF2-40B4-BE49-F238E27FC236}">
                  <a16:creationId xmlns:a16="http://schemas.microsoft.com/office/drawing/2014/main" id="{B59D9B5D-8B1E-A636-5AA9-F692FDF4971D}"/>
                </a:ext>
              </a:extLst>
            </p:cNvPr>
            <p:cNvSpPr/>
            <p:nvPr/>
          </p:nvSpPr>
          <p:spPr>
            <a:xfrm>
              <a:off x="8505580" y="2796610"/>
              <a:ext cx="1885909" cy="2006916"/>
            </a:xfrm>
            <a:custGeom>
              <a:avLst/>
              <a:gdLst>
                <a:gd name="connsiteX0" fmla="*/ 1310932 w 1759571"/>
                <a:gd name="connsiteY0" fmla="*/ 1858319 h 1858318"/>
                <a:gd name="connsiteX1" fmla="*/ 1310507 w 1759571"/>
                <a:gd name="connsiteY1" fmla="*/ 1857751 h 1858318"/>
                <a:gd name="connsiteX2" fmla="*/ 0 w 1759571"/>
                <a:gd name="connsiteY2" fmla="*/ 992617 h 1858318"/>
                <a:gd name="connsiteX3" fmla="*/ 159832 w 1759571"/>
                <a:gd name="connsiteY3" fmla="*/ 618115 h 1858318"/>
                <a:gd name="connsiteX4" fmla="*/ 178418 w 1759571"/>
                <a:gd name="connsiteY4" fmla="*/ 211406 h 1858318"/>
                <a:gd name="connsiteX5" fmla="*/ 1734526 w 1759571"/>
                <a:gd name="connsiteY5" fmla="*/ 709 h 1858318"/>
                <a:gd name="connsiteX6" fmla="*/ 1735093 w 1759571"/>
                <a:gd name="connsiteY6" fmla="*/ 0 h 1858318"/>
                <a:gd name="connsiteX7" fmla="*/ 1691038 w 1759571"/>
                <a:gd name="connsiteY7" fmla="*/ 967645 h 1858318"/>
                <a:gd name="connsiteX8" fmla="*/ 1310932 w 1759571"/>
                <a:gd name="connsiteY8" fmla="*/ 1858319 h 185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571" h="1858318">
                  <a:moveTo>
                    <a:pt x="1310932" y="1858319"/>
                  </a:moveTo>
                  <a:lnTo>
                    <a:pt x="1310507" y="1857751"/>
                  </a:lnTo>
                  <a:lnTo>
                    <a:pt x="0" y="992617"/>
                  </a:lnTo>
                  <a:cubicBezTo>
                    <a:pt x="73425" y="881522"/>
                    <a:pt x="128475" y="755600"/>
                    <a:pt x="159832" y="618115"/>
                  </a:cubicBezTo>
                  <a:cubicBezTo>
                    <a:pt x="191188" y="480701"/>
                    <a:pt x="196296" y="343287"/>
                    <a:pt x="178418" y="211406"/>
                  </a:cubicBezTo>
                  <a:lnTo>
                    <a:pt x="1734526" y="709"/>
                  </a:lnTo>
                  <a:lnTo>
                    <a:pt x="1735093" y="0"/>
                  </a:lnTo>
                  <a:cubicBezTo>
                    <a:pt x="1777729" y="313917"/>
                    <a:pt x="1765669" y="640675"/>
                    <a:pt x="1691038" y="967645"/>
                  </a:cubicBezTo>
                  <a:cubicBezTo>
                    <a:pt x="1616407" y="1294545"/>
                    <a:pt x="1485591" y="1594061"/>
                    <a:pt x="1310932" y="1858319"/>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3" name="Title 4">
              <a:extLst>
                <a:ext uri="{FF2B5EF4-FFF2-40B4-BE49-F238E27FC236}">
                  <a16:creationId xmlns:a16="http://schemas.microsoft.com/office/drawing/2014/main" id="{88C35975-76D2-5517-05CD-65AE1016CC0A}"/>
                </a:ext>
              </a:extLst>
            </p:cNvPr>
            <p:cNvSpPr txBox="1">
              <a:spLocks/>
            </p:cNvSpPr>
            <p:nvPr/>
          </p:nvSpPr>
          <p:spPr>
            <a:xfrm>
              <a:off x="8739239" y="3373549"/>
              <a:ext cx="1500781"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400" b="1" dirty="0">
                  <a:solidFill>
                    <a:schemeClr val="tx1"/>
                  </a:solidFill>
                  <a:latin typeface="Helvetica" pitchFamily="2" charset="0"/>
                </a:rPr>
                <a:t>Deal Registration</a:t>
              </a:r>
              <a:endParaRPr kumimoji="0" lang="en-GB" sz="1400" b="1" i="0" u="none" strike="noStrike" kern="1200" cap="none" spc="0" normalizeH="0" baseline="0" noProof="0" dirty="0">
                <a:ln>
                  <a:noFill/>
                </a:ln>
                <a:solidFill>
                  <a:schemeClr val="tx1"/>
                </a:solidFill>
                <a:effectLst/>
                <a:uLnTx/>
                <a:uFillTx/>
                <a:latin typeface="Helvetica" pitchFamily="2" charset="0"/>
                <a:ea typeface="+mj-ea"/>
              </a:endParaRPr>
            </a:p>
          </p:txBody>
        </p:sp>
      </p:grpSp>
      <p:grpSp>
        <p:nvGrpSpPr>
          <p:cNvPr id="282" name="Full Management by EXPO.e">
            <a:extLst>
              <a:ext uri="{FF2B5EF4-FFF2-40B4-BE49-F238E27FC236}">
                <a16:creationId xmlns:a16="http://schemas.microsoft.com/office/drawing/2014/main" id="{585762F5-500D-18F7-6D97-F415F658C7B0}"/>
              </a:ext>
            </a:extLst>
          </p:cNvPr>
          <p:cNvGrpSpPr/>
          <p:nvPr/>
        </p:nvGrpSpPr>
        <p:grpSpPr>
          <a:xfrm>
            <a:off x="5385012" y="4041137"/>
            <a:ext cx="1990986" cy="2065373"/>
            <a:chOff x="5385012" y="4041137"/>
            <a:chExt cx="1990986" cy="2065373"/>
          </a:xfrm>
        </p:grpSpPr>
        <p:sp>
          <p:nvSpPr>
            <p:cNvPr id="251" name="Free-form: Shape 250">
              <a:extLst>
                <a:ext uri="{FF2B5EF4-FFF2-40B4-BE49-F238E27FC236}">
                  <a16:creationId xmlns:a16="http://schemas.microsoft.com/office/drawing/2014/main" id="{3EBC0E33-D652-DC44-E1C3-9FC7F06E738B}"/>
                </a:ext>
              </a:extLst>
            </p:cNvPr>
            <p:cNvSpPr/>
            <p:nvPr/>
          </p:nvSpPr>
          <p:spPr>
            <a:xfrm>
              <a:off x="5399761" y="5005451"/>
              <a:ext cx="157607" cy="207733"/>
            </a:xfrm>
            <a:custGeom>
              <a:avLst/>
              <a:gdLst>
                <a:gd name="connsiteX0" fmla="*/ 106815 w 157607"/>
                <a:gd name="connsiteY0" fmla="*/ 0 h 207733"/>
                <a:gd name="connsiteX1" fmla="*/ 157607 w 157607"/>
                <a:gd name="connsiteY1" fmla="*/ 55886 h 207733"/>
                <a:gd name="connsiteX2" fmla="*/ 0 w 157607"/>
                <a:gd name="connsiteY2" fmla="*/ 207733 h 207733"/>
                <a:gd name="connsiteX3" fmla="*/ 106815 w 157607"/>
                <a:gd name="connsiteY3" fmla="*/ 0 h 207733"/>
              </a:gdLst>
              <a:ahLst/>
              <a:cxnLst>
                <a:cxn ang="0">
                  <a:pos x="connsiteX0" y="connsiteY0"/>
                </a:cxn>
                <a:cxn ang="0">
                  <a:pos x="connsiteX1" y="connsiteY1"/>
                </a:cxn>
                <a:cxn ang="0">
                  <a:pos x="connsiteX2" y="connsiteY2"/>
                </a:cxn>
                <a:cxn ang="0">
                  <a:pos x="connsiteX3" y="connsiteY3"/>
                </a:cxn>
              </a:cxnLst>
              <a:rect l="l" t="t" r="r" b="b"/>
              <a:pathLst>
                <a:path w="157607" h="207733">
                  <a:moveTo>
                    <a:pt x="106815" y="0"/>
                  </a:moveTo>
                  <a:lnTo>
                    <a:pt x="157607" y="55886"/>
                  </a:lnTo>
                  <a:lnTo>
                    <a:pt x="0" y="207733"/>
                  </a:lnTo>
                  <a:lnTo>
                    <a:pt x="106815" y="0"/>
                  </a:lnTo>
                  <a:close/>
                </a:path>
              </a:pathLst>
            </a:custGeom>
            <a:solidFill>
              <a:schemeClr val="tx1"/>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49" name="Free-form: Shape 248">
              <a:extLst>
                <a:ext uri="{FF2B5EF4-FFF2-40B4-BE49-F238E27FC236}">
                  <a16:creationId xmlns:a16="http://schemas.microsoft.com/office/drawing/2014/main" id="{F12707BE-9C19-C23F-B9B2-9F43BFBECC1F}"/>
                </a:ext>
              </a:extLst>
            </p:cNvPr>
            <p:cNvSpPr/>
            <p:nvPr/>
          </p:nvSpPr>
          <p:spPr>
            <a:xfrm>
              <a:off x="7239057" y="5883627"/>
              <a:ext cx="96662" cy="222116"/>
            </a:xfrm>
            <a:custGeom>
              <a:avLst/>
              <a:gdLst>
                <a:gd name="connsiteX0" fmla="*/ 19861 w 96662"/>
                <a:gd name="connsiteY0" fmla="*/ 0 h 222116"/>
                <a:gd name="connsiteX1" fmla="*/ 96662 w 96662"/>
                <a:gd name="connsiteY1" fmla="*/ 3878 h 222116"/>
                <a:gd name="connsiteX2" fmla="*/ 0 w 96662"/>
                <a:gd name="connsiteY2" fmla="*/ 222116 h 222116"/>
                <a:gd name="connsiteX3" fmla="*/ 19861 w 96662"/>
                <a:gd name="connsiteY3" fmla="*/ 0 h 222116"/>
              </a:gdLst>
              <a:ahLst/>
              <a:cxnLst>
                <a:cxn ang="0">
                  <a:pos x="connsiteX0" y="connsiteY0"/>
                </a:cxn>
                <a:cxn ang="0">
                  <a:pos x="connsiteX1" y="connsiteY1"/>
                </a:cxn>
                <a:cxn ang="0">
                  <a:pos x="connsiteX2" y="connsiteY2"/>
                </a:cxn>
                <a:cxn ang="0">
                  <a:pos x="connsiteX3" y="connsiteY3"/>
                </a:cxn>
              </a:cxnLst>
              <a:rect l="l" t="t" r="r" b="b"/>
              <a:pathLst>
                <a:path w="96662" h="222116">
                  <a:moveTo>
                    <a:pt x="19861" y="0"/>
                  </a:moveTo>
                  <a:lnTo>
                    <a:pt x="96662" y="3878"/>
                  </a:lnTo>
                  <a:lnTo>
                    <a:pt x="0" y="222116"/>
                  </a:lnTo>
                  <a:lnTo>
                    <a:pt x="19861" y="0"/>
                  </a:lnTo>
                  <a:close/>
                </a:path>
              </a:pathLst>
            </a:custGeom>
            <a:solidFill>
              <a:schemeClr val="tx1"/>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6" name="Freeform: Shape 95">
              <a:extLst>
                <a:ext uri="{FF2B5EF4-FFF2-40B4-BE49-F238E27FC236}">
                  <a16:creationId xmlns:a16="http://schemas.microsoft.com/office/drawing/2014/main" id="{0A170547-C672-AFEE-6CAF-2166CD30F8E5}"/>
                </a:ext>
              </a:extLst>
            </p:cNvPr>
            <p:cNvSpPr/>
            <p:nvPr/>
          </p:nvSpPr>
          <p:spPr>
            <a:xfrm>
              <a:off x="5385012" y="4041137"/>
              <a:ext cx="1990986" cy="2065373"/>
            </a:xfrm>
            <a:custGeom>
              <a:avLst/>
              <a:gdLst>
                <a:gd name="connsiteX0" fmla="*/ 0 w 1857609"/>
                <a:gd name="connsiteY0" fmla="*/ 1085480 h 1912447"/>
                <a:gd name="connsiteX1" fmla="*/ 638 w 1857609"/>
                <a:gd name="connsiteY1" fmla="*/ 1085196 h 1912447"/>
                <a:gd name="connsiteX2" fmla="*/ 1135635 w 1857609"/>
                <a:gd name="connsiteY2" fmla="*/ 0 h 1912447"/>
                <a:gd name="connsiteX3" fmla="*/ 1465231 w 1857609"/>
                <a:gd name="connsiteY3" fmla="*/ 239145 h 1912447"/>
                <a:gd name="connsiteX4" fmla="*/ 1857610 w 1857609"/>
                <a:gd name="connsiteY4" fmla="*/ 347756 h 1912447"/>
                <a:gd name="connsiteX5" fmla="*/ 1716790 w 1857609"/>
                <a:gd name="connsiteY5" fmla="*/ 1911738 h 1912447"/>
                <a:gd name="connsiteX6" fmla="*/ 1717358 w 1857609"/>
                <a:gd name="connsiteY6" fmla="*/ 1912447 h 1912447"/>
                <a:gd name="connsiteX7" fmla="*/ 783764 w 1857609"/>
                <a:gd name="connsiteY7" fmla="*/ 1654149 h 1912447"/>
                <a:gd name="connsiteX8" fmla="*/ 0 w 1857609"/>
                <a:gd name="connsiteY8" fmla="*/ 1085409 h 191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609" h="1912447">
                  <a:moveTo>
                    <a:pt x="0" y="1085480"/>
                  </a:moveTo>
                  <a:lnTo>
                    <a:pt x="638" y="1085196"/>
                  </a:lnTo>
                  <a:lnTo>
                    <a:pt x="1135635" y="0"/>
                  </a:lnTo>
                  <a:cubicBezTo>
                    <a:pt x="1227576" y="96339"/>
                    <a:pt x="1338103" y="177993"/>
                    <a:pt x="1465231" y="239145"/>
                  </a:cubicBezTo>
                  <a:cubicBezTo>
                    <a:pt x="1592217" y="300296"/>
                    <a:pt x="1725019" y="335838"/>
                    <a:pt x="1857610" y="347756"/>
                  </a:cubicBezTo>
                  <a:lnTo>
                    <a:pt x="1716790" y="1911738"/>
                  </a:lnTo>
                  <a:lnTo>
                    <a:pt x="1717358" y="1912447"/>
                  </a:lnTo>
                  <a:cubicBezTo>
                    <a:pt x="1401880" y="1884213"/>
                    <a:pt x="1085976" y="1799721"/>
                    <a:pt x="783764" y="1654149"/>
                  </a:cubicBezTo>
                  <a:cubicBezTo>
                    <a:pt x="481623" y="1508647"/>
                    <a:pt x="218713" y="1314480"/>
                    <a:pt x="0" y="1085409"/>
                  </a:cubicBezTo>
                  <a:close/>
                </a:path>
              </a:pathLst>
            </a:custGeom>
            <a:solidFill>
              <a:schemeClr val="tx2">
                <a:lumMod val="90000"/>
                <a:lumOff val="1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5" name="Title 4">
              <a:extLst>
                <a:ext uri="{FF2B5EF4-FFF2-40B4-BE49-F238E27FC236}">
                  <a16:creationId xmlns:a16="http://schemas.microsoft.com/office/drawing/2014/main" id="{8A427BA3-BB14-2D3F-C99B-8D5E395C7E3D}"/>
                </a:ext>
              </a:extLst>
            </p:cNvPr>
            <p:cNvSpPr txBox="1">
              <a:spLocks/>
            </p:cNvSpPr>
            <p:nvPr/>
          </p:nvSpPr>
          <p:spPr>
            <a:xfrm>
              <a:off x="5721547" y="4860241"/>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j-ea"/>
                </a:rPr>
                <a:t>Full Management by EXPO.e</a:t>
              </a:r>
            </a:p>
          </p:txBody>
        </p:sp>
      </p:grpSp>
      <p:grpSp>
        <p:nvGrpSpPr>
          <p:cNvPr id="281" name="Full Stack Solution">
            <a:extLst>
              <a:ext uri="{FF2B5EF4-FFF2-40B4-BE49-F238E27FC236}">
                <a16:creationId xmlns:a16="http://schemas.microsoft.com/office/drawing/2014/main" id="{15FA6108-D01F-8C81-222E-2B5B2A4519A0}"/>
              </a:ext>
            </a:extLst>
          </p:cNvPr>
          <p:cNvGrpSpPr/>
          <p:nvPr/>
        </p:nvGrpSpPr>
        <p:grpSpPr>
          <a:xfrm>
            <a:off x="4579717" y="2755114"/>
            <a:ext cx="1885833" cy="2048643"/>
            <a:chOff x="4579717" y="2755114"/>
            <a:chExt cx="1885833" cy="2048643"/>
          </a:xfrm>
        </p:grpSpPr>
        <p:sp>
          <p:nvSpPr>
            <p:cNvPr id="95" name="Freeform: Shape 94">
              <a:extLst>
                <a:ext uri="{FF2B5EF4-FFF2-40B4-BE49-F238E27FC236}">
                  <a16:creationId xmlns:a16="http://schemas.microsoft.com/office/drawing/2014/main" id="{550B565B-9CAB-2CCE-18F7-5C0050DCE719}"/>
                </a:ext>
              </a:extLst>
            </p:cNvPr>
            <p:cNvSpPr/>
            <p:nvPr/>
          </p:nvSpPr>
          <p:spPr>
            <a:xfrm>
              <a:off x="4579717" y="2796840"/>
              <a:ext cx="1885833" cy="2006917"/>
            </a:xfrm>
            <a:custGeom>
              <a:avLst/>
              <a:gdLst>
                <a:gd name="connsiteX0" fmla="*/ 24479 w 1759500"/>
                <a:gd name="connsiteY0" fmla="*/ 0 h 1858319"/>
                <a:gd name="connsiteX1" fmla="*/ 25117 w 1759500"/>
                <a:gd name="connsiteY1" fmla="*/ 355 h 1858319"/>
                <a:gd name="connsiteX2" fmla="*/ 1581224 w 1759500"/>
                <a:gd name="connsiteY2" fmla="*/ 211122 h 1858319"/>
                <a:gd name="connsiteX3" fmla="*/ 1599740 w 1759500"/>
                <a:gd name="connsiteY3" fmla="*/ 617902 h 1858319"/>
                <a:gd name="connsiteX4" fmla="*/ 1759501 w 1759500"/>
                <a:gd name="connsiteY4" fmla="*/ 992404 h 1858319"/>
                <a:gd name="connsiteX5" fmla="*/ 448923 w 1759500"/>
                <a:gd name="connsiteY5" fmla="*/ 1857397 h 1858319"/>
                <a:gd name="connsiteX6" fmla="*/ 448710 w 1759500"/>
                <a:gd name="connsiteY6" fmla="*/ 1858319 h 1858319"/>
                <a:gd name="connsiteX7" fmla="*/ 68533 w 1759500"/>
                <a:gd name="connsiteY7" fmla="*/ 967362 h 1858319"/>
                <a:gd name="connsiteX8" fmla="*/ 24479 w 1759500"/>
                <a:gd name="connsiteY8" fmla="*/ 0 h 1858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500" h="1858319">
                  <a:moveTo>
                    <a:pt x="24479" y="0"/>
                  </a:moveTo>
                  <a:lnTo>
                    <a:pt x="25117" y="355"/>
                  </a:lnTo>
                  <a:lnTo>
                    <a:pt x="1581224" y="211122"/>
                  </a:lnTo>
                  <a:cubicBezTo>
                    <a:pt x="1563276" y="343074"/>
                    <a:pt x="1568313" y="480418"/>
                    <a:pt x="1599740" y="617902"/>
                  </a:cubicBezTo>
                  <a:cubicBezTo>
                    <a:pt x="1631096" y="755317"/>
                    <a:pt x="1686147" y="881309"/>
                    <a:pt x="1759501" y="992404"/>
                  </a:cubicBezTo>
                  <a:lnTo>
                    <a:pt x="448923" y="1857397"/>
                  </a:lnTo>
                  <a:lnTo>
                    <a:pt x="448710" y="1858319"/>
                  </a:lnTo>
                  <a:cubicBezTo>
                    <a:pt x="274052" y="1594061"/>
                    <a:pt x="143164" y="1294332"/>
                    <a:pt x="68533" y="967362"/>
                  </a:cubicBezTo>
                  <a:cubicBezTo>
                    <a:pt x="-6097" y="640391"/>
                    <a:pt x="-18157" y="313775"/>
                    <a:pt x="24479"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5" name="Free-form: Shape 254">
              <a:extLst>
                <a:ext uri="{FF2B5EF4-FFF2-40B4-BE49-F238E27FC236}">
                  <a16:creationId xmlns:a16="http://schemas.microsoft.com/office/drawing/2014/main" id="{0160C3C5-008E-7CED-4F54-3A89205C0BCB}"/>
                </a:ext>
              </a:extLst>
            </p:cNvPr>
            <p:cNvSpPr/>
            <p:nvPr/>
          </p:nvSpPr>
          <p:spPr>
            <a:xfrm>
              <a:off x="4620702" y="2755114"/>
              <a:ext cx="211365" cy="69481"/>
            </a:xfrm>
            <a:custGeom>
              <a:avLst/>
              <a:gdLst>
                <a:gd name="connsiteX0" fmla="*/ 211365 w 211365"/>
                <a:gd name="connsiteY0" fmla="*/ 0 h 69481"/>
                <a:gd name="connsiteX1" fmla="*/ 200761 w 211365"/>
                <a:gd name="connsiteY1" fmla="*/ 69481 h 69481"/>
                <a:gd name="connsiteX2" fmla="*/ 0 w 211365"/>
                <a:gd name="connsiteY2" fmla="*/ 42109 h 69481"/>
                <a:gd name="connsiteX3" fmla="*/ 211365 w 211365"/>
                <a:gd name="connsiteY3" fmla="*/ 0 h 69481"/>
              </a:gdLst>
              <a:ahLst/>
              <a:cxnLst>
                <a:cxn ang="0">
                  <a:pos x="connsiteX0" y="connsiteY0"/>
                </a:cxn>
                <a:cxn ang="0">
                  <a:pos x="connsiteX1" y="connsiteY1"/>
                </a:cxn>
                <a:cxn ang="0">
                  <a:pos x="connsiteX2" y="connsiteY2"/>
                </a:cxn>
                <a:cxn ang="0">
                  <a:pos x="connsiteX3" y="connsiteY3"/>
                </a:cxn>
              </a:cxnLst>
              <a:rect l="l" t="t" r="r" b="b"/>
              <a:pathLst>
                <a:path w="211365" h="69481">
                  <a:moveTo>
                    <a:pt x="211365" y="0"/>
                  </a:moveTo>
                  <a:lnTo>
                    <a:pt x="200761" y="69481"/>
                  </a:lnTo>
                  <a:lnTo>
                    <a:pt x="0" y="42109"/>
                  </a:lnTo>
                  <a:lnTo>
                    <a:pt x="211365" y="0"/>
                  </a:lnTo>
                  <a:close/>
                </a:path>
              </a:pathLst>
            </a:custGeom>
            <a:solidFill>
              <a:schemeClr val="tx1"/>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53" name="Free-form: Shape 252">
              <a:extLst>
                <a:ext uri="{FF2B5EF4-FFF2-40B4-BE49-F238E27FC236}">
                  <a16:creationId xmlns:a16="http://schemas.microsoft.com/office/drawing/2014/main" id="{7BDB03BB-AF15-0042-F749-99D3EB01096F}"/>
                </a:ext>
              </a:extLst>
            </p:cNvPr>
            <p:cNvSpPr/>
            <p:nvPr/>
          </p:nvSpPr>
          <p:spPr>
            <a:xfrm>
              <a:off x="5074938" y="4684604"/>
              <a:ext cx="221036" cy="118156"/>
            </a:xfrm>
            <a:custGeom>
              <a:avLst/>
              <a:gdLst>
                <a:gd name="connsiteX0" fmla="*/ 177669 w 221036"/>
                <a:gd name="connsiteY0" fmla="*/ 0 h 118156"/>
                <a:gd name="connsiteX1" fmla="*/ 185563 w 221036"/>
                <a:gd name="connsiteY1" fmla="*/ 12993 h 118156"/>
                <a:gd name="connsiteX2" fmla="*/ 221036 w 221036"/>
                <a:gd name="connsiteY2" fmla="*/ 60431 h 118156"/>
                <a:gd name="connsiteX3" fmla="*/ 0 w 221036"/>
                <a:gd name="connsiteY3" fmla="*/ 118156 h 118156"/>
                <a:gd name="connsiteX4" fmla="*/ 177669 w 221036"/>
                <a:gd name="connsiteY4" fmla="*/ 0 h 118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036" h="118156">
                  <a:moveTo>
                    <a:pt x="177669" y="0"/>
                  </a:moveTo>
                  <a:lnTo>
                    <a:pt x="185563" y="12993"/>
                  </a:lnTo>
                  <a:lnTo>
                    <a:pt x="221036" y="60431"/>
                  </a:lnTo>
                  <a:lnTo>
                    <a:pt x="0" y="118156"/>
                  </a:lnTo>
                  <a:lnTo>
                    <a:pt x="177669" y="0"/>
                  </a:lnTo>
                  <a:close/>
                </a:path>
              </a:pathLst>
            </a:custGeom>
            <a:solidFill>
              <a:schemeClr val="tx1"/>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06" name="Title 4">
              <a:extLst>
                <a:ext uri="{FF2B5EF4-FFF2-40B4-BE49-F238E27FC236}">
                  <a16:creationId xmlns:a16="http://schemas.microsoft.com/office/drawing/2014/main" id="{4E1084D2-09B7-DC01-ACB3-1034B837C03C}"/>
                </a:ext>
              </a:extLst>
            </p:cNvPr>
            <p:cNvSpPr txBox="1">
              <a:spLocks/>
            </p:cNvSpPr>
            <p:nvPr/>
          </p:nvSpPr>
          <p:spPr>
            <a:xfrm>
              <a:off x="4619717" y="3384452"/>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400" b="1" dirty="0">
                  <a:solidFill>
                    <a:prstClr val="white"/>
                  </a:solidFill>
                  <a:latin typeface="Helvetica" pitchFamily="2" charset="0"/>
                </a:rPr>
                <a:t>Full Stack Solution</a:t>
              </a:r>
              <a:endParaRPr kumimoji="0" lang="en-GB" sz="1400" b="1" i="0" u="none" strike="noStrike" kern="1200" cap="none" spc="0" normalizeH="0" baseline="0" noProof="0" dirty="0">
                <a:ln>
                  <a:noFill/>
                </a:ln>
                <a:solidFill>
                  <a:prstClr val="white"/>
                </a:solidFill>
                <a:effectLst/>
                <a:uLnTx/>
                <a:uFillTx/>
                <a:latin typeface="Helvetica" pitchFamily="2" charset="0"/>
                <a:ea typeface="+mj-ea"/>
              </a:endParaRPr>
            </a:p>
          </p:txBody>
        </p:sp>
      </p:grpSp>
      <p:grpSp>
        <p:nvGrpSpPr>
          <p:cNvPr id="280" name="EXPO.e is CATO’s">
            <a:extLst>
              <a:ext uri="{FF2B5EF4-FFF2-40B4-BE49-F238E27FC236}">
                <a16:creationId xmlns:a16="http://schemas.microsoft.com/office/drawing/2014/main" id="{C764C82E-3438-7D31-F6E1-9A19427DEF51}"/>
              </a:ext>
            </a:extLst>
          </p:cNvPr>
          <p:cNvGrpSpPr/>
          <p:nvPr/>
        </p:nvGrpSpPr>
        <p:grpSpPr>
          <a:xfrm>
            <a:off x="4721603" y="674168"/>
            <a:ext cx="2137126" cy="2135390"/>
            <a:chOff x="4721603" y="674168"/>
            <a:chExt cx="2137126" cy="2135390"/>
          </a:xfrm>
        </p:grpSpPr>
        <p:sp>
          <p:nvSpPr>
            <p:cNvPr id="94" name="Freeform: Shape 93">
              <a:extLst>
                <a:ext uri="{FF2B5EF4-FFF2-40B4-BE49-F238E27FC236}">
                  <a16:creationId xmlns:a16="http://schemas.microsoft.com/office/drawing/2014/main" id="{2A4D1B13-7F8C-E991-8503-EA959718077F}"/>
                </a:ext>
              </a:extLst>
            </p:cNvPr>
            <p:cNvSpPr/>
            <p:nvPr/>
          </p:nvSpPr>
          <p:spPr>
            <a:xfrm>
              <a:off x="4721603" y="676380"/>
              <a:ext cx="2137126" cy="2133178"/>
            </a:xfrm>
            <a:custGeom>
              <a:avLst/>
              <a:gdLst>
                <a:gd name="connsiteX0" fmla="*/ 1188416 w 1993959"/>
                <a:gd name="connsiteY0" fmla="*/ 0 h 1975231"/>
                <a:gd name="connsiteX1" fmla="*/ 1188558 w 1993959"/>
                <a:gd name="connsiteY1" fmla="*/ 709 h 1975231"/>
                <a:gd name="connsiteX2" fmla="*/ 1993960 w 1993959"/>
                <a:gd name="connsiteY2" fmla="*/ 1348744 h 1975231"/>
                <a:gd name="connsiteX3" fmla="*/ 1687420 w 1993959"/>
                <a:gd name="connsiteY3" fmla="*/ 1616833 h 1975231"/>
                <a:gd name="connsiteX4" fmla="*/ 1494246 w 1993959"/>
                <a:gd name="connsiteY4" fmla="*/ 1975231 h 1975231"/>
                <a:gd name="connsiteX5" fmla="*/ 851 w 1993959"/>
                <a:gd name="connsiteY5" fmla="*/ 1489848 h 1975231"/>
                <a:gd name="connsiteX6" fmla="*/ 0 w 1993959"/>
                <a:gd name="connsiteY6" fmla="*/ 1490273 h 1975231"/>
                <a:gd name="connsiteX7" fmla="*/ 459561 w 1993959"/>
                <a:gd name="connsiteY7" fmla="*/ 637553 h 1975231"/>
                <a:gd name="connsiteX8" fmla="*/ 1188416 w 1993959"/>
                <a:gd name="connsiteY8" fmla="*/ 0 h 197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959" h="1975231">
                  <a:moveTo>
                    <a:pt x="1188416" y="0"/>
                  </a:moveTo>
                  <a:lnTo>
                    <a:pt x="1188558" y="709"/>
                  </a:lnTo>
                  <a:lnTo>
                    <a:pt x="1993960" y="1348744"/>
                  </a:lnTo>
                  <a:cubicBezTo>
                    <a:pt x="1879601" y="1416990"/>
                    <a:pt x="1775388" y="1506590"/>
                    <a:pt x="1687420" y="1616833"/>
                  </a:cubicBezTo>
                  <a:cubicBezTo>
                    <a:pt x="1599524" y="1727077"/>
                    <a:pt x="1535321" y="1848600"/>
                    <a:pt x="1494246" y="1975231"/>
                  </a:cubicBezTo>
                  <a:lnTo>
                    <a:pt x="851" y="1489848"/>
                  </a:lnTo>
                  <a:lnTo>
                    <a:pt x="0" y="1490273"/>
                  </a:lnTo>
                  <a:cubicBezTo>
                    <a:pt x="97758" y="1188984"/>
                    <a:pt x="250424" y="899754"/>
                    <a:pt x="459561" y="637553"/>
                  </a:cubicBezTo>
                  <a:cubicBezTo>
                    <a:pt x="668626" y="375353"/>
                    <a:pt x="916425" y="162244"/>
                    <a:pt x="1188416"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259" name="Free-form: Shape 258">
              <a:extLst>
                <a:ext uri="{FF2B5EF4-FFF2-40B4-BE49-F238E27FC236}">
                  <a16:creationId xmlns:a16="http://schemas.microsoft.com/office/drawing/2014/main" id="{29E3EFB6-8B2A-E666-3DF7-0876E2C528B1}"/>
                </a:ext>
              </a:extLst>
            </p:cNvPr>
            <p:cNvSpPr/>
            <p:nvPr/>
          </p:nvSpPr>
          <p:spPr>
            <a:xfrm>
              <a:off x="5990583" y="674168"/>
              <a:ext cx="161721" cy="173599"/>
            </a:xfrm>
            <a:custGeom>
              <a:avLst/>
              <a:gdLst>
                <a:gd name="connsiteX0" fmla="*/ 0 w 161721"/>
                <a:gd name="connsiteY0" fmla="*/ 0 h 173599"/>
                <a:gd name="connsiteX1" fmla="*/ 161721 w 161721"/>
                <a:gd name="connsiteY1" fmla="*/ 137919 h 173599"/>
                <a:gd name="connsiteX2" fmla="*/ 102990 w 161721"/>
                <a:gd name="connsiteY2" fmla="*/ 173599 h 173599"/>
                <a:gd name="connsiteX3" fmla="*/ 0 w 161721"/>
                <a:gd name="connsiteY3" fmla="*/ 0 h 173599"/>
              </a:gdLst>
              <a:ahLst/>
              <a:cxnLst>
                <a:cxn ang="0">
                  <a:pos x="connsiteX0" y="connsiteY0"/>
                </a:cxn>
                <a:cxn ang="0">
                  <a:pos x="connsiteX1" y="connsiteY1"/>
                </a:cxn>
                <a:cxn ang="0">
                  <a:pos x="connsiteX2" y="connsiteY2"/>
                </a:cxn>
                <a:cxn ang="0">
                  <a:pos x="connsiteX3" y="connsiteY3"/>
                </a:cxn>
              </a:cxnLst>
              <a:rect l="l" t="t" r="r" b="b"/>
              <a:pathLst>
                <a:path w="161721" h="173599">
                  <a:moveTo>
                    <a:pt x="0" y="0"/>
                  </a:moveTo>
                  <a:lnTo>
                    <a:pt x="161721" y="137919"/>
                  </a:lnTo>
                  <a:lnTo>
                    <a:pt x="102990" y="173599"/>
                  </a:lnTo>
                  <a:lnTo>
                    <a:pt x="0"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57" name="Free-form: Shape 256">
              <a:extLst>
                <a:ext uri="{FF2B5EF4-FFF2-40B4-BE49-F238E27FC236}">
                  <a16:creationId xmlns:a16="http://schemas.microsoft.com/office/drawing/2014/main" id="{B4399FE7-7D4B-09B4-C262-F2DE73844F3F}"/>
                </a:ext>
              </a:extLst>
            </p:cNvPr>
            <p:cNvSpPr/>
            <p:nvPr/>
          </p:nvSpPr>
          <p:spPr>
            <a:xfrm>
              <a:off x="4736580" y="2285439"/>
              <a:ext cx="189427" cy="128571"/>
            </a:xfrm>
            <a:custGeom>
              <a:avLst/>
              <a:gdLst>
                <a:gd name="connsiteX0" fmla="*/ 0 w 189427"/>
                <a:gd name="connsiteY0" fmla="*/ 0 h 128571"/>
                <a:gd name="connsiteX1" fmla="*/ 189427 w 189427"/>
                <a:gd name="connsiteY1" fmla="*/ 61985 h 128571"/>
                <a:gd name="connsiteX2" fmla="*/ 181740 w 189427"/>
                <a:gd name="connsiteY2" fmla="*/ 82989 h 128571"/>
                <a:gd name="connsiteX3" fmla="*/ 170019 w 189427"/>
                <a:gd name="connsiteY3" fmla="*/ 128571 h 128571"/>
                <a:gd name="connsiteX4" fmla="*/ 0 w 189427"/>
                <a:gd name="connsiteY4" fmla="*/ 0 h 128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427" h="128571">
                  <a:moveTo>
                    <a:pt x="0" y="0"/>
                  </a:moveTo>
                  <a:lnTo>
                    <a:pt x="189427" y="61985"/>
                  </a:lnTo>
                  <a:lnTo>
                    <a:pt x="181740" y="82989"/>
                  </a:lnTo>
                  <a:lnTo>
                    <a:pt x="170019" y="128571"/>
                  </a:lnTo>
                  <a:lnTo>
                    <a:pt x="0"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107" name="Title 4">
              <a:extLst>
                <a:ext uri="{FF2B5EF4-FFF2-40B4-BE49-F238E27FC236}">
                  <a16:creationId xmlns:a16="http://schemas.microsoft.com/office/drawing/2014/main" id="{3BFD77A1-C4ED-C91F-03DA-BEFE4BB06E10}"/>
                </a:ext>
              </a:extLst>
            </p:cNvPr>
            <p:cNvSpPr txBox="1">
              <a:spLocks/>
            </p:cNvSpPr>
            <p:nvPr/>
          </p:nvSpPr>
          <p:spPr>
            <a:xfrm>
              <a:off x="5008132" y="1527958"/>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Helvetica" pitchFamily="2" charset="0"/>
                  <a:ea typeface="+mj-ea"/>
                </a:rPr>
                <a:t>EXPO.e is CATO’s </a:t>
              </a:r>
              <a:br>
                <a:rPr kumimoji="0" lang="en-GB" sz="1400" b="1" i="0" u="none" strike="noStrike" kern="1200" cap="none" spc="0" normalizeH="0" baseline="0" noProof="0" dirty="0">
                  <a:ln>
                    <a:noFill/>
                  </a:ln>
                  <a:solidFill>
                    <a:prstClr val="white"/>
                  </a:solidFill>
                  <a:effectLst/>
                  <a:uLnTx/>
                  <a:uFillTx/>
                  <a:latin typeface="Helvetica" pitchFamily="2" charset="0"/>
                  <a:ea typeface="+mj-ea"/>
                </a:rPr>
              </a:br>
              <a:r>
                <a:rPr kumimoji="0" lang="en-GB" sz="1400" b="1" i="0" u="none" strike="noStrike" kern="1200" cap="none" spc="0" normalizeH="0" baseline="0" noProof="0" dirty="0">
                  <a:ln>
                    <a:noFill/>
                  </a:ln>
                  <a:solidFill>
                    <a:prstClr val="white"/>
                  </a:solidFill>
                  <a:effectLst/>
                  <a:uLnTx/>
                  <a:uFillTx/>
                  <a:latin typeface="Helvetica" pitchFamily="2" charset="0"/>
                  <a:ea typeface="+mj-ea"/>
                </a:rPr>
                <a:t>No.1 </a:t>
              </a:r>
              <a:r>
                <a:rPr lang="en-GB" sz="1400" b="1" dirty="0">
                  <a:solidFill>
                    <a:prstClr val="white"/>
                  </a:solidFill>
                  <a:latin typeface="Helvetica" pitchFamily="2" charset="0"/>
                </a:rPr>
                <a:t>Partner in the UK</a:t>
              </a:r>
              <a:endParaRPr kumimoji="0" lang="en-GB" sz="1400" b="1" i="0" u="none" strike="noStrike" kern="1200" cap="none" spc="0" normalizeH="0" baseline="0" noProof="0" dirty="0">
                <a:ln>
                  <a:noFill/>
                </a:ln>
                <a:solidFill>
                  <a:prstClr val="white"/>
                </a:solidFill>
                <a:effectLst/>
                <a:uLnTx/>
                <a:uFillTx/>
                <a:latin typeface="Helvetica" pitchFamily="2" charset="0"/>
                <a:ea typeface="+mj-ea"/>
              </a:endParaRPr>
            </a:p>
          </p:txBody>
        </p:sp>
      </p:grpSp>
      <p:grpSp>
        <p:nvGrpSpPr>
          <p:cNvPr id="278" name="Strategic Partnership">
            <a:extLst>
              <a:ext uri="{FF2B5EF4-FFF2-40B4-BE49-F238E27FC236}">
                <a16:creationId xmlns:a16="http://schemas.microsoft.com/office/drawing/2014/main" id="{4E7CA439-C92F-718F-6E61-296BCC7D5CD7}"/>
              </a:ext>
            </a:extLst>
          </p:cNvPr>
          <p:cNvGrpSpPr/>
          <p:nvPr/>
        </p:nvGrpSpPr>
        <p:grpSpPr>
          <a:xfrm>
            <a:off x="8112629" y="672293"/>
            <a:ext cx="2141840" cy="2137341"/>
            <a:chOff x="8112629" y="672293"/>
            <a:chExt cx="2141840" cy="2137341"/>
          </a:xfrm>
        </p:grpSpPr>
        <p:sp>
          <p:nvSpPr>
            <p:cNvPr id="258" name="Free-form: Shape 257">
              <a:extLst>
                <a:ext uri="{FF2B5EF4-FFF2-40B4-BE49-F238E27FC236}">
                  <a16:creationId xmlns:a16="http://schemas.microsoft.com/office/drawing/2014/main" id="{5A98E931-98B8-055A-1EE1-F8F6E5F8DBAE}"/>
                </a:ext>
              </a:extLst>
            </p:cNvPr>
            <p:cNvSpPr/>
            <p:nvPr/>
          </p:nvSpPr>
          <p:spPr>
            <a:xfrm>
              <a:off x="8828915" y="672293"/>
              <a:ext cx="148537" cy="159473"/>
            </a:xfrm>
            <a:custGeom>
              <a:avLst/>
              <a:gdLst>
                <a:gd name="connsiteX0" fmla="*/ 148537 w 148537"/>
                <a:gd name="connsiteY0" fmla="*/ 0 h 159473"/>
                <a:gd name="connsiteX1" fmla="*/ 53988 w 148537"/>
                <a:gd name="connsiteY1" fmla="*/ 159473 h 159473"/>
                <a:gd name="connsiteX2" fmla="*/ 0 w 148537"/>
                <a:gd name="connsiteY2" fmla="*/ 126675 h 159473"/>
                <a:gd name="connsiteX3" fmla="*/ 148537 w 148537"/>
                <a:gd name="connsiteY3" fmla="*/ 0 h 159473"/>
              </a:gdLst>
              <a:ahLst/>
              <a:cxnLst>
                <a:cxn ang="0">
                  <a:pos x="connsiteX0" y="connsiteY0"/>
                </a:cxn>
                <a:cxn ang="0">
                  <a:pos x="connsiteX1" y="connsiteY1"/>
                </a:cxn>
                <a:cxn ang="0">
                  <a:pos x="connsiteX2" y="connsiteY2"/>
                </a:cxn>
                <a:cxn ang="0">
                  <a:pos x="connsiteX3" y="connsiteY3"/>
                </a:cxn>
              </a:cxnLst>
              <a:rect l="l" t="t" r="r" b="b"/>
              <a:pathLst>
                <a:path w="148537" h="159473">
                  <a:moveTo>
                    <a:pt x="148537" y="0"/>
                  </a:moveTo>
                  <a:lnTo>
                    <a:pt x="53988" y="159473"/>
                  </a:lnTo>
                  <a:lnTo>
                    <a:pt x="0" y="126675"/>
                  </a:lnTo>
                  <a:lnTo>
                    <a:pt x="148537"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56" name="Free-form: Shape 255">
              <a:extLst>
                <a:ext uri="{FF2B5EF4-FFF2-40B4-BE49-F238E27FC236}">
                  <a16:creationId xmlns:a16="http://schemas.microsoft.com/office/drawing/2014/main" id="{F939B24A-158C-F706-E12E-4FA9DC29EF48}"/>
                </a:ext>
              </a:extLst>
            </p:cNvPr>
            <p:cNvSpPr/>
            <p:nvPr/>
          </p:nvSpPr>
          <p:spPr>
            <a:xfrm>
              <a:off x="10093364" y="2285272"/>
              <a:ext cx="161105" cy="108512"/>
            </a:xfrm>
            <a:custGeom>
              <a:avLst/>
              <a:gdLst>
                <a:gd name="connsiteX0" fmla="*/ 161105 w 161105"/>
                <a:gd name="connsiteY0" fmla="*/ 0 h 108512"/>
                <a:gd name="connsiteX1" fmla="*/ 17612 w 161105"/>
                <a:gd name="connsiteY1" fmla="*/ 108512 h 108512"/>
                <a:gd name="connsiteX2" fmla="*/ 11010 w 161105"/>
                <a:gd name="connsiteY2" fmla="*/ 82837 h 108512"/>
                <a:gd name="connsiteX3" fmla="*/ 0 w 161105"/>
                <a:gd name="connsiteY3" fmla="*/ 52754 h 108512"/>
                <a:gd name="connsiteX4" fmla="*/ 161105 w 161105"/>
                <a:gd name="connsiteY4" fmla="*/ 0 h 10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05" h="108512">
                  <a:moveTo>
                    <a:pt x="161105" y="0"/>
                  </a:moveTo>
                  <a:lnTo>
                    <a:pt x="17612" y="108512"/>
                  </a:lnTo>
                  <a:lnTo>
                    <a:pt x="11010" y="82837"/>
                  </a:lnTo>
                  <a:lnTo>
                    <a:pt x="0" y="52754"/>
                  </a:lnTo>
                  <a:lnTo>
                    <a:pt x="161105" y="0"/>
                  </a:lnTo>
                  <a:close/>
                </a:path>
              </a:pathLst>
            </a:custGeom>
            <a:solidFill>
              <a:srgbClr val="2F656B"/>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9" name="Freeform: Shape 98">
              <a:extLst>
                <a:ext uri="{FF2B5EF4-FFF2-40B4-BE49-F238E27FC236}">
                  <a16:creationId xmlns:a16="http://schemas.microsoft.com/office/drawing/2014/main" id="{A4F1531C-CFAE-5C8B-ACB4-07505560F26E}"/>
                </a:ext>
              </a:extLst>
            </p:cNvPr>
            <p:cNvSpPr/>
            <p:nvPr/>
          </p:nvSpPr>
          <p:spPr>
            <a:xfrm>
              <a:off x="8112629" y="676304"/>
              <a:ext cx="2136898" cy="2133330"/>
            </a:xfrm>
            <a:custGeom>
              <a:avLst/>
              <a:gdLst>
                <a:gd name="connsiteX0" fmla="*/ 1993747 w 1993746"/>
                <a:gd name="connsiteY0" fmla="*/ 1490202 h 1975372"/>
                <a:gd name="connsiteX1" fmla="*/ 1993037 w 1993746"/>
                <a:gd name="connsiteY1" fmla="*/ 1490202 h 1975372"/>
                <a:gd name="connsiteX2" fmla="*/ 499572 w 1993746"/>
                <a:gd name="connsiteY2" fmla="*/ 1975373 h 1975372"/>
                <a:gd name="connsiteX3" fmla="*/ 306397 w 1993746"/>
                <a:gd name="connsiteY3" fmla="*/ 1616904 h 1975372"/>
                <a:gd name="connsiteX4" fmla="*/ 0 w 1993746"/>
                <a:gd name="connsiteY4" fmla="*/ 1348815 h 1975372"/>
                <a:gd name="connsiteX5" fmla="*/ 805543 w 1993746"/>
                <a:gd name="connsiteY5" fmla="*/ 851 h 1975372"/>
                <a:gd name="connsiteX6" fmla="*/ 805330 w 1993746"/>
                <a:gd name="connsiteY6" fmla="*/ 0 h 1975372"/>
                <a:gd name="connsiteX7" fmla="*/ 1534399 w 1993746"/>
                <a:gd name="connsiteY7" fmla="*/ 637837 h 1975372"/>
                <a:gd name="connsiteX8" fmla="*/ 1993747 w 1993746"/>
                <a:gd name="connsiteY8" fmla="*/ 1490273 h 19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746" h="1975372">
                  <a:moveTo>
                    <a:pt x="1993747" y="1490202"/>
                  </a:moveTo>
                  <a:lnTo>
                    <a:pt x="1993037" y="1490202"/>
                  </a:lnTo>
                  <a:cubicBezTo>
                    <a:pt x="1993037" y="1490202"/>
                    <a:pt x="499572" y="1975373"/>
                    <a:pt x="499572" y="1975373"/>
                  </a:cubicBezTo>
                  <a:cubicBezTo>
                    <a:pt x="458497" y="1848671"/>
                    <a:pt x="394365" y="1727148"/>
                    <a:pt x="306397" y="1616904"/>
                  </a:cubicBezTo>
                  <a:cubicBezTo>
                    <a:pt x="218500" y="1506661"/>
                    <a:pt x="114287" y="1417061"/>
                    <a:pt x="0" y="1348815"/>
                  </a:cubicBezTo>
                  <a:lnTo>
                    <a:pt x="805543" y="851"/>
                  </a:lnTo>
                  <a:lnTo>
                    <a:pt x="805330" y="0"/>
                  </a:lnTo>
                  <a:cubicBezTo>
                    <a:pt x="1077321" y="162386"/>
                    <a:pt x="1325263" y="375566"/>
                    <a:pt x="1534399" y="637837"/>
                  </a:cubicBezTo>
                  <a:cubicBezTo>
                    <a:pt x="1743464" y="900038"/>
                    <a:pt x="1896060" y="1189055"/>
                    <a:pt x="1993747" y="1490273"/>
                  </a:cubicBezTo>
                  <a:close/>
                </a:path>
              </a:pathLst>
            </a:cu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2" name="Title 4">
              <a:extLst>
                <a:ext uri="{FF2B5EF4-FFF2-40B4-BE49-F238E27FC236}">
                  <a16:creationId xmlns:a16="http://schemas.microsoft.com/office/drawing/2014/main" id="{E0E68BDE-362A-A381-C9CA-BC0AE81BFA9C}"/>
                </a:ext>
              </a:extLst>
            </p:cNvPr>
            <p:cNvSpPr txBox="1">
              <a:spLocks/>
            </p:cNvSpPr>
            <p:nvPr/>
          </p:nvSpPr>
          <p:spPr>
            <a:xfrm>
              <a:off x="8302925" y="1557811"/>
              <a:ext cx="1821620"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Helvetica" pitchFamily="2" charset="0"/>
                  <a:ea typeface="+mj-ea"/>
                </a:rPr>
                <a:t>Strategic Partnership </a:t>
              </a:r>
              <a:br>
                <a:rPr kumimoji="0" lang="en-GB" sz="1400" b="1" i="0" u="none" strike="noStrike" kern="1200" cap="none" spc="0" normalizeH="0" baseline="0" noProof="0" dirty="0">
                  <a:ln>
                    <a:noFill/>
                  </a:ln>
                  <a:solidFill>
                    <a:schemeClr val="tx1"/>
                  </a:solidFill>
                  <a:effectLst/>
                  <a:uLnTx/>
                  <a:uFillTx/>
                  <a:latin typeface="Helvetica" pitchFamily="2" charset="0"/>
                  <a:ea typeface="+mj-ea"/>
                </a:rPr>
              </a:br>
              <a:r>
                <a:rPr kumimoji="0" lang="en-GB" sz="1400" b="1" i="0" u="none" strike="noStrike" kern="1200" cap="none" spc="0" normalizeH="0" baseline="0" noProof="0" dirty="0">
                  <a:ln>
                    <a:noFill/>
                  </a:ln>
                  <a:solidFill>
                    <a:schemeClr val="tx1"/>
                  </a:solidFill>
                  <a:effectLst/>
                  <a:uLnTx/>
                  <a:uFillTx/>
                  <a:latin typeface="Helvetica" pitchFamily="2" charset="0"/>
                  <a:ea typeface="+mj-ea"/>
                </a:rPr>
                <a:t>Discounts </a:t>
              </a:r>
              <a:br>
                <a:rPr kumimoji="0" lang="en-GB" sz="1400" b="1" i="0" u="none" strike="noStrike" kern="1200" cap="none" spc="0" normalizeH="0" baseline="0" noProof="0" dirty="0">
                  <a:ln>
                    <a:noFill/>
                  </a:ln>
                  <a:solidFill>
                    <a:schemeClr val="tx1"/>
                  </a:solidFill>
                  <a:effectLst/>
                  <a:uLnTx/>
                  <a:uFillTx/>
                  <a:latin typeface="Helvetica" pitchFamily="2" charset="0"/>
                  <a:ea typeface="+mj-ea"/>
                </a:rPr>
              </a:br>
              <a:r>
                <a:rPr kumimoji="0" lang="en-GB" sz="1400" b="1" i="0" u="none" strike="noStrike" kern="1200" cap="none" spc="0" normalizeH="0" baseline="0" noProof="0" dirty="0">
                  <a:ln>
                    <a:noFill/>
                  </a:ln>
                  <a:solidFill>
                    <a:schemeClr val="tx1"/>
                  </a:solidFill>
                  <a:effectLst/>
                  <a:uLnTx/>
                  <a:uFillTx/>
                  <a:latin typeface="Helvetica" pitchFamily="2" charset="0"/>
                  <a:ea typeface="+mj-ea"/>
                </a:rPr>
                <a:t>Available</a:t>
              </a:r>
            </a:p>
          </p:txBody>
        </p:sp>
      </p:grpSp>
      <p:grpSp>
        <p:nvGrpSpPr>
          <p:cNvPr id="283" name="Portal Access Views">
            <a:extLst>
              <a:ext uri="{FF2B5EF4-FFF2-40B4-BE49-F238E27FC236}">
                <a16:creationId xmlns:a16="http://schemas.microsoft.com/office/drawing/2014/main" id="{077197E7-0FFA-7341-E113-9EDF13F9566F}"/>
              </a:ext>
            </a:extLst>
          </p:cNvPr>
          <p:cNvGrpSpPr/>
          <p:nvPr/>
        </p:nvGrpSpPr>
        <p:grpSpPr>
          <a:xfrm>
            <a:off x="7576138" y="4041366"/>
            <a:ext cx="2023360" cy="2065143"/>
            <a:chOff x="7576138" y="4041366"/>
            <a:chExt cx="2023360" cy="2065143"/>
          </a:xfrm>
        </p:grpSpPr>
        <p:sp>
          <p:nvSpPr>
            <p:cNvPr id="250" name="Free-form: Shape 249">
              <a:extLst>
                <a:ext uri="{FF2B5EF4-FFF2-40B4-BE49-F238E27FC236}">
                  <a16:creationId xmlns:a16="http://schemas.microsoft.com/office/drawing/2014/main" id="{CA648F10-64B0-43E4-B9E6-EDDB4A21B5B7}"/>
                </a:ext>
              </a:extLst>
            </p:cNvPr>
            <p:cNvSpPr/>
            <p:nvPr/>
          </p:nvSpPr>
          <p:spPr>
            <a:xfrm>
              <a:off x="9458789" y="5027851"/>
              <a:ext cx="140709" cy="185487"/>
            </a:xfrm>
            <a:custGeom>
              <a:avLst/>
              <a:gdLst>
                <a:gd name="connsiteX0" fmla="*/ 45333 w 140709"/>
                <a:gd name="connsiteY0" fmla="*/ 0 h 185487"/>
                <a:gd name="connsiteX1" fmla="*/ 140709 w 140709"/>
                <a:gd name="connsiteY1" fmla="*/ 185487 h 185487"/>
                <a:gd name="connsiteX2" fmla="*/ 0 w 140709"/>
                <a:gd name="connsiteY2" fmla="*/ 49879 h 185487"/>
                <a:gd name="connsiteX3" fmla="*/ 45333 w 140709"/>
                <a:gd name="connsiteY3" fmla="*/ 0 h 185487"/>
              </a:gdLst>
              <a:ahLst/>
              <a:cxnLst>
                <a:cxn ang="0">
                  <a:pos x="connsiteX0" y="connsiteY0"/>
                </a:cxn>
                <a:cxn ang="0">
                  <a:pos x="connsiteX1" y="connsiteY1"/>
                </a:cxn>
                <a:cxn ang="0">
                  <a:pos x="connsiteX2" y="connsiteY2"/>
                </a:cxn>
                <a:cxn ang="0">
                  <a:pos x="connsiteX3" y="connsiteY3"/>
                </a:cxn>
              </a:cxnLst>
              <a:rect l="l" t="t" r="r" b="b"/>
              <a:pathLst>
                <a:path w="140709" h="185487">
                  <a:moveTo>
                    <a:pt x="45333" y="0"/>
                  </a:moveTo>
                  <a:lnTo>
                    <a:pt x="140709" y="185487"/>
                  </a:lnTo>
                  <a:lnTo>
                    <a:pt x="0" y="49879"/>
                  </a:lnTo>
                  <a:lnTo>
                    <a:pt x="45333" y="0"/>
                  </a:lnTo>
                  <a:close/>
                </a:path>
              </a:pathLst>
            </a:custGeom>
            <a:solidFill>
              <a:srgbClr val="2EA82E"/>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248" name="Free-form: Shape 247">
              <a:extLst>
                <a:ext uri="{FF2B5EF4-FFF2-40B4-BE49-F238E27FC236}">
                  <a16:creationId xmlns:a16="http://schemas.microsoft.com/office/drawing/2014/main" id="{D2FAC31C-79FC-755D-1A65-EE592E58DD04}"/>
                </a:ext>
              </a:extLst>
            </p:cNvPr>
            <p:cNvSpPr/>
            <p:nvPr/>
          </p:nvSpPr>
          <p:spPr>
            <a:xfrm>
              <a:off x="7664121" y="5885231"/>
              <a:ext cx="95930" cy="220588"/>
            </a:xfrm>
            <a:custGeom>
              <a:avLst/>
              <a:gdLst>
                <a:gd name="connsiteX0" fmla="*/ 76256 w 95930"/>
                <a:gd name="connsiteY0" fmla="*/ 0 h 220588"/>
                <a:gd name="connsiteX1" fmla="*/ 95930 w 95930"/>
                <a:gd name="connsiteY1" fmla="*/ 220588 h 220588"/>
                <a:gd name="connsiteX2" fmla="*/ 0 w 95930"/>
                <a:gd name="connsiteY2" fmla="*/ 3850 h 220588"/>
                <a:gd name="connsiteX3" fmla="*/ 76256 w 95930"/>
                <a:gd name="connsiteY3" fmla="*/ 0 h 220588"/>
              </a:gdLst>
              <a:ahLst/>
              <a:cxnLst>
                <a:cxn ang="0">
                  <a:pos x="connsiteX0" y="connsiteY0"/>
                </a:cxn>
                <a:cxn ang="0">
                  <a:pos x="connsiteX1" y="connsiteY1"/>
                </a:cxn>
                <a:cxn ang="0">
                  <a:pos x="connsiteX2" y="connsiteY2"/>
                </a:cxn>
                <a:cxn ang="0">
                  <a:pos x="connsiteX3" y="connsiteY3"/>
                </a:cxn>
              </a:cxnLst>
              <a:rect l="l" t="t" r="r" b="b"/>
              <a:pathLst>
                <a:path w="95930" h="220588">
                  <a:moveTo>
                    <a:pt x="76256" y="0"/>
                  </a:moveTo>
                  <a:lnTo>
                    <a:pt x="95930" y="220588"/>
                  </a:lnTo>
                  <a:lnTo>
                    <a:pt x="0" y="3850"/>
                  </a:lnTo>
                  <a:lnTo>
                    <a:pt x="76256" y="0"/>
                  </a:lnTo>
                  <a:close/>
                </a:path>
              </a:pathLst>
            </a:custGeom>
            <a:solidFill>
              <a:srgbClr val="2EA82E"/>
            </a:solidFill>
            <a:ln w="7094"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A1C2B"/>
                </a:solidFill>
                <a:effectLst/>
                <a:uLnTx/>
                <a:uFillTx/>
                <a:latin typeface="Helvetica" pitchFamily="2" charset="0"/>
                <a:ea typeface="+mn-ea"/>
                <a:cs typeface="+mn-cs"/>
              </a:endParaRPr>
            </a:p>
          </p:txBody>
        </p:sp>
        <p:sp>
          <p:nvSpPr>
            <p:cNvPr id="97" name="Freeform: Shape 96">
              <a:extLst>
                <a:ext uri="{FF2B5EF4-FFF2-40B4-BE49-F238E27FC236}">
                  <a16:creationId xmlns:a16="http://schemas.microsoft.com/office/drawing/2014/main" id="{BF8593FE-B05C-605E-820B-DF63E6764805}"/>
                </a:ext>
              </a:extLst>
            </p:cNvPr>
            <p:cNvSpPr/>
            <p:nvPr/>
          </p:nvSpPr>
          <p:spPr>
            <a:xfrm>
              <a:off x="7595132" y="4041366"/>
              <a:ext cx="1991290" cy="2065143"/>
            </a:xfrm>
            <a:custGeom>
              <a:avLst/>
              <a:gdLst>
                <a:gd name="connsiteX0" fmla="*/ 140536 w 1857893"/>
                <a:gd name="connsiteY0" fmla="*/ 1912235 h 1912234"/>
                <a:gd name="connsiteX1" fmla="*/ 140749 w 1857893"/>
                <a:gd name="connsiteY1" fmla="*/ 1911596 h 1912234"/>
                <a:gd name="connsiteX2" fmla="*/ 0 w 1857893"/>
                <a:gd name="connsiteY2" fmla="*/ 347615 h 1912234"/>
                <a:gd name="connsiteX3" fmla="*/ 392521 w 1857893"/>
                <a:gd name="connsiteY3" fmla="*/ 239074 h 1912234"/>
                <a:gd name="connsiteX4" fmla="*/ 722045 w 1857893"/>
                <a:gd name="connsiteY4" fmla="*/ 0 h 1912234"/>
                <a:gd name="connsiteX5" fmla="*/ 1856971 w 1857893"/>
                <a:gd name="connsiteY5" fmla="*/ 1085267 h 1912234"/>
                <a:gd name="connsiteX6" fmla="*/ 1857893 w 1857893"/>
                <a:gd name="connsiteY6" fmla="*/ 1085267 h 1912234"/>
                <a:gd name="connsiteX7" fmla="*/ 1073845 w 1857893"/>
                <a:gd name="connsiteY7" fmla="*/ 1654078 h 1912234"/>
                <a:gd name="connsiteX8" fmla="*/ 140536 w 1857893"/>
                <a:gd name="connsiteY8" fmla="*/ 1912235 h 191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893" h="1912234">
                  <a:moveTo>
                    <a:pt x="140536" y="1912235"/>
                  </a:moveTo>
                  <a:lnTo>
                    <a:pt x="140749" y="1911596"/>
                  </a:lnTo>
                  <a:lnTo>
                    <a:pt x="0" y="347615"/>
                  </a:lnTo>
                  <a:cubicBezTo>
                    <a:pt x="132661" y="335767"/>
                    <a:pt x="265393" y="300297"/>
                    <a:pt x="392521" y="239074"/>
                  </a:cubicBezTo>
                  <a:cubicBezTo>
                    <a:pt x="519506" y="177922"/>
                    <a:pt x="630105" y="96268"/>
                    <a:pt x="722045" y="0"/>
                  </a:cubicBezTo>
                  <a:lnTo>
                    <a:pt x="1856971" y="1085267"/>
                  </a:lnTo>
                  <a:lnTo>
                    <a:pt x="1857893" y="1085267"/>
                  </a:lnTo>
                  <a:cubicBezTo>
                    <a:pt x="1639109" y="1314337"/>
                    <a:pt x="1376057" y="1508576"/>
                    <a:pt x="1073845" y="1654078"/>
                  </a:cubicBezTo>
                  <a:cubicBezTo>
                    <a:pt x="771704" y="1799579"/>
                    <a:pt x="456014" y="1884071"/>
                    <a:pt x="140536" y="1912235"/>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
          <p:nvSpPr>
            <p:cNvPr id="104" name="Title 4">
              <a:extLst>
                <a:ext uri="{FF2B5EF4-FFF2-40B4-BE49-F238E27FC236}">
                  <a16:creationId xmlns:a16="http://schemas.microsoft.com/office/drawing/2014/main" id="{CBF50DEA-7CCF-975C-4EA1-57B31E587E3F}"/>
                </a:ext>
              </a:extLst>
            </p:cNvPr>
            <p:cNvSpPr txBox="1">
              <a:spLocks/>
            </p:cNvSpPr>
            <p:nvPr/>
          </p:nvSpPr>
          <p:spPr>
            <a:xfrm>
              <a:off x="7576138" y="4849845"/>
              <a:ext cx="1604344" cy="540044"/>
            </a:xfrm>
            <a:prstGeom prst="rect">
              <a:avLst/>
            </a:prstGeom>
            <a:ln>
              <a:noFill/>
            </a:ln>
          </p:spPr>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dirty="0">
                  <a:ln>
                    <a:noFill/>
                  </a:ln>
                  <a:solidFill>
                    <a:schemeClr val="tx1"/>
                  </a:solidFill>
                  <a:effectLst/>
                  <a:uLnTx/>
                  <a:uFillTx/>
                  <a:latin typeface="Helvetica" pitchFamily="2" charset="0"/>
                  <a:ea typeface="+mj-ea"/>
                </a:rPr>
                <a:t>Portal Access Views</a:t>
              </a:r>
            </a:p>
          </p:txBody>
        </p:sp>
      </p:grpSp>
      <p:sp>
        <p:nvSpPr>
          <p:cNvPr id="183" name="Title 4">
            <a:extLst>
              <a:ext uri="{FF2B5EF4-FFF2-40B4-BE49-F238E27FC236}">
                <a16:creationId xmlns:a16="http://schemas.microsoft.com/office/drawing/2014/main" id="{BFA4B203-ADBD-4BDB-F642-2697B01045A5}"/>
              </a:ext>
            </a:extLst>
          </p:cNvPr>
          <p:cNvSpPr txBox="1">
            <a:spLocks/>
          </p:cNvSpPr>
          <p:nvPr/>
        </p:nvSpPr>
        <p:spPr>
          <a:xfrm>
            <a:off x="3598311" y="4886320"/>
            <a:ext cx="2088000" cy="864000"/>
          </a:xfrm>
          <a:prstGeom prst="roundRect">
            <a:avLst>
              <a:gd name="adj" fmla="val 6300"/>
            </a:avLst>
          </a:prstGeom>
          <a:ln/>
        </p:spPr>
        <p:style>
          <a:lnRef idx="2">
            <a:schemeClr val="accent1">
              <a:shade val="15000"/>
            </a:schemeClr>
          </a:lnRef>
          <a:fillRef idx="1">
            <a:schemeClr val="accent1"/>
          </a:fillRef>
          <a:effectRef idx="0">
            <a:schemeClr val="accent1"/>
          </a:effectRef>
          <a:fontRef idx="minor">
            <a:schemeClr val="lt1"/>
          </a:fontRef>
        </p:style>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100" b="1" dirty="0">
                <a:solidFill>
                  <a:schemeClr val="tx1"/>
                </a:solidFill>
                <a:latin typeface="Helvetica" pitchFamily="2" charset="0"/>
              </a:rPr>
              <a:t>EXPO.e CATO certified engineers</a:t>
            </a:r>
            <a:endParaRPr kumimoji="0" lang="en-GB" sz="1100" b="1" i="0" u="none" strike="noStrike" kern="1200" cap="none" spc="0" normalizeH="0" baseline="0" noProof="0" dirty="0">
              <a:ln>
                <a:noFill/>
              </a:ln>
              <a:solidFill>
                <a:schemeClr val="tx1"/>
              </a:solidFill>
              <a:effectLst/>
              <a:uLnTx/>
              <a:uFillTx/>
              <a:latin typeface="Helvetica" pitchFamily="2" charset="0"/>
            </a:endParaRPr>
          </a:p>
        </p:txBody>
      </p:sp>
      <p:sp>
        <p:nvSpPr>
          <p:cNvPr id="184" name="Title 4">
            <a:extLst>
              <a:ext uri="{FF2B5EF4-FFF2-40B4-BE49-F238E27FC236}">
                <a16:creationId xmlns:a16="http://schemas.microsoft.com/office/drawing/2014/main" id="{A113C31E-0D80-F495-2897-D9A5617A1989}"/>
              </a:ext>
            </a:extLst>
          </p:cNvPr>
          <p:cNvSpPr txBox="1">
            <a:spLocks/>
          </p:cNvSpPr>
          <p:nvPr/>
        </p:nvSpPr>
        <p:spPr>
          <a:xfrm>
            <a:off x="9893579" y="1305801"/>
            <a:ext cx="2088000" cy="864000"/>
          </a:xfrm>
          <a:prstGeom prst="roundRect">
            <a:avLst>
              <a:gd name="adj" fmla="val 8526"/>
            </a:avLst>
          </a:prstGeom>
          <a:ln/>
        </p:spPr>
        <p:style>
          <a:lnRef idx="2">
            <a:schemeClr val="accent1">
              <a:shade val="15000"/>
            </a:schemeClr>
          </a:lnRef>
          <a:fillRef idx="1">
            <a:schemeClr val="accent1"/>
          </a:fillRef>
          <a:effectRef idx="0">
            <a:schemeClr val="accent1"/>
          </a:effectRef>
          <a:fontRef idx="minor">
            <a:schemeClr val="lt1"/>
          </a:fontRef>
        </p:style>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GB" sz="1100" b="1" i="0" u="none" strike="noStrike" kern="1200" cap="none" spc="0" normalizeH="0" baseline="0" noProof="0" dirty="0">
                <a:ln>
                  <a:noFill/>
                </a:ln>
                <a:solidFill>
                  <a:schemeClr val="tx1"/>
                </a:solidFill>
                <a:effectLst/>
                <a:uLnTx/>
                <a:uFillTx/>
                <a:latin typeface="Helvetica" pitchFamily="2" charset="0"/>
              </a:rPr>
              <a:t>Our top tier </a:t>
            </a:r>
            <a:br>
              <a:rPr kumimoji="0" lang="en-GB" sz="1100" b="1" i="0" u="none" strike="noStrike" kern="1200" cap="none" spc="0" normalizeH="0" baseline="0" noProof="0" dirty="0">
                <a:ln>
                  <a:noFill/>
                </a:ln>
                <a:solidFill>
                  <a:schemeClr val="tx1"/>
                </a:solidFill>
                <a:effectLst/>
                <a:uLnTx/>
                <a:uFillTx/>
                <a:latin typeface="Helvetica" pitchFamily="2" charset="0"/>
              </a:rPr>
            </a:br>
            <a:r>
              <a:rPr kumimoji="0" lang="en-GB" sz="1100" b="1" i="0" u="none" strike="noStrike" kern="1200" cap="none" spc="0" normalizeH="0" baseline="0" noProof="0" dirty="0">
                <a:ln>
                  <a:noFill/>
                </a:ln>
                <a:solidFill>
                  <a:schemeClr val="tx1"/>
                </a:solidFill>
                <a:effectLst/>
                <a:uLnTx/>
                <a:uFillTx/>
                <a:latin typeface="Helvetica" pitchFamily="2" charset="0"/>
              </a:rPr>
              <a:t>partnerships gives us </a:t>
            </a:r>
            <a:br>
              <a:rPr kumimoji="0" lang="en-GB" sz="1100" b="1" i="0" u="none" strike="noStrike" kern="1200" cap="none" spc="0" normalizeH="0" baseline="0" noProof="0" dirty="0">
                <a:ln>
                  <a:noFill/>
                </a:ln>
                <a:solidFill>
                  <a:schemeClr val="tx1"/>
                </a:solidFill>
                <a:effectLst/>
                <a:uLnTx/>
                <a:uFillTx/>
                <a:latin typeface="Helvetica" pitchFamily="2" charset="0"/>
              </a:rPr>
            </a:br>
            <a:r>
              <a:rPr kumimoji="0" lang="en-GB" sz="1100" b="1" i="0" u="none" strike="noStrike" kern="1200" cap="none" spc="0" normalizeH="0" baseline="0" noProof="0" dirty="0">
                <a:ln>
                  <a:noFill/>
                </a:ln>
                <a:solidFill>
                  <a:schemeClr val="tx1"/>
                </a:solidFill>
                <a:effectLst/>
                <a:uLnTx/>
                <a:uFillTx/>
                <a:latin typeface="Helvetica" pitchFamily="2" charset="0"/>
              </a:rPr>
              <a:t>the biggest discounts </a:t>
            </a:r>
            <a:r>
              <a:rPr lang="en-GB" sz="1100" b="1" dirty="0">
                <a:solidFill>
                  <a:schemeClr val="tx1"/>
                </a:solidFill>
                <a:latin typeface="Helvetica" pitchFamily="2" charset="0"/>
              </a:rPr>
              <a:t>available</a:t>
            </a:r>
            <a:endParaRPr kumimoji="0" lang="en-GB" sz="1100" b="1" i="0" u="none" strike="noStrike" kern="1200" cap="none" spc="0" normalizeH="0" baseline="0" noProof="0" dirty="0">
              <a:ln>
                <a:noFill/>
              </a:ln>
              <a:solidFill>
                <a:schemeClr val="tx1"/>
              </a:solidFill>
              <a:effectLst/>
              <a:uLnTx/>
              <a:uFillTx/>
              <a:latin typeface="Helvetica" pitchFamily="2" charset="0"/>
            </a:endParaRPr>
          </a:p>
        </p:txBody>
      </p:sp>
      <p:sp>
        <p:nvSpPr>
          <p:cNvPr id="186" name="Title 4">
            <a:extLst>
              <a:ext uri="{FF2B5EF4-FFF2-40B4-BE49-F238E27FC236}">
                <a16:creationId xmlns:a16="http://schemas.microsoft.com/office/drawing/2014/main" id="{7E06612B-63AC-4E8F-212E-053077DA1E25}"/>
              </a:ext>
            </a:extLst>
          </p:cNvPr>
          <p:cNvSpPr txBox="1">
            <a:spLocks/>
          </p:cNvSpPr>
          <p:nvPr/>
        </p:nvSpPr>
        <p:spPr>
          <a:xfrm>
            <a:off x="3023222" y="1179783"/>
            <a:ext cx="2088000" cy="864000"/>
          </a:xfrm>
          <a:prstGeom prst="roundRect">
            <a:avLst>
              <a:gd name="adj" fmla="val 7097"/>
            </a:avLst>
          </a:prstGeom>
          <a:ln/>
        </p:spPr>
        <p:style>
          <a:lnRef idx="2">
            <a:schemeClr val="accent1">
              <a:shade val="15000"/>
            </a:schemeClr>
          </a:lnRef>
          <a:fillRef idx="1">
            <a:schemeClr val="accent1"/>
          </a:fillRef>
          <a:effectRef idx="0">
            <a:schemeClr val="accent1"/>
          </a:effectRef>
          <a:fontRef idx="minor">
            <a:schemeClr val="lt1"/>
          </a:fontRef>
        </p:style>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100" b="1" dirty="0">
                <a:solidFill>
                  <a:schemeClr val="tx1"/>
                </a:solidFill>
                <a:latin typeface="Helvetica" pitchFamily="2" charset="0"/>
              </a:rPr>
              <a:t>High levels of support </a:t>
            </a:r>
            <a:br>
              <a:rPr lang="en-GB" sz="1100" b="1" dirty="0">
                <a:solidFill>
                  <a:schemeClr val="tx1"/>
                </a:solidFill>
                <a:latin typeface="Helvetica" pitchFamily="2" charset="0"/>
              </a:rPr>
            </a:br>
            <a:r>
              <a:rPr lang="en-GB" sz="1100" b="1" dirty="0">
                <a:solidFill>
                  <a:schemeClr val="tx1"/>
                </a:solidFill>
                <a:latin typeface="Helvetica" pitchFamily="2" charset="0"/>
              </a:rPr>
              <a:t>and best pricing</a:t>
            </a:r>
            <a:endParaRPr kumimoji="0" lang="en-GB" sz="1100" b="1" i="0" u="none" strike="noStrike" kern="1200" cap="none" spc="0" normalizeH="0" baseline="0" noProof="0" dirty="0">
              <a:ln>
                <a:noFill/>
              </a:ln>
              <a:solidFill>
                <a:schemeClr val="tx1"/>
              </a:solidFill>
              <a:effectLst/>
              <a:uLnTx/>
              <a:uFillTx/>
              <a:latin typeface="Helvetica" pitchFamily="2" charset="0"/>
            </a:endParaRPr>
          </a:p>
        </p:txBody>
      </p:sp>
      <p:sp>
        <p:nvSpPr>
          <p:cNvPr id="187" name="Title 4">
            <a:extLst>
              <a:ext uri="{FF2B5EF4-FFF2-40B4-BE49-F238E27FC236}">
                <a16:creationId xmlns:a16="http://schemas.microsoft.com/office/drawing/2014/main" id="{CF57F164-ACC6-4ED0-B758-D77563BF6AD1}"/>
              </a:ext>
            </a:extLst>
          </p:cNvPr>
          <p:cNvSpPr txBox="1">
            <a:spLocks/>
          </p:cNvSpPr>
          <p:nvPr/>
        </p:nvSpPr>
        <p:spPr>
          <a:xfrm>
            <a:off x="8802670" y="5308418"/>
            <a:ext cx="2088000" cy="864000"/>
          </a:xfrm>
          <a:prstGeom prst="roundRect">
            <a:avLst>
              <a:gd name="adj" fmla="val 6200"/>
            </a:avLst>
          </a:prstGeom>
          <a:ln/>
        </p:spPr>
        <p:style>
          <a:lnRef idx="2">
            <a:schemeClr val="accent1">
              <a:shade val="15000"/>
            </a:schemeClr>
          </a:lnRef>
          <a:fillRef idx="1">
            <a:schemeClr val="accent1"/>
          </a:fillRef>
          <a:effectRef idx="0">
            <a:schemeClr val="accent1"/>
          </a:effectRef>
          <a:fontRef idx="minor">
            <a:schemeClr val="lt1"/>
          </a:fontRef>
        </p:style>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100" b="1" dirty="0">
                <a:solidFill>
                  <a:schemeClr val="tx1"/>
                </a:solidFill>
                <a:latin typeface="Helvetica" pitchFamily="2" charset="0"/>
              </a:rPr>
              <a:t>Secure access </a:t>
            </a:r>
            <a:br>
              <a:rPr lang="en-GB" sz="1100" b="1" dirty="0">
                <a:solidFill>
                  <a:schemeClr val="tx1"/>
                </a:solidFill>
                <a:latin typeface="Helvetica" pitchFamily="2" charset="0"/>
              </a:rPr>
            </a:br>
            <a:r>
              <a:rPr lang="en-GB" sz="1100" b="1" dirty="0">
                <a:solidFill>
                  <a:schemeClr val="tx1"/>
                </a:solidFill>
                <a:latin typeface="Helvetica" pitchFamily="2" charset="0"/>
              </a:rPr>
              <a:t>with MFA</a:t>
            </a:r>
            <a:endParaRPr kumimoji="0" lang="en-GB" sz="1100" b="1" i="0" u="none" strike="noStrike" kern="1200" cap="none" spc="0" normalizeH="0" baseline="0" noProof="0" dirty="0">
              <a:ln>
                <a:noFill/>
              </a:ln>
              <a:solidFill>
                <a:schemeClr val="tx1"/>
              </a:solidFill>
              <a:effectLst/>
              <a:uLnTx/>
              <a:uFillTx/>
              <a:latin typeface="Helvetica" pitchFamily="2" charset="0"/>
            </a:endParaRPr>
          </a:p>
        </p:txBody>
      </p:sp>
      <p:sp>
        <p:nvSpPr>
          <p:cNvPr id="188" name="Title 4">
            <a:extLst>
              <a:ext uri="{FF2B5EF4-FFF2-40B4-BE49-F238E27FC236}">
                <a16:creationId xmlns:a16="http://schemas.microsoft.com/office/drawing/2014/main" id="{7A7473B9-AB09-00CC-F480-F1E50FBC6429}"/>
              </a:ext>
            </a:extLst>
          </p:cNvPr>
          <p:cNvSpPr txBox="1">
            <a:spLocks/>
          </p:cNvSpPr>
          <p:nvPr/>
        </p:nvSpPr>
        <p:spPr>
          <a:xfrm>
            <a:off x="9526206" y="3907569"/>
            <a:ext cx="2088000" cy="864000"/>
          </a:xfrm>
          <a:prstGeom prst="roundRect">
            <a:avLst>
              <a:gd name="adj" fmla="val 6200"/>
            </a:avLst>
          </a:prstGeom>
          <a:ln/>
        </p:spPr>
        <p:style>
          <a:lnRef idx="2">
            <a:schemeClr val="accent1">
              <a:shade val="15000"/>
            </a:schemeClr>
          </a:lnRef>
          <a:fillRef idx="1">
            <a:schemeClr val="accent1"/>
          </a:fillRef>
          <a:effectRef idx="0">
            <a:schemeClr val="accent1"/>
          </a:effectRef>
          <a:fontRef idx="minor">
            <a:schemeClr val="lt1"/>
          </a:fontRef>
        </p:style>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100" b="1" dirty="0">
                <a:solidFill>
                  <a:schemeClr val="tx1"/>
                </a:solidFill>
                <a:latin typeface="Helvetica" pitchFamily="2" charset="0"/>
              </a:rPr>
              <a:t>Additional deal reg discount available just for our Channel</a:t>
            </a:r>
            <a:endParaRPr kumimoji="0" lang="en-GB" sz="1100" b="1" i="0" u="none" strike="noStrike" kern="1200" cap="none" spc="0" normalizeH="0" baseline="0" noProof="0" dirty="0">
              <a:ln>
                <a:noFill/>
              </a:ln>
              <a:solidFill>
                <a:schemeClr val="tx1"/>
              </a:solidFill>
              <a:effectLst/>
              <a:uLnTx/>
              <a:uFillTx/>
              <a:latin typeface="Helvetica" pitchFamily="2" charset="0"/>
            </a:endParaRPr>
          </a:p>
        </p:txBody>
      </p:sp>
      <p:sp>
        <p:nvSpPr>
          <p:cNvPr id="189" name="Title 4">
            <a:extLst>
              <a:ext uri="{FF2B5EF4-FFF2-40B4-BE49-F238E27FC236}">
                <a16:creationId xmlns:a16="http://schemas.microsoft.com/office/drawing/2014/main" id="{BC6946AB-6D49-B612-6B1B-9A1806231D4E}"/>
              </a:ext>
            </a:extLst>
          </p:cNvPr>
          <p:cNvSpPr txBox="1">
            <a:spLocks/>
          </p:cNvSpPr>
          <p:nvPr/>
        </p:nvSpPr>
        <p:spPr>
          <a:xfrm>
            <a:off x="2777261" y="3605714"/>
            <a:ext cx="2088000" cy="864000"/>
          </a:xfrm>
          <a:prstGeom prst="roundRect">
            <a:avLst>
              <a:gd name="adj" fmla="val 6300"/>
            </a:avLst>
          </a:prstGeom>
          <a:ln/>
        </p:spPr>
        <p:style>
          <a:lnRef idx="2">
            <a:schemeClr val="accent1">
              <a:shade val="15000"/>
            </a:schemeClr>
          </a:lnRef>
          <a:fillRef idx="1">
            <a:schemeClr val="accent1"/>
          </a:fillRef>
          <a:effectRef idx="0">
            <a:schemeClr val="accent1"/>
          </a:effectRef>
          <a:fontRef idx="minor">
            <a:schemeClr val="lt1"/>
          </a:fontRef>
        </p:style>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100" b="1" dirty="0">
                <a:solidFill>
                  <a:schemeClr val="tx1"/>
                </a:solidFill>
                <a:latin typeface="Helvetica" pitchFamily="2" charset="0"/>
              </a:rPr>
              <a:t>Go to SASE deck to pull comment</a:t>
            </a:r>
            <a:endParaRPr kumimoji="0" lang="en-GB" sz="1100" b="1" i="0" u="none" strike="noStrike" kern="1200" cap="none" spc="0" normalizeH="0" baseline="0" noProof="0" dirty="0">
              <a:ln>
                <a:noFill/>
              </a:ln>
              <a:solidFill>
                <a:schemeClr val="tx1"/>
              </a:solidFill>
              <a:effectLst/>
              <a:uLnTx/>
              <a:uFillTx/>
              <a:latin typeface="Helvetica" pitchFamily="2" charset="0"/>
            </a:endParaRPr>
          </a:p>
        </p:txBody>
      </p:sp>
      <p:sp>
        <p:nvSpPr>
          <p:cNvPr id="100" name="Title 4">
            <a:extLst>
              <a:ext uri="{FF2B5EF4-FFF2-40B4-BE49-F238E27FC236}">
                <a16:creationId xmlns:a16="http://schemas.microsoft.com/office/drawing/2014/main" id="{B917F698-D45B-89C3-F58B-EC6209F16BD6}"/>
              </a:ext>
            </a:extLst>
          </p:cNvPr>
          <p:cNvSpPr>
            <a:spLocks noGrp="1"/>
          </p:cNvSpPr>
          <p:nvPr>
            <p:ph type="title"/>
          </p:nvPr>
        </p:nvSpPr>
        <p:spPr>
          <a:xfrm>
            <a:off x="222326" y="2292571"/>
            <a:ext cx="4040135" cy="2033892"/>
          </a:xfrm>
        </p:spPr>
        <p:txBody>
          <a:bodyPr/>
          <a:lstStyle/>
          <a:p>
            <a:pPr algn="l">
              <a:lnSpc>
                <a:spcPts val="4500"/>
              </a:lnSpc>
            </a:pPr>
            <a:r>
              <a:rPr lang="en-GB" sz="5000" b="1" kern="0" spc="-150" dirty="0">
                <a:solidFill>
                  <a:schemeClr val="tx1"/>
                </a:solidFill>
              </a:rPr>
              <a:t>Why EXPO.e </a:t>
            </a:r>
            <a:br>
              <a:rPr lang="en-GB" sz="5000" b="1" kern="0" spc="-150" dirty="0">
                <a:solidFill>
                  <a:schemeClr val="tx1"/>
                </a:solidFill>
              </a:rPr>
            </a:br>
            <a:r>
              <a:rPr lang="en-GB" sz="5000" b="1" kern="0" spc="-150" dirty="0">
                <a:solidFill>
                  <a:schemeClr val="tx1"/>
                </a:solidFill>
              </a:rPr>
              <a:t>&amp; CATO?</a:t>
            </a:r>
            <a:br>
              <a:rPr lang="en-GB" b="1" dirty="0">
                <a:solidFill>
                  <a:schemeClr val="tx1"/>
                </a:solidFill>
              </a:rPr>
            </a:br>
            <a:r>
              <a:rPr lang="en-GB" sz="1600" b="1" dirty="0">
                <a:solidFill>
                  <a:schemeClr val="tx1"/>
                </a:solidFill>
              </a:rPr>
              <a:t>What’s in it for you</a:t>
            </a:r>
          </a:p>
        </p:txBody>
      </p:sp>
      <p:sp>
        <p:nvSpPr>
          <p:cNvPr id="289" name="Title 4">
            <a:extLst>
              <a:ext uri="{FF2B5EF4-FFF2-40B4-BE49-F238E27FC236}">
                <a16:creationId xmlns:a16="http://schemas.microsoft.com/office/drawing/2014/main" id="{601ADC3E-FAC5-CCD2-A3E8-30E1C6E06663}"/>
              </a:ext>
            </a:extLst>
          </p:cNvPr>
          <p:cNvSpPr txBox="1">
            <a:spLocks/>
          </p:cNvSpPr>
          <p:nvPr/>
        </p:nvSpPr>
        <p:spPr>
          <a:xfrm>
            <a:off x="8290898" y="233575"/>
            <a:ext cx="2088000" cy="864000"/>
          </a:xfrm>
          <a:prstGeom prst="roundRect">
            <a:avLst>
              <a:gd name="adj" fmla="val 8526"/>
            </a:avLst>
          </a:prstGeom>
          <a:ln/>
        </p:spPr>
        <p:style>
          <a:lnRef idx="2">
            <a:schemeClr val="accent1">
              <a:shade val="15000"/>
            </a:schemeClr>
          </a:lnRef>
          <a:fillRef idx="1">
            <a:schemeClr val="accent1"/>
          </a:fillRef>
          <a:effectRef idx="0">
            <a:schemeClr val="accent1"/>
          </a:effectRef>
          <a:fontRef idx="minor">
            <a:schemeClr val="lt1"/>
          </a:fontRef>
        </p:style>
        <p:txBody>
          <a:bodyPr vert="horz" anchor="ctr"/>
          <a:lstStyle>
            <a:lvl1pPr marL="0" algn="r" defTabSz="609585" rtl="0" eaLnBrk="1" latinLnBrk="0" hangingPunct="1">
              <a:spcBef>
                <a:spcPct val="0"/>
              </a:spcBef>
              <a:buNone/>
              <a:defRPr lang="en-US" sz="2800" kern="1200" dirty="0">
                <a:solidFill>
                  <a:srgbClr val="1A1C2B"/>
                </a:solidFill>
                <a:latin typeface="HelveticaNowText Medium" panose="020B0604030202020204" pitchFamily="34" charset="0"/>
                <a:ea typeface="+mj-ea"/>
                <a:cs typeface="HelveticaNowText Medium" panose="020B0604030202020204" pitchFamily="34" charset="0"/>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lang="en-GB" sz="1100" b="1" dirty="0">
                <a:solidFill>
                  <a:schemeClr val="tx1"/>
                </a:solidFill>
                <a:latin typeface="Helvetica" pitchFamily="2" charset="0"/>
              </a:rPr>
              <a:t>Greater discounts through EXPO.e and easy to upsell</a:t>
            </a:r>
            <a:endParaRPr kumimoji="0" lang="en-GB" sz="1100" b="1" i="0" u="none" strike="noStrike" kern="1200" cap="none" spc="0" normalizeH="0" baseline="0" noProof="0" dirty="0">
              <a:ln>
                <a:noFill/>
              </a:ln>
              <a:solidFill>
                <a:schemeClr val="tx1"/>
              </a:solidFill>
              <a:effectLst/>
              <a:uLnTx/>
              <a:uFillTx/>
              <a:latin typeface="Helvetica" pitchFamily="2" charset="0"/>
            </a:endParaRPr>
          </a:p>
        </p:txBody>
      </p:sp>
    </p:spTree>
    <p:extLst>
      <p:ext uri="{BB962C8B-B14F-4D97-AF65-F5344CB8AC3E}">
        <p14:creationId xmlns:p14="http://schemas.microsoft.com/office/powerpoint/2010/main" val="5655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79"/>
                                        </p:tgtEl>
                                        <p:attrNameLst>
                                          <p:attrName>style.visibility</p:attrName>
                                        </p:attrNameLst>
                                      </p:cBhvr>
                                      <p:to>
                                        <p:strVal val="visible"/>
                                      </p:to>
                                    </p:set>
                                    <p:animEffect transition="in" filter="fade">
                                      <p:cBhvr>
                                        <p:cTn id="10" dur="500"/>
                                        <p:tgtEl>
                                          <p:spTgt spid="2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par>
                                <p:cTn id="14" presetID="10" presetClass="entr" presetSubtype="0" fill="hold" nodeType="withEffect">
                                  <p:stCondLst>
                                    <p:cond delay="250"/>
                                  </p:stCondLst>
                                  <p:childTnLst>
                                    <p:set>
                                      <p:cBhvr>
                                        <p:cTn id="15" dur="1" fill="hold">
                                          <p:stCondLst>
                                            <p:cond delay="0"/>
                                          </p:stCondLst>
                                        </p:cTn>
                                        <p:tgtEl>
                                          <p:spTgt spid="278"/>
                                        </p:tgtEl>
                                        <p:attrNameLst>
                                          <p:attrName>style.visibility</p:attrName>
                                        </p:attrNameLst>
                                      </p:cBhvr>
                                      <p:to>
                                        <p:strVal val="visible"/>
                                      </p:to>
                                    </p:set>
                                    <p:animEffect transition="in" filter="fade">
                                      <p:cBhvr>
                                        <p:cTn id="16" dur="500"/>
                                        <p:tgtEl>
                                          <p:spTgt spid="278"/>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500"/>
                                        <p:tgtEl>
                                          <p:spTgt spid="92"/>
                                        </p:tgtEl>
                                      </p:cBhvr>
                                    </p:animEffect>
                                  </p:childTnLst>
                                </p:cTn>
                              </p:par>
                              <p:par>
                                <p:cTn id="20" presetID="10" presetClass="entr" presetSubtype="0" fill="hold" nodeType="withEffect">
                                  <p:stCondLst>
                                    <p:cond delay="50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500"/>
                                        <p:tgtEl>
                                          <p:spTgt spid="284"/>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nodeType="withEffect">
                                  <p:stCondLst>
                                    <p:cond delay="750"/>
                                  </p:stCondLst>
                                  <p:childTnLst>
                                    <p:set>
                                      <p:cBhvr>
                                        <p:cTn id="27" dur="1" fill="hold">
                                          <p:stCondLst>
                                            <p:cond delay="0"/>
                                          </p:stCondLst>
                                        </p:cTn>
                                        <p:tgtEl>
                                          <p:spTgt spid="283"/>
                                        </p:tgtEl>
                                        <p:attrNameLst>
                                          <p:attrName>style.visibility</p:attrName>
                                        </p:attrNameLst>
                                      </p:cBhvr>
                                      <p:to>
                                        <p:strVal val="visible"/>
                                      </p:to>
                                    </p:set>
                                    <p:animEffect transition="in" filter="fade">
                                      <p:cBhvr>
                                        <p:cTn id="28" dur="500"/>
                                        <p:tgtEl>
                                          <p:spTgt spid="283"/>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par>
                                <p:cTn id="32" presetID="10" presetClass="entr" presetSubtype="0" fill="hold" nodeType="withEffect">
                                  <p:stCondLst>
                                    <p:cond delay="1000"/>
                                  </p:stCondLst>
                                  <p:childTnLst>
                                    <p:set>
                                      <p:cBhvr>
                                        <p:cTn id="33" dur="1" fill="hold">
                                          <p:stCondLst>
                                            <p:cond delay="0"/>
                                          </p:stCondLst>
                                        </p:cTn>
                                        <p:tgtEl>
                                          <p:spTgt spid="282"/>
                                        </p:tgtEl>
                                        <p:attrNameLst>
                                          <p:attrName>style.visibility</p:attrName>
                                        </p:attrNameLst>
                                      </p:cBhvr>
                                      <p:to>
                                        <p:strVal val="visible"/>
                                      </p:to>
                                    </p:set>
                                    <p:animEffect transition="in" filter="fade">
                                      <p:cBhvr>
                                        <p:cTn id="34" dur="500"/>
                                        <p:tgtEl>
                                          <p:spTgt spid="282"/>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nodeType="withEffect">
                                  <p:stCondLst>
                                    <p:cond delay="1250"/>
                                  </p:stCondLst>
                                  <p:childTnLst>
                                    <p:set>
                                      <p:cBhvr>
                                        <p:cTn id="39" dur="1" fill="hold">
                                          <p:stCondLst>
                                            <p:cond delay="0"/>
                                          </p:stCondLst>
                                        </p:cTn>
                                        <p:tgtEl>
                                          <p:spTgt spid="281"/>
                                        </p:tgtEl>
                                        <p:attrNameLst>
                                          <p:attrName>style.visibility</p:attrName>
                                        </p:attrNameLst>
                                      </p:cBhvr>
                                      <p:to>
                                        <p:strVal val="visible"/>
                                      </p:to>
                                    </p:set>
                                    <p:animEffect transition="in" filter="fade">
                                      <p:cBhvr>
                                        <p:cTn id="40" dur="500"/>
                                        <p:tgtEl>
                                          <p:spTgt spid="281"/>
                                        </p:tgtEl>
                                      </p:cBhvr>
                                    </p:animEffect>
                                  </p:childTnLst>
                                </p:cTn>
                              </p:par>
                              <p:par>
                                <p:cTn id="41" presetID="10" presetClass="entr" presetSubtype="0" fill="hold" grpId="0" nodeType="withEffect">
                                  <p:stCondLst>
                                    <p:cond delay="1250"/>
                                  </p:stCondLst>
                                  <p:childTnLst>
                                    <p:set>
                                      <p:cBhvr>
                                        <p:cTn id="42" dur="1" fill="hold">
                                          <p:stCondLst>
                                            <p:cond delay="0"/>
                                          </p:stCondLst>
                                        </p:cTn>
                                        <p:tgtEl>
                                          <p:spTgt spid="88"/>
                                        </p:tgtEl>
                                        <p:attrNameLst>
                                          <p:attrName>style.visibility</p:attrName>
                                        </p:attrNameLst>
                                      </p:cBhvr>
                                      <p:to>
                                        <p:strVal val="visible"/>
                                      </p:to>
                                    </p:set>
                                    <p:animEffect transition="in" filter="fade">
                                      <p:cBhvr>
                                        <p:cTn id="43" dur="500"/>
                                        <p:tgtEl>
                                          <p:spTgt spid="88"/>
                                        </p:tgtEl>
                                      </p:cBhvr>
                                    </p:animEffect>
                                  </p:childTnLst>
                                </p:cTn>
                              </p:par>
                              <p:par>
                                <p:cTn id="44" presetID="10" presetClass="entr" presetSubtype="0" fill="hold" nodeType="withEffect">
                                  <p:stCondLst>
                                    <p:cond delay="1500"/>
                                  </p:stCondLst>
                                  <p:childTnLst>
                                    <p:set>
                                      <p:cBhvr>
                                        <p:cTn id="45" dur="1" fill="hold">
                                          <p:stCondLst>
                                            <p:cond delay="0"/>
                                          </p:stCondLst>
                                        </p:cTn>
                                        <p:tgtEl>
                                          <p:spTgt spid="280"/>
                                        </p:tgtEl>
                                        <p:attrNameLst>
                                          <p:attrName>style.visibility</p:attrName>
                                        </p:attrNameLst>
                                      </p:cBhvr>
                                      <p:to>
                                        <p:strVal val="visible"/>
                                      </p:to>
                                    </p:set>
                                    <p:animEffect transition="in" filter="fade">
                                      <p:cBhvr>
                                        <p:cTn id="46" dur="500"/>
                                        <p:tgtEl>
                                          <p:spTgt spid="280"/>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Effect transition="in" filter="fade">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9"/>
                                        </p:tgtEl>
                                        <p:attrNameLst>
                                          <p:attrName>style.visibility</p:attrName>
                                        </p:attrNameLst>
                                      </p:cBhvr>
                                      <p:to>
                                        <p:strVal val="visible"/>
                                      </p:to>
                                    </p:set>
                                    <p:anim calcmode="lin" valueType="num">
                                      <p:cBhvr>
                                        <p:cTn id="54" dur="500" fill="hold"/>
                                        <p:tgtEl>
                                          <p:spTgt spid="289"/>
                                        </p:tgtEl>
                                        <p:attrNameLst>
                                          <p:attrName>ppt_w</p:attrName>
                                        </p:attrNameLst>
                                      </p:cBhvr>
                                      <p:tavLst>
                                        <p:tav tm="0">
                                          <p:val>
                                            <p:fltVal val="0"/>
                                          </p:val>
                                        </p:tav>
                                        <p:tav tm="100000">
                                          <p:val>
                                            <p:strVal val="#ppt_w"/>
                                          </p:val>
                                        </p:tav>
                                      </p:tavLst>
                                    </p:anim>
                                    <p:anim calcmode="lin" valueType="num">
                                      <p:cBhvr>
                                        <p:cTn id="55" dur="500" fill="hold"/>
                                        <p:tgtEl>
                                          <p:spTgt spid="289"/>
                                        </p:tgtEl>
                                        <p:attrNameLst>
                                          <p:attrName>ppt_h</p:attrName>
                                        </p:attrNameLst>
                                      </p:cBhvr>
                                      <p:tavLst>
                                        <p:tav tm="0">
                                          <p:val>
                                            <p:fltVal val="0"/>
                                          </p:val>
                                        </p:tav>
                                        <p:tav tm="100000">
                                          <p:val>
                                            <p:strVal val="#ppt_h"/>
                                          </p:val>
                                        </p:tav>
                                      </p:tavLst>
                                    </p:anim>
                                    <p:animEffect transition="in" filter="fade">
                                      <p:cBhvr>
                                        <p:cTn id="56" dur="500"/>
                                        <p:tgtEl>
                                          <p:spTgt spid="28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84"/>
                                        </p:tgtEl>
                                        <p:attrNameLst>
                                          <p:attrName>style.visibility</p:attrName>
                                        </p:attrNameLst>
                                      </p:cBhvr>
                                      <p:to>
                                        <p:strVal val="visible"/>
                                      </p:to>
                                    </p:set>
                                    <p:anim calcmode="lin" valueType="num">
                                      <p:cBhvr>
                                        <p:cTn id="61" dur="500" fill="hold"/>
                                        <p:tgtEl>
                                          <p:spTgt spid="184"/>
                                        </p:tgtEl>
                                        <p:attrNameLst>
                                          <p:attrName>ppt_w</p:attrName>
                                        </p:attrNameLst>
                                      </p:cBhvr>
                                      <p:tavLst>
                                        <p:tav tm="0">
                                          <p:val>
                                            <p:fltVal val="0"/>
                                          </p:val>
                                        </p:tav>
                                        <p:tav tm="100000">
                                          <p:val>
                                            <p:strVal val="#ppt_w"/>
                                          </p:val>
                                        </p:tav>
                                      </p:tavLst>
                                    </p:anim>
                                    <p:anim calcmode="lin" valueType="num">
                                      <p:cBhvr>
                                        <p:cTn id="62" dur="500" fill="hold"/>
                                        <p:tgtEl>
                                          <p:spTgt spid="184"/>
                                        </p:tgtEl>
                                        <p:attrNameLst>
                                          <p:attrName>ppt_h</p:attrName>
                                        </p:attrNameLst>
                                      </p:cBhvr>
                                      <p:tavLst>
                                        <p:tav tm="0">
                                          <p:val>
                                            <p:fltVal val="0"/>
                                          </p:val>
                                        </p:tav>
                                        <p:tav tm="100000">
                                          <p:val>
                                            <p:strVal val="#ppt_h"/>
                                          </p:val>
                                        </p:tav>
                                      </p:tavLst>
                                    </p:anim>
                                    <p:animEffect transition="in" filter="fade">
                                      <p:cBhvr>
                                        <p:cTn id="63" dur="500"/>
                                        <p:tgtEl>
                                          <p:spTgt spid="184"/>
                                        </p:tgtEl>
                                      </p:cBhvr>
                                    </p:animEffect>
                                  </p:childTnLst>
                                </p:cTn>
                              </p:par>
                              <p:par>
                                <p:cTn id="64" presetID="10" presetClass="exit" presetSubtype="0" fill="hold" grpId="1" nodeType="withEffect">
                                  <p:stCondLst>
                                    <p:cond delay="0"/>
                                  </p:stCondLst>
                                  <p:childTnLst>
                                    <p:animEffect transition="out" filter="fade">
                                      <p:cBhvr>
                                        <p:cTn id="65" dur="500"/>
                                        <p:tgtEl>
                                          <p:spTgt spid="289"/>
                                        </p:tgtEl>
                                      </p:cBhvr>
                                    </p:animEffect>
                                    <p:set>
                                      <p:cBhvr>
                                        <p:cTn id="66" dur="1" fill="hold">
                                          <p:stCondLst>
                                            <p:cond delay="499"/>
                                          </p:stCondLst>
                                        </p:cTn>
                                        <p:tgtEl>
                                          <p:spTgt spid="28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88"/>
                                        </p:tgtEl>
                                        <p:attrNameLst>
                                          <p:attrName>style.visibility</p:attrName>
                                        </p:attrNameLst>
                                      </p:cBhvr>
                                      <p:to>
                                        <p:strVal val="visible"/>
                                      </p:to>
                                    </p:set>
                                    <p:anim calcmode="lin" valueType="num">
                                      <p:cBhvr>
                                        <p:cTn id="71" dur="500" fill="hold"/>
                                        <p:tgtEl>
                                          <p:spTgt spid="188"/>
                                        </p:tgtEl>
                                        <p:attrNameLst>
                                          <p:attrName>ppt_w</p:attrName>
                                        </p:attrNameLst>
                                      </p:cBhvr>
                                      <p:tavLst>
                                        <p:tav tm="0">
                                          <p:val>
                                            <p:fltVal val="0"/>
                                          </p:val>
                                        </p:tav>
                                        <p:tav tm="100000">
                                          <p:val>
                                            <p:strVal val="#ppt_w"/>
                                          </p:val>
                                        </p:tav>
                                      </p:tavLst>
                                    </p:anim>
                                    <p:anim calcmode="lin" valueType="num">
                                      <p:cBhvr>
                                        <p:cTn id="72" dur="500" fill="hold"/>
                                        <p:tgtEl>
                                          <p:spTgt spid="188"/>
                                        </p:tgtEl>
                                        <p:attrNameLst>
                                          <p:attrName>ppt_h</p:attrName>
                                        </p:attrNameLst>
                                      </p:cBhvr>
                                      <p:tavLst>
                                        <p:tav tm="0">
                                          <p:val>
                                            <p:fltVal val="0"/>
                                          </p:val>
                                        </p:tav>
                                        <p:tav tm="100000">
                                          <p:val>
                                            <p:strVal val="#ppt_h"/>
                                          </p:val>
                                        </p:tav>
                                      </p:tavLst>
                                    </p:anim>
                                    <p:animEffect transition="in" filter="fade">
                                      <p:cBhvr>
                                        <p:cTn id="73" dur="500"/>
                                        <p:tgtEl>
                                          <p:spTgt spid="188"/>
                                        </p:tgtEl>
                                      </p:cBhvr>
                                    </p:animEffect>
                                  </p:childTnLst>
                                </p:cTn>
                              </p:par>
                              <p:par>
                                <p:cTn id="74" presetID="10" presetClass="exit" presetSubtype="0" fill="hold" grpId="1" nodeType="withEffect">
                                  <p:stCondLst>
                                    <p:cond delay="0"/>
                                  </p:stCondLst>
                                  <p:childTnLst>
                                    <p:animEffect transition="out" filter="fade">
                                      <p:cBhvr>
                                        <p:cTn id="75" dur="500"/>
                                        <p:tgtEl>
                                          <p:spTgt spid="184"/>
                                        </p:tgtEl>
                                      </p:cBhvr>
                                    </p:animEffect>
                                    <p:set>
                                      <p:cBhvr>
                                        <p:cTn id="76" dur="1" fill="hold">
                                          <p:stCondLst>
                                            <p:cond delay="499"/>
                                          </p:stCondLst>
                                        </p:cTn>
                                        <p:tgtEl>
                                          <p:spTgt spid="18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187"/>
                                        </p:tgtEl>
                                        <p:attrNameLst>
                                          <p:attrName>style.visibility</p:attrName>
                                        </p:attrNameLst>
                                      </p:cBhvr>
                                      <p:to>
                                        <p:strVal val="visible"/>
                                      </p:to>
                                    </p:set>
                                    <p:anim calcmode="lin" valueType="num">
                                      <p:cBhvr>
                                        <p:cTn id="81" dur="500" fill="hold"/>
                                        <p:tgtEl>
                                          <p:spTgt spid="187"/>
                                        </p:tgtEl>
                                        <p:attrNameLst>
                                          <p:attrName>ppt_w</p:attrName>
                                        </p:attrNameLst>
                                      </p:cBhvr>
                                      <p:tavLst>
                                        <p:tav tm="0">
                                          <p:val>
                                            <p:fltVal val="0"/>
                                          </p:val>
                                        </p:tav>
                                        <p:tav tm="100000">
                                          <p:val>
                                            <p:strVal val="#ppt_w"/>
                                          </p:val>
                                        </p:tav>
                                      </p:tavLst>
                                    </p:anim>
                                    <p:anim calcmode="lin" valueType="num">
                                      <p:cBhvr>
                                        <p:cTn id="82" dur="500" fill="hold"/>
                                        <p:tgtEl>
                                          <p:spTgt spid="187"/>
                                        </p:tgtEl>
                                        <p:attrNameLst>
                                          <p:attrName>ppt_h</p:attrName>
                                        </p:attrNameLst>
                                      </p:cBhvr>
                                      <p:tavLst>
                                        <p:tav tm="0">
                                          <p:val>
                                            <p:fltVal val="0"/>
                                          </p:val>
                                        </p:tav>
                                        <p:tav tm="100000">
                                          <p:val>
                                            <p:strVal val="#ppt_h"/>
                                          </p:val>
                                        </p:tav>
                                      </p:tavLst>
                                    </p:anim>
                                    <p:animEffect transition="in" filter="fade">
                                      <p:cBhvr>
                                        <p:cTn id="83" dur="500"/>
                                        <p:tgtEl>
                                          <p:spTgt spid="187"/>
                                        </p:tgtEl>
                                      </p:cBhvr>
                                    </p:animEffect>
                                  </p:childTnLst>
                                </p:cTn>
                              </p:par>
                              <p:par>
                                <p:cTn id="84" presetID="10" presetClass="exit" presetSubtype="0" fill="hold" grpId="1" nodeType="withEffect">
                                  <p:stCondLst>
                                    <p:cond delay="0"/>
                                  </p:stCondLst>
                                  <p:childTnLst>
                                    <p:animEffect transition="out" filter="fade">
                                      <p:cBhvr>
                                        <p:cTn id="85" dur="500"/>
                                        <p:tgtEl>
                                          <p:spTgt spid="188"/>
                                        </p:tgtEl>
                                      </p:cBhvr>
                                    </p:animEffect>
                                    <p:set>
                                      <p:cBhvr>
                                        <p:cTn id="86" dur="1" fill="hold">
                                          <p:stCondLst>
                                            <p:cond delay="499"/>
                                          </p:stCondLst>
                                        </p:cTn>
                                        <p:tgtEl>
                                          <p:spTgt spid="18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83"/>
                                        </p:tgtEl>
                                        <p:attrNameLst>
                                          <p:attrName>style.visibility</p:attrName>
                                        </p:attrNameLst>
                                      </p:cBhvr>
                                      <p:to>
                                        <p:strVal val="visible"/>
                                      </p:to>
                                    </p:set>
                                    <p:anim calcmode="lin" valueType="num">
                                      <p:cBhvr>
                                        <p:cTn id="91" dur="500" fill="hold"/>
                                        <p:tgtEl>
                                          <p:spTgt spid="183"/>
                                        </p:tgtEl>
                                        <p:attrNameLst>
                                          <p:attrName>ppt_w</p:attrName>
                                        </p:attrNameLst>
                                      </p:cBhvr>
                                      <p:tavLst>
                                        <p:tav tm="0">
                                          <p:val>
                                            <p:fltVal val="0"/>
                                          </p:val>
                                        </p:tav>
                                        <p:tav tm="100000">
                                          <p:val>
                                            <p:strVal val="#ppt_w"/>
                                          </p:val>
                                        </p:tav>
                                      </p:tavLst>
                                    </p:anim>
                                    <p:anim calcmode="lin" valueType="num">
                                      <p:cBhvr>
                                        <p:cTn id="92" dur="500" fill="hold"/>
                                        <p:tgtEl>
                                          <p:spTgt spid="183"/>
                                        </p:tgtEl>
                                        <p:attrNameLst>
                                          <p:attrName>ppt_h</p:attrName>
                                        </p:attrNameLst>
                                      </p:cBhvr>
                                      <p:tavLst>
                                        <p:tav tm="0">
                                          <p:val>
                                            <p:fltVal val="0"/>
                                          </p:val>
                                        </p:tav>
                                        <p:tav tm="100000">
                                          <p:val>
                                            <p:strVal val="#ppt_h"/>
                                          </p:val>
                                        </p:tav>
                                      </p:tavLst>
                                    </p:anim>
                                    <p:animEffect transition="in" filter="fade">
                                      <p:cBhvr>
                                        <p:cTn id="93" dur="500"/>
                                        <p:tgtEl>
                                          <p:spTgt spid="183"/>
                                        </p:tgtEl>
                                      </p:cBhvr>
                                    </p:animEffect>
                                  </p:childTnLst>
                                </p:cTn>
                              </p:par>
                              <p:par>
                                <p:cTn id="94" presetID="10" presetClass="exit" presetSubtype="0" fill="hold" grpId="1" nodeType="withEffect">
                                  <p:stCondLst>
                                    <p:cond delay="0"/>
                                  </p:stCondLst>
                                  <p:childTnLst>
                                    <p:animEffect transition="out" filter="fade">
                                      <p:cBhvr>
                                        <p:cTn id="95" dur="500"/>
                                        <p:tgtEl>
                                          <p:spTgt spid="187"/>
                                        </p:tgtEl>
                                      </p:cBhvr>
                                    </p:animEffect>
                                    <p:set>
                                      <p:cBhvr>
                                        <p:cTn id="96" dur="1" fill="hold">
                                          <p:stCondLst>
                                            <p:cond delay="499"/>
                                          </p:stCondLst>
                                        </p:cTn>
                                        <p:tgtEl>
                                          <p:spTgt spid="18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189"/>
                                        </p:tgtEl>
                                        <p:attrNameLst>
                                          <p:attrName>style.visibility</p:attrName>
                                        </p:attrNameLst>
                                      </p:cBhvr>
                                      <p:to>
                                        <p:strVal val="visible"/>
                                      </p:to>
                                    </p:set>
                                    <p:anim calcmode="lin" valueType="num">
                                      <p:cBhvr>
                                        <p:cTn id="101" dur="500" fill="hold"/>
                                        <p:tgtEl>
                                          <p:spTgt spid="189"/>
                                        </p:tgtEl>
                                        <p:attrNameLst>
                                          <p:attrName>ppt_w</p:attrName>
                                        </p:attrNameLst>
                                      </p:cBhvr>
                                      <p:tavLst>
                                        <p:tav tm="0">
                                          <p:val>
                                            <p:fltVal val="0"/>
                                          </p:val>
                                        </p:tav>
                                        <p:tav tm="100000">
                                          <p:val>
                                            <p:strVal val="#ppt_w"/>
                                          </p:val>
                                        </p:tav>
                                      </p:tavLst>
                                    </p:anim>
                                    <p:anim calcmode="lin" valueType="num">
                                      <p:cBhvr>
                                        <p:cTn id="102" dur="500" fill="hold"/>
                                        <p:tgtEl>
                                          <p:spTgt spid="189"/>
                                        </p:tgtEl>
                                        <p:attrNameLst>
                                          <p:attrName>ppt_h</p:attrName>
                                        </p:attrNameLst>
                                      </p:cBhvr>
                                      <p:tavLst>
                                        <p:tav tm="0">
                                          <p:val>
                                            <p:fltVal val="0"/>
                                          </p:val>
                                        </p:tav>
                                        <p:tav tm="100000">
                                          <p:val>
                                            <p:strVal val="#ppt_h"/>
                                          </p:val>
                                        </p:tav>
                                      </p:tavLst>
                                    </p:anim>
                                    <p:animEffect transition="in" filter="fade">
                                      <p:cBhvr>
                                        <p:cTn id="103" dur="500"/>
                                        <p:tgtEl>
                                          <p:spTgt spid="189"/>
                                        </p:tgtEl>
                                      </p:cBhvr>
                                    </p:animEffect>
                                  </p:childTnLst>
                                </p:cTn>
                              </p:par>
                              <p:par>
                                <p:cTn id="104" presetID="10" presetClass="exit" presetSubtype="0" fill="hold" grpId="1" nodeType="withEffect">
                                  <p:stCondLst>
                                    <p:cond delay="0"/>
                                  </p:stCondLst>
                                  <p:childTnLst>
                                    <p:animEffect transition="out" filter="fade">
                                      <p:cBhvr>
                                        <p:cTn id="105" dur="500"/>
                                        <p:tgtEl>
                                          <p:spTgt spid="183"/>
                                        </p:tgtEl>
                                      </p:cBhvr>
                                    </p:animEffect>
                                    <p:set>
                                      <p:cBhvr>
                                        <p:cTn id="106" dur="1" fill="hold">
                                          <p:stCondLst>
                                            <p:cond delay="499"/>
                                          </p:stCondLst>
                                        </p:cTn>
                                        <p:tgtEl>
                                          <p:spTgt spid="183"/>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53" presetClass="entr" presetSubtype="16" fill="hold" grpId="0" nodeType="click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p:cTn id="111" dur="500" fill="hold"/>
                                        <p:tgtEl>
                                          <p:spTgt spid="186"/>
                                        </p:tgtEl>
                                        <p:attrNameLst>
                                          <p:attrName>ppt_w</p:attrName>
                                        </p:attrNameLst>
                                      </p:cBhvr>
                                      <p:tavLst>
                                        <p:tav tm="0">
                                          <p:val>
                                            <p:fltVal val="0"/>
                                          </p:val>
                                        </p:tav>
                                        <p:tav tm="100000">
                                          <p:val>
                                            <p:strVal val="#ppt_w"/>
                                          </p:val>
                                        </p:tav>
                                      </p:tavLst>
                                    </p:anim>
                                    <p:anim calcmode="lin" valueType="num">
                                      <p:cBhvr>
                                        <p:cTn id="112" dur="500" fill="hold"/>
                                        <p:tgtEl>
                                          <p:spTgt spid="186"/>
                                        </p:tgtEl>
                                        <p:attrNameLst>
                                          <p:attrName>ppt_h</p:attrName>
                                        </p:attrNameLst>
                                      </p:cBhvr>
                                      <p:tavLst>
                                        <p:tav tm="0">
                                          <p:val>
                                            <p:fltVal val="0"/>
                                          </p:val>
                                        </p:tav>
                                        <p:tav tm="100000">
                                          <p:val>
                                            <p:strVal val="#ppt_h"/>
                                          </p:val>
                                        </p:tav>
                                      </p:tavLst>
                                    </p:anim>
                                    <p:animEffect transition="in" filter="fade">
                                      <p:cBhvr>
                                        <p:cTn id="113" dur="500"/>
                                        <p:tgtEl>
                                          <p:spTgt spid="186"/>
                                        </p:tgtEl>
                                      </p:cBhvr>
                                    </p:animEffect>
                                  </p:childTnLst>
                                </p:cTn>
                              </p:par>
                              <p:par>
                                <p:cTn id="114" presetID="10" presetClass="exit" presetSubtype="0" fill="hold" grpId="1" nodeType="withEffect">
                                  <p:stCondLst>
                                    <p:cond delay="0"/>
                                  </p:stCondLst>
                                  <p:childTnLst>
                                    <p:animEffect transition="out" filter="fade">
                                      <p:cBhvr>
                                        <p:cTn id="115" dur="500"/>
                                        <p:tgtEl>
                                          <p:spTgt spid="189"/>
                                        </p:tgtEl>
                                      </p:cBhvr>
                                    </p:animEffect>
                                    <p:set>
                                      <p:cBhvr>
                                        <p:cTn id="116" dur="1" fill="hold">
                                          <p:stCondLst>
                                            <p:cond delay="499"/>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P spid="183" grpId="0" animBg="1"/>
      <p:bldP spid="183" grpId="1" animBg="1"/>
      <p:bldP spid="184" grpId="0" animBg="1"/>
      <p:bldP spid="184" grpId="1" animBg="1"/>
      <p:bldP spid="186" grpId="0" animBg="1"/>
      <p:bldP spid="187" grpId="0" animBg="1"/>
      <p:bldP spid="187" grpId="1" animBg="1"/>
      <p:bldP spid="188" grpId="0" animBg="1"/>
      <p:bldP spid="188" grpId="1" animBg="1"/>
      <p:bldP spid="189" grpId="0" animBg="1"/>
      <p:bldP spid="189" grpId="1" animBg="1"/>
      <p:bldP spid="289" grpId="0" animBg="1"/>
      <p:bldP spid="289" grpId="1" animBg="1"/>
    </p:bldLst>
  </p:timing>
</p:sld>
</file>

<file path=ppt/theme/theme1.xml><?xml version="1.0" encoding="utf-8"?>
<a:theme xmlns:a="http://schemas.openxmlformats.org/drawingml/2006/main" name="Mai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ain Slide - Dark">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itle Slide B">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itle Slide C">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itle Slide D">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ain Title Slide 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ain Title Slide F">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in Title Slide G">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ection Title  Slide">
  <a:themeElements>
    <a:clrScheme name="Expo.e Channel">
      <a:dk1>
        <a:srgbClr val="1A1C2B"/>
      </a:dk1>
      <a:lt1>
        <a:sysClr val="window" lastClr="FFFFFF"/>
      </a:lt1>
      <a:dk2>
        <a:srgbClr val="1A1C2B"/>
      </a:dk2>
      <a:lt2>
        <a:srgbClr val="00FF2D"/>
      </a:lt2>
      <a:accent1>
        <a:srgbClr val="7FFF95"/>
      </a:accent1>
      <a:accent2>
        <a:srgbClr val="BFFFCA"/>
      </a:accent2>
      <a:accent3>
        <a:srgbClr val="00FFD8"/>
      </a:accent3>
      <a:accent4>
        <a:srgbClr val="1A1C2B"/>
      </a:accent4>
      <a:accent5>
        <a:srgbClr val="00FF2D"/>
      </a:accent5>
      <a:accent6>
        <a:srgbClr val="000000"/>
      </a:accent6>
      <a:hlink>
        <a:srgbClr val="FFFFFF"/>
      </a:hlink>
      <a:folHlink>
        <a:srgbClr val="00FF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in Slide - Light">
  <a:themeElements>
    <a:clrScheme name="Expo.e Channel">
      <a:dk1>
        <a:srgbClr val="1A1C2B"/>
      </a:dk1>
      <a:lt1>
        <a:sysClr val="window" lastClr="FFFFFF"/>
      </a:lt1>
      <a:dk2>
        <a:srgbClr val="1A1C2B"/>
      </a:dk2>
      <a:lt2>
        <a:srgbClr val="00FF2D"/>
      </a:lt2>
      <a:accent1>
        <a:srgbClr val="00FF2D"/>
      </a:accent1>
      <a:accent2>
        <a:srgbClr val="06EA26"/>
      </a:accent2>
      <a:accent3>
        <a:srgbClr val="9FFFB0"/>
      </a:accent3>
      <a:accent4>
        <a:srgbClr val="07C7AD"/>
      </a:accent4>
      <a:accent5>
        <a:srgbClr val="0AAB98"/>
      </a:accent5>
      <a:accent6>
        <a:srgbClr val="0D8E82"/>
      </a:accent6>
      <a:hlink>
        <a:srgbClr val="1A1C2B"/>
      </a:hlink>
      <a:folHlink>
        <a:srgbClr val="1A1C2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ta-Platform-Solution_JWB.pptx" id="{F977F052-F96B-4DA6-89D1-A950CDF6C897}" vid="{5E787117-2195-4169-9D98-55FE7789A0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9ED0B51E702C478DF2D1F72FC985D4" ma:contentTypeVersion="" ma:contentTypeDescription="Create a new document." ma:contentTypeScope="" ma:versionID="692779bab097fa4c7a10c0f2e832a371">
  <xsd:schema xmlns:xsd="http://www.w3.org/2001/XMLSchema" xmlns:xs="http://www.w3.org/2001/XMLSchema" xmlns:p="http://schemas.microsoft.com/office/2006/metadata/properties" xmlns:ns2="c61afb54-b4c4-4db4-8593-c402a72c4171" xmlns:ns3="44ac1026-75d1-4d26-8ce4-b469cd4cd481" xmlns:ns4="81E08541-F658-4508-82A0-7B360EA92FAB" xmlns:ns5="81e08541-f658-4508-82a0-7b360ea92fab" targetNamespace="http://schemas.microsoft.com/office/2006/metadata/properties" ma:root="true" ma:fieldsID="abff6824b65dbae75f00cda87ab3836e" ns2:_="" ns3:_="" ns4:_="" ns5:_="">
    <xsd:import namespace="c61afb54-b4c4-4db4-8593-c402a72c4171"/>
    <xsd:import namespace="44ac1026-75d1-4d26-8ce4-b469cd4cd481"/>
    <xsd:import namespace="81E08541-F658-4508-82A0-7B360EA92FAB"/>
    <xsd:import namespace="81e08541-f658-4508-82a0-7b360ea92fab"/>
    <xsd:element name="properties">
      <xsd:complexType>
        <xsd:sequence>
          <xsd:element name="documentManagement">
            <xsd:complexType>
              <xsd:all>
                <xsd:element ref="ns2:SharedWithUsers" minOccurs="0"/>
                <xsd:element ref="ns3:SharedWithDetails" minOccurs="0"/>
                <xsd:element ref="ns4:Document_x0020_Type"/>
                <xsd:element ref="ns4:Status"/>
                <xsd:element ref="ns4:Work_x0020_Stream" minOccurs="0"/>
                <xsd:element ref="ns4:MediaServiceMetadata" minOccurs="0"/>
                <xsd:element ref="ns4: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1afb54-b4c4-4db4-8593-c402a72c417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ac1026-75d1-4d26-8ce4-b469cd4cd481"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Document_x0020_Type" ma:index="10" ma:displayName="Document Type" ma:default="**Unclassified**" ma:format="Dropdown" ma:internalName="Document_x0020_Type">
      <xsd:simpleType>
        <xsd:restriction base="dms:Choice">
          <xsd:enumeration value="Attachments to be submitted"/>
          <xsd:enumeration value="Bid Book and qualification"/>
          <xsd:enumeration value="Commercial"/>
          <xsd:enumeration value="Content Plan"/>
          <xsd:enumeration value="Customer documents"/>
          <xsd:enumeration value="Draft Response"/>
          <xsd:enumeration value="Final Response as submitted to customer"/>
          <xsd:enumeration value="Legal"/>
          <xsd:enumeration value="Meeting notes"/>
          <xsd:enumeration value="Post submission"/>
          <xsd:enumeration value="Presentation stage"/>
          <xsd:enumeration value="**Unclassified**"/>
        </xsd:restriction>
      </xsd:simpleType>
    </xsd:element>
    <xsd:element name="Status" ma:index="11" ma:displayName="Status" ma:default="In Progress" ma:format="Dropdown" ma:internalName="Status">
      <xsd:simpleType>
        <xsd:restriction base="dms:Choice">
          <xsd:enumeration value="In Progress"/>
          <xsd:enumeration value="Complete"/>
          <xsd:enumeration value="Signed Off"/>
        </xsd:restriction>
      </xsd:simpleType>
    </xsd:element>
    <xsd:element name="Work_x0020_Stream" ma:index="12" nillable="true" ma:displayName="Work Stream" ma:internalName="Work_x0020_Stream" ma:requiredMultiChoice="true">
      <xsd:complexType>
        <xsd:complexContent>
          <xsd:extension base="dms:MultiChoice">
            <xsd:sequence>
              <xsd:element name="Value" maxOccurs="unbounded" minOccurs="0" nillable="true">
                <xsd:simpleType>
                  <xsd:restriction base="dms:Choice">
                    <xsd:enumeration value="Cloud"/>
                    <xsd:enumeration value="Network"/>
                    <xsd:enumeration value="Security"/>
                    <xsd:enumeration value="Managed Services"/>
                    <xsd:enumeration value="Professional Services"/>
                    <xsd:enumeration value="Project Management"/>
                    <xsd:enumeration value="Other"/>
                    <xsd:enumeration value="Legal"/>
                  </xsd:restriction>
                </xsd:simpleType>
              </xsd:element>
            </xsd:sequence>
          </xsd:extension>
        </xsd:complexContent>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e08541-f658-4508-82a0-7b360ea92fab"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81E08541-F658-4508-82A0-7B360EA92FAB">Presentation stage</Document_x0020_Type>
    <Work_x0020_Stream xmlns="81E08541-F658-4508-82A0-7B360EA92FAB">
      <Value>Network</Value>
    </Work_x0020_Stream>
    <Status xmlns="81E08541-F658-4508-82A0-7B360EA92FAB">In Progress</Status>
  </documentManagement>
</p:properties>
</file>

<file path=customXml/itemProps1.xml><?xml version="1.0" encoding="utf-8"?>
<ds:datastoreItem xmlns:ds="http://schemas.openxmlformats.org/officeDocument/2006/customXml" ds:itemID="{53DD9FC0-3BAA-4D39-9BDA-E6262487FE13}">
  <ds:schemaRefs>
    <ds:schemaRef ds:uri="44ac1026-75d1-4d26-8ce4-b469cd4cd481"/>
    <ds:schemaRef ds:uri="81E08541-F658-4508-82A0-7B360EA92FAB"/>
    <ds:schemaRef ds:uri="81e08541-f658-4508-82a0-7b360ea92fab"/>
    <ds:schemaRef ds:uri="c61afb54-b4c4-4db4-8593-c402a72c41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1BADBF-0762-47C5-B794-57958374FD85}">
  <ds:schemaRefs>
    <ds:schemaRef ds:uri="http://schemas.microsoft.com/sharepoint/v3/contenttype/forms"/>
  </ds:schemaRefs>
</ds:datastoreItem>
</file>

<file path=customXml/itemProps3.xml><?xml version="1.0" encoding="utf-8"?>
<ds:datastoreItem xmlns:ds="http://schemas.openxmlformats.org/officeDocument/2006/customXml" ds:itemID="{192EBFD2-3869-4133-9A54-ADFC21234907}">
  <ds:schemaRefs>
    <ds:schemaRef ds:uri="http://schemas.microsoft.com/office/infopath/2007/PartnerControls"/>
    <ds:schemaRef ds:uri="c61afb54-b4c4-4db4-8593-c402a72c4171"/>
    <ds:schemaRef ds:uri="http://schemas.microsoft.com/office/2006/documentManagement/types"/>
    <ds:schemaRef ds:uri="http://schemas.openxmlformats.org/package/2006/metadata/core-properties"/>
    <ds:schemaRef ds:uri="81e08541-f658-4508-82a0-7b360ea92fab"/>
    <ds:schemaRef ds:uri="http://www.w3.org/XML/1998/namespace"/>
    <ds:schemaRef ds:uri="http://purl.org/dc/elements/1.1/"/>
    <ds:schemaRef ds:uri="81E08541-F658-4508-82A0-7B360EA92FAB"/>
    <ds:schemaRef ds:uri="http://schemas.microsoft.com/office/2006/metadata/properties"/>
    <ds:schemaRef ds:uri="44ac1026-75d1-4d26-8ce4-b469cd4cd481"/>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16648</TotalTime>
  <Words>972</Words>
  <Application>Microsoft Office PowerPoint</Application>
  <PresentationFormat>Widescreen</PresentationFormat>
  <Paragraphs>121</Paragraphs>
  <Slides>10</Slides>
  <Notes>6</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10</vt:i4>
      </vt:variant>
    </vt:vector>
  </HeadingPairs>
  <TitlesOfParts>
    <vt:vector size="23" baseType="lpstr">
      <vt:lpstr>Arial</vt:lpstr>
      <vt:lpstr>Helvetica</vt:lpstr>
      <vt:lpstr>Calibri</vt:lpstr>
      <vt:lpstr>Main Title Slide</vt:lpstr>
      <vt:lpstr>Main Title Slide B</vt:lpstr>
      <vt:lpstr>Main Title Slide C</vt:lpstr>
      <vt:lpstr>Main Title Slide D</vt:lpstr>
      <vt:lpstr>Main Title Slide E</vt:lpstr>
      <vt:lpstr>Main Title Slide F</vt:lpstr>
      <vt:lpstr>Main Title Slide G</vt:lpstr>
      <vt:lpstr>Section Title  Slide</vt:lpstr>
      <vt:lpstr>Main Slide - Light</vt:lpstr>
      <vt:lpstr>Main Slide - Dark</vt:lpstr>
      <vt:lpstr>EXPO.e &amp; CATO SASE Solution</vt:lpstr>
      <vt:lpstr>Agenda</vt:lpstr>
      <vt:lpstr>Why SASE for you and your customers</vt:lpstr>
      <vt:lpstr>What is SASE</vt:lpstr>
      <vt:lpstr>The Solution &amp; Components</vt:lpstr>
      <vt:lpstr>Features &amp; Benefits</vt:lpstr>
      <vt:lpstr>Customer Challenges</vt:lpstr>
      <vt:lpstr>Your opportunities / where are the quick wins</vt:lpstr>
      <vt:lpstr>Why EXPO.e  &amp; CATO? What’s in it for you</vt:lpstr>
      <vt:lpstr>Next Steps / CTA’s / Engagement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Williams-Bew</dc:creator>
  <cp:lastModifiedBy>Jason Williams-Bew</cp:lastModifiedBy>
  <cp:revision>133</cp:revision>
  <dcterms:created xsi:type="dcterms:W3CDTF">2020-05-01T17:15:48Z</dcterms:created>
  <dcterms:modified xsi:type="dcterms:W3CDTF">2023-11-03T12:28:24Z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0x010100CC9ED0B51E702C478DF2D1F72FC985D4</vt:lpwstr>
  </property>
</Properties>
</file>