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40"/>
  </p:notesMasterIdLst>
  <p:sldIdLst>
    <p:sldId id="2143187642" r:id="rId14"/>
    <p:sldId id="2147469743" r:id="rId15"/>
    <p:sldId id="2147308739" r:id="rId16"/>
    <p:sldId id="2147469688" r:id="rId17"/>
    <p:sldId id="2143187569" r:id="rId18"/>
    <p:sldId id="2147469782" r:id="rId19"/>
    <p:sldId id="2147469696" r:id="rId20"/>
    <p:sldId id="2147469783" r:id="rId21"/>
    <p:sldId id="2147308722" r:id="rId22"/>
    <p:sldId id="2147469780" r:id="rId23"/>
    <p:sldId id="2147469784" r:id="rId24"/>
    <p:sldId id="2147308690" r:id="rId25"/>
    <p:sldId id="2147469755" r:id="rId26"/>
    <p:sldId id="2147469785" r:id="rId27"/>
    <p:sldId id="2147469786" r:id="rId28"/>
    <p:sldId id="2147469787" r:id="rId29"/>
    <p:sldId id="2147469760" r:id="rId30"/>
    <p:sldId id="2147469759" r:id="rId31"/>
    <p:sldId id="2147469777" r:id="rId32"/>
    <p:sldId id="2147469788" r:id="rId33"/>
    <p:sldId id="2147469781" r:id="rId34"/>
    <p:sldId id="2143187566" r:id="rId35"/>
    <p:sldId id="2147469753" r:id="rId36"/>
    <p:sldId id="2147469789" r:id="rId37"/>
    <p:sldId id="2147469790" r:id="rId38"/>
    <p:sldId id="2147469791" r:id="rId39"/>
  </p:sldIdLst>
  <p:sldSz cx="12192000" cy="6858000"/>
  <p:notesSz cx="6858000" cy="9144000"/>
  <p:embeddedFontLst>
    <p:embeddedFont>
      <p:font typeface="Helvetica"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716D07-7C86-196D-96CE-C5758C1BD6C1}" name="Trinity Seenath" initials="TS" userId="S::trinity.seenath@exponential-e.com::e2c9180b-0947-4fc1-b739-8e5acc7c91e5" providerId="AD"/>
  <p188:author id="{D62D6C0D-0D20-241B-0B4A-F4E26011B75E}" name="Trinity Seenath" initials="" userId="S::Trinity.Seenath@Exponential-e.com::e2c9180b-0947-4fc1-b739-8e5acc7c91e5" providerId="AD"/>
  <p188:author id="{AACD02E7-60B1-186E-EF1A-0619EC7667B9}"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F1"/>
    <a:srgbClr val="2EA82E"/>
    <a:srgbClr val="2F656B"/>
    <a:srgbClr val="1A1C2B"/>
    <a:srgbClr val="05CD22"/>
    <a:srgbClr val="00C0A5"/>
    <a:srgbClr val="00FF2D"/>
    <a:srgbClr val="00D223"/>
    <a:srgbClr val="BFFFCA"/>
    <a:srgbClr val="7FFF95"/>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95372" autoAdjust="0"/>
  </p:normalViewPr>
  <p:slideViewPr>
    <p:cSldViewPr snapToGrid="0">
      <p:cViewPr varScale="1">
        <p:scale>
          <a:sx n="109" d="100"/>
          <a:sy n="109" d="100"/>
        </p:scale>
        <p:origin x="50" y="156"/>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09/09/2024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22177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E4DE8A-6D9C-4261-B1A7-A6BAB7D2CF09}" type="slidenum">
              <a:rPr lang="en-GB" smtClean="0"/>
              <a:pPr/>
              <a:t>19</a:t>
            </a:fld>
            <a:endParaRPr lang="en-GB"/>
          </a:p>
        </p:txBody>
      </p:sp>
    </p:spTree>
    <p:extLst>
      <p:ext uri="{BB962C8B-B14F-4D97-AF65-F5344CB8AC3E}">
        <p14:creationId xmlns:p14="http://schemas.microsoft.com/office/powerpoint/2010/main" val="70743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35613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Illustrate the Expo “full stack” ands wider value</a:t>
            </a:r>
          </a:p>
          <a:p>
            <a:endParaRPr lang="en-GB" dirty="0"/>
          </a:p>
          <a:p>
            <a:endParaRPr lang="en-GB" dirty="0"/>
          </a:p>
          <a:p>
            <a:r>
              <a:rPr lang="en-GB" dirty="0"/>
              <a:t>Need to add in Cyber Recovery/ Ransomware Defender</a:t>
            </a:r>
          </a:p>
          <a:p>
            <a:endParaRPr lang="en-GB" dirty="0"/>
          </a:p>
          <a:p>
            <a:r>
              <a:rPr lang="en-GB" dirty="0"/>
              <a:t>Add another pop up box with Data Services</a:t>
            </a:r>
          </a:p>
          <a:p>
            <a:endParaRPr lang="en-GB" dirty="0"/>
          </a:p>
          <a:p>
            <a:r>
              <a:rPr lang="en-GB" dirty="0"/>
              <a:t>ECS/</a:t>
            </a:r>
            <a:r>
              <a:rPr lang="en-GB" dirty="0" err="1"/>
              <a:t>Powerscale</a:t>
            </a:r>
            <a:r>
              <a:rPr lang="en-GB" dirty="0"/>
              <a:t>/HDFS/Cyber Recovery Vault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18124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Hoping that Marketing can make each section dynamic.  For example when you click the box that says Margin rich and high revenue opportunity then the box flips to the bigger description </a:t>
            </a:r>
          </a:p>
        </p:txBody>
      </p:sp>
      <p:sp>
        <p:nvSpPr>
          <p:cNvPr id="4" name="Slide Number Placeholder 3"/>
          <p:cNvSpPr>
            <a:spLocks noGrp="1"/>
          </p:cNvSpPr>
          <p:nvPr>
            <p:ph type="sldNum" sz="quarter" idx="5"/>
          </p:nvPr>
        </p:nvSpPr>
        <p:spPr/>
        <p:txBody>
          <a:bodyPr/>
          <a:lstStyle/>
          <a:p>
            <a:fld id="{86E4DE8A-6D9C-4261-B1A7-A6BAB7D2CF09}" type="slidenum">
              <a:rPr lang="en-GB" smtClean="0"/>
              <a:pPr/>
              <a:t>23</a:t>
            </a:fld>
            <a:endParaRPr lang="en-GB" dirty="0"/>
          </a:p>
        </p:txBody>
      </p:sp>
    </p:spTree>
    <p:extLst>
      <p:ext uri="{BB962C8B-B14F-4D97-AF65-F5344CB8AC3E}">
        <p14:creationId xmlns:p14="http://schemas.microsoft.com/office/powerpoint/2010/main" val="381627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76706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758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99999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69500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498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13</a:t>
            </a:fld>
            <a:endParaRPr lang="en-GB" dirty="0"/>
          </a:p>
        </p:txBody>
      </p:sp>
    </p:spTree>
    <p:extLst>
      <p:ext uri="{BB962C8B-B14F-4D97-AF65-F5344CB8AC3E}">
        <p14:creationId xmlns:p14="http://schemas.microsoft.com/office/powerpoint/2010/main" val="125339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E4DE8A-6D9C-4261-B1A7-A6BAB7D2CF09}" type="slidenum">
              <a:rPr lang="en-GB" smtClean="0"/>
              <a:pPr/>
              <a:t>17</a:t>
            </a:fld>
            <a:endParaRPr lang="en-GB"/>
          </a:p>
        </p:txBody>
      </p:sp>
    </p:spTree>
    <p:extLst>
      <p:ext uri="{BB962C8B-B14F-4D97-AF65-F5344CB8AC3E}">
        <p14:creationId xmlns:p14="http://schemas.microsoft.com/office/powerpoint/2010/main" val="68179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E4DE8A-6D9C-4261-B1A7-A6BAB7D2CF09}" type="slidenum">
              <a:rPr lang="en-GB" smtClean="0"/>
              <a:pPr/>
              <a:t>18</a:t>
            </a:fld>
            <a:endParaRPr lang="en-GB"/>
          </a:p>
        </p:txBody>
      </p:sp>
    </p:spTree>
    <p:extLst>
      <p:ext uri="{BB962C8B-B14F-4D97-AF65-F5344CB8AC3E}">
        <p14:creationId xmlns:p14="http://schemas.microsoft.com/office/powerpoint/2010/main" val="364136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81517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ark Backing - Agenda">
    <p:bg>
      <p:bgPr>
        <a:solidFill>
          <a:schemeClr val="tx1"/>
        </a:solidFill>
        <a:effectLst/>
      </p:bgPr>
    </p:bg>
    <p:spTree>
      <p:nvGrpSpPr>
        <p:cNvPr id="1" name=""/>
        <p:cNvGrpSpPr/>
        <p:nvPr/>
      </p:nvGrpSpPr>
      <p:grpSpPr>
        <a:xfrm>
          <a:off x="0" y="0"/>
          <a:ext cx="0" cy="0"/>
          <a:chOff x="0" y="0"/>
          <a:chExt cx="0" cy="0"/>
        </a:xfrm>
      </p:grpSpPr>
      <p:sp>
        <p:nvSpPr>
          <p:cNvPr id="2" name="Title 23">
            <a:extLst>
              <a:ext uri="{FF2B5EF4-FFF2-40B4-BE49-F238E27FC236}">
                <a16:creationId xmlns:a16="http://schemas.microsoft.com/office/drawing/2014/main" id="{232128EF-0313-9CF4-9AEE-5E470696BFDE}"/>
              </a:ext>
            </a:extLst>
          </p:cNvPr>
          <p:cNvSpPr>
            <a:spLocks noGrp="1"/>
          </p:cNvSpPr>
          <p:nvPr>
            <p:ph type="title" hasCustomPrompt="1"/>
          </p:nvPr>
        </p:nvSpPr>
        <p:spPr>
          <a:xfrm>
            <a:off x="2806700" y="6875"/>
            <a:ext cx="8928100"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chemeClr val="bg1"/>
                </a:solidFill>
                <a:latin typeface="Helvetica" pitchFamily="2" charset="0"/>
                <a:ea typeface="+mj-ea"/>
                <a:cs typeface="+mj-cs"/>
              </a:defRPr>
            </a:lvl1pPr>
          </a:lstStyle>
          <a:p>
            <a:r>
              <a:rPr lang="en-US"/>
              <a:t>Presentation Title Slide Here</a:t>
            </a:r>
          </a:p>
        </p:txBody>
      </p:sp>
    </p:spTree>
    <p:extLst>
      <p:ext uri="{BB962C8B-B14F-4D97-AF65-F5344CB8AC3E}">
        <p14:creationId xmlns:p14="http://schemas.microsoft.com/office/powerpoint/2010/main" val="11841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2157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7228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 id="214748382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 id="2147483823"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 id="2147483822" r:id="rId3"/>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1znMq2XObu0" TargetMode="External"/><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youtu.be/Xn9YYrbOF7A" TargetMode="External"/><Relationship Id="rId1" Type="http://schemas.openxmlformats.org/officeDocument/2006/relationships/slideLayout" Target="../slideLayouts/slideLayout11.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jp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youtu.be/NKlNLnhvheA" TargetMode="External"/><Relationship Id="rId1" Type="http://schemas.openxmlformats.org/officeDocument/2006/relationships/slideLayout" Target="../slideLayouts/slideLayout11.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82.jp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youtu.be/SVy3oGHl_d0" TargetMode="External"/><Relationship Id="rId1" Type="http://schemas.openxmlformats.org/officeDocument/2006/relationships/slideLayout" Target="../slideLayouts/slideLayout11.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8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Be Unstoppable with EXPO.e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a:xfrm>
            <a:off x="0" y="3352801"/>
            <a:ext cx="8704162" cy="914400"/>
          </a:xfrm>
        </p:spPr>
        <p:txBody>
          <a:bodyPr>
            <a:normAutofit/>
          </a:bodyPr>
          <a:lstStyle/>
          <a:p>
            <a:r>
              <a:rPr lang="en-GB" dirty="0"/>
              <a:t>EXPO.e Connectivity </a:t>
            </a:r>
          </a:p>
        </p:txBody>
      </p:sp>
    </p:spTree>
    <p:extLst>
      <p:ext uri="{BB962C8B-B14F-4D97-AF65-F5344CB8AC3E}">
        <p14:creationId xmlns:p14="http://schemas.microsoft.com/office/powerpoint/2010/main" val="226409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5i – Phase 1</a:t>
            </a:r>
          </a:p>
        </p:txBody>
      </p:sp>
      <p:pic>
        <p:nvPicPr>
          <p:cNvPr id="3" name="Picture 2">
            <a:extLst>
              <a:ext uri="{FF2B5EF4-FFF2-40B4-BE49-F238E27FC236}">
                <a16:creationId xmlns:a16="http://schemas.microsoft.com/office/drawing/2014/main" id="{122EBC86-19F1-A266-0717-C17D59C567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1499" y="1521312"/>
            <a:ext cx="7763301" cy="3732463"/>
          </a:xfrm>
          <a:prstGeom prst="rect">
            <a:avLst/>
          </a:prstGeom>
        </p:spPr>
      </p:pic>
      <p:sp>
        <p:nvSpPr>
          <p:cNvPr id="6" name="TextBox 5">
            <a:extLst>
              <a:ext uri="{FF2B5EF4-FFF2-40B4-BE49-F238E27FC236}">
                <a16:creationId xmlns:a16="http://schemas.microsoft.com/office/drawing/2014/main" id="{17465B69-A6D4-103B-ACBB-1896D5D102DD}"/>
              </a:ext>
            </a:extLst>
          </p:cNvPr>
          <p:cNvSpPr txBox="1"/>
          <p:nvPr/>
        </p:nvSpPr>
        <p:spPr>
          <a:xfrm>
            <a:off x="232308" y="712872"/>
            <a:ext cx="4235059" cy="5432256"/>
          </a:xfrm>
          <a:prstGeom prst="rect">
            <a:avLst/>
          </a:prstGeom>
          <a:noFill/>
        </p:spPr>
        <p:txBody>
          <a:bodyPr wrap="square" rtlCol="0">
            <a:spAutoFit/>
          </a:bodyPr>
          <a:lstStyle/>
          <a:p>
            <a:r>
              <a:rPr lang="en-GB" sz="1050" dirty="0">
                <a:latin typeface="Helvetica" panose="020B0604020202020204" pitchFamily="34" charset="0"/>
                <a:cs typeface="Helvetica" panose="020B0604020202020204" pitchFamily="34" charset="0"/>
              </a:rPr>
              <a:t>We now have 20+ buildings that either have our own fibre installed or wayleaves agreed, which means subject to survey we can deliver into these buildings within a few weeks.  These include:</a:t>
            </a:r>
          </a:p>
          <a:p>
            <a:endParaRPr lang="en-GB" sz="1050" dirty="0">
              <a:latin typeface="Helvetica" panose="020B0604020202020204" pitchFamily="34" charset="0"/>
              <a:cs typeface="Helvetica" panose="020B0604020202020204" pitchFamily="34" charset="0"/>
            </a:endParaRP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40 Gracechurch St, EC3V0BT</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30 St Mary Axe, EC3A 8BF (The Gherkin)</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62 Threadneedle, EC2R 8HP</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122 Leadenhall St, EC3V 4AB (The Cheese Grater)</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11 Monument St, EC3R 8AF</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39 Houndsditch, EC3A 7DB</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77 Gracechurch St, EC3V 0AS</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62 Queen St, EC4R 1EB (The Rex Building)</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31 New Inn Yard, EC2A 3EY</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 Love Lane, EC2V 7JN</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130 Wood St, EC2V 6DL</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100 Bishopsgate, EC2N 4AG</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56 Shoreditch High St, E1 6JJ (The Tea Building)</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24 Ludgate Hill, EC4M 7DR</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125 Old Broad St, EC2N 1AR</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33 St Mary’s Axe, EC3A 8AA (Exchequer Court)</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40 Chancery Lane, WC2A 1JA</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10-11 Austin Friars, EC2N 2HG</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5 St Helena’s Place, EC3A 6AB</a:t>
            </a:r>
          </a:p>
          <a:p>
            <a:pPr marL="285750" indent="-285750">
              <a:spcAft>
                <a:spcPts val="600"/>
              </a:spcAft>
              <a:buFont typeface="Arial" panose="020B0604020202020204" pitchFamily="34" charset="0"/>
              <a:buChar char="•"/>
            </a:pPr>
            <a:r>
              <a:rPr lang="en-GB" sz="1050" dirty="0">
                <a:latin typeface="Helvetica" panose="020B0604020202020204" pitchFamily="34" charset="0"/>
                <a:cs typeface="Helvetica" panose="020B0604020202020204" pitchFamily="34" charset="0"/>
              </a:rPr>
              <a:t>11-19 Monument St, EC3R 8AF (The Monument Building)</a:t>
            </a:r>
          </a:p>
        </p:txBody>
      </p:sp>
    </p:spTree>
    <p:extLst>
      <p:ext uri="{BB962C8B-B14F-4D97-AF65-F5344CB8AC3E}">
        <p14:creationId xmlns:p14="http://schemas.microsoft.com/office/powerpoint/2010/main" val="13230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Multiple Services Over the Same Pipe</a:t>
            </a:r>
          </a:p>
        </p:txBody>
      </p:sp>
      <p:sp>
        <p:nvSpPr>
          <p:cNvPr id="3" name="TextBox 2">
            <a:extLst>
              <a:ext uri="{FF2B5EF4-FFF2-40B4-BE49-F238E27FC236}">
                <a16:creationId xmlns:a16="http://schemas.microsoft.com/office/drawing/2014/main" id="{1759CB3E-104B-45E0-4FD5-B6ACE915830C}"/>
              </a:ext>
            </a:extLst>
          </p:cNvPr>
          <p:cNvSpPr txBox="1"/>
          <p:nvPr/>
        </p:nvSpPr>
        <p:spPr>
          <a:xfrm>
            <a:off x="256706" y="756175"/>
            <a:ext cx="5706974" cy="5017849"/>
          </a:xfrm>
          <a:prstGeom prst="rect">
            <a:avLst/>
          </a:prstGeom>
          <a:noFill/>
        </p:spPr>
        <p:txBody>
          <a:bodyPr wrap="square" rtlCol="0">
            <a:spAutoFit/>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1"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Cost-effective and easy to manage </a:t>
            </a:r>
            <a:r>
              <a:rPr kumimoji="0" lang="en-GB" sz="1800" b="0"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Smart Wires technology allows you to split your connection into multiple secure VLAN’s to deliver several services over the same pipe, to converge data, voice, video, and application traffic.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VPLS enables </a:t>
            </a:r>
            <a:r>
              <a:rPr kumimoji="0" lang="en-GB" sz="1800" b="1"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multiple services over a single access circuit</a:t>
            </a:r>
            <a:r>
              <a:rPr kumimoji="0" lang="en-GB" sz="1800" b="0"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thus bringing true convergence of triple play onto the WAN, keeping these services separate from each other to optimise security.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1"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Limited disruption </a:t>
            </a:r>
            <a:r>
              <a:rPr kumimoji="0" lang="en-GB" sz="1800" b="0" i="0" u="none" strike="noStrike" kern="1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The EDD’s allow us to hand off different services as separate virtual circuits across one physical circuit, enabling us to guarantee end-to-end quality of service on all of our circuits. As a result, any faults that occur can be quickly located and fixed, limiting disruption to daily activities. </a:t>
            </a:r>
          </a:p>
        </p:txBody>
      </p:sp>
      <p:pic>
        <p:nvPicPr>
          <p:cNvPr id="5" name="Picture 4" descr="A green screen with a green background&#10;&#10;Description automatically generated">
            <a:extLst>
              <a:ext uri="{FF2B5EF4-FFF2-40B4-BE49-F238E27FC236}">
                <a16:creationId xmlns:a16="http://schemas.microsoft.com/office/drawing/2014/main" id="{CB2A38A2-C399-437B-5CEC-6E8C71F64243}"/>
              </a:ext>
            </a:extLst>
          </p:cNvPr>
          <p:cNvPicPr>
            <a:picLocks noChangeAspect="1"/>
          </p:cNvPicPr>
          <p:nvPr/>
        </p:nvPicPr>
        <p:blipFill>
          <a:blip r:embed="rId2"/>
          <a:stretch>
            <a:fillRect/>
          </a:stretch>
        </p:blipFill>
        <p:spPr>
          <a:xfrm>
            <a:off x="6228320" y="1428732"/>
            <a:ext cx="5706974" cy="4000536"/>
          </a:xfrm>
          <a:prstGeom prst="rect">
            <a:avLst/>
          </a:prstGeom>
        </p:spPr>
      </p:pic>
      <p:grpSp>
        <p:nvGrpSpPr>
          <p:cNvPr id="6" name="Group 14">
            <a:extLst>
              <a:ext uri="{FF2B5EF4-FFF2-40B4-BE49-F238E27FC236}">
                <a16:creationId xmlns:a16="http://schemas.microsoft.com/office/drawing/2014/main" id="{58CB71D0-1B1E-4937-450C-F3DC6A06DF49}"/>
              </a:ext>
            </a:extLst>
          </p:cNvPr>
          <p:cNvGrpSpPr>
            <a:grpSpLocks noChangeAspect="1"/>
          </p:cNvGrpSpPr>
          <p:nvPr/>
        </p:nvGrpSpPr>
        <p:grpSpPr>
          <a:xfrm>
            <a:off x="6851318" y="1849336"/>
            <a:ext cx="4460978" cy="3579932"/>
            <a:chOff x="0" y="0"/>
            <a:chExt cx="7467600" cy="6002020"/>
          </a:xfrm>
        </p:grpSpPr>
        <p:sp>
          <p:nvSpPr>
            <p:cNvPr id="7" name="Freeform 15">
              <a:extLst>
                <a:ext uri="{FF2B5EF4-FFF2-40B4-BE49-F238E27FC236}">
                  <a16:creationId xmlns:a16="http://schemas.microsoft.com/office/drawing/2014/main" id="{F06B3BDB-461E-E682-B108-FAA4FBADFB11}"/>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 name="Freeform 16">
              <a:extLst>
                <a:ext uri="{FF2B5EF4-FFF2-40B4-BE49-F238E27FC236}">
                  <a16:creationId xmlns:a16="http://schemas.microsoft.com/office/drawing/2014/main" id="{CF44C6D3-3DC2-84C9-FE18-32AACF891333}"/>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 name="Freeform 17">
              <a:extLst>
                <a:ext uri="{FF2B5EF4-FFF2-40B4-BE49-F238E27FC236}">
                  <a16:creationId xmlns:a16="http://schemas.microsoft.com/office/drawing/2014/main" id="{783AEC91-6077-2DD9-B3D6-65C1334E6C61}"/>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12" name="TextBox 11">
            <a:extLst>
              <a:ext uri="{FF2B5EF4-FFF2-40B4-BE49-F238E27FC236}">
                <a16:creationId xmlns:a16="http://schemas.microsoft.com/office/drawing/2014/main" id="{18B6550F-6433-6D18-7C3A-0F01F7C902AC}"/>
              </a:ext>
            </a:extLst>
          </p:cNvPr>
          <p:cNvSpPr txBox="1"/>
          <p:nvPr/>
        </p:nvSpPr>
        <p:spPr>
          <a:xfrm>
            <a:off x="7477080" y="2517013"/>
            <a:ext cx="32079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pitchFamily="2" charset="0"/>
                <a:ea typeface="+mn-ea"/>
                <a:cs typeface="+mn-cs"/>
                <a:hlinkClick r:id="rId3"/>
              </a:rPr>
              <a:t>https://youtu.be/1znMq2XObu0</a:t>
            </a: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3" name="TextBox 12">
            <a:extLst>
              <a:ext uri="{FF2B5EF4-FFF2-40B4-BE49-F238E27FC236}">
                <a16:creationId xmlns:a16="http://schemas.microsoft.com/office/drawing/2014/main" id="{A55DBC17-9423-523D-1A6D-FD6A05413DB1}"/>
              </a:ext>
            </a:extLst>
          </p:cNvPr>
          <p:cNvSpPr txBox="1"/>
          <p:nvPr/>
        </p:nvSpPr>
        <p:spPr>
          <a:xfrm>
            <a:off x="7477080" y="3046233"/>
            <a:ext cx="32079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rPr>
              <a:t>Note for Marketing – Link is from the SEP in </a:t>
            </a:r>
            <a:r>
              <a:rPr kumimoji="0" lang="en-GB" sz="1800" b="0" i="0" u="none" strike="noStrike" kern="1200" cap="none" spc="0" normalizeH="0" baseline="0" noProof="0" dirty="0" err="1">
                <a:ln>
                  <a:noFill/>
                </a:ln>
                <a:solidFill>
                  <a:srgbClr val="1A1C2B"/>
                </a:solidFill>
                <a:effectLst/>
                <a:uLnTx/>
                <a:uFillTx/>
                <a:latin typeface="Helvetica" pitchFamily="2" charset="0"/>
                <a:ea typeface="+mn-ea"/>
                <a:cs typeface="+mn-cs"/>
              </a:rPr>
              <a:t>Sharepoint</a:t>
            </a:r>
            <a:r>
              <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rPr>
              <a:t>, video needs rebranding if that’s possible?</a:t>
            </a:r>
          </a:p>
        </p:txBody>
      </p:sp>
    </p:spTree>
    <p:extLst>
      <p:ext uri="{BB962C8B-B14F-4D97-AF65-F5344CB8AC3E}">
        <p14:creationId xmlns:p14="http://schemas.microsoft.com/office/powerpoint/2010/main" val="93322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GB" dirty="0"/>
              <a:t>WAN - VPLS</a:t>
            </a:r>
            <a:endParaRPr lang="en-GB" b="1" dirty="0"/>
          </a:p>
        </p:txBody>
      </p:sp>
      <p:sp>
        <p:nvSpPr>
          <p:cNvPr id="8" name="Rounded Rectangle 7"/>
          <p:cNvSpPr/>
          <p:nvPr/>
        </p:nvSpPr>
        <p:spPr>
          <a:xfrm>
            <a:off x="708514" y="1749101"/>
            <a:ext cx="5237738" cy="4038750"/>
          </a:xfrm>
          <a:prstGeom prst="roundRect">
            <a:avLst>
              <a:gd name="adj" fmla="val 4858"/>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180000" rIns="180000" bIns="180000" rtlCol="0" anchor="t" anchorCtr="0"/>
          <a:lstStyle/>
          <a:p>
            <a:pPr marL="0" marR="0" lvl="0" indent="0" algn="l" defTabSz="914400" rtl="0" eaLnBrk="1" fontAlgn="auto" latinLnBrk="0" hangingPunct="1">
              <a:spcBef>
                <a:spcPts val="300"/>
              </a:spcBef>
              <a:spcAft>
                <a:spcPts val="300"/>
              </a:spcAft>
              <a:buClrTx/>
              <a:buSzTx/>
              <a:buFontTx/>
              <a:buNone/>
              <a:tabLst/>
              <a:defRPr/>
            </a:pPr>
            <a:r>
              <a:rPr lang="en-GB" sz="1600" b="1" dirty="0">
                <a:solidFill>
                  <a:prstClr val="white"/>
                </a:solidFill>
                <a:latin typeface="Helvetica" panose="020B0604020202020204" pitchFamily="34" charset="0"/>
                <a:cs typeface="Helvetica" panose="020B0604020202020204" pitchFamily="34" charset="0"/>
              </a:rPr>
              <a:t>Point-to-Point - E-Pipe</a:t>
            </a:r>
            <a:endParaRPr kumimoji="0" lang="en-GB" sz="16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spcBef>
                <a:spcPts val="300"/>
              </a:spcBef>
              <a:spcAft>
                <a:spcPts val="300"/>
              </a:spcAft>
              <a:buClrTx/>
              <a:buSzTx/>
              <a:buFontTx/>
              <a:buNone/>
              <a:tabLst/>
              <a:defRPr/>
            </a:pPr>
            <a:endParaRPr kumimoji="0" lang="en-GB" sz="13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173038" marR="0" lvl="0" indent="-173038" algn="l" defTabSz="914400" rtl="0" eaLnBrk="1" fontAlgn="auto" latinLnBrk="0" hangingPunct="1">
              <a:spcBef>
                <a:spcPts val="300"/>
              </a:spcBef>
              <a:spcAft>
                <a:spcPts val="300"/>
              </a:spcAft>
              <a:buClrTx/>
              <a:buSzTx/>
              <a:buFont typeface="Arial" panose="020B0604020202020204" pitchFamily="34" charset="0"/>
              <a:buChar char="•"/>
              <a:tabLst/>
              <a:defRPr/>
            </a:pPr>
            <a:r>
              <a:rPr lang="en-GB" sz="1300" dirty="0">
                <a:solidFill>
                  <a:prstClr val="white"/>
                </a:solidFill>
                <a:latin typeface="Helvetica" panose="020B0604020202020204" pitchFamily="34" charset="0"/>
                <a:cs typeface="Helvetica" panose="020B0604020202020204" pitchFamily="34" charset="0"/>
              </a:rPr>
              <a:t>Cost effective way to connect two customer sites</a:t>
            </a:r>
          </a:p>
          <a:p>
            <a:pPr marL="173038" lvl="0" indent="-173038">
              <a:spcBef>
                <a:spcPts val="300"/>
              </a:spcBef>
              <a:spcAft>
                <a:spcPts val="300"/>
              </a:spcAft>
              <a:buFont typeface="Arial" panose="020B0604020202020204" pitchFamily="34" charset="0"/>
              <a:buChar char="•"/>
              <a:defRPr/>
            </a:pPr>
            <a:r>
              <a:rPr lang="en-GB" sz="1300" dirty="0">
                <a:solidFill>
                  <a:prstClr val="white"/>
                </a:solidFill>
                <a:latin typeface="Helvetica" panose="020B0604020202020204" pitchFamily="34" charset="0"/>
                <a:cs typeface="Helvetica" panose="020B0604020202020204" pitchFamily="34" charset="0"/>
              </a:rPr>
              <a:t>This E-Pipe provides the required bidirectional data transfer capability between the two locations</a:t>
            </a:r>
          </a:p>
          <a:p>
            <a:pPr marL="173038" lvl="0" indent="-173038">
              <a:spcBef>
                <a:spcPts val="300"/>
              </a:spcBef>
              <a:spcAft>
                <a:spcPts val="300"/>
              </a:spcAft>
              <a:buFont typeface="Arial" panose="020B0604020202020204" pitchFamily="34" charset="0"/>
              <a:buChar char="•"/>
              <a:defRPr/>
            </a:pPr>
            <a:r>
              <a:rPr lang="en-GB" sz="1300" dirty="0">
                <a:solidFill>
                  <a:prstClr val="white"/>
                </a:solidFill>
                <a:latin typeface="Helvetica" panose="020B0604020202020204" pitchFamily="34" charset="0"/>
                <a:cs typeface="Helvetica" panose="020B0604020202020204" pitchFamily="34" charset="0"/>
              </a:rPr>
              <a:t>Makes the Ethernet interfaces connected at both ends appear on the same LAN segment.</a:t>
            </a:r>
            <a:endParaRPr kumimoji="0" lang="en-GB" sz="130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2" name="Rounded Rectangle 5">
            <a:extLst>
              <a:ext uri="{FF2B5EF4-FFF2-40B4-BE49-F238E27FC236}">
                <a16:creationId xmlns:a16="http://schemas.microsoft.com/office/drawing/2014/main" id="{59A01A87-F84A-4022-B030-70EB911EBE9F}"/>
              </a:ext>
            </a:extLst>
          </p:cNvPr>
          <p:cNvSpPr/>
          <p:nvPr/>
        </p:nvSpPr>
        <p:spPr>
          <a:xfrm>
            <a:off x="6245748" y="1749100"/>
            <a:ext cx="5237738" cy="4038751"/>
          </a:xfrm>
          <a:prstGeom prst="roundRect">
            <a:avLst>
              <a:gd name="adj" fmla="val 4858"/>
            </a:avLst>
          </a:prstGeom>
          <a:ln/>
        </p:spPr>
        <p:style>
          <a:lnRef idx="2">
            <a:schemeClr val="dk1">
              <a:shade val="50000"/>
            </a:schemeClr>
          </a:lnRef>
          <a:fillRef idx="1">
            <a:schemeClr val="dk1"/>
          </a:fillRef>
          <a:effectRef idx="0">
            <a:schemeClr val="dk1"/>
          </a:effectRef>
          <a:fontRef idx="minor">
            <a:schemeClr val="lt1"/>
          </a:fontRef>
        </p:style>
        <p:txBody>
          <a:bodyPr lIns="180000" tIns="180000" rIns="180000" bIns="180000" rtlCol="0" anchor="t" anchorCtr="0"/>
          <a:lstStyle/>
          <a:p>
            <a:pPr marL="0" marR="0" lvl="0" indent="0" algn="l" defTabSz="914400" rtl="0" eaLnBrk="1" fontAlgn="auto" latinLnBrk="0" hangingPunct="1">
              <a:spcBef>
                <a:spcPts val="300"/>
              </a:spcBef>
              <a:spcAft>
                <a:spcPts val="300"/>
              </a:spcAft>
              <a:buClrTx/>
              <a:buSzTx/>
              <a:buFontTx/>
              <a:buNone/>
              <a:tabLst/>
              <a:defRPr/>
            </a:pPr>
            <a:r>
              <a:rPr lang="en-GB" sz="1600" b="1" dirty="0">
                <a:solidFill>
                  <a:prstClr val="white"/>
                </a:solidFill>
                <a:latin typeface="Helvetica" panose="020B0604020202020204" pitchFamily="34" charset="0"/>
                <a:cs typeface="Helvetica" panose="020B0604020202020204" pitchFamily="34" charset="0"/>
              </a:rPr>
              <a:t>Point-to-Multipoint - VPLS</a:t>
            </a:r>
            <a:endParaRPr kumimoji="0" lang="en-GB" sz="16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spcBef>
                <a:spcPts val="300"/>
              </a:spcBef>
              <a:spcAft>
                <a:spcPts val="300"/>
              </a:spcAft>
              <a:buClrTx/>
              <a:buSzTx/>
              <a:buFontTx/>
              <a:buNone/>
              <a:tabLst/>
              <a:defRPr/>
            </a:pPr>
            <a:endParaRPr kumimoji="0" lang="en-GB" sz="13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Combines the capabilities and flexibility of a Local Area Network (LAN) and implements it over a wide area network (WAN)</a:t>
            </a:r>
            <a:r>
              <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Structured plan to meet your growth objectives</a:t>
            </a: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This is through the creation of a completely private Layer 2 virtual switch to which customers can connect all of their offices in order to gain any-to-any connectivity across multiple sites.</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VPLS enables multiple services such as Cloud and Voice / UCaaS -</a:t>
            </a:r>
            <a:r>
              <a:rPr lang="en-GB" sz="1200" kern="0" dirty="0" err="1">
                <a:solidFill>
                  <a:prstClr val="white"/>
                </a:solidFill>
                <a:latin typeface="Helvetica" panose="020B0604020202020204" pitchFamily="34" charset="0"/>
                <a:cs typeface="Helvetica" panose="020B0604020202020204" pitchFamily="34" charset="0"/>
              </a:rPr>
              <a:t>CCaaS</a:t>
            </a:r>
            <a:r>
              <a:rPr lang="en-GB" sz="1200" kern="0" dirty="0">
                <a:solidFill>
                  <a:prstClr val="white"/>
                </a:solidFill>
                <a:latin typeface="Helvetica" panose="020B0604020202020204" pitchFamily="34" charset="0"/>
                <a:cs typeface="Helvetica" panose="020B0604020202020204" pitchFamily="34" charset="0"/>
              </a:rPr>
              <a:t>, over a single access circuit.</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Our customers can use the capabilities of VPLS as a building block to converge their services on our Service Creation Platform</a:t>
            </a:r>
            <a:endPar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342900" lvl="2" indent="-342900">
              <a:spcBef>
                <a:spcPts val="300"/>
              </a:spcBef>
              <a:spcAft>
                <a:spcPts val="300"/>
              </a:spcAft>
              <a:buFont typeface="Arial" panose="020B0604020202020204" pitchFamily="34" charset="0"/>
              <a:buChar char="•"/>
              <a:defRPr/>
            </a:pPr>
            <a:r>
              <a:rPr lang="en-GB" sz="1200" kern="0" dirty="0">
                <a:solidFill>
                  <a:prstClr val="white"/>
                </a:solidFill>
                <a:latin typeface="Helvetica" panose="020B0604020202020204" pitchFamily="34" charset="0"/>
                <a:cs typeface="Helvetica" panose="020B0604020202020204" pitchFamily="34" charset="0"/>
              </a:rPr>
              <a:t>Our VPLS is backed by stringent end-to-end SLAs whilst also ensuring low latency between sites</a:t>
            </a:r>
          </a:p>
          <a:p>
            <a:pPr marL="342900" lvl="2" indent="-342900">
              <a:spcBef>
                <a:spcPts val="300"/>
              </a:spcBef>
              <a:spcAft>
                <a:spcPts val="300"/>
              </a:spcAft>
              <a:buFont typeface="Arial" panose="020B0604020202020204" pitchFamily="34" charset="0"/>
              <a:buChar char="•"/>
              <a:defRPr/>
            </a:pPr>
            <a:r>
              <a:rPr kumimoji="0" lang="en-GB" sz="1200" b="0" i="0" u="none" strike="noStrike" kern="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This ensures reduced complexity and administration</a:t>
            </a:r>
            <a:r>
              <a:rPr kumimoji="0" lang="en-GB" sz="1200" b="0" i="0" u="none" strike="noStrike" kern="0" cap="none" spc="0" normalizeH="0" noProof="0" dirty="0">
                <a:ln>
                  <a:noFill/>
                </a:ln>
                <a:solidFill>
                  <a:prstClr val="white"/>
                </a:solidFill>
                <a:effectLst/>
                <a:uLnTx/>
                <a:uFillTx/>
                <a:latin typeface="Helvetica" panose="020B0604020202020204" pitchFamily="34" charset="0"/>
                <a:ea typeface="+mn-ea"/>
                <a:cs typeface="Helvetica" panose="020B0604020202020204" pitchFamily="34" charset="0"/>
              </a:rPr>
              <a:t> </a:t>
            </a:r>
            <a:r>
              <a:rPr lang="en-GB" sz="1200" kern="0" dirty="0">
                <a:solidFill>
                  <a:prstClr val="white"/>
                </a:solidFill>
                <a:latin typeface="Helvetica" panose="020B0604020202020204" pitchFamily="34" charset="0"/>
                <a:cs typeface="Helvetica" panose="020B0604020202020204" pitchFamily="34" charset="0"/>
              </a:rPr>
              <a:t>and easier network planning and cost control </a:t>
            </a:r>
          </a:p>
        </p:txBody>
      </p:sp>
      <p:sp>
        <p:nvSpPr>
          <p:cNvPr id="2" name="TextBox 1">
            <a:extLst>
              <a:ext uri="{FF2B5EF4-FFF2-40B4-BE49-F238E27FC236}">
                <a16:creationId xmlns:a16="http://schemas.microsoft.com/office/drawing/2014/main" id="{F43F8D7B-1C9F-A6E4-5AE2-5A4B7C5E21B4}"/>
              </a:ext>
            </a:extLst>
          </p:cNvPr>
          <p:cNvSpPr txBox="1"/>
          <p:nvPr/>
        </p:nvSpPr>
        <p:spPr>
          <a:xfrm>
            <a:off x="708515" y="929472"/>
            <a:ext cx="10774971" cy="646331"/>
          </a:xfrm>
          <a:prstGeom prst="rect">
            <a:avLst/>
          </a:prstGeom>
          <a:noFill/>
        </p:spPr>
        <p:txBody>
          <a:bodyPr wrap="square" rtlCol="0">
            <a:spAutoFit/>
          </a:bodyPr>
          <a:lstStyle/>
          <a:p>
            <a:pPr algn="just"/>
            <a:r>
              <a:rPr lang="en-GB" sz="1800" dirty="0">
                <a:effectLst/>
                <a:latin typeface="Helvetica" panose="020B0604020202020204" pitchFamily="34" charset="0"/>
                <a:ea typeface="Times New Roman" panose="02020603050405020304" pitchFamily="18" charset="0"/>
                <a:cs typeface="Helvetica" panose="020B0604020202020204" pitchFamily="34" charset="0"/>
              </a:rPr>
              <a:t>Our Ethernet-based (Layer 2) virtual circuits can be configured over Smart Wires Services to establish connectivity between sites, configured as either Point-to-Point (E-Pipe) or as Point-to-Multipoint (VPLS).</a:t>
            </a:r>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747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SD-WAN</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3" y="906947"/>
            <a:ext cx="11357114" cy="5121382"/>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a:spcBef>
                <a:spcPts val="1800"/>
              </a:spcBef>
              <a:spcAft>
                <a:spcPts val="600"/>
              </a:spcAft>
            </a:pPr>
            <a:endParaRPr lang="en-GB" sz="16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417443" y="906947"/>
            <a:ext cx="5623891" cy="5121382"/>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algn="ctr">
              <a:lnSpc>
                <a:spcPct val="100000"/>
              </a:lnSpc>
              <a:spcBef>
                <a:spcPts val="300"/>
              </a:spcBef>
              <a:spcAft>
                <a:spcPts val="300"/>
              </a:spcAft>
              <a:tabLst>
                <a:tab pos="577850" algn="l"/>
              </a:tabLst>
            </a:pPr>
            <a:endParaRPr lang="en-GB" sz="1500" dirty="0">
              <a:solidFill>
                <a:srgbClr val="1A1C2B"/>
              </a:solidFill>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045A7FE-68DC-3C9B-AFD1-170517EA70C6}"/>
              </a:ext>
            </a:extLst>
          </p:cNvPr>
          <p:cNvSpPr txBox="1"/>
          <p:nvPr/>
        </p:nvSpPr>
        <p:spPr>
          <a:xfrm>
            <a:off x="6096000" y="1118961"/>
            <a:ext cx="5482138" cy="4832092"/>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Our SD-WAN solution is a virtualised, fully managed service to provide your customers with the flexibility to securely connect any service, any application and any employee or partner regardless of location.</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SD-WAN Provides a secure unified connectivity service over any transport technology, providing centralised management and operations, with full control and visibility of application performance. </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SD-WAN allows Network administrators to programmatically initialise, control, change and manage network behaviour dynamically.</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Real-time analytics to generate reports for policies set in the network to give greater visibility into the application performance, to easily diagnose issues and make strategic changes based on usage. All through a single pane of glass</a:t>
            </a:r>
          </a:p>
          <a:p>
            <a:pPr algn="just"/>
            <a:endParaRPr lang="en-GB" sz="1400" dirty="0">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GB" sz="1400" dirty="0">
                <a:latin typeface="Helvetica" panose="020B0604020202020204" pitchFamily="34" charset="0"/>
                <a:cs typeface="Helvetica" panose="020B0604020202020204" pitchFamily="34" charset="0"/>
              </a:rPr>
              <a:t>It is a service that gives enterprises the ability to seamlessly connect branch offices, data centres and cloud resources on a global scale.</a:t>
            </a:r>
          </a:p>
        </p:txBody>
      </p:sp>
      <p:pic>
        <p:nvPicPr>
          <p:cNvPr id="5" name="Picture 4">
            <a:extLst>
              <a:ext uri="{FF2B5EF4-FFF2-40B4-BE49-F238E27FC236}">
                <a16:creationId xmlns:a16="http://schemas.microsoft.com/office/drawing/2014/main" id="{DAB6B881-2B8D-FB97-E396-FB335E637B33}"/>
              </a:ext>
            </a:extLst>
          </p:cNvPr>
          <p:cNvPicPr>
            <a:picLocks noChangeAspect="1"/>
          </p:cNvPicPr>
          <p:nvPr/>
        </p:nvPicPr>
        <p:blipFill>
          <a:blip r:embed="rId3"/>
          <a:stretch>
            <a:fillRect/>
          </a:stretch>
        </p:blipFill>
        <p:spPr>
          <a:xfrm>
            <a:off x="662508" y="1477594"/>
            <a:ext cx="5133760" cy="1813188"/>
          </a:xfrm>
          <a:prstGeom prst="rect">
            <a:avLst/>
          </a:prstGeom>
        </p:spPr>
      </p:pic>
      <p:pic>
        <p:nvPicPr>
          <p:cNvPr id="6" name="Picture 5">
            <a:extLst>
              <a:ext uri="{FF2B5EF4-FFF2-40B4-BE49-F238E27FC236}">
                <a16:creationId xmlns:a16="http://schemas.microsoft.com/office/drawing/2014/main" id="{C71D06E2-7B6C-DDC5-CC6B-B26A9236CE3B}"/>
              </a:ext>
            </a:extLst>
          </p:cNvPr>
          <p:cNvPicPr>
            <a:picLocks noChangeAspect="1"/>
          </p:cNvPicPr>
          <p:nvPr/>
        </p:nvPicPr>
        <p:blipFill>
          <a:blip r:embed="rId4"/>
          <a:stretch>
            <a:fillRect/>
          </a:stretch>
        </p:blipFill>
        <p:spPr>
          <a:xfrm>
            <a:off x="662508" y="4175018"/>
            <a:ext cx="5133760" cy="1205388"/>
          </a:xfrm>
          <a:prstGeom prst="rect">
            <a:avLst/>
          </a:prstGeom>
        </p:spPr>
      </p:pic>
    </p:spTree>
    <p:extLst>
      <p:ext uri="{BB962C8B-B14F-4D97-AF65-F5344CB8AC3E}">
        <p14:creationId xmlns:p14="http://schemas.microsoft.com/office/powerpoint/2010/main" val="61974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SASE</a:t>
            </a:r>
          </a:p>
        </p:txBody>
      </p:sp>
      <p:sp>
        <p:nvSpPr>
          <p:cNvPr id="3" name="TextBox 2">
            <a:extLst>
              <a:ext uri="{FF2B5EF4-FFF2-40B4-BE49-F238E27FC236}">
                <a16:creationId xmlns:a16="http://schemas.microsoft.com/office/drawing/2014/main" id="{BC127C86-F8CF-732B-D6FD-4D4AF1CB9E73}"/>
              </a:ext>
            </a:extLst>
          </p:cNvPr>
          <p:cNvSpPr txBox="1"/>
          <p:nvPr/>
        </p:nvSpPr>
        <p:spPr>
          <a:xfrm>
            <a:off x="674254" y="855709"/>
            <a:ext cx="10843491" cy="218130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b="0" i="1" u="none" strike="noStrike" kern="100" cap="none" spc="0" normalizeH="0" baseline="0" noProof="0" dirty="0">
                <a:ln>
                  <a:noFill/>
                </a:ln>
                <a:solidFill>
                  <a:srgbClr val="1A1C2B"/>
                </a:solidFill>
                <a:effectLst/>
                <a:uLnTx/>
                <a:uFillTx/>
                <a:latin typeface="Helvetica" pitchFamily="2" charset="0"/>
                <a:ea typeface="Calibri" panose="020F0502020204030204" pitchFamily="34" charset="0"/>
                <a:cs typeface="Times New Roman"/>
              </a:rPr>
              <a:t>“</a:t>
            </a:r>
            <a:r>
              <a:rPr kumimoji="0" lang="en-GB" sz="2000" b="0" i="1" u="none" strike="noStrike" kern="1200" cap="none" spc="0" normalizeH="0" baseline="0" noProof="0" dirty="0">
                <a:ln>
                  <a:noFill/>
                </a:ln>
                <a:solidFill>
                  <a:srgbClr val="000000"/>
                </a:solidFill>
                <a:effectLst/>
                <a:uLnTx/>
                <a:uFillTx/>
                <a:latin typeface="Helvetica" pitchFamily="2" charset="0"/>
                <a:ea typeface="+mn-ea"/>
                <a:cs typeface="+mn-cs"/>
              </a:rPr>
              <a:t>Secure Access Service Edge (SASE) delivers converged network and </a:t>
            </a:r>
            <a:br>
              <a:rPr kumimoji="0" lang="en-GB" sz="2000" b="0" i="1" u="none" strike="noStrike" kern="1200" cap="none" spc="0" normalizeH="0" baseline="0" noProof="0" dirty="0">
                <a:ln>
                  <a:noFill/>
                </a:ln>
                <a:solidFill>
                  <a:srgbClr val="000000"/>
                </a:solidFill>
                <a:effectLst/>
                <a:uLnTx/>
                <a:uFillTx/>
                <a:latin typeface="Helvetica" pitchFamily="2" charset="0"/>
                <a:ea typeface="+mn-ea"/>
                <a:cs typeface="+mn-cs"/>
              </a:rPr>
            </a:br>
            <a:r>
              <a:rPr kumimoji="0" lang="en-GB" sz="2000" b="0" i="1" u="none" strike="noStrike" kern="1200" cap="none" spc="0" normalizeH="0" baseline="0" noProof="0" dirty="0">
                <a:ln>
                  <a:noFill/>
                </a:ln>
                <a:solidFill>
                  <a:srgbClr val="000000"/>
                </a:solidFill>
                <a:effectLst/>
                <a:uLnTx/>
                <a:uFillTx/>
                <a:latin typeface="Helvetica" pitchFamily="2" charset="0"/>
                <a:ea typeface="+mn-ea"/>
                <a:cs typeface="+mn-cs"/>
              </a:rPr>
              <a:t>security as a service capabilities, including…</a:t>
            </a:r>
            <a:br>
              <a:rPr kumimoji="0" lang="en-GB" sz="2000" b="0" i="1" u="none" strike="noStrike" kern="1200" cap="none" spc="0" normalizeH="0" baseline="0" noProof="0" dirty="0">
                <a:ln>
                  <a:noFill/>
                </a:ln>
                <a:solidFill>
                  <a:srgbClr val="000000"/>
                </a:solidFill>
                <a:effectLst/>
                <a:uLnTx/>
                <a:uFillTx/>
                <a:latin typeface="Helvetica" pitchFamily="2" charset="0"/>
                <a:ea typeface="+mn-ea"/>
                <a:cs typeface="+mn-cs"/>
              </a:rPr>
            </a:br>
            <a:br>
              <a:rPr kumimoji="0" lang="en-GB" sz="2000" b="0" i="1"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2000" b="0" i="1" u="none" strike="noStrike" kern="1200" cap="none" spc="0" normalizeH="0" baseline="0" noProof="0" dirty="0">
                <a:ln>
                  <a:noFill/>
                </a:ln>
                <a:solidFill>
                  <a:srgbClr val="000000"/>
                </a:solidFill>
                <a:effectLst/>
                <a:uLnTx/>
                <a:uFillTx/>
                <a:latin typeface="Helvetica" pitchFamily="2" charset="0"/>
                <a:ea typeface="+mn-ea"/>
                <a:cs typeface="+mn-cs"/>
              </a:rPr>
              <a:t> SD-WAN, SWG, CASB, NGFW, and zero trust network access (ZTNA). </a:t>
            </a:r>
            <a:br>
              <a:rPr kumimoji="0" lang="en-GB" sz="2000" b="0" i="1"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600" b="0" i="1" u="none" strike="noStrike" kern="1200" cap="none" spc="0" normalizeH="0" baseline="0" noProof="0" dirty="0">
                <a:ln>
                  <a:noFill/>
                </a:ln>
                <a:solidFill>
                  <a:srgbClr val="000000"/>
                </a:solidFill>
                <a:effectLst/>
                <a:uLnTx/>
                <a:uFillTx/>
                <a:latin typeface="Helvetica" pitchFamily="2" charset="0"/>
                <a:ea typeface="+mn-ea"/>
                <a:cs typeface="+mn-cs"/>
              </a:rPr>
              <a:t>SASE supports branch office, remote worker and on-premises secure access use cases. SASE is primarily delivered as a service and enables zero trust access based on the identity of the device or entity, combined with real-time context and security and compliance policies.”</a:t>
            </a:r>
            <a:endParaRPr kumimoji="0" lang="en-GB" sz="1600" b="0" i="1" u="none" strike="noStrike" kern="100" cap="none" spc="0" normalizeH="0" baseline="0" noProof="0" dirty="0">
              <a:ln>
                <a:noFill/>
              </a:ln>
              <a:solidFill>
                <a:srgbClr val="1A1C2B"/>
              </a:solidFill>
              <a:effectLst/>
              <a:uLnTx/>
              <a:uFillTx/>
              <a:latin typeface="Helvetica"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58FAFFF-BC4C-79FC-FEDF-5302E8819887}"/>
              </a:ext>
            </a:extLst>
          </p:cNvPr>
          <p:cNvPicPr>
            <a:picLocks noChangeAspect="1"/>
          </p:cNvPicPr>
          <p:nvPr/>
        </p:nvPicPr>
        <p:blipFill>
          <a:blip r:embed="rId2"/>
          <a:stretch>
            <a:fillRect/>
          </a:stretch>
        </p:blipFill>
        <p:spPr>
          <a:xfrm>
            <a:off x="1928190" y="3082699"/>
            <a:ext cx="8335618" cy="3077994"/>
          </a:xfrm>
          <a:prstGeom prst="rect">
            <a:avLst/>
          </a:prstGeom>
        </p:spPr>
      </p:pic>
      <p:pic>
        <p:nvPicPr>
          <p:cNvPr id="8" name="Picture 7">
            <a:extLst>
              <a:ext uri="{FF2B5EF4-FFF2-40B4-BE49-F238E27FC236}">
                <a16:creationId xmlns:a16="http://schemas.microsoft.com/office/drawing/2014/main" id="{4AE07251-1448-AC21-602F-A1B8133873C3}"/>
              </a:ext>
            </a:extLst>
          </p:cNvPr>
          <p:cNvPicPr>
            <a:picLocks noChangeAspect="1"/>
          </p:cNvPicPr>
          <p:nvPr/>
        </p:nvPicPr>
        <p:blipFill>
          <a:blip r:embed="rId3"/>
          <a:stretch>
            <a:fillRect/>
          </a:stretch>
        </p:blipFill>
        <p:spPr>
          <a:xfrm>
            <a:off x="298174" y="3771244"/>
            <a:ext cx="1537252" cy="564566"/>
          </a:xfrm>
          <a:prstGeom prst="rect">
            <a:avLst/>
          </a:prstGeom>
          <a:solidFill>
            <a:schemeClr val="accent2"/>
          </a:solidFill>
          <a:ln>
            <a:noFill/>
          </a:ln>
        </p:spPr>
      </p:pic>
      <p:pic>
        <p:nvPicPr>
          <p:cNvPr id="10" name="Picture 9">
            <a:extLst>
              <a:ext uri="{FF2B5EF4-FFF2-40B4-BE49-F238E27FC236}">
                <a16:creationId xmlns:a16="http://schemas.microsoft.com/office/drawing/2014/main" id="{9F6A7ED6-2C0B-1B82-7CCF-151409FFB59F}"/>
              </a:ext>
            </a:extLst>
          </p:cNvPr>
          <p:cNvPicPr>
            <a:picLocks noChangeAspect="1"/>
          </p:cNvPicPr>
          <p:nvPr/>
        </p:nvPicPr>
        <p:blipFill>
          <a:blip r:embed="rId4"/>
          <a:stretch>
            <a:fillRect/>
          </a:stretch>
        </p:blipFill>
        <p:spPr>
          <a:xfrm>
            <a:off x="10263808" y="3750675"/>
            <a:ext cx="1716158" cy="605704"/>
          </a:xfrm>
          <a:prstGeom prst="rect">
            <a:avLst/>
          </a:prstGeom>
        </p:spPr>
      </p:pic>
    </p:spTree>
    <p:extLst>
      <p:ext uri="{BB962C8B-B14F-4D97-AF65-F5344CB8AC3E}">
        <p14:creationId xmlns:p14="http://schemas.microsoft.com/office/powerpoint/2010/main" val="10742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4A4A-535E-2944-AE76-7CCF3123613D}"/>
              </a:ext>
            </a:extLst>
          </p:cNvPr>
          <p:cNvSpPr>
            <a:spLocks noGrp="1"/>
          </p:cNvSpPr>
          <p:nvPr>
            <p:ph type="title"/>
          </p:nvPr>
        </p:nvSpPr>
        <p:spPr/>
        <p:txBody>
          <a:bodyPr/>
          <a:lstStyle/>
          <a:p>
            <a:r>
              <a:rPr lang="en-US" dirty="0"/>
              <a:t>EXPO.e &amp; the HSCN Network</a:t>
            </a:r>
          </a:p>
        </p:txBody>
      </p:sp>
      <p:sp>
        <p:nvSpPr>
          <p:cNvPr id="9" name="TextBox 8"/>
          <p:cNvSpPr txBox="1"/>
          <p:nvPr/>
        </p:nvSpPr>
        <p:spPr>
          <a:xfrm>
            <a:off x="-3264061" y="295154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Helvetica" pitchFamily="2" charset="0"/>
              <a:ea typeface="+mn-ea"/>
              <a:cs typeface="+mn-cs"/>
            </a:endParaRPr>
          </a:p>
        </p:txBody>
      </p:sp>
      <p:sp>
        <p:nvSpPr>
          <p:cNvPr id="19" name="Rectangle: Rounded Corners 34">
            <a:extLst>
              <a:ext uri="{FF2B5EF4-FFF2-40B4-BE49-F238E27FC236}">
                <a16:creationId xmlns:a16="http://schemas.microsoft.com/office/drawing/2014/main" id="{DC731F47-8C06-434F-8D5D-47321C91803D}"/>
              </a:ext>
            </a:extLst>
          </p:cNvPr>
          <p:cNvSpPr/>
          <p:nvPr/>
        </p:nvSpPr>
        <p:spPr>
          <a:xfrm>
            <a:off x="6211214" y="3207875"/>
            <a:ext cx="2666237" cy="2792232"/>
          </a:xfrm>
          <a:prstGeom prst="roundRect">
            <a:avLst>
              <a:gd name="adj" fmla="val 5057"/>
            </a:avLst>
          </a:prstGeom>
          <a:ln/>
        </p:spPr>
        <p:style>
          <a:lnRef idx="2">
            <a:schemeClr val="accent5">
              <a:shade val="50000"/>
            </a:schemeClr>
          </a:lnRef>
          <a:fillRef idx="1">
            <a:schemeClr val="accent5"/>
          </a:fillRef>
          <a:effectRef idx="0">
            <a:schemeClr val="accent5"/>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Secure &amp; Reliable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HSCN provides a secure and reliable mechanism for end users to access and exchange electronic information, anywhere, anytime and across any device and, in turn, facilitates greater collaboration and service sharing to drive greater efficiencies, increased clinical innovation, and improved patient outcomes.</a:t>
            </a:r>
          </a:p>
        </p:txBody>
      </p:sp>
      <p:sp>
        <p:nvSpPr>
          <p:cNvPr id="20" name="Rectangle: Rounded Corners 34">
            <a:extLst>
              <a:ext uri="{FF2B5EF4-FFF2-40B4-BE49-F238E27FC236}">
                <a16:creationId xmlns:a16="http://schemas.microsoft.com/office/drawing/2014/main" id="{F6EF309B-686C-B640-8FF8-8DC3311663CC}"/>
              </a:ext>
            </a:extLst>
          </p:cNvPr>
          <p:cNvSpPr/>
          <p:nvPr/>
        </p:nvSpPr>
        <p:spPr>
          <a:xfrm>
            <a:off x="9068563" y="3196023"/>
            <a:ext cx="2666237" cy="2792233"/>
          </a:xfrm>
          <a:prstGeom prst="roundRect">
            <a:avLst>
              <a:gd name="adj" fmla="val 5057"/>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HSCN Connect – An EXPO.e Product</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HSCN Connect is an EXPO.e product that will provide NHS-approved private sector customers with access to the HSCN peering exchange network. It consists of managed CPE or CGNAT (centralised), and bandwidth into the HSCN Peering network. HSCN Connect is available in bandwidths from 1 Mbps to 1 Gbps.</a:t>
            </a:r>
          </a:p>
        </p:txBody>
      </p:sp>
      <p:sp>
        <p:nvSpPr>
          <p:cNvPr id="13" name="Rectangle: Rounded Corners 34">
            <a:extLst>
              <a:ext uri="{FF2B5EF4-FFF2-40B4-BE49-F238E27FC236}">
                <a16:creationId xmlns:a16="http://schemas.microsoft.com/office/drawing/2014/main" id="{07171E73-F381-6064-9BC3-F5E7966A6540}"/>
              </a:ext>
            </a:extLst>
          </p:cNvPr>
          <p:cNvSpPr/>
          <p:nvPr/>
        </p:nvSpPr>
        <p:spPr>
          <a:xfrm>
            <a:off x="457200" y="3205248"/>
            <a:ext cx="2666236" cy="2794859"/>
          </a:xfrm>
          <a:prstGeom prst="roundRect">
            <a:avLst>
              <a:gd name="adj" fmla="val 5057"/>
            </a:avLst>
          </a:prstGeom>
        </p:spPr>
        <p:style>
          <a:lnRef idx="2">
            <a:schemeClr val="accent1">
              <a:shade val="50000"/>
            </a:schemeClr>
          </a:lnRef>
          <a:fillRef idx="1">
            <a:schemeClr val="accent1"/>
          </a:fillRef>
          <a:effectRef idx="0">
            <a:schemeClr val="accent1"/>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Improving Health</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rPr>
              <a:t>The Health and Social Care Network (HSCN) network is a core component of NHS Digital's drive to improve health through the better use of data and technology, transforming the quality and reducing the cost of health and care service</a:t>
            </a:r>
          </a:p>
        </p:txBody>
      </p:sp>
      <p:sp>
        <p:nvSpPr>
          <p:cNvPr id="18" name="Rectangle: Rounded Corners 34">
            <a:extLst>
              <a:ext uri="{FF2B5EF4-FFF2-40B4-BE49-F238E27FC236}">
                <a16:creationId xmlns:a16="http://schemas.microsoft.com/office/drawing/2014/main" id="{E2EE5A3E-8F94-7E46-B56B-58C67B20E678}"/>
              </a:ext>
            </a:extLst>
          </p:cNvPr>
          <p:cNvSpPr/>
          <p:nvPr/>
        </p:nvSpPr>
        <p:spPr>
          <a:xfrm>
            <a:off x="3314549" y="3205248"/>
            <a:ext cx="2666236" cy="2794859"/>
          </a:xfrm>
          <a:prstGeom prst="roundRect">
            <a:avLst>
              <a:gd name="adj" fmla="val 5057"/>
            </a:avLst>
          </a:prstGeom>
        </p:spPr>
        <p:style>
          <a:lnRef idx="2">
            <a:schemeClr val="accent3">
              <a:shade val="50000"/>
            </a:schemeClr>
          </a:lnRef>
          <a:fillRef idx="1">
            <a:schemeClr val="accent3"/>
          </a:fillRef>
          <a:effectRef idx="0">
            <a:schemeClr val="accent3"/>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Next Generation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rPr>
              <a:t>The HSCN is the next generation national private network for health and care organisations. HSCN is a single logical network, delivered by multiple suppliers, it is a completely reimagined and reengineered successor to the N3 network, providing reliable, efficient, flexible, and cost-effective connectivity for end-users</a:t>
            </a:r>
            <a:endParaRPr kumimoji="0" lang="en-GB" sz="18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4" name="Group 3">
            <a:extLst>
              <a:ext uri="{FF2B5EF4-FFF2-40B4-BE49-F238E27FC236}">
                <a16:creationId xmlns:a16="http://schemas.microsoft.com/office/drawing/2014/main" id="{FD214857-93D7-FA57-C616-BA6C0E2B527C}"/>
              </a:ext>
            </a:extLst>
          </p:cNvPr>
          <p:cNvGrpSpPr/>
          <p:nvPr/>
        </p:nvGrpSpPr>
        <p:grpSpPr>
          <a:xfrm>
            <a:off x="2283872" y="675350"/>
            <a:ext cx="7315199" cy="2529898"/>
            <a:chOff x="2283872" y="675350"/>
            <a:chExt cx="7315199" cy="2529898"/>
          </a:xfrm>
        </p:grpSpPr>
        <p:pic>
          <p:nvPicPr>
            <p:cNvPr id="15" name="Picture25">
              <a:extLst>
                <a:ext uri="{FF2B5EF4-FFF2-40B4-BE49-F238E27FC236}">
                  <a16:creationId xmlns:a16="http://schemas.microsoft.com/office/drawing/2014/main" id="{511E664D-7662-6285-61F6-D5A66801B85A}"/>
                </a:ext>
              </a:extLst>
            </p:cNvPr>
            <p:cNvPicPr>
              <a:picLocks noChangeAspect="1"/>
            </p:cNvPicPr>
            <p:nvPr/>
          </p:nvPicPr>
          <p:blipFill>
            <a:blip r:embed="rId2" cstate="print"/>
            <a:stretch>
              <a:fillRect/>
            </a:stretch>
          </p:blipFill>
          <p:spPr>
            <a:xfrm>
              <a:off x="2283872" y="675350"/>
              <a:ext cx="7315199" cy="2529898"/>
            </a:xfrm>
            <a:prstGeom prst="rect">
              <a:avLst/>
            </a:prstGeom>
          </p:spPr>
        </p:pic>
        <p:pic>
          <p:nvPicPr>
            <p:cNvPr id="23" name="Picture 22">
              <a:extLst>
                <a:ext uri="{FF2B5EF4-FFF2-40B4-BE49-F238E27FC236}">
                  <a16:creationId xmlns:a16="http://schemas.microsoft.com/office/drawing/2014/main" id="{2D6EEDEF-AC40-1BC4-C879-66350F784C84}"/>
                </a:ext>
              </a:extLst>
            </p:cNvPr>
            <p:cNvPicPr>
              <a:picLocks noChangeAspect="1"/>
            </p:cNvPicPr>
            <p:nvPr/>
          </p:nvPicPr>
          <p:blipFill>
            <a:blip r:embed="rId3"/>
            <a:stretch>
              <a:fillRect/>
            </a:stretch>
          </p:blipFill>
          <p:spPr>
            <a:xfrm>
              <a:off x="6013390" y="1642348"/>
              <a:ext cx="890843" cy="297951"/>
            </a:xfrm>
            <a:prstGeom prst="rect">
              <a:avLst/>
            </a:prstGeom>
          </p:spPr>
        </p:pic>
        <p:pic>
          <p:nvPicPr>
            <p:cNvPr id="16" name="Graphic 15">
              <a:extLst>
                <a:ext uri="{FF2B5EF4-FFF2-40B4-BE49-F238E27FC236}">
                  <a16:creationId xmlns:a16="http://schemas.microsoft.com/office/drawing/2014/main" id="{2A811947-C563-C95C-C855-97781417FE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1899" y="1494098"/>
              <a:ext cx="492930" cy="435720"/>
            </a:xfrm>
            <a:prstGeom prst="rect">
              <a:avLst/>
            </a:prstGeom>
          </p:spPr>
        </p:pic>
      </p:grpSp>
    </p:spTree>
    <p:extLst>
      <p:ext uri="{BB962C8B-B14F-4D97-AF65-F5344CB8AC3E}">
        <p14:creationId xmlns:p14="http://schemas.microsoft.com/office/powerpoint/2010/main" val="55410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4A4A-535E-2944-AE76-7CCF3123613D}"/>
              </a:ext>
            </a:extLst>
          </p:cNvPr>
          <p:cNvSpPr>
            <a:spLocks noGrp="1"/>
          </p:cNvSpPr>
          <p:nvPr>
            <p:ph type="title"/>
          </p:nvPr>
        </p:nvSpPr>
        <p:spPr/>
        <p:txBody>
          <a:bodyPr/>
          <a:lstStyle/>
          <a:p>
            <a:r>
              <a:rPr lang="en-US" dirty="0"/>
              <a:t>EXPO.e &amp; Cloud Connect</a:t>
            </a:r>
          </a:p>
        </p:txBody>
      </p:sp>
      <p:sp>
        <p:nvSpPr>
          <p:cNvPr id="9" name="TextBox 8"/>
          <p:cNvSpPr txBox="1"/>
          <p:nvPr/>
        </p:nvSpPr>
        <p:spPr>
          <a:xfrm>
            <a:off x="-3264061" y="295154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Helvetica" pitchFamily="2" charset="0"/>
              <a:ea typeface="+mn-ea"/>
              <a:cs typeface="+mn-cs"/>
            </a:endParaRPr>
          </a:p>
        </p:txBody>
      </p:sp>
      <p:sp>
        <p:nvSpPr>
          <p:cNvPr id="19" name="Rectangle: Rounded Corners 34">
            <a:extLst>
              <a:ext uri="{FF2B5EF4-FFF2-40B4-BE49-F238E27FC236}">
                <a16:creationId xmlns:a16="http://schemas.microsoft.com/office/drawing/2014/main" id="{DC731F47-8C06-434F-8D5D-47321C91803D}"/>
              </a:ext>
            </a:extLst>
          </p:cNvPr>
          <p:cNvSpPr/>
          <p:nvPr/>
        </p:nvSpPr>
        <p:spPr>
          <a:xfrm>
            <a:off x="593382" y="3586713"/>
            <a:ext cx="2666236" cy="2511524"/>
          </a:xfrm>
          <a:prstGeom prst="roundRect">
            <a:avLst>
              <a:gd name="adj" fmla="val 5057"/>
            </a:avLst>
          </a:prstGeom>
          <a:ln/>
        </p:spPr>
        <p:style>
          <a:lnRef idx="2">
            <a:schemeClr val="accent5">
              <a:shade val="50000"/>
            </a:schemeClr>
          </a:lnRef>
          <a:fillRef idx="1">
            <a:schemeClr val="accent5"/>
          </a:fillRef>
          <a:effectRef idx="0">
            <a:schemeClr val="accent5"/>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Secure &amp; Reliable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Cloud Connect allows EXPO.e to provide secure, low latency and inherently redundant connections to the Cloud Service Providers (CSPs) of the customer’s choice.</a:t>
            </a:r>
          </a:p>
        </p:txBody>
      </p:sp>
      <p:sp>
        <p:nvSpPr>
          <p:cNvPr id="20" name="Rectangle: Rounded Corners 34">
            <a:extLst>
              <a:ext uri="{FF2B5EF4-FFF2-40B4-BE49-F238E27FC236}">
                <a16:creationId xmlns:a16="http://schemas.microsoft.com/office/drawing/2014/main" id="{F6EF309B-686C-B640-8FF8-8DC3311663CC}"/>
              </a:ext>
            </a:extLst>
          </p:cNvPr>
          <p:cNvSpPr/>
          <p:nvPr/>
        </p:nvSpPr>
        <p:spPr>
          <a:xfrm>
            <a:off x="3578809" y="3589449"/>
            <a:ext cx="2666236" cy="2506052"/>
          </a:xfrm>
          <a:prstGeom prst="roundRect">
            <a:avLst>
              <a:gd name="adj" fmla="val 5057"/>
            </a:avLst>
          </a:prstGeom>
          <a:ln/>
        </p:spPr>
        <p:style>
          <a:lnRef idx="2">
            <a:schemeClr val="accent6">
              <a:shade val="50000"/>
            </a:schemeClr>
          </a:lnRef>
          <a:fillRef idx="1">
            <a:schemeClr val="accent6"/>
          </a:fillRef>
          <a:effectRef idx="0">
            <a:schemeClr val="accent6"/>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rPr>
              <a:t>Connect to Multiple CSP’s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Cloud Connect allows end customers to connect to multiple public CSP’s via a dedicated network connection from the customer’s premises, including AWS, Microsoft Azure, Microsoft Office 365, and Google.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Rectangle: Rounded Corners 34">
            <a:extLst>
              <a:ext uri="{FF2B5EF4-FFF2-40B4-BE49-F238E27FC236}">
                <a16:creationId xmlns:a16="http://schemas.microsoft.com/office/drawing/2014/main" id="{07171E73-F381-6064-9BC3-F5E7966A6540}"/>
              </a:ext>
            </a:extLst>
          </p:cNvPr>
          <p:cNvSpPr/>
          <p:nvPr/>
        </p:nvSpPr>
        <p:spPr>
          <a:xfrm>
            <a:off x="593382" y="784558"/>
            <a:ext cx="2666236" cy="2511524"/>
          </a:xfrm>
          <a:prstGeom prst="roundRect">
            <a:avLst>
              <a:gd name="adj" fmla="val 5057"/>
            </a:avLst>
          </a:prstGeom>
        </p:spPr>
        <p:style>
          <a:lnRef idx="2">
            <a:schemeClr val="accent1">
              <a:shade val="50000"/>
            </a:schemeClr>
          </a:lnRef>
          <a:fillRef idx="1">
            <a:schemeClr val="accent1"/>
          </a:fillRef>
          <a:effectRef idx="0">
            <a:schemeClr val="accent1"/>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 Per</a:t>
            </a:r>
            <a:r>
              <a:rPr kumimoji="0" lang="en-GB" sz="1400" b="1" i="0" u="none" strike="noStrike" kern="1200" cap="none" spc="0" normalizeH="0" baseline="0" noProof="0" dirty="0" err="1">
                <a:ln>
                  <a:noFill/>
                </a:ln>
                <a:solidFill>
                  <a:srgbClr val="1A1C2B"/>
                </a:solidFill>
                <a:effectLst/>
                <a:uLnTx/>
                <a:uFillTx/>
                <a:latin typeface="Helvetica" pitchFamily="2" charset="0"/>
                <a:ea typeface="+mn-ea"/>
                <a:cs typeface="+mn-cs"/>
              </a:rPr>
              <a:t>formance</a:t>
            </a:r>
            <a:endPar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1200" cap="none" spc="0" normalizeH="0" baseline="0" noProof="0" dirty="0">
                <a:ln>
                  <a:noFill/>
                </a:ln>
                <a:solidFill>
                  <a:srgbClr val="1A1C2B"/>
                </a:solidFill>
                <a:effectLst/>
                <a:uLnTx/>
                <a:uFillTx/>
                <a:latin typeface="Helvetica" pitchFamily="2" charset="0"/>
                <a:ea typeface="+mn-ea"/>
                <a:cs typeface="+mn-cs"/>
              </a:rPr>
            </a:br>
            <a:r>
              <a:rPr kumimoji="0" lang="en-GB" sz="1000" b="0" i="0" u="none" strike="noStrike" kern="1200" cap="none" spc="0" normalizeH="0" baseline="0" noProof="0" dirty="0">
                <a:ln>
                  <a:noFill/>
                </a:ln>
                <a:solidFill>
                  <a:srgbClr val="000000"/>
                </a:solidFill>
                <a:effectLst/>
                <a:uLnTx/>
                <a:uFillTx/>
                <a:latin typeface="Helvetica" pitchFamily="2" charset="0"/>
                <a:ea typeface="+mn-ea"/>
                <a:cs typeface="+mn-cs"/>
              </a:rPr>
              <a:t>A dedicated private connection to Cloud assets that improves Network performance, increasing bandwidth throughput and providing overall cost saving.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Rectangle: Rounded Corners 34">
            <a:extLst>
              <a:ext uri="{FF2B5EF4-FFF2-40B4-BE49-F238E27FC236}">
                <a16:creationId xmlns:a16="http://schemas.microsoft.com/office/drawing/2014/main" id="{E2EE5A3E-8F94-7E46-B56B-58C67B20E678}"/>
              </a:ext>
            </a:extLst>
          </p:cNvPr>
          <p:cNvSpPr/>
          <p:nvPr/>
        </p:nvSpPr>
        <p:spPr>
          <a:xfrm>
            <a:off x="3578809" y="787294"/>
            <a:ext cx="2666236" cy="2506053"/>
          </a:xfrm>
          <a:prstGeom prst="roundRect">
            <a:avLst>
              <a:gd name="adj" fmla="val 5057"/>
            </a:avLst>
          </a:prstGeom>
        </p:spPr>
        <p:style>
          <a:lnRef idx="2">
            <a:schemeClr val="accent3">
              <a:shade val="50000"/>
            </a:schemeClr>
          </a:lnRef>
          <a:fillRef idx="1">
            <a:schemeClr val="accent3"/>
          </a:fillRef>
          <a:effectRef idx="0">
            <a:schemeClr val="accent3"/>
          </a:effectRef>
          <a:fontRef idx="minor">
            <a:schemeClr val="lt1"/>
          </a:fontRef>
        </p:style>
        <p:txBody>
          <a:bodyPr lIns="180000" tIns="576000" rIns="180000" bIns="180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Highly Scalable,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itchFamily="2" charset="0"/>
                <a:ea typeface="+mn-ea"/>
                <a:cs typeface="+mn-cs"/>
              </a:rPr>
              <a:t>Highly Flexible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A1C2B"/>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Helvetica" pitchFamily="2" charset="0"/>
                <a:ea typeface="+mn-ea"/>
                <a:cs typeface="+mn-cs"/>
              </a:rPr>
              <a:t>Choose from multiple bandwidths, providing the flexibility to scale-up your customers’ business demands.</a:t>
            </a:r>
            <a:endParaRPr kumimoji="0" lang="en-GB" sz="18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26" name="Group 25">
            <a:extLst>
              <a:ext uri="{FF2B5EF4-FFF2-40B4-BE49-F238E27FC236}">
                <a16:creationId xmlns:a16="http://schemas.microsoft.com/office/drawing/2014/main" id="{07C48608-917B-AD4F-D763-E0A64606DBF4}"/>
              </a:ext>
            </a:extLst>
          </p:cNvPr>
          <p:cNvGrpSpPr/>
          <p:nvPr/>
        </p:nvGrpSpPr>
        <p:grpSpPr>
          <a:xfrm>
            <a:off x="6451599" y="1254516"/>
            <a:ext cx="5537201" cy="4581525"/>
            <a:chOff x="6451599" y="1254516"/>
            <a:chExt cx="5537201" cy="4581525"/>
          </a:xfrm>
        </p:grpSpPr>
        <p:pic>
          <p:nvPicPr>
            <p:cNvPr id="1026" name="Picture 2" descr="Our Cloud Connect service provides a dedicated Network connection from your premises to third party CSPs including Amazon Web Services (AWS), Microsoft Azure and Office365 via Express Route.">
              <a:extLst>
                <a:ext uri="{FF2B5EF4-FFF2-40B4-BE49-F238E27FC236}">
                  <a16:creationId xmlns:a16="http://schemas.microsoft.com/office/drawing/2014/main" id="{2F4153F9-1407-9EE9-AD04-5EA31CD0D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51599" y="1254516"/>
              <a:ext cx="5537201" cy="45815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D6EEDEF-AC40-1BC4-C879-66350F784C84}"/>
                </a:ext>
              </a:extLst>
            </p:cNvPr>
            <p:cNvPicPr>
              <a:picLocks noChangeAspect="1"/>
            </p:cNvPicPr>
            <p:nvPr/>
          </p:nvPicPr>
          <p:blipFill>
            <a:blip r:embed="rId3"/>
            <a:stretch>
              <a:fillRect/>
            </a:stretch>
          </p:blipFill>
          <p:spPr>
            <a:xfrm>
              <a:off x="7924800" y="2849217"/>
              <a:ext cx="1550503" cy="471659"/>
            </a:xfrm>
            <a:prstGeom prst="rect">
              <a:avLst/>
            </a:prstGeom>
          </p:spPr>
        </p:pic>
        <p:pic>
          <p:nvPicPr>
            <p:cNvPr id="16" name="Graphic 15">
              <a:extLst>
                <a:ext uri="{FF2B5EF4-FFF2-40B4-BE49-F238E27FC236}">
                  <a16:creationId xmlns:a16="http://schemas.microsoft.com/office/drawing/2014/main" id="{2A811947-C563-C95C-C855-97781417FE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7052" y="2631800"/>
              <a:ext cx="723452" cy="639488"/>
            </a:xfrm>
            <a:prstGeom prst="rect">
              <a:avLst/>
            </a:prstGeom>
          </p:spPr>
        </p:pic>
        <p:cxnSp>
          <p:nvCxnSpPr>
            <p:cNvPr id="4" name="Straight Connector 3">
              <a:extLst>
                <a:ext uri="{FF2B5EF4-FFF2-40B4-BE49-F238E27FC236}">
                  <a16:creationId xmlns:a16="http://schemas.microsoft.com/office/drawing/2014/main" id="{6CEEAF89-C674-19F6-59FF-D08167F908D6}"/>
                </a:ext>
              </a:extLst>
            </p:cNvPr>
            <p:cNvCxnSpPr/>
            <p:nvPr/>
          </p:nvCxnSpPr>
          <p:spPr>
            <a:xfrm>
              <a:off x="9003792" y="1987296"/>
              <a:ext cx="0" cy="201168"/>
            </a:xfrm>
            <a:prstGeom prst="line">
              <a:avLst/>
            </a:prstGeom>
            <a:ln cap="rnd"/>
            <a:effectLst/>
          </p:spPr>
          <p:style>
            <a:lnRef idx="2">
              <a:schemeClr val="accent1"/>
            </a:lnRef>
            <a:fillRef idx="0">
              <a:schemeClr val="accent1"/>
            </a:fillRef>
            <a:effectRef idx="1">
              <a:schemeClr val="accent1"/>
            </a:effectRef>
            <a:fontRef idx="minor">
              <a:schemeClr val="tx1"/>
            </a:fontRef>
          </p:style>
        </p:cxnSp>
        <p:cxnSp>
          <p:nvCxnSpPr>
            <p:cNvPr id="6" name="Connector: Elbow 5">
              <a:extLst>
                <a:ext uri="{FF2B5EF4-FFF2-40B4-BE49-F238E27FC236}">
                  <a16:creationId xmlns:a16="http://schemas.microsoft.com/office/drawing/2014/main" id="{248B7400-A6FA-8E25-DE0E-251A6BDBF5EE}"/>
                </a:ext>
              </a:extLst>
            </p:cNvPr>
            <p:cNvCxnSpPr>
              <a:cxnSpLocks/>
            </p:cNvCxnSpPr>
            <p:nvPr/>
          </p:nvCxnSpPr>
          <p:spPr>
            <a:xfrm rot="5400000">
              <a:off x="6975348" y="3422904"/>
              <a:ext cx="1127760" cy="451104"/>
            </a:xfrm>
            <a:prstGeom prst="bentConnector3">
              <a:avLst>
                <a:gd name="adj1" fmla="val 811"/>
              </a:avLst>
            </a:prstGeom>
            <a:ln cap="rn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onnector: Elbow 10">
              <a:extLst>
                <a:ext uri="{FF2B5EF4-FFF2-40B4-BE49-F238E27FC236}">
                  <a16:creationId xmlns:a16="http://schemas.microsoft.com/office/drawing/2014/main" id="{67E76CD0-A895-D2B2-A044-2E198E427AD1}"/>
                </a:ext>
              </a:extLst>
            </p:cNvPr>
            <p:cNvCxnSpPr>
              <a:cxnSpLocks/>
            </p:cNvCxnSpPr>
            <p:nvPr/>
          </p:nvCxnSpPr>
          <p:spPr>
            <a:xfrm>
              <a:off x="9757345" y="3084576"/>
              <a:ext cx="1360235" cy="1053084"/>
            </a:xfrm>
            <a:prstGeom prst="bentConnector3">
              <a:avLst>
                <a:gd name="adj1" fmla="val 99577"/>
              </a:avLst>
            </a:prstGeom>
            <a:ln cap="rnd">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B496DFA-CB6C-956C-91A5-6BB0C14032FB}"/>
                </a:ext>
              </a:extLst>
            </p:cNvPr>
            <p:cNvCxnSpPr>
              <a:cxnSpLocks/>
            </p:cNvCxnSpPr>
            <p:nvPr/>
          </p:nvCxnSpPr>
          <p:spPr>
            <a:xfrm>
              <a:off x="8870442" y="3409950"/>
              <a:ext cx="0" cy="762000"/>
            </a:xfrm>
            <a:prstGeom prst="line">
              <a:avLst/>
            </a:prstGeom>
            <a:ln cap="rnd">
              <a:tailEnd type="ova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C7A050-5848-53EA-ADCF-A329A3968EF4}"/>
                </a:ext>
              </a:extLst>
            </p:cNvPr>
            <p:cNvSpPr txBox="1"/>
            <p:nvPr/>
          </p:nvSpPr>
          <p:spPr>
            <a:xfrm>
              <a:off x="9873128" y="2631800"/>
              <a:ext cx="1741182" cy="261610"/>
            </a:xfrm>
            <a:prstGeom prst="rect">
              <a:avLst/>
            </a:prstGeom>
            <a:solidFill>
              <a:srgbClr val="E7E8F1"/>
            </a:solidFill>
          </p:spPr>
          <p:txBody>
            <a:bodyPr wrap="none" rtlCol="0">
              <a:spAutoFit/>
            </a:bodyPr>
            <a:lstStyle/>
            <a:p>
              <a:pPr algn="ctr"/>
              <a:r>
                <a:rPr lang="en-GB" sz="1100" b="1" dirty="0">
                  <a:latin typeface="Helvetica" pitchFamily="2" charset="0"/>
                </a:rPr>
                <a:t>Redundant Connection</a:t>
              </a:r>
            </a:p>
          </p:txBody>
        </p:sp>
      </p:grpSp>
    </p:spTree>
    <p:extLst>
      <p:ext uri="{BB962C8B-B14F-4D97-AF65-F5344CB8AC3E}">
        <p14:creationId xmlns:p14="http://schemas.microsoft.com/office/powerpoint/2010/main" val="26175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581EF-9301-E18D-B700-7C04F92A11C6}"/>
              </a:ext>
            </a:extLst>
          </p:cNvPr>
          <p:cNvSpPr>
            <a:spLocks noGrp="1"/>
          </p:cNvSpPr>
          <p:nvPr>
            <p:ph type="title"/>
          </p:nvPr>
        </p:nvSpPr>
        <p:spPr/>
        <p:txBody>
          <a:bodyPr/>
          <a:lstStyle/>
          <a:p>
            <a:r>
              <a:rPr lang="en-GB" sz="2400"/>
              <a:t>Support and Management – Service Organisation</a:t>
            </a:r>
          </a:p>
        </p:txBody>
      </p:sp>
      <p:sp>
        <p:nvSpPr>
          <p:cNvPr id="39" name="Rounded Rectangle 5">
            <a:extLst>
              <a:ext uri="{FF2B5EF4-FFF2-40B4-BE49-F238E27FC236}">
                <a16:creationId xmlns:a16="http://schemas.microsoft.com/office/drawing/2014/main" id="{FC8CF5B5-3B2A-E82B-A683-CFFB65D7081C}"/>
              </a:ext>
            </a:extLst>
          </p:cNvPr>
          <p:cNvSpPr/>
          <p:nvPr/>
        </p:nvSpPr>
        <p:spPr>
          <a:xfrm rot="16200000">
            <a:off x="-1210769" y="3107888"/>
            <a:ext cx="3429553" cy="770988"/>
          </a:xfrm>
          <a:prstGeom prst="roundRect">
            <a:avLst>
              <a:gd name="adj" fmla="val 7363"/>
            </a:avLst>
          </a:prstGeom>
          <a:solidFill>
            <a:schemeClr val="bg1"/>
          </a:solidFill>
          <a:ln w="25400">
            <a:gradFill>
              <a:gsLst>
                <a:gs pos="0">
                  <a:schemeClr val="accent3"/>
                </a:gs>
                <a:gs pos="100000">
                  <a:schemeClr val="accent5"/>
                </a:gs>
              </a:gsLst>
              <a:lin ang="10800000" scaled="0"/>
            </a:gradFill>
          </a:ln>
        </p:spPr>
        <p:txBody>
          <a:bodyPr wrap="square" lIns="180000" tIns="180000" rIns="180000" bIns="180000" anchor="ctr">
            <a:no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black">
                    <a:lumMod val="75000"/>
                    <a:lumOff val="25000"/>
                  </a:prstClr>
                </a:solidFill>
                <a:effectLst/>
                <a:uLnTx/>
                <a:uFillTx/>
                <a:latin typeface="Helvetica" panose="020B0604020202030204" pitchFamily="34" charset="0"/>
                <a:ea typeface="+mn-ea"/>
                <a:cs typeface="+mn-cs"/>
              </a:rPr>
              <a:t>CHANGE &amp; PROBLEM</a:t>
            </a:r>
          </a:p>
        </p:txBody>
      </p:sp>
      <p:sp>
        <p:nvSpPr>
          <p:cNvPr id="40" name="Rounded Rectangle 9">
            <a:extLst>
              <a:ext uri="{FF2B5EF4-FFF2-40B4-BE49-F238E27FC236}">
                <a16:creationId xmlns:a16="http://schemas.microsoft.com/office/drawing/2014/main" id="{BDA748B5-6E88-D75B-E6C8-D1EC54F72560}"/>
              </a:ext>
            </a:extLst>
          </p:cNvPr>
          <p:cNvSpPr/>
          <p:nvPr/>
        </p:nvSpPr>
        <p:spPr>
          <a:xfrm rot="5400000">
            <a:off x="9966591" y="3107890"/>
            <a:ext cx="3429549" cy="770988"/>
          </a:xfrm>
          <a:prstGeom prst="roundRect">
            <a:avLst>
              <a:gd name="adj" fmla="val 4335"/>
            </a:avLst>
          </a:prstGeom>
          <a:solidFill>
            <a:schemeClr val="bg1"/>
          </a:solidFill>
          <a:ln w="25400">
            <a:gradFill>
              <a:gsLst>
                <a:gs pos="0">
                  <a:schemeClr val="accent3"/>
                </a:gs>
                <a:gs pos="100000">
                  <a:schemeClr val="accent5"/>
                </a:gs>
              </a:gsLst>
              <a:lin ang="0" scaled="0"/>
            </a:gradFill>
          </a:ln>
        </p:spPr>
        <p:txBody>
          <a:bodyPr wrap="square" lIns="180000" tIns="180000" rIns="180000" bIns="180000" anchor="ctr">
            <a:no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Helvetica" panose="020B0604020202030204" pitchFamily="34" charset="0"/>
                <a:ea typeface="+mn-ea"/>
                <a:cs typeface="+mn-cs"/>
              </a:rPr>
              <a:t>INCIDENTS</a:t>
            </a:r>
          </a:p>
        </p:txBody>
      </p:sp>
      <p:grpSp>
        <p:nvGrpSpPr>
          <p:cNvPr id="41" name="Group 40">
            <a:extLst>
              <a:ext uri="{FF2B5EF4-FFF2-40B4-BE49-F238E27FC236}">
                <a16:creationId xmlns:a16="http://schemas.microsoft.com/office/drawing/2014/main" id="{15F9484C-D30D-1974-6DC3-793441AF6C74}"/>
              </a:ext>
            </a:extLst>
          </p:cNvPr>
          <p:cNvGrpSpPr/>
          <p:nvPr/>
        </p:nvGrpSpPr>
        <p:grpSpPr>
          <a:xfrm>
            <a:off x="1801161" y="4348502"/>
            <a:ext cx="8573971" cy="855839"/>
            <a:chOff x="1801161" y="4223208"/>
            <a:chExt cx="8573971" cy="650449"/>
          </a:xfrm>
          <a:solidFill>
            <a:srgbClr val="05CD22"/>
          </a:solidFill>
        </p:grpSpPr>
        <p:sp>
          <p:nvSpPr>
            <p:cNvPr id="42" name="Rounded Rectangle 13">
              <a:extLst>
                <a:ext uri="{FF2B5EF4-FFF2-40B4-BE49-F238E27FC236}">
                  <a16:creationId xmlns:a16="http://schemas.microsoft.com/office/drawing/2014/main" id="{828AFD32-5729-0D0B-9B98-BA93412EFF4F}"/>
                </a:ext>
              </a:extLst>
            </p:cNvPr>
            <p:cNvSpPr/>
            <p:nvPr/>
          </p:nvSpPr>
          <p:spPr>
            <a:xfrm>
              <a:off x="1801161" y="4223208"/>
              <a:ext cx="5125371"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NETWORK &amp; SECURITY CORE</a:t>
              </a:r>
            </a:p>
          </p:txBody>
        </p:sp>
        <p:sp>
          <p:nvSpPr>
            <p:cNvPr id="43" name="Rounded Rectangle 14">
              <a:extLst>
                <a:ext uri="{FF2B5EF4-FFF2-40B4-BE49-F238E27FC236}">
                  <a16:creationId xmlns:a16="http://schemas.microsoft.com/office/drawing/2014/main" id="{BF4332A1-DC32-BD24-8C69-59BAA041E780}"/>
                </a:ext>
              </a:extLst>
            </p:cNvPr>
            <p:cNvSpPr/>
            <p:nvPr/>
          </p:nvSpPr>
          <p:spPr>
            <a:xfrm>
              <a:off x="6992217" y="4223208"/>
              <a:ext cx="1364975"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UCC CORE</a:t>
              </a:r>
            </a:p>
          </p:txBody>
        </p:sp>
        <p:sp>
          <p:nvSpPr>
            <p:cNvPr id="44" name="Rounded Rectangle 15">
              <a:extLst>
                <a:ext uri="{FF2B5EF4-FFF2-40B4-BE49-F238E27FC236}">
                  <a16:creationId xmlns:a16="http://schemas.microsoft.com/office/drawing/2014/main" id="{92D7817E-9417-3592-5E1D-63B746A03208}"/>
                </a:ext>
              </a:extLst>
            </p:cNvPr>
            <p:cNvSpPr/>
            <p:nvPr/>
          </p:nvSpPr>
          <p:spPr>
            <a:xfrm>
              <a:off x="8439761" y="4223208"/>
              <a:ext cx="1935371"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CLOUD CORE</a:t>
              </a:r>
            </a:p>
          </p:txBody>
        </p:sp>
      </p:grpSp>
      <p:sp>
        <p:nvSpPr>
          <p:cNvPr id="45" name="Rounded Rectangle 16">
            <a:extLst>
              <a:ext uri="{FF2B5EF4-FFF2-40B4-BE49-F238E27FC236}">
                <a16:creationId xmlns:a16="http://schemas.microsoft.com/office/drawing/2014/main" id="{56422DED-F2BA-7709-5348-2F59E0E8B326}"/>
              </a:ext>
            </a:extLst>
          </p:cNvPr>
          <p:cNvSpPr/>
          <p:nvPr/>
        </p:nvSpPr>
        <p:spPr>
          <a:xfrm>
            <a:off x="1801161" y="2490603"/>
            <a:ext cx="8573971" cy="855839"/>
          </a:xfrm>
          <a:prstGeom prst="roundRect">
            <a:avLst>
              <a:gd name="adj" fmla="val 4278"/>
            </a:avLst>
          </a:prstGeom>
          <a:solidFill>
            <a:schemeClr val="accent5">
              <a:lumMod val="50000"/>
            </a:schemeClr>
          </a:solid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SERVICE DESK</a:t>
            </a:r>
          </a:p>
        </p:txBody>
      </p:sp>
      <p:sp>
        <p:nvSpPr>
          <p:cNvPr id="46" name="Rounded Rectangle 17">
            <a:extLst>
              <a:ext uri="{FF2B5EF4-FFF2-40B4-BE49-F238E27FC236}">
                <a16:creationId xmlns:a16="http://schemas.microsoft.com/office/drawing/2014/main" id="{A14B9786-F791-8723-0D5D-97767FF43D25}"/>
              </a:ext>
            </a:extLst>
          </p:cNvPr>
          <p:cNvSpPr/>
          <p:nvPr/>
        </p:nvSpPr>
        <p:spPr>
          <a:xfrm rot="16200000">
            <a:off x="-373978" y="3107772"/>
            <a:ext cx="3429543" cy="771212"/>
          </a:xfrm>
          <a:prstGeom prst="roundRect">
            <a:avLst>
              <a:gd name="adj" fmla="val 4278"/>
            </a:avLst>
          </a:prstGeom>
          <a:solidFill>
            <a:schemeClr val="bg1"/>
          </a:solidFill>
          <a:ln w="25400">
            <a:gradFill>
              <a:gsLst>
                <a:gs pos="0">
                  <a:schemeClr val="accent3"/>
                </a:gs>
                <a:gs pos="100000">
                  <a:schemeClr val="accent5"/>
                </a:gs>
              </a:gsLst>
              <a:lin ang="10800000" scaled="0"/>
            </a:gradFill>
          </a:ln>
        </p:spPr>
        <p:txBody>
          <a:bodyPr wrap="square" lIns="180000" tIns="180000" rIns="180000" bIns="180000" anchor="ctr">
            <a:no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Helvetica" panose="020B0604020202030204" pitchFamily="34" charset="0"/>
                <a:ea typeface="+mn-ea"/>
                <a:cs typeface="+mn-cs"/>
              </a:rPr>
              <a:t>SERVICE MANAGEMENT &amp; CLIENT RELATIONS TEAM</a:t>
            </a:r>
          </a:p>
        </p:txBody>
      </p:sp>
      <p:sp>
        <p:nvSpPr>
          <p:cNvPr id="47" name="Rounded Rectangle 18">
            <a:extLst>
              <a:ext uri="{FF2B5EF4-FFF2-40B4-BE49-F238E27FC236}">
                <a16:creationId xmlns:a16="http://schemas.microsoft.com/office/drawing/2014/main" id="{A714A8DE-F591-C5DB-77C5-22BCEAD0966E}"/>
              </a:ext>
            </a:extLst>
          </p:cNvPr>
          <p:cNvSpPr/>
          <p:nvPr/>
        </p:nvSpPr>
        <p:spPr>
          <a:xfrm rot="5400000">
            <a:off x="9120733" y="3107774"/>
            <a:ext cx="3429540" cy="771212"/>
          </a:xfrm>
          <a:prstGeom prst="roundRect">
            <a:avLst>
              <a:gd name="adj" fmla="val 4278"/>
            </a:avLst>
          </a:prstGeom>
          <a:solidFill>
            <a:schemeClr val="bg1"/>
          </a:solidFill>
          <a:ln w="25400">
            <a:gradFill>
              <a:gsLst>
                <a:gs pos="0">
                  <a:schemeClr val="accent3"/>
                </a:gs>
                <a:gs pos="100000">
                  <a:schemeClr val="accent5"/>
                </a:gs>
              </a:gsLst>
              <a:lin ang="0" scaled="0"/>
            </a:gradFill>
          </a:ln>
        </p:spPr>
        <p:txBody>
          <a:bodyPr wrap="square" lIns="180000" tIns="180000" rIns="180000" bIns="180000" anchor="ctr">
            <a:no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Helvetica" panose="020B0604020202030204" pitchFamily="34" charset="0"/>
                <a:ea typeface="+mn-ea"/>
                <a:cs typeface="+mn-cs"/>
              </a:rPr>
              <a:t>ITIL SERVICE MANAGERS</a:t>
            </a:r>
          </a:p>
        </p:txBody>
      </p:sp>
      <p:grpSp>
        <p:nvGrpSpPr>
          <p:cNvPr id="48" name="Group 47">
            <a:extLst>
              <a:ext uri="{FF2B5EF4-FFF2-40B4-BE49-F238E27FC236}">
                <a16:creationId xmlns:a16="http://schemas.microsoft.com/office/drawing/2014/main" id="{3272B3B3-D842-0A01-FC00-FA253D7D3D02}"/>
              </a:ext>
            </a:extLst>
          </p:cNvPr>
          <p:cNvGrpSpPr/>
          <p:nvPr/>
        </p:nvGrpSpPr>
        <p:grpSpPr>
          <a:xfrm>
            <a:off x="1801161" y="1778607"/>
            <a:ext cx="8573971" cy="650449"/>
            <a:chOff x="1801161" y="2098585"/>
            <a:chExt cx="8573971" cy="650449"/>
          </a:xfrm>
          <a:solidFill>
            <a:srgbClr val="05CD22"/>
          </a:solidFill>
        </p:grpSpPr>
        <p:grpSp>
          <p:nvGrpSpPr>
            <p:cNvPr id="49" name="Group 48">
              <a:extLst>
                <a:ext uri="{FF2B5EF4-FFF2-40B4-BE49-F238E27FC236}">
                  <a16:creationId xmlns:a16="http://schemas.microsoft.com/office/drawing/2014/main" id="{25F7B474-C048-863C-1515-4FA83156363D}"/>
                </a:ext>
              </a:extLst>
            </p:cNvPr>
            <p:cNvGrpSpPr/>
            <p:nvPr/>
          </p:nvGrpSpPr>
          <p:grpSpPr>
            <a:xfrm>
              <a:off x="1801161" y="2098585"/>
              <a:ext cx="1658615" cy="650449"/>
              <a:chOff x="1801161" y="2098585"/>
              <a:chExt cx="1658615" cy="650449"/>
            </a:xfrm>
            <a:grpFill/>
          </p:grpSpPr>
          <p:sp>
            <p:nvSpPr>
              <p:cNvPr id="62" name="Rounded Rectangle 33">
                <a:extLst>
                  <a:ext uri="{FF2B5EF4-FFF2-40B4-BE49-F238E27FC236}">
                    <a16:creationId xmlns:a16="http://schemas.microsoft.com/office/drawing/2014/main" id="{86E6E648-4C6A-BFDD-2478-C89CAB4D6127}"/>
                  </a:ext>
                </a:extLst>
              </p:cNvPr>
              <p:cNvSpPr/>
              <p:nvPr/>
            </p:nvSpPr>
            <p:spPr>
              <a:xfrm>
                <a:off x="1801161" y="2098585"/>
                <a:ext cx="1658615" cy="650449"/>
              </a:xfrm>
              <a:prstGeom prst="roundRect">
                <a:avLst>
                  <a:gd name="adj" fmla="val 4278"/>
                </a:avLst>
              </a:prstGeom>
              <a:grpFill/>
              <a:ln>
                <a:noFill/>
              </a:ln>
            </p:spPr>
            <p:txBody>
              <a:bodyPr vert="horz" lIns="684000" tIns="180000" rIns="180000" bIns="180000" anchor="ctr" anchorCtr="0"/>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CALLS</a:t>
                </a:r>
              </a:p>
            </p:txBody>
          </p:sp>
          <p:pic>
            <p:nvPicPr>
              <p:cNvPr id="63" name="Picture 62">
                <a:extLst>
                  <a:ext uri="{FF2B5EF4-FFF2-40B4-BE49-F238E27FC236}">
                    <a16:creationId xmlns:a16="http://schemas.microsoft.com/office/drawing/2014/main" id="{2D808563-B048-90A2-7050-A84AE0FD88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34064" y="2147960"/>
                <a:ext cx="529964" cy="557535"/>
              </a:xfrm>
              <a:prstGeom prst="rect">
                <a:avLst/>
              </a:prstGeom>
              <a:grpFill/>
            </p:spPr>
          </p:pic>
        </p:grpSp>
        <p:grpSp>
          <p:nvGrpSpPr>
            <p:cNvPr id="50" name="Group 49">
              <a:extLst>
                <a:ext uri="{FF2B5EF4-FFF2-40B4-BE49-F238E27FC236}">
                  <a16:creationId xmlns:a16="http://schemas.microsoft.com/office/drawing/2014/main" id="{7B414C95-0976-3FFA-06C2-2DFF8B8EAA20}"/>
                </a:ext>
              </a:extLst>
            </p:cNvPr>
            <p:cNvGrpSpPr/>
            <p:nvPr/>
          </p:nvGrpSpPr>
          <p:grpSpPr>
            <a:xfrm>
              <a:off x="3534539" y="2098585"/>
              <a:ext cx="1658615" cy="650449"/>
              <a:chOff x="3534539" y="2098585"/>
              <a:chExt cx="1658615" cy="650449"/>
            </a:xfrm>
            <a:grpFill/>
          </p:grpSpPr>
          <p:sp>
            <p:nvSpPr>
              <p:cNvPr id="60" name="Rounded Rectangle 31">
                <a:extLst>
                  <a:ext uri="{FF2B5EF4-FFF2-40B4-BE49-F238E27FC236}">
                    <a16:creationId xmlns:a16="http://schemas.microsoft.com/office/drawing/2014/main" id="{8E8D9A62-B737-1F4E-C1E4-254BDE85C6D5}"/>
                  </a:ext>
                </a:extLst>
              </p:cNvPr>
              <p:cNvSpPr/>
              <p:nvPr/>
            </p:nvSpPr>
            <p:spPr>
              <a:xfrm>
                <a:off x="3534539" y="2098585"/>
                <a:ext cx="1658615" cy="650449"/>
              </a:xfrm>
              <a:prstGeom prst="roundRect">
                <a:avLst>
                  <a:gd name="adj" fmla="val 4278"/>
                </a:avLst>
              </a:prstGeom>
              <a:grpFill/>
              <a:ln>
                <a:noFill/>
              </a:ln>
            </p:spPr>
            <p:txBody>
              <a:bodyPr vert="horz" lIns="684000" tIns="180000" rIns="180000" bIns="180000" anchor="ctr" anchorCtr="0"/>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EMAILS</a:t>
                </a:r>
              </a:p>
            </p:txBody>
          </p:sp>
          <p:pic>
            <p:nvPicPr>
              <p:cNvPr id="61" name="Picture 60">
                <a:extLst>
                  <a:ext uri="{FF2B5EF4-FFF2-40B4-BE49-F238E27FC236}">
                    <a16:creationId xmlns:a16="http://schemas.microsoft.com/office/drawing/2014/main" id="{5F95491C-516C-4D8C-075A-45696CC60A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72933" y="2147960"/>
                <a:ext cx="553336" cy="557535"/>
              </a:xfrm>
              <a:prstGeom prst="rect">
                <a:avLst/>
              </a:prstGeom>
              <a:grpFill/>
            </p:spPr>
          </p:pic>
        </p:grpSp>
        <p:grpSp>
          <p:nvGrpSpPr>
            <p:cNvPr id="51" name="Group 50">
              <a:extLst>
                <a:ext uri="{FF2B5EF4-FFF2-40B4-BE49-F238E27FC236}">
                  <a16:creationId xmlns:a16="http://schemas.microsoft.com/office/drawing/2014/main" id="{FAC69CBE-4ECE-8CDE-8D0D-814588D452E3}"/>
                </a:ext>
              </a:extLst>
            </p:cNvPr>
            <p:cNvGrpSpPr/>
            <p:nvPr/>
          </p:nvGrpSpPr>
          <p:grpSpPr>
            <a:xfrm>
              <a:off x="5267917" y="2098585"/>
              <a:ext cx="1658615" cy="650449"/>
              <a:chOff x="5267917" y="2098585"/>
              <a:chExt cx="1658615" cy="650449"/>
            </a:xfrm>
            <a:grpFill/>
          </p:grpSpPr>
          <p:sp>
            <p:nvSpPr>
              <p:cNvPr id="58" name="Rounded Rectangle 29">
                <a:extLst>
                  <a:ext uri="{FF2B5EF4-FFF2-40B4-BE49-F238E27FC236}">
                    <a16:creationId xmlns:a16="http://schemas.microsoft.com/office/drawing/2014/main" id="{E1F342B4-5301-DAF2-F293-70D135D93866}"/>
                  </a:ext>
                </a:extLst>
              </p:cNvPr>
              <p:cNvSpPr/>
              <p:nvPr/>
            </p:nvSpPr>
            <p:spPr>
              <a:xfrm>
                <a:off x="5267917" y="2098585"/>
                <a:ext cx="1658615" cy="650449"/>
              </a:xfrm>
              <a:prstGeom prst="roundRect">
                <a:avLst>
                  <a:gd name="adj" fmla="val 4278"/>
                </a:avLst>
              </a:prstGeom>
              <a:grpFill/>
              <a:ln>
                <a:noFill/>
              </a:ln>
            </p:spPr>
            <p:txBody>
              <a:bodyPr vert="horz" lIns="684000" tIns="180000" rIns="180000" bIns="180000" anchor="ctr" anchorCtr="0"/>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PORTAL</a:t>
                </a:r>
              </a:p>
            </p:txBody>
          </p:sp>
          <p:pic>
            <p:nvPicPr>
              <p:cNvPr id="59" name="Picture 58">
                <a:extLst>
                  <a:ext uri="{FF2B5EF4-FFF2-40B4-BE49-F238E27FC236}">
                    <a16:creationId xmlns:a16="http://schemas.microsoft.com/office/drawing/2014/main" id="{0074F350-6784-E51A-FD62-90B99C6D6A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68616" y="2127311"/>
                <a:ext cx="624163" cy="557535"/>
              </a:xfrm>
              <a:prstGeom prst="rect">
                <a:avLst/>
              </a:prstGeom>
              <a:grpFill/>
            </p:spPr>
          </p:pic>
        </p:grpSp>
        <p:grpSp>
          <p:nvGrpSpPr>
            <p:cNvPr id="52" name="Group 51">
              <a:extLst>
                <a:ext uri="{FF2B5EF4-FFF2-40B4-BE49-F238E27FC236}">
                  <a16:creationId xmlns:a16="http://schemas.microsoft.com/office/drawing/2014/main" id="{E1525748-C3F4-C226-E4FF-491755A27E47}"/>
                </a:ext>
              </a:extLst>
            </p:cNvPr>
            <p:cNvGrpSpPr/>
            <p:nvPr/>
          </p:nvGrpSpPr>
          <p:grpSpPr>
            <a:xfrm>
              <a:off x="6992217" y="2098585"/>
              <a:ext cx="1764476" cy="650449"/>
              <a:chOff x="6992217" y="2098585"/>
              <a:chExt cx="1764476" cy="650449"/>
            </a:xfrm>
            <a:grpFill/>
          </p:grpSpPr>
          <p:sp>
            <p:nvSpPr>
              <p:cNvPr id="56" name="Rounded Rectangle 27">
                <a:extLst>
                  <a:ext uri="{FF2B5EF4-FFF2-40B4-BE49-F238E27FC236}">
                    <a16:creationId xmlns:a16="http://schemas.microsoft.com/office/drawing/2014/main" id="{A8503B28-57F3-5AFA-B583-EABDA31A29A6}"/>
                  </a:ext>
                </a:extLst>
              </p:cNvPr>
              <p:cNvSpPr/>
              <p:nvPr/>
            </p:nvSpPr>
            <p:spPr>
              <a:xfrm>
                <a:off x="6992217" y="2098585"/>
                <a:ext cx="1764476" cy="650449"/>
              </a:xfrm>
              <a:prstGeom prst="roundRect">
                <a:avLst>
                  <a:gd name="adj" fmla="val 4278"/>
                </a:avLst>
              </a:prstGeom>
              <a:grpFill/>
              <a:ln>
                <a:noFill/>
              </a:ln>
            </p:spPr>
            <p:txBody>
              <a:bodyPr vert="horz" lIns="684000" tIns="180000" rIns="180000" bIns="180000" anchor="ctr" anchorCtr="0"/>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E-BONDING</a:t>
                </a:r>
              </a:p>
            </p:txBody>
          </p:sp>
          <p:pic>
            <p:nvPicPr>
              <p:cNvPr id="57" name="Picture 56">
                <a:extLst>
                  <a:ext uri="{FF2B5EF4-FFF2-40B4-BE49-F238E27FC236}">
                    <a16:creationId xmlns:a16="http://schemas.microsoft.com/office/drawing/2014/main" id="{F863B3A9-1269-E688-8A25-DCBBDEF1F8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48500" y="2136738"/>
                <a:ext cx="548677" cy="557535"/>
              </a:xfrm>
              <a:prstGeom prst="rect">
                <a:avLst/>
              </a:prstGeom>
              <a:grpFill/>
              <a:ln>
                <a:noFill/>
              </a:ln>
            </p:spPr>
          </p:pic>
        </p:grpSp>
        <p:grpSp>
          <p:nvGrpSpPr>
            <p:cNvPr id="53" name="Group 52">
              <a:extLst>
                <a:ext uri="{FF2B5EF4-FFF2-40B4-BE49-F238E27FC236}">
                  <a16:creationId xmlns:a16="http://schemas.microsoft.com/office/drawing/2014/main" id="{A21DFFA5-B0F9-4F16-6638-F0A17F175F74}"/>
                </a:ext>
              </a:extLst>
            </p:cNvPr>
            <p:cNvGrpSpPr/>
            <p:nvPr/>
          </p:nvGrpSpPr>
          <p:grpSpPr>
            <a:xfrm>
              <a:off x="8831458" y="2098585"/>
              <a:ext cx="1543674" cy="650449"/>
              <a:chOff x="8831458" y="2098585"/>
              <a:chExt cx="1543674" cy="650449"/>
            </a:xfrm>
            <a:grpFill/>
          </p:grpSpPr>
          <p:sp>
            <p:nvSpPr>
              <p:cNvPr id="54" name="Rounded Rectangle 25">
                <a:extLst>
                  <a:ext uri="{FF2B5EF4-FFF2-40B4-BE49-F238E27FC236}">
                    <a16:creationId xmlns:a16="http://schemas.microsoft.com/office/drawing/2014/main" id="{F987B671-06AB-714F-C28E-BBB081F9D7F3}"/>
                  </a:ext>
                </a:extLst>
              </p:cNvPr>
              <p:cNvSpPr/>
              <p:nvPr/>
            </p:nvSpPr>
            <p:spPr>
              <a:xfrm>
                <a:off x="8831458" y="2098585"/>
                <a:ext cx="1543674" cy="650449"/>
              </a:xfrm>
              <a:prstGeom prst="roundRect">
                <a:avLst>
                  <a:gd name="adj" fmla="val 4278"/>
                </a:avLst>
              </a:prstGeom>
              <a:grpFill/>
              <a:ln>
                <a:noFill/>
              </a:ln>
            </p:spPr>
            <p:txBody>
              <a:bodyPr vert="horz" lIns="684000" tIns="180000" rIns="180000" bIns="180000" anchor="ctr" anchorCtr="0"/>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ALERTS</a:t>
                </a:r>
              </a:p>
            </p:txBody>
          </p:sp>
          <p:pic>
            <p:nvPicPr>
              <p:cNvPr id="55" name="Picture 54">
                <a:extLst>
                  <a:ext uri="{FF2B5EF4-FFF2-40B4-BE49-F238E27FC236}">
                    <a16:creationId xmlns:a16="http://schemas.microsoft.com/office/drawing/2014/main" id="{9726B257-ABB8-7363-3BC4-D7CB4AB50D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870950" y="2127311"/>
                <a:ext cx="578881" cy="557535"/>
              </a:xfrm>
              <a:prstGeom prst="rect">
                <a:avLst/>
              </a:prstGeom>
              <a:grpFill/>
            </p:spPr>
          </p:pic>
        </p:grpSp>
      </p:grpSp>
      <p:grpSp>
        <p:nvGrpSpPr>
          <p:cNvPr id="64" name="Group 63">
            <a:extLst>
              <a:ext uri="{FF2B5EF4-FFF2-40B4-BE49-F238E27FC236}">
                <a16:creationId xmlns:a16="http://schemas.microsoft.com/office/drawing/2014/main" id="{7EC0A983-DAE2-0941-9071-8A3EBECE81BA}"/>
              </a:ext>
            </a:extLst>
          </p:cNvPr>
          <p:cNvGrpSpPr/>
          <p:nvPr/>
        </p:nvGrpSpPr>
        <p:grpSpPr>
          <a:xfrm>
            <a:off x="1801161" y="3409118"/>
            <a:ext cx="8573972" cy="855839"/>
            <a:chOff x="1801162" y="3516200"/>
            <a:chExt cx="8573971" cy="650449"/>
          </a:xfrm>
          <a:solidFill>
            <a:srgbClr val="05CD22"/>
          </a:solidFill>
        </p:grpSpPr>
        <p:sp>
          <p:nvSpPr>
            <p:cNvPr id="65" name="Rounded Rectangle 43">
              <a:extLst>
                <a:ext uri="{FF2B5EF4-FFF2-40B4-BE49-F238E27FC236}">
                  <a16:creationId xmlns:a16="http://schemas.microsoft.com/office/drawing/2014/main" id="{60A2382F-CBB7-EE86-E993-AE0B1D40EF46}"/>
                </a:ext>
              </a:extLst>
            </p:cNvPr>
            <p:cNvSpPr/>
            <p:nvPr/>
          </p:nvSpPr>
          <p:spPr>
            <a:xfrm>
              <a:off x="1801162" y="3516200"/>
              <a:ext cx="1381856"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Helvetica" panose="020B0604020202030204" pitchFamily="34" charset="0"/>
                  <a:ea typeface="+mn-ea"/>
                  <a:cs typeface="+mn-cs"/>
                </a:rPr>
                <a:t>BROADBAND</a:t>
              </a:r>
            </a:p>
          </p:txBody>
        </p:sp>
        <p:sp>
          <p:nvSpPr>
            <p:cNvPr id="66" name="Rounded Rectangle 44">
              <a:extLst>
                <a:ext uri="{FF2B5EF4-FFF2-40B4-BE49-F238E27FC236}">
                  <a16:creationId xmlns:a16="http://schemas.microsoft.com/office/drawing/2014/main" id="{08F27C3A-98D1-836D-F5A8-0883DC793AFF}"/>
                </a:ext>
              </a:extLst>
            </p:cNvPr>
            <p:cNvSpPr/>
            <p:nvPr/>
          </p:nvSpPr>
          <p:spPr>
            <a:xfrm>
              <a:off x="3227733" y="3516200"/>
              <a:ext cx="1255190"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NETWORK</a:t>
              </a:r>
              <a:b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b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2</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ND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 3</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RD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LINE</a:t>
              </a:r>
            </a:p>
          </p:txBody>
        </p:sp>
        <p:sp>
          <p:nvSpPr>
            <p:cNvPr id="67" name="Rounded Rectangle 45">
              <a:extLst>
                <a:ext uri="{FF2B5EF4-FFF2-40B4-BE49-F238E27FC236}">
                  <a16:creationId xmlns:a16="http://schemas.microsoft.com/office/drawing/2014/main" id="{5BF9A8E9-1803-989A-8356-12CFA5791067}"/>
                </a:ext>
              </a:extLst>
            </p:cNvPr>
            <p:cNvSpPr/>
            <p:nvPr/>
          </p:nvSpPr>
          <p:spPr>
            <a:xfrm>
              <a:off x="4537351" y="3516200"/>
              <a:ext cx="1255190"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SECURITY</a:t>
              </a:r>
              <a:b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b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2</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ND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 3</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RD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LINE</a:t>
              </a:r>
            </a:p>
          </p:txBody>
        </p:sp>
        <p:sp>
          <p:nvSpPr>
            <p:cNvPr id="68" name="Rounded Rectangle 46">
              <a:extLst>
                <a:ext uri="{FF2B5EF4-FFF2-40B4-BE49-F238E27FC236}">
                  <a16:creationId xmlns:a16="http://schemas.microsoft.com/office/drawing/2014/main" id="{70901251-8256-DA6B-1198-E8AD77215EF8}"/>
                </a:ext>
              </a:extLst>
            </p:cNvPr>
            <p:cNvSpPr/>
            <p:nvPr/>
          </p:nvSpPr>
          <p:spPr>
            <a:xfrm>
              <a:off x="6992218" y="3516200"/>
              <a:ext cx="1364974"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UCC</a:t>
              </a:r>
              <a:b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b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2</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ND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 3</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RD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LINE</a:t>
              </a:r>
            </a:p>
          </p:txBody>
        </p:sp>
        <p:sp>
          <p:nvSpPr>
            <p:cNvPr id="69" name="Rounded Rectangle 47">
              <a:extLst>
                <a:ext uri="{FF2B5EF4-FFF2-40B4-BE49-F238E27FC236}">
                  <a16:creationId xmlns:a16="http://schemas.microsoft.com/office/drawing/2014/main" id="{55B0A59E-488F-8BAD-DD74-D3E2CF33909D}"/>
                </a:ext>
              </a:extLst>
            </p:cNvPr>
            <p:cNvSpPr/>
            <p:nvPr/>
          </p:nvSpPr>
          <p:spPr>
            <a:xfrm>
              <a:off x="8439761" y="3516200"/>
              <a:ext cx="1935372"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CLOUD &amp; MANAGED SERVICES</a:t>
              </a:r>
              <a:b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b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2</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ND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 3</a:t>
              </a:r>
              <a:r>
                <a:rPr kumimoji="0" lang="en-GB" sz="1200" b="1" i="0" u="none" strike="noStrike" kern="1200" cap="none" spc="0" normalizeH="0" baseline="30000" noProof="0">
                  <a:ln>
                    <a:noFill/>
                  </a:ln>
                  <a:solidFill>
                    <a:prstClr val="white"/>
                  </a:solidFill>
                  <a:effectLst/>
                  <a:uLnTx/>
                  <a:uFillTx/>
                  <a:latin typeface="Helvetica" panose="020B0604020202030204" pitchFamily="34" charset="0"/>
                  <a:ea typeface="+mn-ea"/>
                  <a:cs typeface="+mn-cs"/>
                </a:rPr>
                <a:t>RD</a:t>
              </a: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 LINE</a:t>
              </a:r>
            </a:p>
          </p:txBody>
        </p:sp>
        <p:sp>
          <p:nvSpPr>
            <p:cNvPr id="70" name="Rounded Rectangle 48">
              <a:extLst>
                <a:ext uri="{FF2B5EF4-FFF2-40B4-BE49-F238E27FC236}">
                  <a16:creationId xmlns:a16="http://schemas.microsoft.com/office/drawing/2014/main" id="{C02B31F4-927B-EF84-8CC9-BA2BA3E9C8A5}"/>
                </a:ext>
              </a:extLst>
            </p:cNvPr>
            <p:cNvSpPr/>
            <p:nvPr/>
          </p:nvSpPr>
          <p:spPr>
            <a:xfrm>
              <a:off x="5850248" y="3516200"/>
              <a:ext cx="1054723" cy="650449"/>
            </a:xfrm>
            <a:prstGeom prst="roundRect">
              <a:avLst>
                <a:gd name="adj" fmla="val 4278"/>
              </a:avLst>
            </a:prstGeom>
            <a:grp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DC TEAM</a:t>
              </a:r>
            </a:p>
          </p:txBody>
        </p:sp>
      </p:grpSp>
      <p:sp>
        <p:nvSpPr>
          <p:cNvPr id="71" name="Rounded Rectangle 36">
            <a:extLst>
              <a:ext uri="{FF2B5EF4-FFF2-40B4-BE49-F238E27FC236}">
                <a16:creationId xmlns:a16="http://schemas.microsoft.com/office/drawing/2014/main" id="{B4C8058D-F93D-BF89-57BF-3FCCA6802AFA}"/>
              </a:ext>
            </a:extLst>
          </p:cNvPr>
          <p:cNvSpPr/>
          <p:nvPr/>
        </p:nvSpPr>
        <p:spPr>
          <a:xfrm>
            <a:off x="113053" y="1017440"/>
            <a:ext cx="11948347" cy="650449"/>
          </a:xfrm>
          <a:prstGeom prst="roundRect">
            <a:avLst>
              <a:gd name="adj" fmla="val 5727"/>
            </a:avLst>
          </a:prstGeom>
          <a:solidFill>
            <a:srgbClr val="05CD22"/>
          </a:solid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Helvetica" panose="020B0604020202030204" pitchFamily="34" charset="0"/>
                <a:ea typeface="+mn-ea"/>
                <a:cs typeface="+mn-cs"/>
              </a:rPr>
              <a:t>EXPONENTIAL-E SERVICE CENTRE</a:t>
            </a:r>
          </a:p>
        </p:txBody>
      </p:sp>
      <p:grpSp>
        <p:nvGrpSpPr>
          <p:cNvPr id="72" name="Group 71">
            <a:extLst>
              <a:ext uri="{FF2B5EF4-FFF2-40B4-BE49-F238E27FC236}">
                <a16:creationId xmlns:a16="http://schemas.microsoft.com/office/drawing/2014/main" id="{96CBEC1E-D893-80D7-577B-E17882DB1275}"/>
              </a:ext>
            </a:extLst>
          </p:cNvPr>
          <p:cNvGrpSpPr/>
          <p:nvPr/>
        </p:nvGrpSpPr>
        <p:grpSpPr>
          <a:xfrm>
            <a:off x="118512" y="5272918"/>
            <a:ext cx="11948347" cy="650449"/>
            <a:chOff x="118512" y="5272918"/>
            <a:chExt cx="11948347" cy="650449"/>
          </a:xfrm>
        </p:grpSpPr>
        <p:sp>
          <p:nvSpPr>
            <p:cNvPr id="73" name="Rounded Rectangle 36">
              <a:extLst>
                <a:ext uri="{FF2B5EF4-FFF2-40B4-BE49-F238E27FC236}">
                  <a16:creationId xmlns:a16="http://schemas.microsoft.com/office/drawing/2014/main" id="{60D4CA30-785C-3C6B-1722-EECB5FFFA072}"/>
                </a:ext>
              </a:extLst>
            </p:cNvPr>
            <p:cNvSpPr/>
            <p:nvPr/>
          </p:nvSpPr>
          <p:spPr>
            <a:xfrm>
              <a:off x="118512" y="5272918"/>
              <a:ext cx="11948347" cy="650449"/>
            </a:xfrm>
            <a:prstGeom prst="roundRect">
              <a:avLst>
                <a:gd name="adj" fmla="val 5727"/>
              </a:avLst>
            </a:prstGeom>
            <a:solidFill>
              <a:schemeClr val="accent5">
                <a:lumMod val="50000"/>
              </a:schemeClr>
            </a:solidFill>
            <a:ln>
              <a:noFill/>
            </a:ln>
          </p:spPr>
          <p:txBody>
            <a:bodyPr vert="horz" lIns="180000" tIns="180000" rIns="180000" bIns="180000" anchor="ctr" anchorCtr="0"/>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Helvetica" panose="020B0604020202030204" pitchFamily="34" charset="0"/>
                <a:ea typeface="+mn-ea"/>
                <a:cs typeface="+mn-cs"/>
              </a:endParaRPr>
            </a:p>
          </p:txBody>
        </p:sp>
        <p:pic>
          <p:nvPicPr>
            <p:cNvPr id="74" name="Picture 73" descr="A white letters on a black background&#10;&#10;Description automatically generated">
              <a:extLst>
                <a:ext uri="{FF2B5EF4-FFF2-40B4-BE49-F238E27FC236}">
                  <a16:creationId xmlns:a16="http://schemas.microsoft.com/office/drawing/2014/main" id="{0B611835-5715-377D-7AA0-0E18311656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929" y="5411892"/>
              <a:ext cx="2204142" cy="372500"/>
            </a:xfrm>
            <a:prstGeom prst="rect">
              <a:avLst/>
            </a:prstGeom>
          </p:spPr>
        </p:pic>
      </p:grpSp>
    </p:spTree>
    <p:extLst>
      <p:ext uri="{BB962C8B-B14F-4D97-AF65-F5344CB8AC3E}">
        <p14:creationId xmlns:p14="http://schemas.microsoft.com/office/powerpoint/2010/main" val="14189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600"/>
                                        <p:tgtEl>
                                          <p:spTgt spid="48"/>
                                        </p:tgtEl>
                                      </p:cBhvr>
                                    </p:animEffect>
                                    <p:anim calcmode="lin" valueType="num">
                                      <p:cBhvr>
                                        <p:cTn id="12" dur="600" fill="hold"/>
                                        <p:tgtEl>
                                          <p:spTgt spid="48"/>
                                        </p:tgtEl>
                                        <p:attrNameLst>
                                          <p:attrName>ppt_x</p:attrName>
                                        </p:attrNameLst>
                                      </p:cBhvr>
                                      <p:tavLst>
                                        <p:tav tm="0">
                                          <p:val>
                                            <p:strVal val="#ppt_x"/>
                                          </p:val>
                                        </p:tav>
                                        <p:tav tm="100000">
                                          <p:val>
                                            <p:strVal val="#ppt_x"/>
                                          </p:val>
                                        </p:tav>
                                      </p:tavLst>
                                    </p:anim>
                                    <p:anim calcmode="lin" valueType="num">
                                      <p:cBhvr>
                                        <p:cTn id="13" dur="6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42"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600"/>
                                        <p:tgtEl>
                                          <p:spTgt spid="45"/>
                                        </p:tgtEl>
                                      </p:cBhvr>
                                    </p:animEffect>
                                    <p:anim calcmode="lin" valueType="num">
                                      <p:cBhvr>
                                        <p:cTn id="18" dur="600" fill="hold"/>
                                        <p:tgtEl>
                                          <p:spTgt spid="45"/>
                                        </p:tgtEl>
                                        <p:attrNameLst>
                                          <p:attrName>ppt_x</p:attrName>
                                        </p:attrNameLst>
                                      </p:cBhvr>
                                      <p:tavLst>
                                        <p:tav tm="0">
                                          <p:val>
                                            <p:strVal val="#ppt_x"/>
                                          </p:val>
                                        </p:tav>
                                        <p:tav tm="100000">
                                          <p:val>
                                            <p:strVal val="#ppt_x"/>
                                          </p:val>
                                        </p:tav>
                                      </p:tavLst>
                                    </p:anim>
                                    <p:anim calcmode="lin" valueType="num">
                                      <p:cBhvr>
                                        <p:cTn id="19" dur="600" fill="hold"/>
                                        <p:tgtEl>
                                          <p:spTgt spid="45"/>
                                        </p:tgtEl>
                                        <p:attrNameLst>
                                          <p:attrName>ppt_y</p:attrName>
                                        </p:attrNameLst>
                                      </p:cBhvr>
                                      <p:tavLst>
                                        <p:tav tm="0">
                                          <p:val>
                                            <p:strVal val="#ppt_y+.1"/>
                                          </p:val>
                                        </p:tav>
                                        <p:tav tm="100000">
                                          <p:val>
                                            <p:strVal val="#ppt_y"/>
                                          </p:val>
                                        </p:tav>
                                      </p:tavLst>
                                    </p:anim>
                                  </p:childTnLst>
                                </p:cTn>
                              </p:par>
                            </p:childTnLst>
                          </p:cTn>
                        </p:par>
                        <p:par>
                          <p:cTn id="20" fill="hold">
                            <p:stCondLst>
                              <p:cond delay="1700"/>
                            </p:stCondLst>
                            <p:childTnLst>
                              <p:par>
                                <p:cTn id="21" presetID="42"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600"/>
                                        <p:tgtEl>
                                          <p:spTgt spid="64"/>
                                        </p:tgtEl>
                                      </p:cBhvr>
                                    </p:animEffect>
                                    <p:anim calcmode="lin" valueType="num">
                                      <p:cBhvr>
                                        <p:cTn id="24" dur="600" fill="hold"/>
                                        <p:tgtEl>
                                          <p:spTgt spid="64"/>
                                        </p:tgtEl>
                                        <p:attrNameLst>
                                          <p:attrName>ppt_x</p:attrName>
                                        </p:attrNameLst>
                                      </p:cBhvr>
                                      <p:tavLst>
                                        <p:tav tm="0">
                                          <p:val>
                                            <p:strVal val="#ppt_x"/>
                                          </p:val>
                                        </p:tav>
                                        <p:tav tm="100000">
                                          <p:val>
                                            <p:strVal val="#ppt_x"/>
                                          </p:val>
                                        </p:tav>
                                      </p:tavLst>
                                    </p:anim>
                                    <p:anim calcmode="lin" valueType="num">
                                      <p:cBhvr>
                                        <p:cTn id="25" dur="600" fill="hold"/>
                                        <p:tgtEl>
                                          <p:spTgt spid="64"/>
                                        </p:tgtEl>
                                        <p:attrNameLst>
                                          <p:attrName>ppt_y</p:attrName>
                                        </p:attrNameLst>
                                      </p:cBhvr>
                                      <p:tavLst>
                                        <p:tav tm="0">
                                          <p:val>
                                            <p:strVal val="#ppt_y+.1"/>
                                          </p:val>
                                        </p:tav>
                                        <p:tav tm="100000">
                                          <p:val>
                                            <p:strVal val="#ppt_y"/>
                                          </p:val>
                                        </p:tav>
                                      </p:tavLst>
                                    </p:anim>
                                  </p:childTnLst>
                                </p:cTn>
                              </p:par>
                            </p:childTnLst>
                          </p:cTn>
                        </p:par>
                        <p:par>
                          <p:cTn id="26" fill="hold">
                            <p:stCondLst>
                              <p:cond delay="2300"/>
                            </p:stCondLst>
                            <p:childTnLst>
                              <p:par>
                                <p:cTn id="27" presetID="42"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600"/>
                                        <p:tgtEl>
                                          <p:spTgt spid="41"/>
                                        </p:tgtEl>
                                      </p:cBhvr>
                                    </p:animEffect>
                                    <p:anim calcmode="lin" valueType="num">
                                      <p:cBhvr>
                                        <p:cTn id="30" dur="600" fill="hold"/>
                                        <p:tgtEl>
                                          <p:spTgt spid="41"/>
                                        </p:tgtEl>
                                        <p:attrNameLst>
                                          <p:attrName>ppt_x</p:attrName>
                                        </p:attrNameLst>
                                      </p:cBhvr>
                                      <p:tavLst>
                                        <p:tav tm="0">
                                          <p:val>
                                            <p:strVal val="#ppt_x"/>
                                          </p:val>
                                        </p:tav>
                                        <p:tav tm="100000">
                                          <p:val>
                                            <p:strVal val="#ppt_x"/>
                                          </p:val>
                                        </p:tav>
                                      </p:tavLst>
                                    </p:anim>
                                    <p:anim calcmode="lin" valueType="num">
                                      <p:cBhvr>
                                        <p:cTn id="31" dur="600" fill="hold"/>
                                        <p:tgtEl>
                                          <p:spTgt spid="41"/>
                                        </p:tgtEl>
                                        <p:attrNameLst>
                                          <p:attrName>ppt_y</p:attrName>
                                        </p:attrNameLst>
                                      </p:cBhvr>
                                      <p:tavLst>
                                        <p:tav tm="0">
                                          <p:val>
                                            <p:strVal val="#ppt_y+.1"/>
                                          </p:val>
                                        </p:tav>
                                        <p:tav tm="100000">
                                          <p:val>
                                            <p:strVal val="#ppt_y"/>
                                          </p:val>
                                        </p:tav>
                                      </p:tavLst>
                                    </p:anim>
                                  </p:childTnLst>
                                </p:cTn>
                              </p:par>
                            </p:childTnLst>
                          </p:cTn>
                        </p:par>
                        <p:par>
                          <p:cTn id="32" fill="hold">
                            <p:stCondLst>
                              <p:cond delay="2900"/>
                            </p:stCondLst>
                            <p:childTnLst>
                              <p:par>
                                <p:cTn id="33" presetID="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600" fill="hold"/>
                                        <p:tgtEl>
                                          <p:spTgt spid="46"/>
                                        </p:tgtEl>
                                        <p:attrNameLst>
                                          <p:attrName>ppt_x</p:attrName>
                                        </p:attrNameLst>
                                      </p:cBhvr>
                                      <p:tavLst>
                                        <p:tav tm="0">
                                          <p:val>
                                            <p:strVal val="0-#ppt_w/2"/>
                                          </p:val>
                                        </p:tav>
                                        <p:tav tm="100000">
                                          <p:val>
                                            <p:strVal val="#ppt_x"/>
                                          </p:val>
                                        </p:tav>
                                      </p:tavLst>
                                    </p:anim>
                                    <p:anim calcmode="lin" valueType="num">
                                      <p:cBhvr additive="base">
                                        <p:cTn id="36" dur="600" fill="hold"/>
                                        <p:tgtEl>
                                          <p:spTgt spid="4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600" fill="hold"/>
                                        <p:tgtEl>
                                          <p:spTgt spid="47"/>
                                        </p:tgtEl>
                                        <p:attrNameLst>
                                          <p:attrName>ppt_x</p:attrName>
                                        </p:attrNameLst>
                                      </p:cBhvr>
                                      <p:tavLst>
                                        <p:tav tm="0">
                                          <p:val>
                                            <p:strVal val="1+#ppt_w/2"/>
                                          </p:val>
                                        </p:tav>
                                        <p:tav tm="100000">
                                          <p:val>
                                            <p:strVal val="#ppt_x"/>
                                          </p:val>
                                        </p:tav>
                                      </p:tavLst>
                                    </p:anim>
                                    <p:anim calcmode="lin" valueType="num">
                                      <p:cBhvr additive="base">
                                        <p:cTn id="40" dur="600" fill="hold"/>
                                        <p:tgtEl>
                                          <p:spTgt spid="47"/>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0-#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1+#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par>
                                <p:cTn id="50" presetID="42" presetClass="entr" presetSubtype="0" fill="hold" nodeType="withEffect">
                                  <p:stCondLst>
                                    <p:cond delay="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5" grpId="0" animBg="1"/>
      <p:bldP spid="46" grpId="0" animBg="1"/>
      <p:bldP spid="47"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581EF-9301-E18D-B700-7C04F92A11C6}"/>
              </a:ext>
            </a:extLst>
          </p:cNvPr>
          <p:cNvSpPr>
            <a:spLocks noGrp="1"/>
          </p:cNvSpPr>
          <p:nvPr>
            <p:ph type="title"/>
          </p:nvPr>
        </p:nvSpPr>
        <p:spPr/>
        <p:txBody>
          <a:bodyPr/>
          <a:lstStyle/>
          <a:p>
            <a:r>
              <a:rPr lang="en-GB" sz="2400"/>
              <a:t>Delivery within a Service Management Framework</a:t>
            </a:r>
          </a:p>
        </p:txBody>
      </p:sp>
      <p:cxnSp>
        <p:nvCxnSpPr>
          <p:cNvPr id="11" name="Straight Connector 10">
            <a:extLst>
              <a:ext uri="{FF2B5EF4-FFF2-40B4-BE49-F238E27FC236}">
                <a16:creationId xmlns:a16="http://schemas.microsoft.com/office/drawing/2014/main" id="{6014AAC9-B881-180F-FC95-7E1664800016}"/>
              </a:ext>
            </a:extLst>
          </p:cNvPr>
          <p:cNvCxnSpPr/>
          <p:nvPr/>
        </p:nvCxnSpPr>
        <p:spPr>
          <a:xfrm>
            <a:off x="4218214" y="1987865"/>
            <a:ext cx="0" cy="3638345"/>
          </a:xfrm>
          <a:prstGeom prst="line">
            <a:avLst/>
          </a:prstGeom>
          <a:ln w="22225">
            <a:solidFill>
              <a:srgbClr val="1A1C2B"/>
            </a:solidFill>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14E5AF61-E85F-9554-F2CB-0C5FCB8F2889}"/>
              </a:ext>
            </a:extLst>
          </p:cNvPr>
          <p:cNvSpPr txBox="1"/>
          <p:nvPr/>
        </p:nvSpPr>
        <p:spPr>
          <a:xfrm>
            <a:off x="659716" y="1946663"/>
            <a:ext cx="3345272" cy="2615358"/>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Client Service Delivery Management Team</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1"/>
              </a:solidFill>
              <a:effectLst/>
              <a:uLnTx/>
              <a:uFillTx/>
              <a:latin typeface="Helvetica" pitchFamily="2"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Acting as the voice of </a:t>
            </a:r>
            <a:r>
              <a:rPr lang="en-US" sz="1400" b="1" dirty="0">
                <a:solidFill>
                  <a:schemeClr val="bg1"/>
                </a:solidFill>
                <a:latin typeface="Helvetica"/>
                <a:cs typeface="Helvetica"/>
              </a:rPr>
              <a:t>the Partner </a:t>
            </a:r>
            <a:r>
              <a:rPr kumimoji="0" lang="en-US" sz="1400" b="0" i="0" u="none" strike="noStrike" kern="1200" cap="none" spc="0" normalizeH="0" baseline="0" noProof="0" dirty="0">
                <a:ln>
                  <a:noFill/>
                </a:ln>
                <a:solidFill>
                  <a:schemeClr val="bg1"/>
                </a:solidFill>
                <a:effectLst/>
                <a:uLnTx/>
                <a:uFillTx/>
                <a:latin typeface="Helvetica"/>
                <a:ea typeface="+mn-ea"/>
                <a:cs typeface="Helvetica"/>
              </a:rPr>
              <a:t>within EXPO.e​</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 </a:t>
            </a:r>
            <a:r>
              <a:rPr kumimoji="0" lang="en-GB" sz="1400" b="0" i="0" u="none" strike="noStrike" kern="1200" cap="none" spc="0" normalizeH="0" baseline="0" noProof="0" dirty="0">
                <a:ln>
                  <a:noFill/>
                </a:ln>
                <a:solidFill>
                  <a:schemeClr val="bg1"/>
                </a:solidFill>
                <a:effectLst/>
                <a:uLnTx/>
                <a:uFillTx/>
                <a:latin typeface="Helvetica"/>
                <a:ea typeface="+mn-ea"/>
                <a:cs typeface="Helvetica"/>
              </a:rPr>
              <a:t>Your main point of contact for anything service-related</a:t>
            </a:r>
            <a:r>
              <a:rPr kumimoji="0" lang="en-US" sz="1400" b="0" i="0" u="none" strike="noStrike" kern="1200" cap="none" spc="0" normalizeH="0" baseline="0" noProof="0" dirty="0">
                <a:ln>
                  <a:noFill/>
                </a:ln>
                <a:solidFill>
                  <a:schemeClr val="bg1"/>
                </a:solidFill>
                <a:effectLst/>
                <a:uLnTx/>
                <a:uFillTx/>
                <a:latin typeface="Helvetica"/>
                <a:ea typeface="+mn-ea"/>
                <a:cs typeface="Helvetica"/>
              </a:rPr>
              <a:t>​</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Helvetica"/>
                <a:ea typeface="+mn-ea"/>
                <a:cs typeface="Helvetica"/>
              </a:rPr>
              <a:t>​</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Helvetica"/>
                <a:ea typeface="+mn-ea"/>
                <a:cs typeface="Helvetica"/>
              </a:rPr>
              <a:t>ITIL qualified</a:t>
            </a:r>
            <a:r>
              <a:rPr kumimoji="0" lang="en-US" sz="1400" b="0" i="0" u="none" strike="noStrike" kern="1200" cap="none" spc="0" normalizeH="0" baseline="0" noProof="0" dirty="0">
                <a:ln>
                  <a:noFill/>
                </a:ln>
                <a:solidFill>
                  <a:schemeClr val="bg1"/>
                </a:solidFill>
                <a:effectLst/>
                <a:uLnTx/>
                <a:uFillTx/>
                <a:latin typeface="Helvetica"/>
                <a:ea typeface="+mn-ea"/>
                <a:cs typeface="Helvetica"/>
              </a:rPr>
              <a:t>​</a:t>
            </a:r>
          </a:p>
        </p:txBody>
      </p:sp>
      <p:grpSp>
        <p:nvGrpSpPr>
          <p:cNvPr id="33" name="Group 32">
            <a:extLst>
              <a:ext uri="{FF2B5EF4-FFF2-40B4-BE49-F238E27FC236}">
                <a16:creationId xmlns:a16="http://schemas.microsoft.com/office/drawing/2014/main" id="{03CF29EF-2718-C04B-3DAC-77ABF0FED38A}"/>
              </a:ext>
            </a:extLst>
          </p:cNvPr>
          <p:cNvGrpSpPr/>
          <p:nvPr/>
        </p:nvGrpSpPr>
        <p:grpSpPr>
          <a:xfrm>
            <a:off x="4868970" y="635599"/>
            <a:ext cx="6704526" cy="5713784"/>
            <a:chOff x="5058572" y="1024096"/>
            <a:chExt cx="6704526" cy="5713784"/>
          </a:xfrm>
        </p:grpSpPr>
        <p:grpSp>
          <p:nvGrpSpPr>
            <p:cNvPr id="2" name="Group 1">
              <a:extLst>
                <a:ext uri="{FF2B5EF4-FFF2-40B4-BE49-F238E27FC236}">
                  <a16:creationId xmlns:a16="http://schemas.microsoft.com/office/drawing/2014/main" id="{6FAB122D-123A-4A45-262B-147F97CF9E08}"/>
                </a:ext>
              </a:extLst>
            </p:cNvPr>
            <p:cNvGrpSpPr/>
            <p:nvPr/>
          </p:nvGrpSpPr>
          <p:grpSpPr>
            <a:xfrm>
              <a:off x="5058572" y="1124948"/>
              <a:ext cx="6659253" cy="5612932"/>
              <a:chOff x="3454847" y="-223867"/>
              <a:chExt cx="9917116" cy="8358907"/>
            </a:xfrm>
          </p:grpSpPr>
          <p:pic>
            <p:nvPicPr>
              <p:cNvPr id="3" name="Picture 2" descr="A picture containing computer, dark, light, night sky&#10;&#10;Description automatically generated">
                <a:extLst>
                  <a:ext uri="{FF2B5EF4-FFF2-40B4-BE49-F238E27FC236}">
                    <a16:creationId xmlns:a16="http://schemas.microsoft.com/office/drawing/2014/main" id="{29774C94-8104-CFBA-73AE-F7FE2F1A968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3889314">
                <a:off x="7974317" y="39759"/>
                <a:ext cx="2688502" cy="2821700"/>
              </a:xfrm>
              <a:prstGeom prst="rect">
                <a:avLst/>
              </a:prstGeom>
            </p:spPr>
          </p:pic>
          <p:pic>
            <p:nvPicPr>
              <p:cNvPr id="5" name="Picture 4" descr="A picture containing computer, dark, light, night sky&#10;&#10;Description automatically generated">
                <a:extLst>
                  <a:ext uri="{FF2B5EF4-FFF2-40B4-BE49-F238E27FC236}">
                    <a16:creationId xmlns:a16="http://schemas.microsoft.com/office/drawing/2014/main" id="{BF01EF2D-8EE7-491B-612B-430A0F30147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7106190">
                <a:off x="10004292" y="1302039"/>
                <a:ext cx="3137522" cy="3337374"/>
              </a:xfrm>
              <a:prstGeom prst="rect">
                <a:avLst/>
              </a:prstGeom>
            </p:spPr>
          </p:pic>
          <p:pic>
            <p:nvPicPr>
              <p:cNvPr id="6" name="Picture 5" descr="A picture containing computer, dark, light, night sky&#10;&#10;Description automatically generated">
                <a:extLst>
                  <a:ext uri="{FF2B5EF4-FFF2-40B4-BE49-F238E27FC236}">
                    <a16:creationId xmlns:a16="http://schemas.microsoft.com/office/drawing/2014/main" id="{C6B65294-C017-9F1B-F6C0-76D022406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39979">
                <a:off x="6618255" y="3550426"/>
                <a:ext cx="3497069" cy="3673887"/>
              </a:xfrm>
              <a:prstGeom prst="rect">
                <a:avLst/>
              </a:prstGeom>
            </p:spPr>
          </p:pic>
          <p:pic>
            <p:nvPicPr>
              <p:cNvPr id="7" name="Picture 6" descr="A picture containing computer, dark, light, night sky&#10;&#10;Description automatically generated">
                <a:extLst>
                  <a:ext uri="{FF2B5EF4-FFF2-40B4-BE49-F238E27FC236}">
                    <a16:creationId xmlns:a16="http://schemas.microsoft.com/office/drawing/2014/main" id="{2ECE90F7-3FA5-5BB1-826B-DCC2D95F4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168970">
                <a:off x="9874894" y="4461152"/>
                <a:ext cx="3497069" cy="3673888"/>
              </a:xfrm>
              <a:prstGeom prst="rect">
                <a:avLst/>
              </a:prstGeom>
            </p:spPr>
          </p:pic>
          <p:pic>
            <p:nvPicPr>
              <p:cNvPr id="8" name="Picture 7" descr="A picture containing computer, dark, light, night sky&#10;&#10;Description automatically generated">
                <a:extLst>
                  <a:ext uri="{FF2B5EF4-FFF2-40B4-BE49-F238E27FC236}">
                    <a16:creationId xmlns:a16="http://schemas.microsoft.com/office/drawing/2014/main" id="{34A02210-CAC5-3D1D-B329-E303DBF9CB9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4086827" y="4806671"/>
                <a:ext cx="2960977" cy="3160043"/>
              </a:xfrm>
              <a:prstGeom prst="rect">
                <a:avLst/>
              </a:prstGeom>
            </p:spPr>
          </p:pic>
          <p:pic>
            <p:nvPicPr>
              <p:cNvPr id="9" name="Picture 8" descr="A picture containing computer, dark, light, night sky&#10;&#10;Description automatically generated">
                <a:extLst>
                  <a:ext uri="{FF2B5EF4-FFF2-40B4-BE49-F238E27FC236}">
                    <a16:creationId xmlns:a16="http://schemas.microsoft.com/office/drawing/2014/main" id="{8B1BFE41-C231-15F3-FD9B-8FF49848A24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19350675">
                <a:off x="3454847" y="1705389"/>
                <a:ext cx="3133465" cy="3356458"/>
              </a:xfrm>
              <a:prstGeom prst="rect">
                <a:avLst/>
              </a:prstGeom>
            </p:spPr>
          </p:pic>
          <p:pic>
            <p:nvPicPr>
              <p:cNvPr id="10" name="Picture 9" descr="A picture containing computer, dark, light, night sky&#10;&#10;Description automatically generated">
                <a:extLst>
                  <a:ext uri="{FF2B5EF4-FFF2-40B4-BE49-F238E27FC236}">
                    <a16:creationId xmlns:a16="http://schemas.microsoft.com/office/drawing/2014/main" id="{DA68206E-2996-CBAD-201B-CE3840720E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844168">
                <a:off x="5498985" y="-223867"/>
                <a:ext cx="2431507" cy="2551396"/>
              </a:xfrm>
              <a:prstGeom prst="rect">
                <a:avLst/>
              </a:prstGeom>
            </p:spPr>
          </p:pic>
        </p:grpSp>
        <p:sp>
          <p:nvSpPr>
            <p:cNvPr id="15" name="TextBox 14">
              <a:extLst>
                <a:ext uri="{FF2B5EF4-FFF2-40B4-BE49-F238E27FC236}">
                  <a16:creationId xmlns:a16="http://schemas.microsoft.com/office/drawing/2014/main" id="{71AC1EB7-4402-2ED3-F8EF-3D01DD89BEA0}"/>
                </a:ext>
              </a:extLst>
            </p:cNvPr>
            <p:cNvSpPr txBox="1"/>
            <p:nvPr/>
          </p:nvSpPr>
          <p:spPr>
            <a:xfrm>
              <a:off x="5187360" y="1785618"/>
              <a:ext cx="2085240" cy="1048912"/>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Continual Service Improvement Plan</a:t>
              </a:r>
              <a:b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b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(CSIP) </a:t>
              </a:r>
            </a:p>
          </p:txBody>
        </p:sp>
        <p:sp>
          <p:nvSpPr>
            <p:cNvPr id="16" name="TextBox 15">
              <a:extLst>
                <a:ext uri="{FF2B5EF4-FFF2-40B4-BE49-F238E27FC236}">
                  <a16:creationId xmlns:a16="http://schemas.microsoft.com/office/drawing/2014/main" id="{B9B32DB8-CB7F-E330-4548-2CCD5DB33A19}"/>
                </a:ext>
              </a:extLst>
            </p:cNvPr>
            <p:cNvSpPr txBox="1"/>
            <p:nvPr/>
          </p:nvSpPr>
          <p:spPr>
            <a:xfrm>
              <a:off x="9500265" y="1660441"/>
              <a:ext cx="1868386" cy="1048912"/>
            </a:xfrm>
            <a:prstGeom prst="roundRect">
              <a:avLst>
                <a:gd name="adj" fmla="val 7518"/>
              </a:avLst>
            </a:prstGeom>
            <a:noFill/>
          </p:spPr>
          <p:txBody>
            <a:bodyPr wrap="square" lIns="180000" tIns="180000" rIns="180000" bIns="180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Performance Reporting, Capacity Planning</a:t>
              </a:r>
            </a:p>
          </p:txBody>
        </p:sp>
        <p:sp>
          <p:nvSpPr>
            <p:cNvPr id="17" name="TextBox 16">
              <a:extLst>
                <a:ext uri="{FF2B5EF4-FFF2-40B4-BE49-F238E27FC236}">
                  <a16:creationId xmlns:a16="http://schemas.microsoft.com/office/drawing/2014/main" id="{B3A1DE22-DF70-E096-7BB1-9CB182E2C8CE}"/>
                </a:ext>
              </a:extLst>
            </p:cNvPr>
            <p:cNvSpPr txBox="1"/>
            <p:nvPr/>
          </p:nvSpPr>
          <p:spPr>
            <a:xfrm>
              <a:off x="6404244" y="5456194"/>
              <a:ext cx="1645019" cy="825134"/>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Governance Structure </a:t>
              </a:r>
              <a:endParaRPr kumimoji="0" lang="en-US" sz="18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6A49AAA8-8309-8C2C-2EA2-44CE14722CA9}"/>
                </a:ext>
              </a:extLst>
            </p:cNvPr>
            <p:cNvSpPr txBox="1"/>
            <p:nvPr/>
          </p:nvSpPr>
          <p:spPr>
            <a:xfrm>
              <a:off x="5116883" y="3924134"/>
              <a:ext cx="1547933" cy="1048912"/>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End-to-End SLA Management </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0F5C2077-E7C0-84D7-4CA9-A6A7D2F4674D}"/>
                </a:ext>
              </a:extLst>
            </p:cNvPr>
            <p:cNvSpPr txBox="1"/>
            <p:nvPr/>
          </p:nvSpPr>
          <p:spPr>
            <a:xfrm>
              <a:off x="9996768" y="3875124"/>
              <a:ext cx="1766330" cy="1048912"/>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Service Catalogue Management</a:t>
              </a:r>
              <a:endParaRPr kumimoji="0" lang="en-US" sz="18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20" name="TextBox 19">
              <a:extLst>
                <a:ext uri="{FF2B5EF4-FFF2-40B4-BE49-F238E27FC236}">
                  <a16:creationId xmlns:a16="http://schemas.microsoft.com/office/drawing/2014/main" id="{95D944DD-9E79-5EEF-EBD6-3313719CE50F}"/>
                </a:ext>
              </a:extLst>
            </p:cNvPr>
            <p:cNvSpPr txBox="1"/>
            <p:nvPr/>
          </p:nvSpPr>
          <p:spPr>
            <a:xfrm>
              <a:off x="8656099" y="5481642"/>
              <a:ext cx="1597035" cy="825134"/>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Change Enablement</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Helvetica"/>
              </a:endParaRPr>
            </a:p>
          </p:txBody>
        </p:sp>
        <p:sp>
          <p:nvSpPr>
            <p:cNvPr id="24" name="Freeform 65">
              <a:extLst>
                <a:ext uri="{FF2B5EF4-FFF2-40B4-BE49-F238E27FC236}">
                  <a16:creationId xmlns:a16="http://schemas.microsoft.com/office/drawing/2014/main" id="{D7A160E6-3DC7-5CB9-40BA-481FBF202B1B}"/>
                </a:ext>
              </a:extLst>
            </p:cNvPr>
            <p:cNvSpPr/>
            <p:nvPr/>
          </p:nvSpPr>
          <p:spPr>
            <a:xfrm rot="19888746">
              <a:off x="7878077" y="2230372"/>
              <a:ext cx="1162311" cy="1470660"/>
            </a:xfrm>
            <a:custGeom>
              <a:avLst/>
              <a:gdLst>
                <a:gd name="connsiteX0" fmla="*/ 13177 w 1148922"/>
                <a:gd name="connsiteY0" fmla="*/ 0 h 1470660"/>
                <a:gd name="connsiteX1" fmla="*/ 1144090 w 1148922"/>
                <a:gd name="connsiteY1" fmla="*/ 533335 h 1470660"/>
                <a:gd name="connsiteX2" fmla="*/ 1148922 w 1148922"/>
                <a:gd name="connsiteY2" fmla="*/ 539797 h 1470660"/>
                <a:gd name="connsiteX3" fmla="*/ 174120 w 1148922"/>
                <a:gd name="connsiteY3" fmla="*/ 1336560 h 1470660"/>
                <a:gd name="connsiteX4" fmla="*/ 1868 w 1148922"/>
                <a:gd name="connsiteY4" fmla="*/ 1470660 h 1470660"/>
                <a:gd name="connsiteX5" fmla="*/ 1851 w 1148922"/>
                <a:gd name="connsiteY5" fmla="*/ 1468156 h 1470660"/>
                <a:gd name="connsiteX6" fmla="*/ 1868 w 1148922"/>
                <a:gd name="connsiteY6" fmla="*/ 1468120 h 1470660"/>
                <a:gd name="connsiteX7" fmla="*/ 1851 w 1148922"/>
                <a:gd name="connsiteY7" fmla="*/ 1468124 h 1470660"/>
                <a:gd name="connsiteX8" fmla="*/ 1494 w 1148922"/>
                <a:gd name="connsiteY8" fmla="*/ 1414898 h 1470660"/>
                <a:gd name="connsiteX9" fmla="*/ 447 w 1148922"/>
                <a:gd name="connsiteY9" fmla="*/ 1270499 h 1470660"/>
                <a:gd name="connsiteX10" fmla="*/ 0 w 1148922"/>
                <a:gd name="connsiteY10" fmla="*/ 1210537 h 1470660"/>
                <a:gd name="connsiteX11" fmla="*/ 3189 w 1148922"/>
                <a:gd name="connsiteY11" fmla="*/ 504 h 1470660"/>
                <a:gd name="connsiteX12" fmla="*/ 13177 w 1148922"/>
                <a:gd name="connsiteY12" fmla="*/ 0 h 1470660"/>
                <a:gd name="connsiteX0" fmla="*/ 13212 w 1148957"/>
                <a:gd name="connsiteY0" fmla="*/ 0 h 1470660"/>
                <a:gd name="connsiteX1" fmla="*/ 1144125 w 1148957"/>
                <a:gd name="connsiteY1" fmla="*/ 533335 h 1470660"/>
                <a:gd name="connsiteX2" fmla="*/ 1148957 w 1148957"/>
                <a:gd name="connsiteY2" fmla="*/ 539797 h 1470660"/>
                <a:gd name="connsiteX3" fmla="*/ 174155 w 1148957"/>
                <a:gd name="connsiteY3" fmla="*/ 1336560 h 1470660"/>
                <a:gd name="connsiteX4" fmla="*/ 1903 w 1148957"/>
                <a:gd name="connsiteY4" fmla="*/ 1470660 h 1470660"/>
                <a:gd name="connsiteX5" fmla="*/ 1886 w 1148957"/>
                <a:gd name="connsiteY5" fmla="*/ 1468156 h 1470660"/>
                <a:gd name="connsiteX6" fmla="*/ 1903 w 1148957"/>
                <a:gd name="connsiteY6" fmla="*/ 1468120 h 1470660"/>
                <a:gd name="connsiteX7" fmla="*/ 1886 w 1148957"/>
                <a:gd name="connsiteY7" fmla="*/ 1468124 h 1470660"/>
                <a:gd name="connsiteX8" fmla="*/ 1529 w 1148957"/>
                <a:gd name="connsiteY8" fmla="*/ 1414898 h 1470660"/>
                <a:gd name="connsiteX9" fmla="*/ 35 w 1148957"/>
                <a:gd name="connsiteY9" fmla="*/ 1210537 h 1470660"/>
                <a:gd name="connsiteX10" fmla="*/ 3224 w 1148957"/>
                <a:gd name="connsiteY10" fmla="*/ 504 h 1470660"/>
                <a:gd name="connsiteX11" fmla="*/ 13212 w 1148957"/>
                <a:gd name="connsiteY11" fmla="*/ 0 h 1470660"/>
                <a:gd name="connsiteX0" fmla="*/ 11683 w 1147428"/>
                <a:gd name="connsiteY0" fmla="*/ 0 h 1470660"/>
                <a:gd name="connsiteX1" fmla="*/ 1142596 w 1147428"/>
                <a:gd name="connsiteY1" fmla="*/ 533335 h 1470660"/>
                <a:gd name="connsiteX2" fmla="*/ 1147428 w 1147428"/>
                <a:gd name="connsiteY2" fmla="*/ 539797 h 1470660"/>
                <a:gd name="connsiteX3" fmla="*/ 172626 w 1147428"/>
                <a:gd name="connsiteY3" fmla="*/ 1336560 h 1470660"/>
                <a:gd name="connsiteX4" fmla="*/ 374 w 1147428"/>
                <a:gd name="connsiteY4" fmla="*/ 1470660 h 1470660"/>
                <a:gd name="connsiteX5" fmla="*/ 357 w 1147428"/>
                <a:gd name="connsiteY5" fmla="*/ 1468156 h 1470660"/>
                <a:gd name="connsiteX6" fmla="*/ 374 w 1147428"/>
                <a:gd name="connsiteY6" fmla="*/ 1468120 h 1470660"/>
                <a:gd name="connsiteX7" fmla="*/ 357 w 1147428"/>
                <a:gd name="connsiteY7" fmla="*/ 1468124 h 1470660"/>
                <a:gd name="connsiteX8" fmla="*/ 0 w 1147428"/>
                <a:gd name="connsiteY8" fmla="*/ 1414898 h 1470660"/>
                <a:gd name="connsiteX9" fmla="*/ 1695 w 1147428"/>
                <a:gd name="connsiteY9" fmla="*/ 504 h 1470660"/>
                <a:gd name="connsiteX10" fmla="*/ 11683 w 1147428"/>
                <a:gd name="connsiteY10" fmla="*/ 0 h 1470660"/>
                <a:gd name="connsiteX0" fmla="*/ 11683 w 1147428"/>
                <a:gd name="connsiteY0" fmla="*/ 0 h 1470660"/>
                <a:gd name="connsiteX1" fmla="*/ 1142596 w 1147428"/>
                <a:gd name="connsiteY1" fmla="*/ 533335 h 1470660"/>
                <a:gd name="connsiteX2" fmla="*/ 1147428 w 1147428"/>
                <a:gd name="connsiteY2" fmla="*/ 539797 h 1470660"/>
                <a:gd name="connsiteX3" fmla="*/ 374 w 1147428"/>
                <a:gd name="connsiteY3" fmla="*/ 1470660 h 1470660"/>
                <a:gd name="connsiteX4" fmla="*/ 357 w 1147428"/>
                <a:gd name="connsiteY4" fmla="*/ 1468156 h 1470660"/>
                <a:gd name="connsiteX5" fmla="*/ 374 w 1147428"/>
                <a:gd name="connsiteY5" fmla="*/ 1468120 h 1470660"/>
                <a:gd name="connsiteX6" fmla="*/ 357 w 1147428"/>
                <a:gd name="connsiteY6" fmla="*/ 1468124 h 1470660"/>
                <a:gd name="connsiteX7" fmla="*/ 0 w 1147428"/>
                <a:gd name="connsiteY7" fmla="*/ 1414898 h 1470660"/>
                <a:gd name="connsiteX8" fmla="*/ 1695 w 1147428"/>
                <a:gd name="connsiteY8" fmla="*/ 504 h 1470660"/>
                <a:gd name="connsiteX9" fmla="*/ 11683 w 1147428"/>
                <a:gd name="connsiteY9" fmla="*/ 0 h 1470660"/>
                <a:gd name="connsiteX0" fmla="*/ 11683 w 1155048"/>
                <a:gd name="connsiteY0" fmla="*/ 0 h 1470660"/>
                <a:gd name="connsiteX1" fmla="*/ 1142596 w 1155048"/>
                <a:gd name="connsiteY1" fmla="*/ 533335 h 1470660"/>
                <a:gd name="connsiteX2" fmla="*/ 1155048 w 1155048"/>
                <a:gd name="connsiteY2" fmla="*/ 575357 h 1470660"/>
                <a:gd name="connsiteX3" fmla="*/ 374 w 1155048"/>
                <a:gd name="connsiteY3" fmla="*/ 1470660 h 1470660"/>
                <a:gd name="connsiteX4" fmla="*/ 357 w 1155048"/>
                <a:gd name="connsiteY4" fmla="*/ 1468156 h 1470660"/>
                <a:gd name="connsiteX5" fmla="*/ 374 w 1155048"/>
                <a:gd name="connsiteY5" fmla="*/ 1468120 h 1470660"/>
                <a:gd name="connsiteX6" fmla="*/ 357 w 1155048"/>
                <a:gd name="connsiteY6" fmla="*/ 1468124 h 1470660"/>
                <a:gd name="connsiteX7" fmla="*/ 0 w 1155048"/>
                <a:gd name="connsiteY7" fmla="*/ 1414898 h 1470660"/>
                <a:gd name="connsiteX8" fmla="*/ 1695 w 1155048"/>
                <a:gd name="connsiteY8" fmla="*/ 504 h 1470660"/>
                <a:gd name="connsiteX9" fmla="*/ 11683 w 1155048"/>
                <a:gd name="connsiteY9" fmla="*/ 0 h 1470660"/>
                <a:gd name="connsiteX0" fmla="*/ 11683 w 1155048"/>
                <a:gd name="connsiteY0" fmla="*/ 0 h 1470660"/>
                <a:gd name="connsiteX1" fmla="*/ 1142596 w 1155048"/>
                <a:gd name="connsiteY1" fmla="*/ 533335 h 1470660"/>
                <a:gd name="connsiteX2" fmla="*/ 1155048 w 1155048"/>
                <a:gd name="connsiteY2" fmla="*/ 575357 h 1470660"/>
                <a:gd name="connsiteX3" fmla="*/ 374 w 1155048"/>
                <a:gd name="connsiteY3" fmla="*/ 1470660 h 1470660"/>
                <a:gd name="connsiteX4" fmla="*/ 357 w 1155048"/>
                <a:gd name="connsiteY4" fmla="*/ 1468156 h 1470660"/>
                <a:gd name="connsiteX5" fmla="*/ 374 w 1155048"/>
                <a:gd name="connsiteY5" fmla="*/ 1468120 h 1470660"/>
                <a:gd name="connsiteX6" fmla="*/ 357 w 1155048"/>
                <a:gd name="connsiteY6" fmla="*/ 1463044 h 1470660"/>
                <a:gd name="connsiteX7" fmla="*/ 0 w 1155048"/>
                <a:gd name="connsiteY7" fmla="*/ 1414898 h 1470660"/>
                <a:gd name="connsiteX8" fmla="*/ 1695 w 1155048"/>
                <a:gd name="connsiteY8" fmla="*/ 504 h 1470660"/>
                <a:gd name="connsiteX9" fmla="*/ 11683 w 1155048"/>
                <a:gd name="connsiteY9" fmla="*/ 0 h 1470660"/>
                <a:gd name="connsiteX0" fmla="*/ 11326 w 1154691"/>
                <a:gd name="connsiteY0" fmla="*/ 0 h 1470660"/>
                <a:gd name="connsiteX1" fmla="*/ 1142239 w 1154691"/>
                <a:gd name="connsiteY1" fmla="*/ 533335 h 1470660"/>
                <a:gd name="connsiteX2" fmla="*/ 1154691 w 1154691"/>
                <a:gd name="connsiteY2" fmla="*/ 575357 h 1470660"/>
                <a:gd name="connsiteX3" fmla="*/ 17 w 1154691"/>
                <a:gd name="connsiteY3" fmla="*/ 1470660 h 1470660"/>
                <a:gd name="connsiteX4" fmla="*/ 0 w 1154691"/>
                <a:gd name="connsiteY4" fmla="*/ 1468156 h 1470660"/>
                <a:gd name="connsiteX5" fmla="*/ 17 w 1154691"/>
                <a:gd name="connsiteY5" fmla="*/ 1468120 h 1470660"/>
                <a:gd name="connsiteX6" fmla="*/ 0 w 1154691"/>
                <a:gd name="connsiteY6" fmla="*/ 1463044 h 1470660"/>
                <a:gd name="connsiteX7" fmla="*/ 1338 w 1154691"/>
                <a:gd name="connsiteY7" fmla="*/ 504 h 1470660"/>
                <a:gd name="connsiteX8" fmla="*/ 11326 w 1154691"/>
                <a:gd name="connsiteY8" fmla="*/ 0 h 1470660"/>
                <a:gd name="connsiteX0" fmla="*/ 18946 w 1162311"/>
                <a:gd name="connsiteY0" fmla="*/ 0 h 1470660"/>
                <a:gd name="connsiteX1" fmla="*/ 1149859 w 1162311"/>
                <a:gd name="connsiteY1" fmla="*/ 533335 h 1470660"/>
                <a:gd name="connsiteX2" fmla="*/ 1162311 w 1162311"/>
                <a:gd name="connsiteY2" fmla="*/ 575357 h 1470660"/>
                <a:gd name="connsiteX3" fmla="*/ 7637 w 1162311"/>
                <a:gd name="connsiteY3" fmla="*/ 1470660 h 1470660"/>
                <a:gd name="connsiteX4" fmla="*/ 7620 w 1162311"/>
                <a:gd name="connsiteY4" fmla="*/ 1468156 h 1470660"/>
                <a:gd name="connsiteX5" fmla="*/ 7637 w 1162311"/>
                <a:gd name="connsiteY5" fmla="*/ 1468120 h 1470660"/>
                <a:gd name="connsiteX6" fmla="*/ 0 w 1162311"/>
                <a:gd name="connsiteY6" fmla="*/ 1463044 h 1470660"/>
                <a:gd name="connsiteX7" fmla="*/ 8958 w 1162311"/>
                <a:gd name="connsiteY7" fmla="*/ 504 h 1470660"/>
                <a:gd name="connsiteX8" fmla="*/ 18946 w 1162311"/>
                <a:gd name="connsiteY8" fmla="*/ 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311" h="1470660">
                  <a:moveTo>
                    <a:pt x="18946" y="0"/>
                  </a:moveTo>
                  <a:cubicBezTo>
                    <a:pt x="474243" y="0"/>
                    <a:pt x="881050" y="207614"/>
                    <a:pt x="1149859" y="533335"/>
                  </a:cubicBezTo>
                  <a:lnTo>
                    <a:pt x="1162311" y="575357"/>
                  </a:lnTo>
                  <a:lnTo>
                    <a:pt x="7637" y="1470660"/>
                  </a:lnTo>
                  <a:cubicBezTo>
                    <a:pt x="7631" y="1469825"/>
                    <a:pt x="7626" y="1468991"/>
                    <a:pt x="7620" y="1468156"/>
                  </a:cubicBezTo>
                  <a:cubicBezTo>
                    <a:pt x="7626" y="1468144"/>
                    <a:pt x="7631" y="1468132"/>
                    <a:pt x="7637" y="1468120"/>
                  </a:cubicBezTo>
                  <a:cubicBezTo>
                    <a:pt x="7631" y="1468121"/>
                    <a:pt x="6" y="1463043"/>
                    <a:pt x="0" y="1463044"/>
                  </a:cubicBezTo>
                  <a:lnTo>
                    <a:pt x="8958" y="504"/>
                  </a:lnTo>
                  <a:lnTo>
                    <a:pt x="1894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5" name="Freeform 64">
              <a:extLst>
                <a:ext uri="{FF2B5EF4-FFF2-40B4-BE49-F238E27FC236}">
                  <a16:creationId xmlns:a16="http://schemas.microsoft.com/office/drawing/2014/main" id="{3949CA07-31EF-F7B5-7AD8-791DC8D8A05A}"/>
                </a:ext>
              </a:extLst>
            </p:cNvPr>
            <p:cNvSpPr/>
            <p:nvPr/>
          </p:nvSpPr>
          <p:spPr>
            <a:xfrm rot="19888746">
              <a:off x="6888253" y="2773037"/>
              <a:ext cx="1144237" cy="1492969"/>
            </a:xfrm>
            <a:custGeom>
              <a:avLst/>
              <a:gdLst>
                <a:gd name="connsiteX0" fmla="*/ 1131015 w 1138813"/>
                <a:gd name="connsiteY0" fmla="*/ 0 h 1464521"/>
                <a:gd name="connsiteX1" fmla="*/ 1131374 w 1138813"/>
                <a:gd name="connsiteY1" fmla="*/ 87727 h 1464521"/>
                <a:gd name="connsiteX2" fmla="*/ 1138617 w 1138813"/>
                <a:gd name="connsiteY2" fmla="*/ 1183176 h 1464521"/>
                <a:gd name="connsiteX3" fmla="*/ 1138813 w 1138813"/>
                <a:gd name="connsiteY3" fmla="*/ 1209478 h 1464521"/>
                <a:gd name="connsiteX4" fmla="*/ 1138141 w 1138813"/>
                <a:gd name="connsiteY4" fmla="*/ 1464521 h 1464521"/>
                <a:gd name="connsiteX5" fmla="*/ 276274 w 1138813"/>
                <a:gd name="connsiteY5" fmla="*/ 784303 h 1464521"/>
                <a:gd name="connsiteX6" fmla="*/ 3832 w 1138813"/>
                <a:gd name="connsiteY6" fmla="*/ 567676 h 1464521"/>
                <a:gd name="connsiteX7" fmla="*/ 0 w 1138813"/>
                <a:gd name="connsiteY7" fmla="*/ 560462 h 1464521"/>
                <a:gd name="connsiteX8" fmla="*/ 21077 w 1138813"/>
                <a:gd name="connsiteY8" fmla="*/ 532276 h 1464521"/>
                <a:gd name="connsiteX9" fmla="*/ 1002143 w 1138813"/>
                <a:gd name="connsiteY9" fmla="*/ 6508 h 1464521"/>
                <a:gd name="connsiteX10" fmla="*/ 1131015 w 1138813"/>
                <a:gd name="connsiteY10" fmla="*/ 0 h 1464521"/>
                <a:gd name="connsiteX0" fmla="*/ 1131015 w 1143154"/>
                <a:gd name="connsiteY0" fmla="*/ 0 h 1464521"/>
                <a:gd name="connsiteX1" fmla="*/ 1138617 w 1143154"/>
                <a:gd name="connsiteY1" fmla="*/ 1183176 h 1464521"/>
                <a:gd name="connsiteX2" fmla="*/ 1138813 w 1143154"/>
                <a:gd name="connsiteY2" fmla="*/ 1209478 h 1464521"/>
                <a:gd name="connsiteX3" fmla="*/ 1138141 w 1143154"/>
                <a:gd name="connsiteY3" fmla="*/ 1464521 h 1464521"/>
                <a:gd name="connsiteX4" fmla="*/ 276274 w 1143154"/>
                <a:gd name="connsiteY4" fmla="*/ 784303 h 1464521"/>
                <a:gd name="connsiteX5" fmla="*/ 3832 w 1143154"/>
                <a:gd name="connsiteY5" fmla="*/ 567676 h 1464521"/>
                <a:gd name="connsiteX6" fmla="*/ 0 w 1143154"/>
                <a:gd name="connsiteY6" fmla="*/ 560462 h 1464521"/>
                <a:gd name="connsiteX7" fmla="*/ 21077 w 1143154"/>
                <a:gd name="connsiteY7" fmla="*/ 532276 h 1464521"/>
                <a:gd name="connsiteX8" fmla="*/ 1002143 w 1143154"/>
                <a:gd name="connsiteY8" fmla="*/ 6508 h 1464521"/>
                <a:gd name="connsiteX9" fmla="*/ 1131015 w 1143154"/>
                <a:gd name="connsiteY9" fmla="*/ 0 h 1464521"/>
                <a:gd name="connsiteX0" fmla="*/ 1131015 w 1143276"/>
                <a:gd name="connsiteY0" fmla="*/ 0 h 1464521"/>
                <a:gd name="connsiteX1" fmla="*/ 1138813 w 1143276"/>
                <a:gd name="connsiteY1" fmla="*/ 1209478 h 1464521"/>
                <a:gd name="connsiteX2" fmla="*/ 1138141 w 1143276"/>
                <a:gd name="connsiteY2" fmla="*/ 1464521 h 1464521"/>
                <a:gd name="connsiteX3" fmla="*/ 276274 w 1143276"/>
                <a:gd name="connsiteY3" fmla="*/ 784303 h 1464521"/>
                <a:gd name="connsiteX4" fmla="*/ 3832 w 1143276"/>
                <a:gd name="connsiteY4" fmla="*/ 567676 h 1464521"/>
                <a:gd name="connsiteX5" fmla="*/ 0 w 1143276"/>
                <a:gd name="connsiteY5" fmla="*/ 560462 h 1464521"/>
                <a:gd name="connsiteX6" fmla="*/ 21077 w 1143276"/>
                <a:gd name="connsiteY6" fmla="*/ 532276 h 1464521"/>
                <a:gd name="connsiteX7" fmla="*/ 1002143 w 1143276"/>
                <a:gd name="connsiteY7" fmla="*/ 6508 h 1464521"/>
                <a:gd name="connsiteX8" fmla="*/ 1131015 w 1143276"/>
                <a:gd name="connsiteY8" fmla="*/ 0 h 1464521"/>
                <a:gd name="connsiteX0" fmla="*/ 1131015 w 1143276"/>
                <a:gd name="connsiteY0" fmla="*/ 0 h 1464521"/>
                <a:gd name="connsiteX1" fmla="*/ 1138813 w 1143276"/>
                <a:gd name="connsiteY1" fmla="*/ 1209478 h 1464521"/>
                <a:gd name="connsiteX2" fmla="*/ 1138141 w 1143276"/>
                <a:gd name="connsiteY2" fmla="*/ 1464521 h 1464521"/>
                <a:gd name="connsiteX3" fmla="*/ 3832 w 1143276"/>
                <a:gd name="connsiteY3" fmla="*/ 567676 h 1464521"/>
                <a:gd name="connsiteX4" fmla="*/ 0 w 1143276"/>
                <a:gd name="connsiteY4" fmla="*/ 560462 h 1464521"/>
                <a:gd name="connsiteX5" fmla="*/ 21077 w 1143276"/>
                <a:gd name="connsiteY5" fmla="*/ 532276 h 1464521"/>
                <a:gd name="connsiteX6" fmla="*/ 1002143 w 1143276"/>
                <a:gd name="connsiteY6" fmla="*/ 6508 h 1464521"/>
                <a:gd name="connsiteX7" fmla="*/ 1131015 w 1143276"/>
                <a:gd name="connsiteY7" fmla="*/ 0 h 1464521"/>
                <a:gd name="connsiteX0" fmla="*/ 1141175 w 1150486"/>
                <a:gd name="connsiteY0" fmla="*/ 0 h 1467061"/>
                <a:gd name="connsiteX1" fmla="*/ 1138813 w 1150486"/>
                <a:gd name="connsiteY1" fmla="*/ 1212018 h 1467061"/>
                <a:gd name="connsiteX2" fmla="*/ 1138141 w 1150486"/>
                <a:gd name="connsiteY2" fmla="*/ 1467061 h 1467061"/>
                <a:gd name="connsiteX3" fmla="*/ 3832 w 1150486"/>
                <a:gd name="connsiteY3" fmla="*/ 570216 h 1467061"/>
                <a:gd name="connsiteX4" fmla="*/ 0 w 1150486"/>
                <a:gd name="connsiteY4" fmla="*/ 563002 h 1467061"/>
                <a:gd name="connsiteX5" fmla="*/ 21077 w 1150486"/>
                <a:gd name="connsiteY5" fmla="*/ 534816 h 1467061"/>
                <a:gd name="connsiteX6" fmla="*/ 1002143 w 1150486"/>
                <a:gd name="connsiteY6" fmla="*/ 9048 h 1467061"/>
                <a:gd name="connsiteX7" fmla="*/ 1141175 w 1150486"/>
                <a:gd name="connsiteY7" fmla="*/ 0 h 1467061"/>
                <a:gd name="connsiteX0" fmla="*/ 1141175 w 1141175"/>
                <a:gd name="connsiteY0" fmla="*/ 0 h 1467061"/>
                <a:gd name="connsiteX1" fmla="*/ 1138813 w 1141175"/>
                <a:gd name="connsiteY1" fmla="*/ 1212018 h 1467061"/>
                <a:gd name="connsiteX2" fmla="*/ 1138141 w 1141175"/>
                <a:gd name="connsiteY2" fmla="*/ 1467061 h 1467061"/>
                <a:gd name="connsiteX3" fmla="*/ 3832 w 1141175"/>
                <a:gd name="connsiteY3" fmla="*/ 570216 h 1467061"/>
                <a:gd name="connsiteX4" fmla="*/ 0 w 1141175"/>
                <a:gd name="connsiteY4" fmla="*/ 563002 h 1467061"/>
                <a:gd name="connsiteX5" fmla="*/ 21077 w 1141175"/>
                <a:gd name="connsiteY5" fmla="*/ 534816 h 1467061"/>
                <a:gd name="connsiteX6" fmla="*/ 1002143 w 1141175"/>
                <a:gd name="connsiteY6" fmla="*/ 9048 h 1467061"/>
                <a:gd name="connsiteX7" fmla="*/ 1141175 w 1141175"/>
                <a:gd name="connsiteY7" fmla="*/ 0 h 1467061"/>
                <a:gd name="connsiteX0" fmla="*/ 1141175 w 1141175"/>
                <a:gd name="connsiteY0" fmla="*/ 0 h 1474681"/>
                <a:gd name="connsiteX1" fmla="*/ 1138813 w 1141175"/>
                <a:gd name="connsiteY1" fmla="*/ 1212018 h 1474681"/>
                <a:gd name="connsiteX2" fmla="*/ 1138141 w 1141175"/>
                <a:gd name="connsiteY2" fmla="*/ 1474681 h 1474681"/>
                <a:gd name="connsiteX3" fmla="*/ 3832 w 1141175"/>
                <a:gd name="connsiteY3" fmla="*/ 570216 h 1474681"/>
                <a:gd name="connsiteX4" fmla="*/ 0 w 1141175"/>
                <a:gd name="connsiteY4" fmla="*/ 563002 h 1474681"/>
                <a:gd name="connsiteX5" fmla="*/ 21077 w 1141175"/>
                <a:gd name="connsiteY5" fmla="*/ 534816 h 1474681"/>
                <a:gd name="connsiteX6" fmla="*/ 1002143 w 1141175"/>
                <a:gd name="connsiteY6" fmla="*/ 9048 h 1474681"/>
                <a:gd name="connsiteX7" fmla="*/ 1141175 w 1141175"/>
                <a:gd name="connsiteY7" fmla="*/ 0 h 1474681"/>
                <a:gd name="connsiteX0" fmla="*/ 1141175 w 1141175"/>
                <a:gd name="connsiteY0" fmla="*/ 0 h 1474681"/>
                <a:gd name="connsiteX1" fmla="*/ 1138813 w 1141175"/>
                <a:gd name="connsiteY1" fmla="*/ 1212018 h 1474681"/>
                <a:gd name="connsiteX2" fmla="*/ 1132045 w 1141175"/>
                <a:gd name="connsiteY2" fmla="*/ 1474681 h 1474681"/>
                <a:gd name="connsiteX3" fmla="*/ 3832 w 1141175"/>
                <a:gd name="connsiteY3" fmla="*/ 570216 h 1474681"/>
                <a:gd name="connsiteX4" fmla="*/ 0 w 1141175"/>
                <a:gd name="connsiteY4" fmla="*/ 563002 h 1474681"/>
                <a:gd name="connsiteX5" fmla="*/ 21077 w 1141175"/>
                <a:gd name="connsiteY5" fmla="*/ 534816 h 1474681"/>
                <a:gd name="connsiteX6" fmla="*/ 1002143 w 1141175"/>
                <a:gd name="connsiteY6" fmla="*/ 9048 h 1474681"/>
                <a:gd name="connsiteX7" fmla="*/ 1141175 w 1141175"/>
                <a:gd name="connsiteY7" fmla="*/ 0 h 1474681"/>
                <a:gd name="connsiteX0" fmla="*/ 1141175 w 1144237"/>
                <a:gd name="connsiteY0" fmla="*/ 0 h 1492969"/>
                <a:gd name="connsiteX1" fmla="*/ 1138813 w 1144237"/>
                <a:gd name="connsiteY1" fmla="*/ 1212018 h 1492969"/>
                <a:gd name="connsiteX2" fmla="*/ 1144237 w 1144237"/>
                <a:gd name="connsiteY2" fmla="*/ 1492969 h 1492969"/>
                <a:gd name="connsiteX3" fmla="*/ 3832 w 1144237"/>
                <a:gd name="connsiteY3" fmla="*/ 570216 h 1492969"/>
                <a:gd name="connsiteX4" fmla="*/ 0 w 1144237"/>
                <a:gd name="connsiteY4" fmla="*/ 563002 h 1492969"/>
                <a:gd name="connsiteX5" fmla="*/ 21077 w 1144237"/>
                <a:gd name="connsiteY5" fmla="*/ 534816 h 1492969"/>
                <a:gd name="connsiteX6" fmla="*/ 1002143 w 1144237"/>
                <a:gd name="connsiteY6" fmla="*/ 9048 h 1492969"/>
                <a:gd name="connsiteX7" fmla="*/ 1141175 w 1144237"/>
                <a:gd name="connsiteY7" fmla="*/ 0 h 149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237" h="1492969">
                  <a:moveTo>
                    <a:pt x="1141175" y="0"/>
                  </a:moveTo>
                  <a:cubicBezTo>
                    <a:pt x="1141093" y="203035"/>
                    <a:pt x="1137625" y="967931"/>
                    <a:pt x="1138813" y="1212018"/>
                  </a:cubicBezTo>
                  <a:lnTo>
                    <a:pt x="1144237" y="1492969"/>
                  </a:lnTo>
                  <a:lnTo>
                    <a:pt x="3832" y="570216"/>
                  </a:lnTo>
                  <a:lnTo>
                    <a:pt x="0" y="563002"/>
                  </a:lnTo>
                  <a:lnTo>
                    <a:pt x="21077" y="534816"/>
                  </a:lnTo>
                  <a:cubicBezTo>
                    <a:pt x="260019" y="245286"/>
                    <a:pt x="607995" y="49076"/>
                    <a:pt x="1002143" y="9048"/>
                  </a:cubicBezTo>
                  <a:lnTo>
                    <a:pt x="1141175" y="0"/>
                  </a:lnTo>
                  <a:close/>
                </a:path>
              </a:pathLst>
            </a:custGeom>
            <a:solidFill>
              <a:schemeClr val="accent6">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6" name="Freeform 62">
              <a:extLst>
                <a:ext uri="{FF2B5EF4-FFF2-40B4-BE49-F238E27FC236}">
                  <a16:creationId xmlns:a16="http://schemas.microsoft.com/office/drawing/2014/main" id="{C3A13710-DC95-3C4E-F2EC-7BCB321DCE59}"/>
                </a:ext>
              </a:extLst>
            </p:cNvPr>
            <p:cNvSpPr/>
            <p:nvPr/>
          </p:nvSpPr>
          <p:spPr>
            <a:xfrm rot="19888746">
              <a:off x="8076789" y="2639525"/>
              <a:ext cx="1474191" cy="1261126"/>
            </a:xfrm>
            <a:custGeom>
              <a:avLst/>
              <a:gdLst>
                <a:gd name="connsiteX0" fmla="*/ 1140589 w 1469111"/>
                <a:gd name="connsiteY0" fmla="*/ 0 h 1261126"/>
                <a:gd name="connsiteX1" fmla="*/ 1218813 w 1469111"/>
                <a:gd name="connsiteY1" fmla="*/ 104607 h 1261126"/>
                <a:gd name="connsiteX2" fmla="*/ 1469111 w 1469111"/>
                <a:gd name="connsiteY2" fmla="*/ 924027 h 1261126"/>
                <a:gd name="connsiteX3" fmla="*/ 1439336 w 1469111"/>
                <a:gd name="connsiteY3" fmla="*/ 1219392 h 1261126"/>
                <a:gd name="connsiteX4" fmla="*/ 1428605 w 1469111"/>
                <a:gd name="connsiteY4" fmla="*/ 1261126 h 1261126"/>
                <a:gd name="connsiteX5" fmla="*/ 1214045 w 1469111"/>
                <a:gd name="connsiteY5" fmla="*/ 1212583 h 1261126"/>
                <a:gd name="connsiteX6" fmla="*/ 1491 w 1469111"/>
                <a:gd name="connsiteY6" fmla="*/ 932614 h 1261126"/>
                <a:gd name="connsiteX7" fmla="*/ 0 w 1469111"/>
                <a:gd name="connsiteY7" fmla="*/ 929442 h 1261126"/>
                <a:gd name="connsiteX8" fmla="*/ 164474 w 1469111"/>
                <a:gd name="connsiteY8" fmla="*/ 795007 h 1261126"/>
                <a:gd name="connsiteX9" fmla="*/ 1150462 w 1469111"/>
                <a:gd name="connsiteY9" fmla="*/ 27407 h 1261126"/>
                <a:gd name="connsiteX10" fmla="*/ 1140589 w 1469111"/>
                <a:gd name="connsiteY10" fmla="*/ 0 h 1261126"/>
                <a:gd name="connsiteX0" fmla="*/ 1145669 w 1474191"/>
                <a:gd name="connsiteY0" fmla="*/ 0 h 1261126"/>
                <a:gd name="connsiteX1" fmla="*/ 1223893 w 1474191"/>
                <a:gd name="connsiteY1" fmla="*/ 104607 h 1261126"/>
                <a:gd name="connsiteX2" fmla="*/ 1474191 w 1474191"/>
                <a:gd name="connsiteY2" fmla="*/ 924027 h 1261126"/>
                <a:gd name="connsiteX3" fmla="*/ 1444416 w 1474191"/>
                <a:gd name="connsiteY3" fmla="*/ 1219392 h 1261126"/>
                <a:gd name="connsiteX4" fmla="*/ 1433685 w 1474191"/>
                <a:gd name="connsiteY4" fmla="*/ 1261126 h 1261126"/>
                <a:gd name="connsiteX5" fmla="*/ 1219125 w 1474191"/>
                <a:gd name="connsiteY5" fmla="*/ 1212583 h 1261126"/>
                <a:gd name="connsiteX6" fmla="*/ 6571 w 1474191"/>
                <a:gd name="connsiteY6" fmla="*/ 932614 h 1261126"/>
                <a:gd name="connsiteX7" fmla="*/ 0 w 1474191"/>
                <a:gd name="connsiteY7" fmla="*/ 924362 h 1261126"/>
                <a:gd name="connsiteX8" fmla="*/ 169554 w 1474191"/>
                <a:gd name="connsiteY8" fmla="*/ 795007 h 1261126"/>
                <a:gd name="connsiteX9" fmla="*/ 1155542 w 1474191"/>
                <a:gd name="connsiteY9" fmla="*/ 27407 h 1261126"/>
                <a:gd name="connsiteX10" fmla="*/ 1145669 w 1474191"/>
                <a:gd name="connsiteY10" fmla="*/ 0 h 126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191" h="1261126">
                  <a:moveTo>
                    <a:pt x="1145669" y="0"/>
                  </a:moveTo>
                  <a:lnTo>
                    <a:pt x="1223893" y="104607"/>
                  </a:lnTo>
                  <a:cubicBezTo>
                    <a:pt x="1381918" y="338516"/>
                    <a:pt x="1474191" y="620496"/>
                    <a:pt x="1474191" y="924027"/>
                  </a:cubicBezTo>
                  <a:cubicBezTo>
                    <a:pt x="1474191" y="1025204"/>
                    <a:pt x="1463938" y="1123987"/>
                    <a:pt x="1444416" y="1219392"/>
                  </a:cubicBezTo>
                  <a:lnTo>
                    <a:pt x="1433685" y="1261126"/>
                  </a:lnTo>
                  <a:lnTo>
                    <a:pt x="1219125" y="1212583"/>
                  </a:lnTo>
                  <a:lnTo>
                    <a:pt x="6571" y="932614"/>
                  </a:lnTo>
                  <a:lnTo>
                    <a:pt x="0" y="924362"/>
                  </a:lnTo>
                  <a:lnTo>
                    <a:pt x="169554" y="795007"/>
                  </a:lnTo>
                  <a:lnTo>
                    <a:pt x="1155542" y="27407"/>
                  </a:lnTo>
                  <a:lnTo>
                    <a:pt x="1145669" y="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7" name="Freeform 61">
              <a:extLst>
                <a:ext uri="{FF2B5EF4-FFF2-40B4-BE49-F238E27FC236}">
                  <a16:creationId xmlns:a16="http://schemas.microsoft.com/office/drawing/2014/main" id="{F971C88C-CB72-C6B4-70EB-79D46CE81235}"/>
                </a:ext>
              </a:extLst>
            </p:cNvPr>
            <p:cNvSpPr/>
            <p:nvPr/>
          </p:nvSpPr>
          <p:spPr>
            <a:xfrm rot="19888746">
              <a:off x="6803234" y="3362297"/>
              <a:ext cx="1449815" cy="1237413"/>
            </a:xfrm>
            <a:custGeom>
              <a:avLst/>
              <a:gdLst>
                <a:gd name="connsiteX0" fmla="*/ 311636 w 1449815"/>
                <a:gd name="connsiteY0" fmla="*/ 0 h 1227253"/>
                <a:gd name="connsiteX1" fmla="*/ 317422 w 1449815"/>
                <a:gd name="connsiteY1" fmla="*/ 4601 h 1227253"/>
                <a:gd name="connsiteX2" fmla="*/ 318891 w 1449815"/>
                <a:gd name="connsiteY2" fmla="*/ 7366 h 1227253"/>
                <a:gd name="connsiteX3" fmla="*/ 589864 w 1449815"/>
                <a:gd name="connsiteY3" fmla="*/ 221228 h 1227253"/>
                <a:gd name="connsiteX4" fmla="*/ 1449815 w 1449815"/>
                <a:gd name="connsiteY4" fmla="*/ 905003 h 1227253"/>
                <a:gd name="connsiteX5" fmla="*/ 37603 w 1449815"/>
                <a:gd name="connsiteY5" fmla="*/ 1227253 h 1227253"/>
                <a:gd name="connsiteX6" fmla="*/ 29775 w 1449815"/>
                <a:gd name="connsiteY6" fmla="*/ 1196811 h 1227253"/>
                <a:gd name="connsiteX7" fmla="*/ 0 w 1449815"/>
                <a:gd name="connsiteY7" fmla="*/ 901446 h 1227253"/>
                <a:gd name="connsiteX8" fmla="*/ 250298 w 1449815"/>
                <a:gd name="connsiteY8" fmla="*/ 82026 h 1227253"/>
                <a:gd name="connsiteX9" fmla="*/ 311636 w 1449815"/>
                <a:gd name="connsiteY9" fmla="*/ 0 h 1227253"/>
                <a:gd name="connsiteX0" fmla="*/ 311636 w 1449815"/>
                <a:gd name="connsiteY0" fmla="*/ 0 h 1237413"/>
                <a:gd name="connsiteX1" fmla="*/ 317422 w 1449815"/>
                <a:gd name="connsiteY1" fmla="*/ 4601 h 1237413"/>
                <a:gd name="connsiteX2" fmla="*/ 318891 w 1449815"/>
                <a:gd name="connsiteY2" fmla="*/ 7366 h 1237413"/>
                <a:gd name="connsiteX3" fmla="*/ 589864 w 1449815"/>
                <a:gd name="connsiteY3" fmla="*/ 221228 h 1237413"/>
                <a:gd name="connsiteX4" fmla="*/ 1449815 w 1449815"/>
                <a:gd name="connsiteY4" fmla="*/ 905003 h 1237413"/>
                <a:gd name="connsiteX5" fmla="*/ 42683 w 1449815"/>
                <a:gd name="connsiteY5" fmla="*/ 1237413 h 1237413"/>
                <a:gd name="connsiteX6" fmla="*/ 29775 w 1449815"/>
                <a:gd name="connsiteY6" fmla="*/ 1196811 h 1237413"/>
                <a:gd name="connsiteX7" fmla="*/ 0 w 1449815"/>
                <a:gd name="connsiteY7" fmla="*/ 901446 h 1237413"/>
                <a:gd name="connsiteX8" fmla="*/ 250298 w 1449815"/>
                <a:gd name="connsiteY8" fmla="*/ 82026 h 1237413"/>
                <a:gd name="connsiteX9" fmla="*/ 311636 w 1449815"/>
                <a:gd name="connsiteY9" fmla="*/ 0 h 1237413"/>
                <a:gd name="connsiteX0" fmla="*/ 311636 w 1449815"/>
                <a:gd name="connsiteY0" fmla="*/ 0 h 1237413"/>
                <a:gd name="connsiteX1" fmla="*/ 317422 w 1449815"/>
                <a:gd name="connsiteY1" fmla="*/ 4601 h 1237413"/>
                <a:gd name="connsiteX2" fmla="*/ 318891 w 1449815"/>
                <a:gd name="connsiteY2" fmla="*/ 7366 h 1237413"/>
                <a:gd name="connsiteX3" fmla="*/ 589864 w 1449815"/>
                <a:gd name="connsiteY3" fmla="*/ 221228 h 1237413"/>
                <a:gd name="connsiteX4" fmla="*/ 1449815 w 1449815"/>
                <a:gd name="connsiteY4" fmla="*/ 911099 h 1237413"/>
                <a:gd name="connsiteX5" fmla="*/ 42683 w 1449815"/>
                <a:gd name="connsiteY5" fmla="*/ 1237413 h 1237413"/>
                <a:gd name="connsiteX6" fmla="*/ 29775 w 1449815"/>
                <a:gd name="connsiteY6" fmla="*/ 1196811 h 1237413"/>
                <a:gd name="connsiteX7" fmla="*/ 0 w 1449815"/>
                <a:gd name="connsiteY7" fmla="*/ 901446 h 1237413"/>
                <a:gd name="connsiteX8" fmla="*/ 250298 w 1449815"/>
                <a:gd name="connsiteY8" fmla="*/ 82026 h 1237413"/>
                <a:gd name="connsiteX9" fmla="*/ 311636 w 1449815"/>
                <a:gd name="connsiteY9" fmla="*/ 0 h 12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815" h="1237413">
                  <a:moveTo>
                    <a:pt x="311636" y="0"/>
                  </a:moveTo>
                  <a:lnTo>
                    <a:pt x="317422" y="4601"/>
                  </a:lnTo>
                  <a:lnTo>
                    <a:pt x="318891" y="7366"/>
                  </a:lnTo>
                  <a:lnTo>
                    <a:pt x="589864" y="221228"/>
                  </a:lnTo>
                  <a:lnTo>
                    <a:pt x="1449815" y="911099"/>
                  </a:lnTo>
                  <a:lnTo>
                    <a:pt x="42683" y="1237413"/>
                  </a:lnTo>
                  <a:cubicBezTo>
                    <a:pt x="40074" y="1227266"/>
                    <a:pt x="32384" y="1206958"/>
                    <a:pt x="29775" y="1196811"/>
                  </a:cubicBezTo>
                  <a:cubicBezTo>
                    <a:pt x="10253" y="1101406"/>
                    <a:pt x="0" y="1002623"/>
                    <a:pt x="0" y="901446"/>
                  </a:cubicBezTo>
                  <a:cubicBezTo>
                    <a:pt x="0" y="597915"/>
                    <a:pt x="92273" y="315935"/>
                    <a:pt x="250298" y="82026"/>
                  </a:cubicBezTo>
                  <a:lnTo>
                    <a:pt x="311636"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8" name="Freeform 60">
              <a:extLst>
                <a:ext uri="{FF2B5EF4-FFF2-40B4-BE49-F238E27FC236}">
                  <a16:creationId xmlns:a16="http://schemas.microsoft.com/office/drawing/2014/main" id="{B9FF2198-D5CB-EEA9-531E-1D11DDF28496}"/>
                </a:ext>
              </a:extLst>
            </p:cNvPr>
            <p:cNvSpPr/>
            <p:nvPr/>
          </p:nvSpPr>
          <p:spPr>
            <a:xfrm rot="19888746">
              <a:off x="7289599" y="4141544"/>
              <a:ext cx="1414916" cy="1313003"/>
            </a:xfrm>
            <a:custGeom>
              <a:avLst/>
              <a:gdLst>
                <a:gd name="connsiteX0" fmla="*/ 1414916 w 1414916"/>
                <a:gd name="connsiteY0" fmla="*/ 0 h 1313003"/>
                <a:gd name="connsiteX1" fmla="*/ 1414916 w 1414916"/>
                <a:gd name="connsiteY1" fmla="*/ 32 h 1313003"/>
                <a:gd name="connsiteX2" fmla="*/ 1163058 w 1414916"/>
                <a:gd name="connsiteY2" fmla="*/ 534588 h 1313003"/>
                <a:gd name="connsiteX3" fmla="*/ 783406 w 1414916"/>
                <a:gd name="connsiteY3" fmla="*/ 1313003 h 1313003"/>
                <a:gd name="connsiteX4" fmla="*/ 727660 w 1414916"/>
                <a:gd name="connsiteY4" fmla="*/ 1286148 h 1313003"/>
                <a:gd name="connsiteX5" fmla="*/ 26552 w 1414916"/>
                <a:gd name="connsiteY5" fmla="*/ 433274 h 1313003"/>
                <a:gd name="connsiteX6" fmla="*/ 0 w 1414916"/>
                <a:gd name="connsiteY6" fmla="*/ 330011 h 1313003"/>
                <a:gd name="connsiteX7" fmla="*/ 1412393 w 1414916"/>
                <a:gd name="connsiteY7" fmla="*/ 2536 h 1313003"/>
                <a:gd name="connsiteX8" fmla="*/ 1410477 w 1414916"/>
                <a:gd name="connsiteY8" fmla="*/ 1013 h 1313003"/>
                <a:gd name="connsiteX9" fmla="*/ 1414916 w 1414916"/>
                <a:gd name="connsiteY9" fmla="*/ 0 h 131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916" h="1313003">
                  <a:moveTo>
                    <a:pt x="1414916" y="0"/>
                  </a:moveTo>
                  <a:lnTo>
                    <a:pt x="1414916" y="32"/>
                  </a:lnTo>
                  <a:lnTo>
                    <a:pt x="1163058" y="534588"/>
                  </a:lnTo>
                  <a:lnTo>
                    <a:pt x="783406" y="1313003"/>
                  </a:lnTo>
                  <a:lnTo>
                    <a:pt x="727660" y="1286148"/>
                  </a:lnTo>
                  <a:cubicBezTo>
                    <a:pt x="395399" y="1105654"/>
                    <a:pt x="140742" y="800408"/>
                    <a:pt x="26552" y="433274"/>
                  </a:cubicBezTo>
                  <a:lnTo>
                    <a:pt x="0" y="330011"/>
                  </a:lnTo>
                  <a:lnTo>
                    <a:pt x="1412393" y="2536"/>
                  </a:lnTo>
                  <a:lnTo>
                    <a:pt x="1410477" y="1013"/>
                  </a:lnTo>
                  <a:lnTo>
                    <a:pt x="1414916"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29" name="Freeform 55">
              <a:extLst>
                <a:ext uri="{FF2B5EF4-FFF2-40B4-BE49-F238E27FC236}">
                  <a16:creationId xmlns:a16="http://schemas.microsoft.com/office/drawing/2014/main" id="{7790C376-C48D-BBB9-9277-FF74C0696865}"/>
                </a:ext>
              </a:extLst>
            </p:cNvPr>
            <p:cNvSpPr/>
            <p:nvPr/>
          </p:nvSpPr>
          <p:spPr>
            <a:xfrm rot="19888746">
              <a:off x="8017818" y="3792977"/>
              <a:ext cx="1265019" cy="1466705"/>
            </a:xfrm>
            <a:custGeom>
              <a:avLst/>
              <a:gdLst>
                <a:gd name="connsiteX0" fmla="*/ 624228 w 1249779"/>
                <a:gd name="connsiteY0" fmla="*/ 0 h 1451465"/>
                <a:gd name="connsiteX1" fmla="*/ 1249779 w 1249779"/>
                <a:gd name="connsiteY1" fmla="*/ 1313658 h 1451465"/>
                <a:gd name="connsiteX2" fmla="*/ 1202793 w 1249779"/>
                <a:gd name="connsiteY2" fmla="*/ 1336292 h 1451465"/>
                <a:gd name="connsiteX3" fmla="*/ 632323 w 1249779"/>
                <a:gd name="connsiteY3" fmla="*/ 1451465 h 1451465"/>
                <a:gd name="connsiteX4" fmla="*/ 61853 w 1249779"/>
                <a:gd name="connsiteY4" fmla="*/ 1336292 h 1451465"/>
                <a:gd name="connsiteX5" fmla="*/ 0 w 1249779"/>
                <a:gd name="connsiteY5" fmla="*/ 1306496 h 1451465"/>
                <a:gd name="connsiteX6" fmla="*/ 369139 w 1249779"/>
                <a:gd name="connsiteY6" fmla="*/ 523017 h 1451465"/>
                <a:gd name="connsiteX7" fmla="*/ 624228 w 1249779"/>
                <a:gd name="connsiteY7" fmla="*/ 0 h 1451465"/>
                <a:gd name="connsiteX0" fmla="*/ 639468 w 1265019"/>
                <a:gd name="connsiteY0" fmla="*/ 0 h 1451465"/>
                <a:gd name="connsiteX1" fmla="*/ 1265019 w 1265019"/>
                <a:gd name="connsiteY1" fmla="*/ 1313658 h 1451465"/>
                <a:gd name="connsiteX2" fmla="*/ 1218033 w 1265019"/>
                <a:gd name="connsiteY2" fmla="*/ 1336292 h 1451465"/>
                <a:gd name="connsiteX3" fmla="*/ 647563 w 1265019"/>
                <a:gd name="connsiteY3" fmla="*/ 1451465 h 1451465"/>
                <a:gd name="connsiteX4" fmla="*/ 77093 w 1265019"/>
                <a:gd name="connsiteY4" fmla="*/ 1336292 h 1451465"/>
                <a:gd name="connsiteX5" fmla="*/ 0 w 1265019"/>
                <a:gd name="connsiteY5" fmla="*/ 1303956 h 1451465"/>
                <a:gd name="connsiteX6" fmla="*/ 384379 w 1265019"/>
                <a:gd name="connsiteY6" fmla="*/ 523017 h 1451465"/>
                <a:gd name="connsiteX7" fmla="*/ 639468 w 1265019"/>
                <a:gd name="connsiteY7" fmla="*/ 0 h 1451465"/>
                <a:gd name="connsiteX0" fmla="*/ 636928 w 1265019"/>
                <a:gd name="connsiteY0" fmla="*/ 0 h 1466705"/>
                <a:gd name="connsiteX1" fmla="*/ 1265019 w 1265019"/>
                <a:gd name="connsiteY1" fmla="*/ 1328898 h 1466705"/>
                <a:gd name="connsiteX2" fmla="*/ 1218033 w 1265019"/>
                <a:gd name="connsiteY2" fmla="*/ 1351532 h 1466705"/>
                <a:gd name="connsiteX3" fmla="*/ 647563 w 1265019"/>
                <a:gd name="connsiteY3" fmla="*/ 1466705 h 1466705"/>
                <a:gd name="connsiteX4" fmla="*/ 77093 w 1265019"/>
                <a:gd name="connsiteY4" fmla="*/ 1351532 h 1466705"/>
                <a:gd name="connsiteX5" fmla="*/ 0 w 1265019"/>
                <a:gd name="connsiteY5" fmla="*/ 1319196 h 1466705"/>
                <a:gd name="connsiteX6" fmla="*/ 384379 w 1265019"/>
                <a:gd name="connsiteY6" fmla="*/ 538257 h 1466705"/>
                <a:gd name="connsiteX7" fmla="*/ 636928 w 1265019"/>
                <a:gd name="connsiteY7" fmla="*/ 0 h 146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019" h="1466705">
                  <a:moveTo>
                    <a:pt x="636928" y="0"/>
                  </a:moveTo>
                  <a:lnTo>
                    <a:pt x="1265019" y="1328898"/>
                  </a:lnTo>
                  <a:lnTo>
                    <a:pt x="1218033" y="1351532"/>
                  </a:lnTo>
                  <a:cubicBezTo>
                    <a:pt x="1042693" y="1425695"/>
                    <a:pt x="849917" y="1466705"/>
                    <a:pt x="647563" y="1466705"/>
                  </a:cubicBezTo>
                  <a:cubicBezTo>
                    <a:pt x="445209" y="1466705"/>
                    <a:pt x="252433" y="1425695"/>
                    <a:pt x="77093" y="1351532"/>
                  </a:cubicBezTo>
                  <a:lnTo>
                    <a:pt x="0" y="1319196"/>
                  </a:lnTo>
                  <a:lnTo>
                    <a:pt x="384379" y="538257"/>
                  </a:lnTo>
                  <a:lnTo>
                    <a:pt x="636928" y="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30" name="Freeform 54">
              <a:extLst>
                <a:ext uri="{FF2B5EF4-FFF2-40B4-BE49-F238E27FC236}">
                  <a16:creationId xmlns:a16="http://schemas.microsoft.com/office/drawing/2014/main" id="{5E87D66E-F30C-63AB-BCEF-57E7B938E0FB}"/>
                </a:ext>
              </a:extLst>
            </p:cNvPr>
            <p:cNvSpPr/>
            <p:nvPr/>
          </p:nvSpPr>
          <p:spPr>
            <a:xfrm rot="19888746">
              <a:off x="8536241" y="3459326"/>
              <a:ext cx="1434067" cy="1325272"/>
            </a:xfrm>
            <a:custGeom>
              <a:avLst/>
              <a:gdLst>
                <a:gd name="connsiteX0" fmla="*/ 0 w 1423907"/>
                <a:gd name="connsiteY0" fmla="*/ 0 h 1312572"/>
                <a:gd name="connsiteX1" fmla="*/ 1209589 w 1423907"/>
                <a:gd name="connsiteY1" fmla="*/ 273663 h 1312572"/>
                <a:gd name="connsiteX2" fmla="*/ 1423907 w 1423907"/>
                <a:gd name="connsiteY2" fmla="*/ 323147 h 1312572"/>
                <a:gd name="connsiteX3" fmla="*/ 1398765 w 1423907"/>
                <a:gd name="connsiteY3" fmla="*/ 420925 h 1312572"/>
                <a:gd name="connsiteX4" fmla="*/ 697657 w 1423907"/>
                <a:gd name="connsiteY4" fmla="*/ 1273799 h 1312572"/>
                <a:gd name="connsiteX5" fmla="*/ 617170 w 1423907"/>
                <a:gd name="connsiteY5" fmla="*/ 1312572 h 1312572"/>
                <a:gd name="connsiteX6" fmla="*/ 0 w 1423907"/>
                <a:gd name="connsiteY6" fmla="*/ 0 h 1312572"/>
                <a:gd name="connsiteX0" fmla="*/ 0 w 1423907"/>
                <a:gd name="connsiteY0" fmla="*/ 0 h 1312572"/>
                <a:gd name="connsiteX1" fmla="*/ 1423907 w 1423907"/>
                <a:gd name="connsiteY1" fmla="*/ 323147 h 1312572"/>
                <a:gd name="connsiteX2" fmla="*/ 1398765 w 1423907"/>
                <a:gd name="connsiteY2" fmla="*/ 420925 h 1312572"/>
                <a:gd name="connsiteX3" fmla="*/ 697657 w 1423907"/>
                <a:gd name="connsiteY3" fmla="*/ 1273799 h 1312572"/>
                <a:gd name="connsiteX4" fmla="*/ 617170 w 1423907"/>
                <a:gd name="connsiteY4" fmla="*/ 1312572 h 1312572"/>
                <a:gd name="connsiteX5" fmla="*/ 0 w 1423907"/>
                <a:gd name="connsiteY5" fmla="*/ 0 h 1312572"/>
                <a:gd name="connsiteX0" fmla="*/ 0 w 1434067"/>
                <a:gd name="connsiteY0" fmla="*/ 0 h 1325272"/>
                <a:gd name="connsiteX1" fmla="*/ 1434067 w 1434067"/>
                <a:gd name="connsiteY1" fmla="*/ 335847 h 1325272"/>
                <a:gd name="connsiteX2" fmla="*/ 1408925 w 1434067"/>
                <a:gd name="connsiteY2" fmla="*/ 433625 h 1325272"/>
                <a:gd name="connsiteX3" fmla="*/ 707817 w 1434067"/>
                <a:gd name="connsiteY3" fmla="*/ 1286499 h 1325272"/>
                <a:gd name="connsiteX4" fmla="*/ 627330 w 1434067"/>
                <a:gd name="connsiteY4" fmla="*/ 1325272 h 1325272"/>
                <a:gd name="connsiteX5" fmla="*/ 0 w 1434067"/>
                <a:gd name="connsiteY5" fmla="*/ 0 h 13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067" h="1325272">
                  <a:moveTo>
                    <a:pt x="0" y="0"/>
                  </a:moveTo>
                  <a:lnTo>
                    <a:pt x="1434067" y="335847"/>
                  </a:lnTo>
                  <a:lnTo>
                    <a:pt x="1408925" y="433625"/>
                  </a:lnTo>
                  <a:cubicBezTo>
                    <a:pt x="1294735" y="800759"/>
                    <a:pt x="1040078" y="1106005"/>
                    <a:pt x="707817" y="1286499"/>
                  </a:cubicBezTo>
                  <a:lnTo>
                    <a:pt x="627330" y="1325272"/>
                  </a:lnTo>
                  <a:lnTo>
                    <a:pt x="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bg1"/>
                </a:solidFill>
                <a:latin typeface="Helvetica" pitchFamily="2" charset="0"/>
              </a:endParaRPr>
            </a:p>
          </p:txBody>
        </p:sp>
        <p:sp>
          <p:nvSpPr>
            <p:cNvPr id="31" name="Freeform 52">
              <a:extLst>
                <a:ext uri="{FF2B5EF4-FFF2-40B4-BE49-F238E27FC236}">
                  <a16:creationId xmlns:a16="http://schemas.microsoft.com/office/drawing/2014/main" id="{16EE9BCA-C20F-BE7E-8F15-AFC3A9B4EF33}"/>
                </a:ext>
              </a:extLst>
            </p:cNvPr>
            <p:cNvSpPr/>
            <p:nvPr/>
          </p:nvSpPr>
          <p:spPr>
            <a:xfrm rot="19888746">
              <a:off x="9121565" y="3778647"/>
              <a:ext cx="164059" cy="38821"/>
            </a:xfrm>
            <a:custGeom>
              <a:avLst/>
              <a:gdLst>
                <a:gd name="connsiteX0" fmla="*/ 242 w 164059"/>
                <a:gd name="connsiteY0" fmla="*/ 0 h 38821"/>
                <a:gd name="connsiteX1" fmla="*/ 163832 w 164059"/>
                <a:gd name="connsiteY1" fmla="*/ 37011 h 38821"/>
                <a:gd name="connsiteX2" fmla="*/ 164059 w 164059"/>
                <a:gd name="connsiteY2" fmla="*/ 38821 h 38821"/>
                <a:gd name="connsiteX3" fmla="*/ 0 w 164059"/>
                <a:gd name="connsiteY3" fmla="*/ 941 h 38821"/>
                <a:gd name="connsiteX4" fmla="*/ 242 w 164059"/>
                <a:gd name="connsiteY4" fmla="*/ 0 h 3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59" h="38821">
                  <a:moveTo>
                    <a:pt x="242" y="0"/>
                  </a:moveTo>
                  <a:lnTo>
                    <a:pt x="163832" y="37011"/>
                  </a:lnTo>
                  <a:lnTo>
                    <a:pt x="164059" y="38821"/>
                  </a:lnTo>
                  <a:lnTo>
                    <a:pt x="0" y="941"/>
                  </a:lnTo>
                  <a:lnTo>
                    <a:pt x="242" y="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latin typeface="Helvetica" pitchFamily="2" charset="0"/>
              </a:endParaRPr>
            </a:p>
          </p:txBody>
        </p:sp>
        <p:pic>
          <p:nvPicPr>
            <p:cNvPr id="23" name="Picture 22">
              <a:extLst>
                <a:ext uri="{FF2B5EF4-FFF2-40B4-BE49-F238E27FC236}">
                  <a16:creationId xmlns:a16="http://schemas.microsoft.com/office/drawing/2014/main" id="{E500DB47-4E63-0ED4-4DE3-A3248ABF992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935079" y="2776535"/>
              <a:ext cx="2678429" cy="2602230"/>
            </a:xfrm>
            <a:prstGeom prst="rect">
              <a:avLst/>
            </a:prstGeom>
          </p:spPr>
        </p:pic>
        <p:sp>
          <p:nvSpPr>
            <p:cNvPr id="32" name="TextBox 31">
              <a:extLst>
                <a:ext uri="{FF2B5EF4-FFF2-40B4-BE49-F238E27FC236}">
                  <a16:creationId xmlns:a16="http://schemas.microsoft.com/office/drawing/2014/main" id="{80F79E13-4014-7EF4-0DC1-D6D4430CAFCB}"/>
                </a:ext>
              </a:extLst>
            </p:cNvPr>
            <p:cNvSpPr txBox="1"/>
            <p:nvPr/>
          </p:nvSpPr>
          <p:spPr>
            <a:xfrm>
              <a:off x="7340869" y="1024096"/>
              <a:ext cx="1934144" cy="1272690"/>
            </a:xfrm>
            <a:prstGeom prst="roundRect">
              <a:avLst>
                <a:gd name="adj" fmla="val 7518"/>
              </a:avLst>
            </a:prstGeom>
            <a:noFill/>
          </p:spPr>
          <p:txBody>
            <a:bodyPr wrap="square" lIns="180000" tIns="180000" rIns="180000" bIns="180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a:ea typeface="+mn-ea"/>
                  <a:cs typeface="Helvetica"/>
                </a:rPr>
                <a:t>Peer-to-peer Relationships, and Long-term </a:t>
              </a:r>
              <a:r>
                <a:rPr lang="en-US" sz="1400" dirty="0">
                  <a:solidFill>
                    <a:schemeClr val="bg1"/>
                  </a:solidFill>
                  <a:latin typeface="Helvetica"/>
                  <a:cs typeface="Helvetica"/>
                </a:rPr>
                <a:t>P</a:t>
              </a:r>
              <a:r>
                <a:rPr kumimoji="0" lang="en-US" sz="1400" b="0" i="0" u="none" strike="noStrike" kern="1200" cap="none" spc="0" normalizeH="0" baseline="0" noProof="0" dirty="0" err="1">
                  <a:ln>
                    <a:noFill/>
                  </a:ln>
                  <a:solidFill>
                    <a:schemeClr val="bg1"/>
                  </a:solidFill>
                  <a:effectLst/>
                  <a:uLnTx/>
                  <a:uFillTx/>
                  <a:latin typeface="Helvetica"/>
                  <a:ea typeface="+mn-ea"/>
                  <a:cs typeface="Helvetica"/>
                </a:rPr>
                <a:t>artnerships</a:t>
              </a:r>
              <a:endParaRPr kumimoji="0" lang="en-US" sz="1400" b="0" i="0" u="none" strike="noStrike" kern="1200" cap="none" spc="0" normalizeH="0" baseline="0" noProof="0" dirty="0">
                <a:ln>
                  <a:noFill/>
                </a:ln>
                <a:solidFill>
                  <a:schemeClr val="bg1"/>
                </a:solidFill>
                <a:effectLst/>
                <a:uLnTx/>
                <a:uFillTx/>
                <a:latin typeface="Helvetica"/>
                <a:ea typeface="+mn-ea"/>
                <a:cs typeface="Helvetica"/>
              </a:endParaRPr>
            </a:p>
          </p:txBody>
        </p:sp>
      </p:grpSp>
    </p:spTree>
    <p:extLst>
      <p:ext uri="{BB962C8B-B14F-4D97-AF65-F5344CB8AC3E}">
        <p14:creationId xmlns:p14="http://schemas.microsoft.com/office/powerpoint/2010/main" val="2926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p:cTn id="10" dur="500" fill="hold"/>
                                        <p:tgtEl>
                                          <p:spTgt spid="33"/>
                                        </p:tgtEl>
                                        <p:attrNameLst>
                                          <p:attrName>ppt_w</p:attrName>
                                        </p:attrNameLst>
                                      </p:cBhvr>
                                      <p:tavLst>
                                        <p:tav tm="0">
                                          <p:val>
                                            <p:fltVal val="0"/>
                                          </p:val>
                                        </p:tav>
                                        <p:tav tm="100000">
                                          <p:val>
                                            <p:strVal val="#ppt_w"/>
                                          </p:val>
                                        </p:tav>
                                      </p:tavLst>
                                    </p:anim>
                                    <p:anim calcmode="lin" valueType="num">
                                      <p:cBhvr>
                                        <p:cTn id="11" dur="500" fill="hold"/>
                                        <p:tgtEl>
                                          <p:spTgt spid="33"/>
                                        </p:tgtEl>
                                        <p:attrNameLst>
                                          <p:attrName>ppt_h</p:attrName>
                                        </p:attrNameLst>
                                      </p:cBhvr>
                                      <p:tavLst>
                                        <p:tav tm="0">
                                          <p:val>
                                            <p:fltVal val="0"/>
                                          </p:val>
                                        </p:tav>
                                        <p:tav tm="100000">
                                          <p:val>
                                            <p:strVal val="#ppt_h"/>
                                          </p:val>
                                        </p:tav>
                                      </p:tavLst>
                                    </p:anim>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581EF-9301-E18D-B700-7C04F92A11C6}"/>
              </a:ext>
            </a:extLst>
          </p:cNvPr>
          <p:cNvSpPr>
            <a:spLocks noGrp="1"/>
          </p:cNvSpPr>
          <p:nvPr>
            <p:ph type="title"/>
          </p:nvPr>
        </p:nvSpPr>
        <p:spPr/>
        <p:txBody>
          <a:bodyPr/>
          <a:lstStyle/>
          <a:p>
            <a:r>
              <a:rPr lang="en-GB" sz="2400" dirty="0"/>
              <a:t>Human Touch Provisioning &amp; Service Delivery</a:t>
            </a:r>
          </a:p>
        </p:txBody>
      </p:sp>
      <p:sp>
        <p:nvSpPr>
          <p:cNvPr id="2" name="TextBox 1">
            <a:extLst>
              <a:ext uri="{FF2B5EF4-FFF2-40B4-BE49-F238E27FC236}">
                <a16:creationId xmlns:a16="http://schemas.microsoft.com/office/drawing/2014/main" id="{9741C70D-F497-5C55-9F86-05A9281C3D73}"/>
              </a:ext>
            </a:extLst>
          </p:cNvPr>
          <p:cNvSpPr txBox="1"/>
          <p:nvPr/>
        </p:nvSpPr>
        <p:spPr>
          <a:xfrm>
            <a:off x="745422" y="1007081"/>
            <a:ext cx="4923858" cy="4370940"/>
          </a:xfrm>
          <a:prstGeom prst="rect">
            <a:avLst/>
          </a:prstGeom>
          <a:noFill/>
        </p:spPr>
        <p:txBody>
          <a:bodyPr wrap="square" rtlCol="0">
            <a:spAutoFit/>
          </a:bodyPr>
          <a:lstStyle/>
          <a:p>
            <a:pPr rtl="0" fontAlgn="ctr">
              <a:lnSpc>
                <a:spcPct val="150000"/>
              </a:lnSpc>
              <a:spcBef>
                <a:spcPts val="0"/>
              </a:spcBef>
              <a:spcAft>
                <a:spcPts val="0"/>
              </a:spcAft>
            </a:pPr>
            <a:r>
              <a:rPr lang="en-GB" sz="1600" b="1" dirty="0">
                <a:solidFill>
                  <a:schemeClr val="bg2"/>
                </a:solidFill>
                <a:effectLst/>
                <a:latin typeface="Helvetica" panose="020B0604020202020204" pitchFamily="34" charset="0"/>
                <a:cs typeface="Helvetica" panose="020B0604020202020204" pitchFamily="34" charset="0"/>
              </a:rPr>
              <a:t>How our service differentiates itself from the rest</a:t>
            </a:r>
          </a:p>
          <a:p>
            <a:pPr rtl="0" fontAlgn="ctr">
              <a:lnSpc>
                <a:spcPct val="150000"/>
              </a:lnSpc>
              <a:spcBef>
                <a:spcPts val="0"/>
              </a:spcBef>
              <a:spcAft>
                <a:spcPts val="0"/>
              </a:spcAft>
            </a:pPr>
            <a:endParaRPr lang="en-GB" sz="800" b="1" dirty="0">
              <a:solidFill>
                <a:schemeClr val="bg1"/>
              </a:solidFill>
              <a:effectLst/>
              <a:latin typeface="Helvetica" panose="020B0604020202020204" pitchFamily="34" charset="0"/>
              <a:cs typeface="Helvetica" panose="020B0604020202020204" pitchFamily="34" charset="0"/>
            </a:endParaRP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Dedicated PM aligned to Partner</a:t>
            </a: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Named escalation matrix with DDI</a:t>
            </a: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latin typeface="Helvetica" panose="020B0604020202020204" pitchFamily="34" charset="0"/>
                <a:cs typeface="Helvetica" panose="020B0604020202020204" pitchFamily="34" charset="0"/>
              </a:rPr>
              <a:t>Welcome</a:t>
            </a:r>
            <a:r>
              <a:rPr lang="en-GB" sz="1600" dirty="0">
                <a:solidFill>
                  <a:schemeClr val="bg1"/>
                </a:solidFill>
                <a:effectLst/>
                <a:latin typeface="Helvetica" panose="020B0604020202020204" pitchFamily="34" charset="0"/>
                <a:cs typeface="Helvetica" panose="020B0604020202020204" pitchFamily="34" charset="0"/>
              </a:rPr>
              <a:t> call</a:t>
            </a: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Provisioning flowchart</a:t>
            </a: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Escalation pathway to Director of Service Delivery</a:t>
            </a:r>
          </a:p>
          <a:p>
            <a:pPr marL="285750" indent="-285750"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Automated ordering solution being introduced to bring down ordering from 3-5 days to one</a:t>
            </a:r>
          </a:p>
          <a:p>
            <a:pPr marL="182563" lvl="1" indent="-182563">
              <a:lnSpc>
                <a:spcPct val="150000"/>
              </a:lnSpc>
              <a:spcAft>
                <a:spcPts val="600"/>
              </a:spcAft>
              <a:buFont typeface="Arial"/>
              <a:buChar char="•"/>
              <a:defRPr/>
            </a:pPr>
            <a:endParaRPr lang="en-GB" sz="16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50000"/>
              </a:lnSpc>
              <a:spcAft>
                <a:spcPts val="600"/>
              </a:spcAft>
            </a:pPr>
            <a:endParaRPr lang="en-GB" sz="16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5" name="TextBox 4">
            <a:extLst>
              <a:ext uri="{FF2B5EF4-FFF2-40B4-BE49-F238E27FC236}">
                <a16:creationId xmlns:a16="http://schemas.microsoft.com/office/drawing/2014/main" id="{1A741054-BC3A-27E2-4F46-AA4388D1279A}"/>
              </a:ext>
            </a:extLst>
          </p:cNvPr>
          <p:cNvSpPr txBox="1"/>
          <p:nvPr/>
        </p:nvSpPr>
        <p:spPr>
          <a:xfrm>
            <a:off x="6095999" y="1002268"/>
            <a:ext cx="5492817" cy="4370940"/>
          </a:xfrm>
          <a:prstGeom prst="rect">
            <a:avLst/>
          </a:prstGeom>
          <a:noFill/>
        </p:spPr>
        <p:txBody>
          <a:bodyPr wrap="square" rtlCol="0">
            <a:spAutoFit/>
          </a:bodyPr>
          <a:lstStyle/>
          <a:p>
            <a:pPr rtl="0" fontAlgn="ctr">
              <a:lnSpc>
                <a:spcPct val="150000"/>
              </a:lnSpc>
              <a:spcBef>
                <a:spcPts val="0"/>
              </a:spcBef>
              <a:spcAft>
                <a:spcPts val="0"/>
              </a:spcAft>
            </a:pPr>
            <a:r>
              <a:rPr lang="en-GB" sz="1600" b="1" dirty="0">
                <a:solidFill>
                  <a:schemeClr val="bg2"/>
                </a:solidFill>
                <a:effectLst/>
                <a:latin typeface="Helvetica" panose="020B0604020202020204" pitchFamily="34" charset="0"/>
                <a:cs typeface="Helvetica" panose="020B0604020202020204" pitchFamily="34" charset="0"/>
              </a:rPr>
              <a:t>Evolution of SNOW</a:t>
            </a:r>
          </a:p>
          <a:p>
            <a:pPr rtl="0" fontAlgn="ctr">
              <a:lnSpc>
                <a:spcPct val="150000"/>
              </a:lnSpc>
              <a:spcBef>
                <a:spcPts val="0"/>
              </a:spcBef>
              <a:spcAft>
                <a:spcPts val="0"/>
              </a:spcAft>
            </a:pPr>
            <a:endParaRPr lang="en-GB" sz="800" b="1" dirty="0">
              <a:solidFill>
                <a:schemeClr val="bg1"/>
              </a:solidFill>
              <a:effectLst/>
              <a:latin typeface="Helvetica" panose="020B0604020202020204" pitchFamily="34" charset="0"/>
              <a:cs typeface="Helvetica" panose="020B0604020202020204" pitchFamily="34" charset="0"/>
            </a:endParaRPr>
          </a:p>
          <a:p>
            <a:pPr marL="182563" lvl="1" indent="-182563"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SNOW used for both provisioning and support, which means any transition is seamless as the systems are fully aligned, offering many hidden benefits</a:t>
            </a:r>
          </a:p>
          <a:p>
            <a:pPr marL="182563" lvl="1" indent="-182563" rtl="0" fontAlgn="ctr">
              <a:lnSpc>
                <a:spcPct val="150000"/>
              </a:lnSpc>
              <a:spcBef>
                <a:spcPts val="0"/>
              </a:spcBef>
              <a:spcAft>
                <a:spcPts val="0"/>
              </a:spcAft>
              <a:buFont typeface="Arial" panose="020B0604020202020204" pitchFamily="34" charset="0"/>
              <a:buChar char="•"/>
            </a:pPr>
            <a:endParaRPr lang="en-GB" sz="800" dirty="0">
              <a:solidFill>
                <a:schemeClr val="bg1"/>
              </a:solidFill>
              <a:effectLst/>
              <a:latin typeface="Helvetica" panose="020B0604020202020204" pitchFamily="34" charset="0"/>
              <a:cs typeface="Helvetica" panose="020B0604020202020204" pitchFamily="34" charset="0"/>
            </a:endParaRPr>
          </a:p>
          <a:p>
            <a:pPr marL="182563" lvl="1" indent="-182563"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Tailored SNOW dashboard, showing orders in the system and where they're at in the process</a:t>
            </a:r>
          </a:p>
          <a:p>
            <a:pPr marL="0" lvl="1" rtl="0" fontAlgn="ctr">
              <a:lnSpc>
                <a:spcPct val="150000"/>
              </a:lnSpc>
              <a:spcBef>
                <a:spcPts val="0"/>
              </a:spcBef>
              <a:spcAft>
                <a:spcPts val="0"/>
              </a:spcAft>
            </a:pPr>
            <a:endParaRPr lang="en-GB" sz="800" dirty="0">
              <a:solidFill>
                <a:schemeClr val="bg1"/>
              </a:solidFill>
              <a:effectLst/>
              <a:latin typeface="Helvetica" panose="020B0604020202020204" pitchFamily="34" charset="0"/>
              <a:cs typeface="Helvetica" panose="020B0604020202020204" pitchFamily="34" charset="0"/>
            </a:endParaRPr>
          </a:p>
          <a:p>
            <a:pPr marL="182563" lvl="1" indent="-182563" rtl="0" fontAlgn="ctr">
              <a:lnSpc>
                <a:spcPct val="150000"/>
              </a:lnSpc>
              <a:spcBef>
                <a:spcPts val="0"/>
              </a:spcBef>
              <a:spcAft>
                <a:spcPts val="0"/>
              </a:spcAft>
              <a:buFont typeface="Arial" panose="020B0604020202020204" pitchFamily="34" charset="0"/>
              <a:buChar char="•"/>
            </a:pPr>
            <a:r>
              <a:rPr lang="en-GB" sz="1600" dirty="0">
                <a:solidFill>
                  <a:schemeClr val="bg1"/>
                </a:solidFill>
                <a:effectLst/>
                <a:latin typeface="Helvetica" panose="020B0604020202020204" pitchFamily="34" charset="0"/>
                <a:cs typeface="Helvetica" panose="020B0604020202020204" pitchFamily="34" charset="0"/>
              </a:rPr>
              <a:t>Access to a live data dashboard, being made available for Partners in the coming months</a:t>
            </a:r>
          </a:p>
          <a:p>
            <a:pPr marL="182563" lvl="1" indent="-182563">
              <a:lnSpc>
                <a:spcPct val="150000"/>
              </a:lnSpc>
              <a:spcAft>
                <a:spcPts val="600"/>
              </a:spcAft>
              <a:buFont typeface="Arial"/>
              <a:buChar char="•"/>
              <a:defRPr/>
            </a:pPr>
            <a:endParaRPr lang="en-GB" sz="16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50000"/>
              </a:lnSpc>
              <a:spcAft>
                <a:spcPts val="600"/>
              </a:spcAft>
            </a:pPr>
            <a:endParaRPr lang="en-GB" sz="16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18588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B895D67-D89C-0E1F-E533-769FF72C6865}"/>
              </a:ext>
            </a:extLst>
          </p:cNvPr>
          <p:cNvSpPr txBox="1">
            <a:spLocks/>
          </p:cNvSpPr>
          <p:nvPr/>
        </p:nvSpPr>
        <p:spPr>
          <a:xfrm>
            <a:off x="396081" y="1131226"/>
            <a:ext cx="11399838" cy="4842191"/>
          </a:xfrm>
          <a:prstGeom prst="rect">
            <a:avLst/>
          </a:prstGeom>
        </p:spPr>
        <p:txBody>
          <a:bodyPr numCol="2" anchor="ct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defTabSz="914400">
              <a:spcBef>
                <a:spcPts val="800"/>
              </a:spcBef>
              <a:spcAft>
                <a:spcPts val="800"/>
              </a:spcAft>
              <a:buFont typeface="Arial" panose="020B0604020202020204" pitchFamily="34" charset="0"/>
              <a:buChar char="•"/>
              <a:defRPr/>
            </a:pPr>
            <a:r>
              <a:rPr lang="en-GB" sz="1500" b="1" kern="0" dirty="0">
                <a:solidFill>
                  <a:schemeClr val="bg2"/>
                </a:solidFill>
                <a:latin typeface="Helvetica" pitchFamily="2" charset="0"/>
                <a:cs typeface="Helvetica" panose="020B0604020202020204" pitchFamily="34" charset="0"/>
              </a:rPr>
              <a:t>Founded in 2002 </a:t>
            </a:r>
            <a:r>
              <a:rPr lang="en-GB" sz="1500" kern="0" dirty="0">
                <a:solidFill>
                  <a:schemeClr val="bg1"/>
                </a:solidFill>
                <a:latin typeface="Helvetica" pitchFamily="2" charset="0"/>
                <a:cs typeface="Helvetica" panose="020B0604020202020204" pitchFamily="34" charset="0"/>
              </a:rPr>
              <a:t>as an ethernet-only carrier / services provider – bootstrapper with £400K start-up capital</a:t>
            </a:r>
          </a:p>
          <a:p>
            <a:pPr marL="285750" indent="-285750" defTabSz="914400">
              <a:spcBef>
                <a:spcPts val="800"/>
              </a:spcBef>
              <a:spcAft>
                <a:spcPts val="800"/>
              </a:spcAft>
              <a:buFont typeface="Arial" panose="020B0604020202020204" pitchFamily="34" charset="0"/>
              <a:buChar char="•"/>
              <a:defRPr/>
            </a:pPr>
            <a:r>
              <a:rPr lang="en-GB" sz="1500" b="1" kern="0" dirty="0">
                <a:solidFill>
                  <a:schemeClr val="bg2"/>
                </a:solidFill>
                <a:latin typeface="Helvetica" pitchFamily="2" charset="0"/>
                <a:cs typeface="Helvetica" panose="020B0604020202020204" pitchFamily="34" charset="0"/>
              </a:rPr>
              <a:t>Organic growth to 2020 </a:t>
            </a:r>
            <a:r>
              <a:rPr lang="en-GB" sz="1500" kern="0" dirty="0">
                <a:solidFill>
                  <a:schemeClr val="bg1"/>
                </a:solidFill>
                <a:latin typeface="Helvetica" pitchFamily="2" charset="0"/>
                <a:cs typeface="Helvetica" panose="020B0604020202020204" pitchFamily="34" charset="0"/>
              </a:rPr>
              <a:t>Revenues £142m EBITDA £38.5m</a:t>
            </a:r>
          </a:p>
          <a:p>
            <a:pPr marL="285750" indent="-285750" defTabSz="914400">
              <a:spcBef>
                <a:spcPts val="800"/>
              </a:spcBef>
              <a:spcAft>
                <a:spcPts val="800"/>
              </a:spcAft>
              <a:buFont typeface="Arial" panose="020B0604020202020204" pitchFamily="34" charset="0"/>
              <a:buChar char="•"/>
              <a:defRPr/>
            </a:pPr>
            <a:r>
              <a:rPr lang="en-GB" sz="1500" b="1" kern="0" dirty="0">
                <a:solidFill>
                  <a:schemeClr val="bg2"/>
                </a:solidFill>
                <a:latin typeface="Helvetica" pitchFamily="2" charset="0"/>
                <a:cs typeface="Helvetica" panose="020B0604020202020204" pitchFamily="34" charset="0"/>
              </a:rPr>
              <a:t>Feb 2020 acquired Vysiion </a:t>
            </a:r>
            <a:r>
              <a:rPr lang="en-GB" sz="1500" kern="0" dirty="0">
                <a:solidFill>
                  <a:schemeClr val="bg1"/>
                </a:solidFill>
                <a:latin typeface="Helvetica" pitchFamily="2" charset="0"/>
                <a:cs typeface="Helvetica" panose="020B0604020202020204" pitchFamily="34" charset="0"/>
              </a:rPr>
              <a:t>- an engineering projects / installations / CNI / data centre / cyber security management company</a:t>
            </a:r>
          </a:p>
          <a:p>
            <a:pPr marL="285750" indent="-285750" defTabSz="914400">
              <a:spcBef>
                <a:spcPts val="800"/>
              </a:spcBef>
              <a:spcAft>
                <a:spcPts val="800"/>
              </a:spcAft>
              <a:buFont typeface="Arial" panose="020B0604020202020204" pitchFamily="34" charset="0"/>
              <a:buChar char="•"/>
              <a:defRPr/>
            </a:pPr>
            <a:r>
              <a:rPr lang="en-GB" sz="1500" b="1" kern="0" dirty="0">
                <a:solidFill>
                  <a:schemeClr val="bg2"/>
                </a:solidFill>
                <a:latin typeface="Helvetica" pitchFamily="2" charset="0"/>
                <a:cs typeface="Helvetica" panose="020B0604020202020204" pitchFamily="34" charset="0"/>
              </a:rPr>
              <a:t>Sept 2021 acquired Xpertex </a:t>
            </a:r>
            <a:r>
              <a:rPr lang="en-GB" sz="1500" kern="0" dirty="0">
                <a:solidFill>
                  <a:schemeClr val="bg1"/>
                </a:solidFill>
                <a:latin typeface="Helvetica" pitchFamily="2" charset="0"/>
                <a:cs typeface="Helvetica" panose="020B0604020202020204" pitchFamily="34" charset="0"/>
              </a:rPr>
              <a:t>– intelligence services / cyber security company</a:t>
            </a:r>
          </a:p>
          <a:p>
            <a:pPr marL="285750" indent="-285750" defTabSz="914400">
              <a:spcBef>
                <a:spcPts val="800"/>
              </a:spcBef>
              <a:spcAft>
                <a:spcPts val="800"/>
              </a:spcAft>
              <a:buFont typeface="Arial" panose="020B0604020202020204" pitchFamily="34" charset="0"/>
              <a:buChar char="•"/>
              <a:defRPr/>
            </a:pPr>
            <a:r>
              <a:rPr lang="en-GB" sz="1500" kern="0" dirty="0">
                <a:solidFill>
                  <a:schemeClr val="bg1"/>
                </a:solidFill>
                <a:latin typeface="Helvetica" pitchFamily="2" charset="0"/>
                <a:cs typeface="Helvetica" panose="020B0604020202020204" pitchFamily="34" charset="0"/>
              </a:rPr>
              <a:t>Combined Group </a:t>
            </a:r>
            <a:r>
              <a:rPr lang="en-GB" sz="1500" b="1" kern="0" dirty="0">
                <a:solidFill>
                  <a:schemeClr val="bg2"/>
                </a:solidFill>
                <a:latin typeface="Helvetica" pitchFamily="2" charset="0"/>
                <a:cs typeface="Helvetica" panose="020B0604020202020204" pitchFamily="34" charset="0"/>
              </a:rPr>
              <a:t>2022 / 23 Revenues £206m; EBITDA £81m</a:t>
            </a:r>
          </a:p>
          <a:p>
            <a:pPr marL="285750" indent="-285750" defTabSz="914400">
              <a:spcBef>
                <a:spcPts val="800"/>
              </a:spcBef>
              <a:spcAft>
                <a:spcPts val="800"/>
              </a:spcAft>
              <a:buFont typeface="Arial" panose="020B0604020202020204" pitchFamily="34" charset="0"/>
              <a:buChar char="•"/>
              <a:defRPr/>
            </a:pPr>
            <a:r>
              <a:rPr lang="en-GB" sz="1500" dirty="0">
                <a:solidFill>
                  <a:schemeClr val="bg1"/>
                </a:solidFill>
                <a:latin typeface="Helvetica" pitchFamily="2" charset="0"/>
              </a:rPr>
              <a:t>With our commitment to customer service excellence, </a:t>
            </a:r>
            <a:r>
              <a:rPr lang="en-GB" sz="1500" b="1" dirty="0">
                <a:solidFill>
                  <a:schemeClr val="bg1"/>
                </a:solidFill>
                <a:latin typeface="Helvetica" pitchFamily="2" charset="0"/>
              </a:rPr>
              <a:t>we </a:t>
            </a:r>
            <a:r>
              <a:rPr lang="en-GB" sz="1500" b="1" dirty="0">
                <a:solidFill>
                  <a:schemeClr val="bg2"/>
                </a:solidFill>
                <a:latin typeface="Helvetica" pitchFamily="2" charset="0"/>
              </a:rPr>
              <a:t>invest 95% of our EBITDA back into people, technology and R&amp;D</a:t>
            </a:r>
            <a:endParaRPr lang="en-GB" sz="1500" b="1" kern="0" dirty="0">
              <a:solidFill>
                <a:schemeClr val="bg2"/>
              </a:solidFill>
              <a:latin typeface="Helvetica" pitchFamily="2" charset="0"/>
              <a:cs typeface="Helvetica" panose="020B0604020202020204" pitchFamily="34" charset="0"/>
            </a:endParaRPr>
          </a:p>
          <a:p>
            <a:pPr marL="285750" indent="-285750" defTabSz="914400">
              <a:spcBef>
                <a:spcPts val="800"/>
              </a:spcBef>
              <a:spcAft>
                <a:spcPts val="800"/>
              </a:spcAft>
              <a:buFont typeface="Arial" panose="020B0604020202020204" pitchFamily="34" charset="0"/>
              <a:buChar char="•"/>
              <a:defRPr/>
            </a:pPr>
            <a:r>
              <a:rPr lang="en-GB" sz="1500" kern="0" dirty="0">
                <a:solidFill>
                  <a:schemeClr val="bg1"/>
                </a:solidFill>
                <a:latin typeface="Helvetica" pitchFamily="2" charset="0"/>
                <a:cs typeface="Helvetica" panose="020B0604020202020204" pitchFamily="34" charset="0"/>
              </a:rPr>
              <a:t>Today, we have </a:t>
            </a:r>
            <a:r>
              <a:rPr lang="en-GB" sz="1500" b="1" kern="0" dirty="0">
                <a:solidFill>
                  <a:schemeClr val="bg2"/>
                </a:solidFill>
                <a:latin typeface="Helvetica" pitchFamily="2" charset="0"/>
                <a:cs typeface="Helvetica" panose="020B0604020202020204" pitchFamily="34" charset="0"/>
              </a:rPr>
              <a:t>3,000 clients, 820 employees</a:t>
            </a:r>
            <a:r>
              <a:rPr lang="en-GB" sz="1500" b="1" kern="0" dirty="0">
                <a:solidFill>
                  <a:schemeClr val="bg1"/>
                </a:solidFill>
                <a:latin typeface="Helvetica" pitchFamily="2" charset="0"/>
                <a:cs typeface="Helvetica" panose="020B0604020202020204" pitchFamily="34" charset="0"/>
              </a:rPr>
              <a:t>, </a:t>
            </a:r>
            <a:r>
              <a:rPr lang="en-GB" sz="1500" kern="0" dirty="0">
                <a:solidFill>
                  <a:schemeClr val="bg1"/>
                </a:solidFill>
                <a:latin typeface="Helvetica" pitchFamily="2" charset="0"/>
                <a:cs typeface="Helvetica" panose="020B0604020202020204" pitchFamily="34" charset="0"/>
              </a:rPr>
              <a:t>and operate to management standards with </a:t>
            </a:r>
            <a:r>
              <a:rPr lang="en-GB" sz="1500" b="1" kern="0" dirty="0">
                <a:solidFill>
                  <a:schemeClr val="bg2"/>
                </a:solidFill>
                <a:latin typeface="Helvetica" pitchFamily="2" charset="0"/>
                <a:cs typeface="Helvetica" panose="020B0604020202020204" pitchFamily="34" charset="0"/>
              </a:rPr>
              <a:t>9 ISO accreditations </a:t>
            </a:r>
            <a:r>
              <a:rPr lang="en-GB" sz="1500" kern="0" dirty="0">
                <a:solidFill>
                  <a:schemeClr val="bg1"/>
                </a:solidFill>
                <a:latin typeface="Helvetica" pitchFamily="2" charset="0"/>
                <a:cs typeface="Helvetica" panose="020B0604020202020204" pitchFamily="34" charset="0"/>
              </a:rPr>
              <a:t>– recognised  as a “World-Class IT Service Provider” by BSI</a:t>
            </a:r>
          </a:p>
          <a:p>
            <a:pPr marL="285750" indent="-285750" defTabSz="914400">
              <a:spcBef>
                <a:spcPts val="800"/>
              </a:spcBef>
              <a:spcAft>
                <a:spcPts val="800"/>
              </a:spcAft>
              <a:buFont typeface="Arial" panose="020B0604020202020204" pitchFamily="34" charset="0"/>
              <a:buChar char="•"/>
              <a:defRPr/>
            </a:pPr>
            <a:r>
              <a:rPr lang="en-US" sz="1500" kern="0" dirty="0">
                <a:solidFill>
                  <a:schemeClr val="bg1"/>
                </a:solidFill>
                <a:latin typeface="Helvetica" pitchFamily="2" charset="0"/>
                <a:cs typeface="Helvetica" panose="020B0604020202020204" pitchFamily="34" charset="0"/>
              </a:rPr>
              <a:t>And an exceptionally high </a:t>
            </a:r>
            <a:r>
              <a:rPr lang="en-US" sz="1500" b="1" kern="0" dirty="0">
                <a:solidFill>
                  <a:schemeClr val="bg2"/>
                </a:solidFill>
                <a:latin typeface="Helvetica" pitchFamily="2" charset="0"/>
                <a:cs typeface="Helvetica" panose="020B0604020202020204" pitchFamily="34" charset="0"/>
              </a:rPr>
              <a:t>‘REAL-TIME NPS’ score = 78 </a:t>
            </a:r>
            <a:r>
              <a:rPr lang="en-US" sz="1500" kern="0" dirty="0">
                <a:solidFill>
                  <a:schemeClr val="bg1"/>
                </a:solidFill>
                <a:latin typeface="Helvetica" pitchFamily="2" charset="0"/>
                <a:cs typeface="Helvetica" panose="020B0604020202020204" pitchFamily="34" charset="0"/>
              </a:rPr>
              <a:t>(Sept 2023) which is over four times higher than the industry average</a:t>
            </a:r>
            <a:endParaRPr lang="en-GB" sz="1500" kern="0" dirty="0">
              <a:solidFill>
                <a:schemeClr val="bg1"/>
              </a:solidFill>
              <a:latin typeface="Helvetica" pitchFamily="2" charset="0"/>
              <a:cs typeface="Helvetica" panose="020B0604020202020204" pitchFamily="34" charset="0"/>
            </a:endParaRPr>
          </a:p>
          <a:p>
            <a:pPr marL="285750" indent="-285750" defTabSz="914400">
              <a:spcBef>
                <a:spcPts val="800"/>
              </a:spcBef>
              <a:spcAft>
                <a:spcPts val="800"/>
              </a:spcAft>
              <a:buFont typeface="Arial" panose="020B0604020202020204" pitchFamily="34" charset="0"/>
              <a:buChar char="•"/>
              <a:defRPr/>
            </a:pPr>
            <a:r>
              <a:rPr lang="en-GB" sz="1500" kern="0" dirty="0">
                <a:solidFill>
                  <a:schemeClr val="bg1"/>
                </a:solidFill>
                <a:latin typeface="Helvetica" pitchFamily="2" charset="0"/>
                <a:cs typeface="Helvetica" panose="020B0604020202020204" pitchFamily="34" charset="0"/>
              </a:rPr>
              <a:t>For </a:t>
            </a:r>
            <a:r>
              <a:rPr lang="en-GB" sz="1500" b="1" kern="0" dirty="0">
                <a:solidFill>
                  <a:schemeClr val="bg2"/>
                </a:solidFill>
                <a:latin typeface="Helvetica" pitchFamily="2" charset="0"/>
                <a:cs typeface="Helvetica" panose="020B0604020202020204" pitchFamily="34" charset="0"/>
              </a:rPr>
              <a:t>21 years</a:t>
            </a:r>
            <a:r>
              <a:rPr lang="en-GB" sz="1500" kern="0" dirty="0">
                <a:solidFill>
                  <a:schemeClr val="bg1"/>
                </a:solidFill>
                <a:latin typeface="Helvetica" pitchFamily="2" charset="0"/>
                <a:cs typeface="Helvetica" panose="020B0604020202020204" pitchFamily="34" charset="0"/>
              </a:rPr>
              <a:t>, we have built a reputation for designing, delivering and supporting bespoke and complex network / Cloud / IT / UCC projects to deliver customer outcomes</a:t>
            </a:r>
          </a:p>
          <a:p>
            <a:pPr marL="285750" indent="-285750" defTabSz="914400">
              <a:spcBef>
                <a:spcPts val="800"/>
              </a:spcBef>
              <a:spcAft>
                <a:spcPts val="800"/>
              </a:spcAft>
              <a:buFont typeface="Arial" panose="020B0604020202020204" pitchFamily="34" charset="0"/>
              <a:buChar char="•"/>
              <a:defRPr/>
            </a:pPr>
            <a:r>
              <a:rPr lang="en-GB" sz="1500" kern="0" dirty="0">
                <a:solidFill>
                  <a:schemeClr val="bg1"/>
                </a:solidFill>
                <a:latin typeface="Helvetica" pitchFamily="2" charset="0"/>
                <a:cs typeface="Helvetica" panose="020B0604020202020204" pitchFamily="34" charset="0"/>
              </a:rPr>
              <a:t>We have</a:t>
            </a:r>
            <a:r>
              <a:rPr lang="en-GB" sz="1500" b="1" kern="0" dirty="0">
                <a:solidFill>
                  <a:schemeClr val="bg2"/>
                </a:solidFill>
                <a:latin typeface="Helvetica" pitchFamily="2" charset="0"/>
                <a:cs typeface="Helvetica" panose="020B0604020202020204" pitchFamily="34" charset="0"/>
              </a:rPr>
              <a:t> invested £120m building a homogenous Layer 2 ethernet network </a:t>
            </a:r>
            <a:r>
              <a:rPr lang="en-GB" sz="1500" kern="0" dirty="0">
                <a:solidFill>
                  <a:schemeClr val="bg1"/>
                </a:solidFill>
                <a:latin typeface="Helvetica" pitchFamily="2" charset="0"/>
                <a:cs typeface="Helvetica" panose="020B0604020202020204" pitchFamily="34" charset="0"/>
              </a:rPr>
              <a:t>with reach throughout UK and internationally, with further investment in our Cloud architecture and Microsoft Teams infrastructure. We call this our ‘non-stop compute platform’</a:t>
            </a:r>
            <a:endParaRPr lang="en-US" sz="1500" kern="0" dirty="0">
              <a:solidFill>
                <a:schemeClr val="bg1"/>
              </a:solidFill>
              <a:latin typeface="Helvetica" pitchFamily="2" charset="0"/>
              <a:cs typeface="Helvetica" panose="020B0604020202020204" pitchFamily="34" charset="0"/>
            </a:endParaRPr>
          </a:p>
          <a:p>
            <a:pPr marL="285750" indent="-285750" defTabSz="914400">
              <a:spcBef>
                <a:spcPts val="800"/>
              </a:spcBef>
              <a:spcAft>
                <a:spcPts val="800"/>
              </a:spcAft>
              <a:buFont typeface="Arial" panose="020B0604020202020204" pitchFamily="34" charset="0"/>
              <a:buChar char="•"/>
              <a:defRPr/>
            </a:pPr>
            <a:r>
              <a:rPr lang="en-US" sz="1500" kern="0" dirty="0">
                <a:solidFill>
                  <a:schemeClr val="bg1"/>
                </a:solidFill>
                <a:latin typeface="Helvetica" pitchFamily="2" charset="0"/>
                <a:cs typeface="Helvetica" panose="020B0604020202020204" pitchFamily="34" charset="0"/>
              </a:rPr>
              <a:t>‘We treat your business as if it were our business’, assuring we deliver </a:t>
            </a:r>
            <a:r>
              <a:rPr lang="en-US" sz="1500" b="1" kern="0" dirty="0">
                <a:solidFill>
                  <a:schemeClr val="bg2"/>
                </a:solidFill>
                <a:latin typeface="Helvetica" pitchFamily="2" charset="0"/>
                <a:cs typeface="Helvetica" panose="020B0604020202020204" pitchFamily="34" charset="0"/>
              </a:rPr>
              <a:t>‘Peace of Mind-as-a-Service’</a:t>
            </a:r>
            <a:r>
              <a:rPr lang="en-US" sz="1500" b="1" kern="0" dirty="0">
                <a:solidFill>
                  <a:schemeClr val="bg1"/>
                </a:solidFill>
                <a:latin typeface="Helvetica" pitchFamily="2" charset="0"/>
                <a:cs typeface="Helvetica" panose="020B0604020202020204" pitchFamily="34" charset="0"/>
              </a:rPr>
              <a:t>, </a:t>
            </a:r>
            <a:r>
              <a:rPr lang="en-US" sz="1500" kern="0" dirty="0">
                <a:solidFill>
                  <a:schemeClr val="bg1"/>
                </a:solidFill>
                <a:latin typeface="Helvetica" pitchFamily="2" charset="0"/>
                <a:cs typeface="Helvetica" panose="020B0604020202020204" pitchFamily="34" charset="0"/>
              </a:rPr>
              <a:t>backed by full stack SLA’s</a:t>
            </a:r>
            <a:endParaRPr lang="en-GB" sz="1500" kern="0" dirty="0">
              <a:solidFill>
                <a:schemeClr val="bg1"/>
              </a:solidFill>
              <a:latin typeface="Helvetica" pitchFamily="2" charset="0"/>
              <a:cs typeface="Helvetica" panose="020B0604020202020204" pitchFamily="34" charset="0"/>
            </a:endParaRPr>
          </a:p>
        </p:txBody>
      </p:sp>
      <p:sp>
        <p:nvSpPr>
          <p:cNvPr id="6" name="Title 2">
            <a:extLst>
              <a:ext uri="{FF2B5EF4-FFF2-40B4-BE49-F238E27FC236}">
                <a16:creationId xmlns:a16="http://schemas.microsoft.com/office/drawing/2014/main" id="{0E9EE59E-96E9-77E1-A63A-E8B590281920}"/>
              </a:ext>
            </a:extLst>
          </p:cNvPr>
          <p:cNvSpPr>
            <a:spLocks noGrp="1"/>
          </p:cNvSpPr>
          <p:nvPr>
            <p:ph type="title"/>
          </p:nvPr>
        </p:nvSpPr>
        <p:spPr>
          <a:xfrm>
            <a:off x="2806700" y="6875"/>
            <a:ext cx="8928100" cy="749300"/>
          </a:xfrm>
        </p:spPr>
        <p:txBody>
          <a:bodyPr/>
          <a:lstStyle/>
          <a:p>
            <a:r>
              <a:rPr lang="en-GB" dirty="0"/>
              <a:t>Background History</a:t>
            </a:r>
          </a:p>
        </p:txBody>
      </p:sp>
    </p:spTree>
    <p:extLst>
      <p:ext uri="{BB962C8B-B14F-4D97-AF65-F5344CB8AC3E}">
        <p14:creationId xmlns:p14="http://schemas.microsoft.com/office/powerpoint/2010/main" val="2482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06A9F38-E85C-189A-E15C-21BFF20CCFC2}"/>
              </a:ext>
            </a:extLst>
          </p:cNvPr>
          <p:cNvSpPr>
            <a:spLocks noGrp="1"/>
          </p:cNvSpPr>
          <p:nvPr>
            <p:ph type="title"/>
          </p:nvPr>
        </p:nvSpPr>
        <p:spPr/>
        <p:txBody>
          <a:bodyPr/>
          <a:lstStyle/>
          <a:p>
            <a:r>
              <a:rPr lang="en-US" dirty="0"/>
              <a:t>Features &amp; Benefits</a:t>
            </a:r>
          </a:p>
        </p:txBody>
      </p:sp>
      <p:pic>
        <p:nvPicPr>
          <p:cNvPr id="9" name="Picture 8">
            <a:extLst>
              <a:ext uri="{FF2B5EF4-FFF2-40B4-BE49-F238E27FC236}">
                <a16:creationId xmlns:a16="http://schemas.microsoft.com/office/drawing/2014/main" id="{F0C473C3-41B4-645A-7868-98DA75824D83}"/>
              </a:ext>
            </a:extLst>
          </p:cNvPr>
          <p:cNvPicPr>
            <a:picLocks noChangeAspect="1"/>
          </p:cNvPicPr>
          <p:nvPr/>
        </p:nvPicPr>
        <p:blipFill rotWithShape="1">
          <a:blip r:embed="rId3"/>
          <a:srcRect l="1" r="488"/>
          <a:stretch/>
        </p:blipFill>
        <p:spPr>
          <a:xfrm>
            <a:off x="2299947" y="707480"/>
            <a:ext cx="7522368" cy="5443040"/>
          </a:xfrm>
          <a:prstGeom prst="rect">
            <a:avLst/>
          </a:prstGeom>
        </p:spPr>
      </p:pic>
      <p:sp>
        <p:nvSpPr>
          <p:cNvPr id="12" name="Content Placeholder 2">
            <a:extLst>
              <a:ext uri="{FF2B5EF4-FFF2-40B4-BE49-F238E27FC236}">
                <a16:creationId xmlns:a16="http://schemas.microsoft.com/office/drawing/2014/main" id="{92CA6EAA-E84F-A4A9-51AE-6C9EB19573B2}"/>
              </a:ext>
            </a:extLst>
          </p:cNvPr>
          <p:cNvSpPr txBox="1">
            <a:spLocks/>
          </p:cNvSpPr>
          <p:nvPr/>
        </p:nvSpPr>
        <p:spPr>
          <a:xfrm>
            <a:off x="5287326" y="2990624"/>
            <a:ext cx="1815086" cy="87675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kumimoji="0" lang="en-US" sz="2000" b="1"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rPr>
              <a:t>Features </a:t>
            </a:r>
          </a:p>
          <a:p>
            <a:pPr marL="0" marR="0" lvl="0" indent="0" algn="ctr" defTabSz="914354" rtl="0" eaLnBrk="1" fontAlgn="auto" latinLnBrk="0" hangingPunct="1">
              <a:lnSpc>
                <a:spcPct val="90000"/>
              </a:lnSpc>
              <a:spcBef>
                <a:spcPts val="1000"/>
              </a:spcBef>
              <a:spcAft>
                <a:spcPts val="0"/>
              </a:spcAft>
              <a:buClrTx/>
              <a:buSzTx/>
              <a:buFont typeface="Arial"/>
              <a:buNone/>
              <a:tabLst/>
              <a:defRPr/>
            </a:pPr>
            <a:r>
              <a:rPr kumimoji="0" lang="en-US" sz="2000" b="1"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rPr>
              <a:t>&amp; Benefits</a:t>
            </a:r>
            <a:endParaRPr kumimoji="0" lang="en-US" sz="1600" b="0"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endParaRPr>
          </a:p>
        </p:txBody>
      </p:sp>
      <p:sp>
        <p:nvSpPr>
          <p:cNvPr id="13" name="TextBox 12">
            <a:extLst>
              <a:ext uri="{FF2B5EF4-FFF2-40B4-BE49-F238E27FC236}">
                <a16:creationId xmlns:a16="http://schemas.microsoft.com/office/drawing/2014/main" id="{C6B4C764-0361-5A98-B31B-78596DBFA469}"/>
              </a:ext>
            </a:extLst>
          </p:cNvPr>
          <p:cNvSpPr txBox="1"/>
          <p:nvPr/>
        </p:nvSpPr>
        <p:spPr>
          <a:xfrm>
            <a:off x="1323840" y="2760849"/>
            <a:ext cx="281381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Scalable Capacity</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Your customers can choose fixed bandwidth speeds from 10Mbps to 10Gbps business internet over our 100GigE core network, for guaranteed uncontended connectivity</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79A46217-ADB9-EBE5-8F73-1323E5117C08}"/>
              </a:ext>
            </a:extLst>
          </p:cNvPr>
          <p:cNvSpPr txBox="1"/>
          <p:nvPr/>
        </p:nvSpPr>
        <p:spPr>
          <a:xfrm>
            <a:off x="6566550" y="5356541"/>
            <a:ext cx="273846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Enhanced Security</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All of our internet and network services include free DDoS (Distributed Denial of Service) alerting</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ED0A9E19-96F9-E4AA-CBA4-9D9BDDFAC587}"/>
              </a:ext>
            </a:extLst>
          </p:cNvPr>
          <p:cNvSpPr txBox="1"/>
          <p:nvPr/>
        </p:nvSpPr>
        <p:spPr>
          <a:xfrm>
            <a:off x="6679448" y="632378"/>
            <a:ext cx="273846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Business-only Network: </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Our business-only network is not affected by consumer peaks in demand, so traffic is always prioritised</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41F71F26-6808-A245-CB4E-2E88040E3A31}"/>
              </a:ext>
            </a:extLst>
          </p:cNvPr>
          <p:cNvSpPr txBox="1"/>
          <p:nvPr/>
        </p:nvSpPr>
        <p:spPr>
          <a:xfrm>
            <a:off x="2797661" y="5366191"/>
            <a:ext cx="32926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Highly Available Support</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Smart Wires services are backed up by strict Service Level Agreements and 24/7x365 technical support</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49CFD30F-BC3D-FB42-C13C-616A360EDEBC}"/>
              </a:ext>
            </a:extLst>
          </p:cNvPr>
          <p:cNvSpPr txBox="1"/>
          <p:nvPr/>
        </p:nvSpPr>
        <p:spPr>
          <a:xfrm>
            <a:off x="8374380" y="2760849"/>
            <a:ext cx="249378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Cloud-ready Internet</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high-performance network provides the fast and steady Internet access required to access Cloud applications, allowing for the best possible user experience</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9F9712DC-5E8A-6E48-1BFD-EC3200019A8A}"/>
              </a:ext>
            </a:extLst>
          </p:cNvPr>
          <p:cNvSpPr txBox="1"/>
          <p:nvPr/>
        </p:nvSpPr>
        <p:spPr>
          <a:xfrm>
            <a:off x="2768600" y="659229"/>
            <a:ext cx="329269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Intelligent, Self-healing Network</a:t>
            </a: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 Our network can detect and remediate outages and failures without any human intervention, allowing for real-time fixes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Helvetica" panose="020B0604020202020204" pitchFamily="34" charset="0"/>
              </a:rPr>
              <a:t>maximum uptime</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4405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opportunities: where are the quick wins?</a:t>
            </a:r>
          </a:p>
        </p:txBody>
      </p:sp>
      <p:sp>
        <p:nvSpPr>
          <p:cNvPr id="14" name="Sustainable Data Centres"/>
          <p:cNvSpPr/>
          <p:nvPr/>
        </p:nvSpPr>
        <p:spPr>
          <a:xfrm>
            <a:off x="1543948" y="5282053"/>
            <a:ext cx="10710828" cy="81579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Offering huge upsell potential, a sticky contract, and regular invoicing to help you stay in the forefront of your customers’ minds.</a:t>
            </a:r>
            <a:endParaRPr lang="en-GB" sz="1500" dirty="0">
              <a:solidFill>
                <a:schemeClr val="bg1"/>
              </a:solidFill>
              <a:latin typeface="Helvetica" panose="020B0604020202020204" pitchFamily="34" charset="0"/>
              <a:cs typeface="Helvetica" panose="020B0604020202020204" pitchFamily="34" charset="0"/>
            </a:endParaRPr>
          </a:p>
        </p:txBody>
      </p:sp>
      <p:sp>
        <p:nvSpPr>
          <p:cNvPr id="15" name="Secure Data Platforms"/>
          <p:cNvSpPr/>
          <p:nvPr/>
        </p:nvSpPr>
        <p:spPr>
          <a:xfrm>
            <a:off x="868623" y="4369521"/>
            <a:ext cx="11386153" cy="815798"/>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Our connectivity solutions are required by all customers. They are a need not a ‘nice to have’. </a:t>
            </a:r>
            <a:endParaRPr lang="en-GB" sz="1500" dirty="0">
              <a:solidFill>
                <a:schemeClr val="bg1"/>
              </a:solidFill>
              <a:latin typeface="Helvetica" panose="020B0604020202020204" pitchFamily="34" charset="0"/>
              <a:cs typeface="Helvetica" panose="020B0604020202020204" pitchFamily="34" charset="0"/>
            </a:endParaRPr>
          </a:p>
        </p:txBody>
      </p:sp>
      <p:sp>
        <p:nvSpPr>
          <p:cNvPr id="16" name="Cloud Management Platform"/>
          <p:cNvSpPr/>
          <p:nvPr/>
        </p:nvSpPr>
        <p:spPr>
          <a:xfrm>
            <a:off x="639832" y="3462234"/>
            <a:ext cx="11614944" cy="815798"/>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Deal size will vary, but connectivity should be included as an upsell in any new IT project, new app, new office, refresh, new DC etc.</a:t>
            </a:r>
            <a:endParaRPr lang="en-GB" sz="1500" dirty="0">
              <a:solidFill>
                <a:schemeClr val="bg1"/>
              </a:solidFill>
              <a:latin typeface="Helvetica" panose="020B0604020202020204" pitchFamily="34" charset="0"/>
              <a:cs typeface="Helvetica" panose="020B0604020202020204" pitchFamily="34" charset="0"/>
            </a:endParaRPr>
          </a:p>
        </p:txBody>
      </p:sp>
      <p:sp>
        <p:nvSpPr>
          <p:cNvPr id="19" name="Virtualised Apps or Containers"/>
          <p:cNvSpPr/>
          <p:nvPr/>
        </p:nvSpPr>
        <p:spPr>
          <a:xfrm>
            <a:off x="646759" y="2575030"/>
            <a:ext cx="11608017" cy="786884"/>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lIns="684000" tIns="180000" rIns="468000" bIns="180000" rtlCol="0" anchor="ctr"/>
          <a:lstStyle/>
          <a:p>
            <a:pPr>
              <a:defRPr/>
            </a:pPr>
            <a:r>
              <a:rPr lang="en-GB" sz="1500" dirty="0">
                <a:solidFill>
                  <a:schemeClr val="bg1"/>
                </a:solidFill>
                <a:latin typeface="Helvetica" panose="020B0604020202020204" pitchFamily="34" charset="0"/>
                <a:cs typeface="Helvetica" panose="020B0604020202020204" pitchFamily="34" charset="0"/>
              </a:rPr>
              <a:t>We service nearly every vertical, across both the private and public sectors.  </a:t>
            </a:r>
          </a:p>
        </p:txBody>
      </p:sp>
      <p:sp>
        <p:nvSpPr>
          <p:cNvPr id="20" name="Managed and Professional Services"/>
          <p:cNvSpPr/>
          <p:nvPr/>
        </p:nvSpPr>
        <p:spPr>
          <a:xfrm>
            <a:off x="893346" y="1649116"/>
            <a:ext cx="11361430" cy="80264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lIns="684000" tIns="180000" rIns="468000" bIns="180000" rtlCol="0" anchor="ctr"/>
          <a:lstStyle/>
          <a:p>
            <a:pPr>
              <a:defRPr/>
            </a:pPr>
            <a:r>
              <a:rPr lang="en-GB" sz="1500" dirty="0">
                <a:solidFill>
                  <a:schemeClr val="bg1"/>
                </a:solidFill>
                <a:latin typeface="Helvetica" panose="020B0604020202020204" pitchFamily="34" charset="0"/>
                <a:cs typeface="Helvetica" panose="020B0604020202020204" pitchFamily="34" charset="0"/>
              </a:rPr>
              <a:t>Targeting customers that have an office presence of any size, any people volume, a specific way of working that requires high bandwidth, or applications / projects requiring high-speed, dedicated, high-availability connectivity.</a:t>
            </a:r>
          </a:p>
        </p:txBody>
      </p:sp>
      <p:sp>
        <p:nvSpPr>
          <p:cNvPr id="21" name="Security Services, Governance and Management"/>
          <p:cNvSpPr/>
          <p:nvPr/>
        </p:nvSpPr>
        <p:spPr>
          <a:xfrm>
            <a:off x="1478262" y="738599"/>
            <a:ext cx="10776514" cy="802640"/>
          </a:xfrm>
          <a:prstGeom prst="roundRect">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lIns="684000" tIns="180000" rIns="468000" bIns="180000" rtlCol="0" anchor="ctr"/>
          <a:lstStyle/>
          <a:p>
            <a:pPr>
              <a:defRPr/>
            </a:pPr>
            <a:r>
              <a:rPr lang="en-GB" sz="1500" dirty="0">
                <a:solidFill>
                  <a:schemeClr val="bg1"/>
                </a:solidFill>
                <a:latin typeface="Helvetica" panose="020B0604020202020204" pitchFamily="34" charset="0"/>
                <a:cs typeface="Helvetica" panose="020B0604020202020204" pitchFamily="34" charset="0"/>
              </a:rPr>
              <a:t>A sweet spot for our connectivity offering is companies that are UK-centric, including offices, branches, data centres and so on. We can also help procure connectivity globally, utilising our procurement, delivery, and support.</a:t>
            </a:r>
          </a:p>
        </p:txBody>
      </p:sp>
      <p:grpSp>
        <p:nvGrpSpPr>
          <p:cNvPr id="76" name="Sustainable Data Centres - icon"/>
          <p:cNvGrpSpPr/>
          <p:nvPr/>
        </p:nvGrpSpPr>
        <p:grpSpPr>
          <a:xfrm>
            <a:off x="1140219" y="5244735"/>
            <a:ext cx="935938" cy="972296"/>
            <a:chOff x="499013" y="5837910"/>
            <a:chExt cx="1001434" cy="1012609"/>
          </a:xfrm>
        </p:grpSpPr>
        <p:sp>
          <p:nvSpPr>
            <p:cNvPr id="9" name="Oval 8"/>
            <p:cNvSpPr/>
            <p:nvPr/>
          </p:nvSpPr>
          <p:spPr>
            <a:xfrm>
              <a:off x="525284" y="5837910"/>
              <a:ext cx="918839" cy="91883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9013" y="5862740"/>
              <a:ext cx="1001434" cy="987779"/>
            </a:xfrm>
            <a:prstGeom prst="rect">
              <a:avLst/>
            </a:prstGeom>
          </p:spPr>
        </p:pic>
        <p:pic>
          <p:nvPicPr>
            <p:cNvPr id="70" name="Picture 6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9425" y="6020261"/>
              <a:ext cx="662165" cy="560181"/>
            </a:xfrm>
            <a:prstGeom prst="rect">
              <a:avLst/>
            </a:prstGeom>
          </p:spPr>
        </p:pic>
      </p:grpSp>
      <p:grpSp>
        <p:nvGrpSpPr>
          <p:cNvPr id="77" name="Secure Data Platforms - icon"/>
          <p:cNvGrpSpPr/>
          <p:nvPr/>
        </p:nvGrpSpPr>
        <p:grpSpPr>
          <a:xfrm>
            <a:off x="474223" y="4330021"/>
            <a:ext cx="961394" cy="984508"/>
            <a:chOff x="577018" y="4682210"/>
            <a:chExt cx="1001434" cy="1024226"/>
          </a:xfrm>
        </p:grpSpPr>
        <p:sp>
          <p:nvSpPr>
            <p:cNvPr id="59" name="Oval 58"/>
            <p:cNvSpPr/>
            <p:nvPr/>
          </p:nvSpPr>
          <p:spPr>
            <a:xfrm>
              <a:off x="598944" y="4682210"/>
              <a:ext cx="918839" cy="918839"/>
            </a:xfrm>
            <a:prstGeom prst="ellipse">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7018" y="4718657"/>
              <a:ext cx="1001434" cy="987779"/>
            </a:xfrm>
            <a:prstGeom prst="rect">
              <a:avLst/>
            </a:prstGeom>
          </p:spPr>
        </p:pic>
        <p:pic>
          <p:nvPicPr>
            <p:cNvPr id="71" name="Picture 7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03576" y="4872182"/>
              <a:ext cx="662165" cy="560181"/>
            </a:xfrm>
            <a:prstGeom prst="rect">
              <a:avLst/>
            </a:prstGeom>
          </p:spPr>
        </p:pic>
      </p:grpSp>
      <p:grpSp>
        <p:nvGrpSpPr>
          <p:cNvPr id="78" name="Cloud Management Platform - icon"/>
          <p:cNvGrpSpPr/>
          <p:nvPr/>
        </p:nvGrpSpPr>
        <p:grpSpPr>
          <a:xfrm>
            <a:off x="219891" y="3419845"/>
            <a:ext cx="976730" cy="996288"/>
            <a:chOff x="698360" y="3529050"/>
            <a:chExt cx="1001434" cy="1015968"/>
          </a:xfrm>
        </p:grpSpPr>
        <p:sp>
          <p:nvSpPr>
            <p:cNvPr id="60" name="Oval 59"/>
            <p:cNvSpPr/>
            <p:nvPr/>
          </p:nvSpPr>
          <p:spPr>
            <a:xfrm>
              <a:off x="718324" y="3529050"/>
              <a:ext cx="918839" cy="918839"/>
            </a:xfrm>
            <a:prstGeom prst="ellipse">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8360" y="3557239"/>
              <a:ext cx="1001434" cy="987779"/>
            </a:xfrm>
            <a:prstGeom prst="rect">
              <a:avLst/>
            </a:prstGeom>
          </p:spPr>
        </p:pic>
        <p:pic>
          <p:nvPicPr>
            <p:cNvPr id="72" name="Picture 7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07678" y="3725089"/>
              <a:ext cx="662165" cy="560181"/>
            </a:xfrm>
            <a:prstGeom prst="rect">
              <a:avLst/>
            </a:prstGeom>
          </p:spPr>
        </p:pic>
      </p:grpSp>
      <p:grpSp>
        <p:nvGrpSpPr>
          <p:cNvPr id="79" name="Virtualised Apps or Containers - icon"/>
          <p:cNvGrpSpPr/>
          <p:nvPr/>
        </p:nvGrpSpPr>
        <p:grpSpPr>
          <a:xfrm>
            <a:off x="222334" y="2529400"/>
            <a:ext cx="953438" cy="971920"/>
            <a:chOff x="993048" y="2378430"/>
            <a:chExt cx="1001434" cy="1018171"/>
          </a:xfrm>
        </p:grpSpPr>
        <p:sp>
          <p:nvSpPr>
            <p:cNvPr id="61" name="Oval 60"/>
            <p:cNvSpPr/>
            <p:nvPr/>
          </p:nvSpPr>
          <p:spPr>
            <a:xfrm>
              <a:off x="1002804" y="2378430"/>
              <a:ext cx="918839" cy="918839"/>
            </a:xfrm>
            <a:prstGeom prst="ellipse">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3048" y="2408822"/>
              <a:ext cx="1001434" cy="987779"/>
            </a:xfrm>
            <a:prstGeom prst="rect">
              <a:avLst/>
            </a:prstGeom>
          </p:spPr>
        </p:pic>
        <p:pic>
          <p:nvPicPr>
            <p:cNvPr id="73" name="Picture 7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151093" y="2612503"/>
              <a:ext cx="560726" cy="474365"/>
            </a:xfrm>
            <a:prstGeom prst="rect">
              <a:avLst/>
            </a:prstGeom>
          </p:spPr>
        </p:pic>
      </p:grpSp>
      <p:grpSp>
        <p:nvGrpSpPr>
          <p:cNvPr id="80" name="Managed and Professional Services - icon"/>
          <p:cNvGrpSpPr/>
          <p:nvPr/>
        </p:nvGrpSpPr>
        <p:grpSpPr>
          <a:xfrm>
            <a:off x="518310" y="1612933"/>
            <a:ext cx="959952" cy="985758"/>
            <a:chOff x="1365741" y="1265910"/>
            <a:chExt cx="1001434" cy="1016943"/>
          </a:xfrm>
        </p:grpSpPr>
        <p:sp>
          <p:nvSpPr>
            <p:cNvPr id="62" name="Oval 61"/>
            <p:cNvSpPr/>
            <p:nvPr/>
          </p:nvSpPr>
          <p:spPr>
            <a:xfrm>
              <a:off x="1386344" y="1265910"/>
              <a:ext cx="918839" cy="918839"/>
            </a:xfrm>
            <a:prstGeom prst="ellipse">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7" name="Picture 6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65741" y="1295074"/>
              <a:ext cx="1001434" cy="987779"/>
            </a:xfrm>
            <a:prstGeom prst="rect">
              <a:avLst/>
            </a:prstGeom>
          </p:spPr>
        </p:pic>
        <p:pic>
          <p:nvPicPr>
            <p:cNvPr id="74" name="Picture 73"/>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492516" y="1479539"/>
              <a:ext cx="614888" cy="520185"/>
            </a:xfrm>
            <a:prstGeom prst="rect">
              <a:avLst/>
            </a:prstGeom>
          </p:spPr>
        </p:pic>
      </p:grpSp>
      <p:grpSp>
        <p:nvGrpSpPr>
          <p:cNvPr id="81" name="Security Services, Governance and Management - icon"/>
          <p:cNvGrpSpPr/>
          <p:nvPr/>
        </p:nvGrpSpPr>
        <p:grpSpPr>
          <a:xfrm>
            <a:off x="1115948" y="690674"/>
            <a:ext cx="974104" cy="995252"/>
            <a:chOff x="1981119" y="119100"/>
            <a:chExt cx="1001434" cy="1019669"/>
          </a:xfrm>
        </p:grpSpPr>
        <p:sp>
          <p:nvSpPr>
            <p:cNvPr id="63" name="Oval 62"/>
            <p:cNvSpPr/>
            <p:nvPr/>
          </p:nvSpPr>
          <p:spPr>
            <a:xfrm>
              <a:off x="1988324" y="119100"/>
              <a:ext cx="918839" cy="918839"/>
            </a:xfrm>
            <a:prstGeom prst="ellipse">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1119" y="150990"/>
              <a:ext cx="1001434" cy="987779"/>
            </a:xfrm>
            <a:prstGeom prst="rect">
              <a:avLst/>
            </a:prstGeom>
          </p:spPr>
        </p:pic>
        <p:pic>
          <p:nvPicPr>
            <p:cNvPr id="75" name="Picture 74"/>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107032" y="313277"/>
              <a:ext cx="614888" cy="520185"/>
            </a:xfrm>
            <a:prstGeom prst="rect">
              <a:avLst/>
            </a:prstGeom>
          </p:spPr>
        </p:pic>
      </p:grpSp>
    </p:spTree>
    <p:extLst>
      <p:ext uri="{BB962C8B-B14F-4D97-AF65-F5344CB8AC3E}">
        <p14:creationId xmlns:p14="http://schemas.microsoft.com/office/powerpoint/2010/main" val="1376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par>
                                <p:cTn id="14" presetID="2" presetClass="entr" presetSubtype="2"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75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2" presetClass="entr" presetSubtype="2" fill="hold" grpId="0" nodeType="withEffect">
                                  <p:stCondLst>
                                    <p:cond delay="7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fltVal val="0"/>
                                          </p:val>
                                        </p:tav>
                                        <p:tav tm="100000">
                                          <p:val>
                                            <p:strVal val="#ppt_w"/>
                                          </p:val>
                                        </p:tav>
                                      </p:tavLst>
                                    </p:anim>
                                    <p:anim calcmode="lin" valueType="num">
                                      <p:cBhvr>
                                        <p:cTn id="30" dur="500" fill="hold"/>
                                        <p:tgtEl>
                                          <p:spTgt spid="78"/>
                                        </p:tgtEl>
                                        <p:attrNameLst>
                                          <p:attrName>ppt_h</p:attrName>
                                        </p:attrNameLst>
                                      </p:cBhvr>
                                      <p:tavLst>
                                        <p:tav tm="0">
                                          <p:val>
                                            <p:fltVal val="0"/>
                                          </p:val>
                                        </p:tav>
                                        <p:tav tm="100000">
                                          <p:val>
                                            <p:strVal val="#ppt_h"/>
                                          </p:val>
                                        </p:tav>
                                      </p:tavLst>
                                    </p:anim>
                                    <p:animEffect transition="in" filter="fade">
                                      <p:cBhvr>
                                        <p:cTn id="31" dur="500"/>
                                        <p:tgtEl>
                                          <p:spTgt spid="78"/>
                                        </p:tgtEl>
                                      </p:cBhvr>
                                    </p:animEffect>
                                  </p:childTnLst>
                                </p:cTn>
                              </p:par>
                              <p:par>
                                <p:cTn id="32" presetID="2" presetClass="entr" presetSubtype="2"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25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Effect transition="in" filter="fade">
                                      <p:cBhvr>
                                        <p:cTn id="40" dur="500"/>
                                        <p:tgtEl>
                                          <p:spTgt spid="79"/>
                                        </p:tgtEl>
                                      </p:cBhvr>
                                    </p:animEffect>
                                  </p:childTnLst>
                                </p:cTn>
                              </p:par>
                              <p:par>
                                <p:cTn id="41" presetID="2" presetClass="entr" presetSubtype="2"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53" presetClass="entr" presetSubtype="16" fill="hold" nodeType="withEffect">
                                  <p:stCondLst>
                                    <p:cond delay="175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par>
                                <p:cTn id="50" presetID="2" presetClass="entr" presetSubtype="2"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par>
                                <p:cTn id="54" presetID="53" presetClass="entr" presetSubtype="16" fill="hold" nodeType="withEffect">
                                  <p:stCondLst>
                                    <p:cond delay="225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256574" y="1305378"/>
            <a:ext cx="2733220" cy="3694981"/>
            <a:chOff x="3006286" y="2639415"/>
            <a:chExt cx="2733220" cy="3694981"/>
          </a:xfrm>
        </p:grpSpPr>
        <p:sp>
          <p:nvSpPr>
            <p:cNvPr id="16" name="Freeform 15"/>
            <p:cNvSpPr/>
            <p:nvPr/>
          </p:nvSpPr>
          <p:spPr>
            <a:xfrm>
              <a:off x="3444999"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500" dirty="0">
                <a:latin typeface="Helvetica" pitchFamily="2"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95555" y="2783712"/>
              <a:ext cx="2129741" cy="2170254"/>
            </a:xfrm>
            <a:prstGeom prst="rect">
              <a:avLst/>
            </a:prstGeom>
            <a:ln>
              <a:noFill/>
            </a:ln>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03095" y="3173567"/>
              <a:ext cx="949124" cy="912296"/>
            </a:xfrm>
            <a:prstGeom prst="rect">
              <a:avLst/>
            </a:prstGeom>
            <a:ln>
              <a:noFill/>
            </a:ln>
          </p:spPr>
        </p:pic>
        <p:sp>
          <p:nvSpPr>
            <p:cNvPr id="25" name="TextBox 24">
              <a:extLst>
                <a:ext uri="{FF2B5EF4-FFF2-40B4-BE49-F238E27FC236}">
                  <a16:creationId xmlns:a16="http://schemas.microsoft.com/office/drawing/2014/main" id="{613E8038-FC05-47C0-9525-38E5867A99EB}"/>
                </a:ext>
              </a:extLst>
            </p:cNvPr>
            <p:cNvSpPr txBox="1"/>
            <p:nvPr/>
          </p:nvSpPr>
          <p:spPr>
            <a:xfrm>
              <a:off x="3006286" y="5117950"/>
              <a:ext cx="2733220"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Arrange workshops on specific solutions within our connectivity stack with your technical teams and/or target customers</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30" name="Group 29"/>
          <p:cNvGrpSpPr/>
          <p:nvPr/>
        </p:nvGrpSpPr>
        <p:grpSpPr>
          <a:xfrm>
            <a:off x="6332494" y="1305378"/>
            <a:ext cx="2338087" cy="3415250"/>
            <a:chOff x="5677381" y="2639415"/>
            <a:chExt cx="2338087" cy="3415250"/>
          </a:xfrm>
        </p:grpSpPr>
        <p:sp>
          <p:nvSpPr>
            <p:cNvPr id="18" name="Freeform 17"/>
            <p:cNvSpPr/>
            <p:nvPr/>
          </p:nvSpPr>
          <p:spPr>
            <a:xfrm>
              <a:off x="5835171"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500" dirty="0">
                <a:latin typeface="Helvetica" pitchFamily="2"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85727" y="2783712"/>
              <a:ext cx="2129741" cy="2170254"/>
            </a:xfrm>
            <a:prstGeom prst="rect">
              <a:avLst/>
            </a:prstGeom>
            <a:ln>
              <a:noFill/>
            </a:ln>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31437" y="3152521"/>
              <a:ext cx="949124" cy="912296"/>
            </a:xfrm>
            <a:prstGeom prst="rect">
              <a:avLst/>
            </a:prstGeom>
            <a:ln>
              <a:noFill/>
            </a:ln>
          </p:spPr>
        </p:pic>
        <p:sp>
          <p:nvSpPr>
            <p:cNvPr id="26" name="TextBox 25">
              <a:extLst>
                <a:ext uri="{FF2B5EF4-FFF2-40B4-BE49-F238E27FC236}">
                  <a16:creationId xmlns:a16="http://schemas.microsoft.com/office/drawing/2014/main" id="{0481294E-5AD9-46AB-9C9F-C56CC3A794D8}"/>
                </a:ext>
              </a:extLst>
            </p:cNvPr>
            <p:cNvSpPr txBox="1"/>
            <p:nvPr/>
          </p:nvSpPr>
          <p:spPr>
            <a:xfrm>
              <a:off x="5677381" y="4838219"/>
              <a:ext cx="2281943"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Identify three ideal target customers to focus on</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29" name="Group 28"/>
          <p:cNvGrpSpPr/>
          <p:nvPr/>
        </p:nvGrpSpPr>
        <p:grpSpPr>
          <a:xfrm>
            <a:off x="8639715" y="1427713"/>
            <a:ext cx="2996276" cy="3443512"/>
            <a:chOff x="7703998" y="2639415"/>
            <a:chExt cx="2996276" cy="3443512"/>
          </a:xfrm>
        </p:grpSpPr>
        <p:sp>
          <p:nvSpPr>
            <p:cNvPr id="20" name="Freeform 19"/>
            <p:cNvSpPr/>
            <p:nvPr/>
          </p:nvSpPr>
          <p:spPr>
            <a:xfrm>
              <a:off x="8225343"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500" dirty="0">
                <a:latin typeface="Helvetica" pitchFamily="2"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75899" y="2783712"/>
              <a:ext cx="2129741" cy="2170254"/>
            </a:xfrm>
            <a:prstGeom prst="rect">
              <a:avLst/>
            </a:prstGeom>
            <a:ln>
              <a:noFill/>
            </a:ln>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727396" y="3152521"/>
              <a:ext cx="949124" cy="912296"/>
            </a:xfrm>
            <a:prstGeom prst="rect">
              <a:avLst/>
            </a:prstGeom>
            <a:ln>
              <a:noFill/>
            </a:ln>
          </p:spPr>
        </p:pic>
        <p:sp>
          <p:nvSpPr>
            <p:cNvPr id="27" name="TextBox 26">
              <a:extLst>
                <a:ext uri="{FF2B5EF4-FFF2-40B4-BE49-F238E27FC236}">
                  <a16:creationId xmlns:a16="http://schemas.microsoft.com/office/drawing/2014/main" id="{684FB99F-63C7-4C69-A827-80EB6DF63D8A}"/>
                </a:ext>
              </a:extLst>
            </p:cNvPr>
            <p:cNvSpPr txBox="1"/>
            <p:nvPr/>
          </p:nvSpPr>
          <p:spPr>
            <a:xfrm>
              <a:off x="7703998" y="4866481"/>
              <a:ext cx="2996276"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Engage marketing and enablement teams to help drive tailored training, engagement, and lead gen</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32" name="Group 31"/>
          <p:cNvGrpSpPr/>
          <p:nvPr/>
        </p:nvGrpSpPr>
        <p:grpSpPr>
          <a:xfrm>
            <a:off x="850643" y="1284457"/>
            <a:ext cx="2345431" cy="3530997"/>
            <a:chOff x="889693" y="2639415"/>
            <a:chExt cx="2345431" cy="3530997"/>
          </a:xfrm>
        </p:grpSpPr>
        <p:sp>
          <p:nvSpPr>
            <p:cNvPr id="13" name="Freeform 12"/>
            <p:cNvSpPr/>
            <p:nvPr/>
          </p:nvSpPr>
          <p:spPr>
            <a:xfrm>
              <a:off x="1054827"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latin typeface="Helvetica" pitchFamily="2"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05383" y="2783712"/>
              <a:ext cx="2129741" cy="2170254"/>
            </a:xfrm>
            <a:prstGeom prst="rect">
              <a:avLst/>
            </a:prstGeom>
            <a:ln>
              <a:noFill/>
            </a:ln>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51093" y="3173567"/>
              <a:ext cx="949124" cy="810228"/>
            </a:xfrm>
            <a:prstGeom prst="rect">
              <a:avLst/>
            </a:prstGeom>
            <a:ln>
              <a:noFill/>
            </a:ln>
          </p:spPr>
        </p:pic>
        <p:sp>
          <p:nvSpPr>
            <p:cNvPr id="28" name="TextBox 27">
              <a:extLst>
                <a:ext uri="{FF2B5EF4-FFF2-40B4-BE49-F238E27FC236}">
                  <a16:creationId xmlns:a16="http://schemas.microsoft.com/office/drawing/2014/main" id="{1C389C82-EB65-4522-B3DF-F5D91A39F0AF}"/>
                </a:ext>
              </a:extLst>
            </p:cNvPr>
            <p:cNvSpPr txBox="1"/>
            <p:nvPr/>
          </p:nvSpPr>
          <p:spPr>
            <a:xfrm>
              <a:off x="889693" y="4953966"/>
              <a:ext cx="2281943"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Arrange discovery session with our solution experts and your sales teams</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sp>
        <p:nvSpPr>
          <p:cNvPr id="5" name="Title 4">
            <a:extLst>
              <a:ext uri="{FF2B5EF4-FFF2-40B4-BE49-F238E27FC236}">
                <a16:creationId xmlns:a16="http://schemas.microsoft.com/office/drawing/2014/main" id="{36064875-AC43-4362-BE65-42B37130F9AE}"/>
              </a:ext>
            </a:extLst>
          </p:cNvPr>
          <p:cNvSpPr>
            <a:spLocks noGrp="1"/>
          </p:cNvSpPr>
          <p:nvPr>
            <p:ph type="title"/>
          </p:nvPr>
        </p:nvSpPr>
        <p:spPr/>
        <p:txBody>
          <a:bodyPr/>
          <a:lstStyle/>
          <a:p>
            <a:r>
              <a:rPr lang="en-GB" dirty="0"/>
              <a:t>Next Steps / CTA’s / Engagement Process</a:t>
            </a:r>
          </a:p>
        </p:txBody>
      </p:sp>
    </p:spTree>
    <p:extLst>
      <p:ext uri="{BB962C8B-B14F-4D97-AF65-F5344CB8AC3E}">
        <p14:creationId xmlns:p14="http://schemas.microsoft.com/office/powerpoint/2010/main" val="1260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 name="backing circle">
            <a:extLst>
              <a:ext uri="{FF2B5EF4-FFF2-40B4-BE49-F238E27FC236}">
                <a16:creationId xmlns:a16="http://schemas.microsoft.com/office/drawing/2014/main" id="{2802DF1B-E442-F358-DE27-7FA95974EA29}"/>
              </a:ext>
            </a:extLst>
          </p:cNvPr>
          <p:cNvGrpSpPr/>
          <p:nvPr/>
        </p:nvGrpSpPr>
        <p:grpSpPr>
          <a:xfrm>
            <a:off x="4774599" y="458412"/>
            <a:ext cx="5422159" cy="5463456"/>
            <a:chOff x="4774599" y="458412"/>
            <a:chExt cx="5422159" cy="5463456"/>
          </a:xfrm>
        </p:grpSpPr>
        <p:sp>
          <p:nvSpPr>
            <p:cNvPr id="80" name="Freeform: Shape 79">
              <a:extLst>
                <a:ext uri="{FF2B5EF4-FFF2-40B4-BE49-F238E27FC236}">
                  <a16:creationId xmlns:a16="http://schemas.microsoft.com/office/drawing/2014/main" id="{FBE559FD-DF06-76D2-54FC-B4968C6001C0}"/>
                </a:ext>
              </a:extLst>
            </p:cNvPr>
            <p:cNvSpPr/>
            <p:nvPr/>
          </p:nvSpPr>
          <p:spPr>
            <a:xfrm>
              <a:off x="4774599" y="458412"/>
              <a:ext cx="5422159" cy="5463380"/>
            </a:xfrm>
            <a:custGeom>
              <a:avLst/>
              <a:gdLst>
                <a:gd name="connsiteX0" fmla="*/ 3012116 w 5058926"/>
                <a:gd name="connsiteY0" fmla="*/ 45970 h 5058855"/>
                <a:gd name="connsiteX1" fmla="*/ 2529428 w 5058926"/>
                <a:gd name="connsiteY1" fmla="*/ 0 h 5058855"/>
                <a:gd name="connsiteX2" fmla="*/ 0 w 5058926"/>
                <a:gd name="connsiteY2" fmla="*/ 2529428 h 5058855"/>
                <a:gd name="connsiteX3" fmla="*/ 2529428 w 5058926"/>
                <a:gd name="connsiteY3" fmla="*/ 5058856 h 5058855"/>
                <a:gd name="connsiteX4" fmla="*/ 5058927 w 5058926"/>
                <a:gd name="connsiteY4" fmla="*/ 2529428 h 5058855"/>
                <a:gd name="connsiteX5" fmla="*/ 3012187 w 5058926"/>
                <a:gd name="connsiteY5" fmla="*/ 45970 h 5058855"/>
                <a:gd name="connsiteX6" fmla="*/ 2529428 w 5058926"/>
                <a:gd name="connsiteY6" fmla="*/ 3850789 h 5058855"/>
                <a:gd name="connsiteX7" fmla="*/ 1208067 w 5058926"/>
                <a:gd name="connsiteY7" fmla="*/ 2529428 h 5058855"/>
                <a:gd name="connsiteX8" fmla="*/ 2529428 w 5058926"/>
                <a:gd name="connsiteY8" fmla="*/ 1208067 h 5058855"/>
                <a:gd name="connsiteX9" fmla="*/ 2781626 w 5058926"/>
                <a:gd name="connsiteY9" fmla="*/ 1232045 h 5058855"/>
                <a:gd name="connsiteX10" fmla="*/ 3850789 w 5058926"/>
                <a:gd name="connsiteY10" fmla="*/ 2529428 h 5058855"/>
                <a:gd name="connsiteX11" fmla="*/ 2529428 w 5058926"/>
                <a:gd name="connsiteY11" fmla="*/ 3850789 h 50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926" h="5058855">
                  <a:moveTo>
                    <a:pt x="3012116" y="45970"/>
                  </a:moveTo>
                  <a:cubicBezTo>
                    <a:pt x="2855831" y="15749"/>
                    <a:pt x="2694438" y="0"/>
                    <a:pt x="2529428" y="0"/>
                  </a:cubicBezTo>
                  <a:cubicBezTo>
                    <a:pt x="1132514" y="0"/>
                    <a:pt x="0" y="1132443"/>
                    <a:pt x="0" y="2529428"/>
                  </a:cubicBezTo>
                  <a:cubicBezTo>
                    <a:pt x="0" y="3926413"/>
                    <a:pt x="1132514" y="5058856"/>
                    <a:pt x="2529428" y="5058856"/>
                  </a:cubicBezTo>
                  <a:cubicBezTo>
                    <a:pt x="3926342" y="5058856"/>
                    <a:pt x="5058927" y="3926413"/>
                    <a:pt x="5058927" y="2529428"/>
                  </a:cubicBezTo>
                  <a:cubicBezTo>
                    <a:pt x="5058927" y="1297454"/>
                    <a:pt x="4178327" y="271281"/>
                    <a:pt x="3012187" y="45970"/>
                  </a:cubicBezTo>
                  <a:close/>
                  <a:moveTo>
                    <a:pt x="2529428" y="3850789"/>
                  </a:moveTo>
                  <a:cubicBezTo>
                    <a:pt x="1799650" y="3850789"/>
                    <a:pt x="1208067" y="3259206"/>
                    <a:pt x="1208067" y="2529428"/>
                  </a:cubicBezTo>
                  <a:cubicBezTo>
                    <a:pt x="1208067" y="1799650"/>
                    <a:pt x="1799650" y="1208067"/>
                    <a:pt x="2529428" y="1208067"/>
                  </a:cubicBezTo>
                  <a:cubicBezTo>
                    <a:pt x="2615693" y="1208067"/>
                    <a:pt x="2699972" y="1216296"/>
                    <a:pt x="2781626" y="1232045"/>
                  </a:cubicBezTo>
                  <a:cubicBezTo>
                    <a:pt x="3390732" y="1349738"/>
                    <a:pt x="3850789" y="1885844"/>
                    <a:pt x="3850789" y="2529428"/>
                  </a:cubicBezTo>
                  <a:cubicBezTo>
                    <a:pt x="3850789" y="3259206"/>
                    <a:pt x="3259206" y="3850789"/>
                    <a:pt x="2529428" y="3850789"/>
                  </a:cubicBezTo>
                  <a:close/>
                </a:path>
              </a:pathLst>
            </a:custGeom>
            <a:gradFill>
              <a:gsLst>
                <a:gs pos="0">
                  <a:srgbClr val="F3F8FB"/>
                </a:gs>
                <a:gs pos="12000">
                  <a:srgbClr val="EDF2F5"/>
                </a:gs>
                <a:gs pos="66000">
                  <a:srgbClr val="D6DDE2"/>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1" name="Freeform: Shape 80">
              <a:extLst>
                <a:ext uri="{FF2B5EF4-FFF2-40B4-BE49-F238E27FC236}">
                  <a16:creationId xmlns:a16="http://schemas.microsoft.com/office/drawing/2014/main" id="{9DEFC349-8704-6B0E-AF50-D5AA232E3B0B}"/>
                </a:ext>
              </a:extLst>
            </p:cNvPr>
            <p:cNvSpPr/>
            <p:nvPr/>
          </p:nvSpPr>
          <p:spPr>
            <a:xfrm>
              <a:off x="4789122" y="470670"/>
              <a:ext cx="5397828" cy="5438940"/>
            </a:xfrm>
            <a:custGeom>
              <a:avLst/>
              <a:gdLst>
                <a:gd name="connsiteX0" fmla="*/ 4298715 w 5036225"/>
                <a:gd name="connsiteY0" fmla="*/ 737510 h 5036225"/>
                <a:gd name="connsiteX1" fmla="*/ 2518148 w 5036225"/>
                <a:gd name="connsiteY1" fmla="*/ 0 h 5036225"/>
                <a:gd name="connsiteX2" fmla="*/ 737581 w 5036225"/>
                <a:gd name="connsiteY2" fmla="*/ 737510 h 5036225"/>
                <a:gd name="connsiteX3" fmla="*/ 0 w 5036225"/>
                <a:gd name="connsiteY3" fmla="*/ 2518148 h 5036225"/>
                <a:gd name="connsiteX4" fmla="*/ 737510 w 5036225"/>
                <a:gd name="connsiteY4" fmla="*/ 4298715 h 5036225"/>
                <a:gd name="connsiteX5" fmla="*/ 2518077 w 5036225"/>
                <a:gd name="connsiteY5" fmla="*/ 5036225 h 5036225"/>
                <a:gd name="connsiteX6" fmla="*/ 4298644 w 5036225"/>
                <a:gd name="connsiteY6" fmla="*/ 4298715 h 5036225"/>
                <a:gd name="connsiteX7" fmla="*/ 5036225 w 5036225"/>
                <a:gd name="connsiteY7" fmla="*/ 2518148 h 5036225"/>
                <a:gd name="connsiteX8" fmla="*/ 4298644 w 5036225"/>
                <a:gd name="connsiteY8" fmla="*/ 737581 h 5036225"/>
                <a:gd name="connsiteX9" fmla="*/ 2518148 w 5036225"/>
                <a:gd name="connsiteY9" fmla="*/ 3850789 h 5036225"/>
                <a:gd name="connsiteX10" fmla="*/ 1185437 w 5036225"/>
                <a:gd name="connsiteY10" fmla="*/ 2518077 h 5036225"/>
                <a:gd name="connsiteX11" fmla="*/ 2518148 w 5036225"/>
                <a:gd name="connsiteY11" fmla="*/ 1185366 h 5036225"/>
                <a:gd name="connsiteX12" fmla="*/ 3850860 w 5036225"/>
                <a:gd name="connsiteY12" fmla="*/ 2518077 h 5036225"/>
                <a:gd name="connsiteX13" fmla="*/ 2518148 w 5036225"/>
                <a:gd name="connsiteY13" fmla="*/ 3850789 h 50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6225" h="5036225">
                  <a:moveTo>
                    <a:pt x="4298715" y="737510"/>
                  </a:moveTo>
                  <a:cubicBezTo>
                    <a:pt x="3823122" y="261917"/>
                    <a:pt x="3190747" y="0"/>
                    <a:pt x="2518148" y="0"/>
                  </a:cubicBezTo>
                  <a:cubicBezTo>
                    <a:pt x="1845549" y="0"/>
                    <a:pt x="1213175" y="261917"/>
                    <a:pt x="737581" y="737510"/>
                  </a:cubicBezTo>
                  <a:cubicBezTo>
                    <a:pt x="261988" y="1213104"/>
                    <a:pt x="0" y="1845479"/>
                    <a:pt x="0" y="2518148"/>
                  </a:cubicBezTo>
                  <a:cubicBezTo>
                    <a:pt x="0" y="3190818"/>
                    <a:pt x="261917" y="3823122"/>
                    <a:pt x="737510" y="4298715"/>
                  </a:cubicBezTo>
                  <a:cubicBezTo>
                    <a:pt x="1213104" y="4774238"/>
                    <a:pt x="1845478" y="5036225"/>
                    <a:pt x="2518077" y="5036225"/>
                  </a:cubicBezTo>
                  <a:cubicBezTo>
                    <a:pt x="3190676" y="5036225"/>
                    <a:pt x="3823051" y="4774238"/>
                    <a:pt x="4298644" y="4298715"/>
                  </a:cubicBezTo>
                  <a:cubicBezTo>
                    <a:pt x="4774238" y="3823122"/>
                    <a:pt x="5036225" y="3190747"/>
                    <a:pt x="5036225" y="2518148"/>
                  </a:cubicBezTo>
                  <a:cubicBezTo>
                    <a:pt x="5036225" y="1845550"/>
                    <a:pt x="4774309" y="1213104"/>
                    <a:pt x="4298644" y="737581"/>
                  </a:cubicBezTo>
                  <a:close/>
                  <a:moveTo>
                    <a:pt x="2518148" y="3850789"/>
                  </a:moveTo>
                  <a:cubicBezTo>
                    <a:pt x="1783334" y="3850789"/>
                    <a:pt x="1185437" y="3252963"/>
                    <a:pt x="1185437" y="2518077"/>
                  </a:cubicBezTo>
                  <a:cubicBezTo>
                    <a:pt x="1185437" y="1783192"/>
                    <a:pt x="1783263" y="1185366"/>
                    <a:pt x="2518148" y="1185366"/>
                  </a:cubicBezTo>
                  <a:cubicBezTo>
                    <a:pt x="3253034" y="1185366"/>
                    <a:pt x="3850860" y="1783121"/>
                    <a:pt x="3850860" y="2518077"/>
                  </a:cubicBezTo>
                  <a:cubicBezTo>
                    <a:pt x="3850860" y="3253034"/>
                    <a:pt x="3253034" y="3850789"/>
                    <a:pt x="2518148" y="3850789"/>
                  </a:cubicBezTo>
                  <a:close/>
                </a:path>
              </a:pathLst>
            </a:custGeom>
            <a:gradFill>
              <a:gsLst>
                <a:gs pos="0">
                  <a:srgbClr val="CED6DB"/>
                </a:gs>
                <a:gs pos="50000">
                  <a:srgbClr val="E0E7EB"/>
                </a:gs>
                <a:gs pos="100000">
                  <a:srgbClr val="F3F8FB"/>
                </a:gs>
              </a:gsLst>
              <a:lin ang="270003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3" name="Freeform: Shape 12">
              <a:extLst>
                <a:ext uri="{FF2B5EF4-FFF2-40B4-BE49-F238E27FC236}">
                  <a16:creationId xmlns:a16="http://schemas.microsoft.com/office/drawing/2014/main" id="{C13776F3-48C2-8B20-2420-A6811C268A1F}"/>
                </a:ext>
              </a:extLst>
            </p:cNvPr>
            <p:cNvSpPr/>
            <p:nvPr/>
          </p:nvSpPr>
          <p:spPr>
            <a:xfrm rot="18900000">
              <a:off x="6040317" y="1736208"/>
              <a:ext cx="2885847" cy="2907827"/>
            </a:xfrm>
            <a:custGeom>
              <a:avLst/>
              <a:gdLst>
                <a:gd name="connsiteX0" fmla="*/ 2692524 w 2692523"/>
                <a:gd name="connsiteY0" fmla="*/ 1346262 h 2692523"/>
                <a:gd name="connsiteX1" fmla="*/ 1346262 w 2692523"/>
                <a:gd name="connsiteY1" fmla="*/ 2692524 h 2692523"/>
                <a:gd name="connsiteX2" fmla="*/ 0 w 2692523"/>
                <a:gd name="connsiteY2" fmla="*/ 1346262 h 2692523"/>
                <a:gd name="connsiteX3" fmla="*/ 1346262 w 2692523"/>
                <a:gd name="connsiteY3" fmla="*/ 0 h 2692523"/>
                <a:gd name="connsiteX4" fmla="*/ 2692524 w 2692523"/>
                <a:gd name="connsiteY4" fmla="*/ 1346262 h 269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523" h="2692523">
                  <a:moveTo>
                    <a:pt x="2692524" y="1346262"/>
                  </a:moveTo>
                  <a:cubicBezTo>
                    <a:pt x="2692524" y="2089782"/>
                    <a:pt x="2089782" y="2692524"/>
                    <a:pt x="1346262" y="2692524"/>
                  </a:cubicBezTo>
                  <a:cubicBezTo>
                    <a:pt x="602742" y="2692524"/>
                    <a:pt x="0" y="2089782"/>
                    <a:pt x="0" y="1346262"/>
                  </a:cubicBezTo>
                  <a:cubicBezTo>
                    <a:pt x="0" y="602742"/>
                    <a:pt x="602742" y="0"/>
                    <a:pt x="1346262" y="0"/>
                  </a:cubicBezTo>
                  <a:cubicBezTo>
                    <a:pt x="2089782" y="0"/>
                    <a:pt x="2692524" y="602742"/>
                    <a:pt x="2692524" y="1346262"/>
                  </a:cubicBezTo>
                  <a:close/>
                </a:path>
              </a:pathLst>
            </a:custGeom>
            <a:solidFill>
              <a:srgbClr val="C4CBCE"/>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2" name="Freeform: Shape 81">
              <a:extLst>
                <a:ext uri="{FF2B5EF4-FFF2-40B4-BE49-F238E27FC236}">
                  <a16:creationId xmlns:a16="http://schemas.microsoft.com/office/drawing/2014/main" id="{3C4A83A3-653F-A1F4-299F-2A47EC976ACB}"/>
                </a:ext>
              </a:extLst>
            </p:cNvPr>
            <p:cNvSpPr/>
            <p:nvPr/>
          </p:nvSpPr>
          <p:spPr>
            <a:xfrm>
              <a:off x="6059674" y="1750899"/>
              <a:ext cx="2856800" cy="2878560"/>
            </a:xfrm>
            <a:custGeom>
              <a:avLst/>
              <a:gdLst>
                <a:gd name="connsiteX0" fmla="*/ 1332712 w 2665422"/>
                <a:gd name="connsiteY0" fmla="*/ 0 h 2665423"/>
                <a:gd name="connsiteX1" fmla="*/ 0 w 2665422"/>
                <a:gd name="connsiteY1" fmla="*/ 1332712 h 2665423"/>
                <a:gd name="connsiteX2" fmla="*/ 1332712 w 2665422"/>
                <a:gd name="connsiteY2" fmla="*/ 2665423 h 2665423"/>
                <a:gd name="connsiteX3" fmla="*/ 2665423 w 2665422"/>
                <a:gd name="connsiteY3" fmla="*/ 1332712 h 2665423"/>
                <a:gd name="connsiteX4" fmla="*/ 1332712 w 2665422"/>
                <a:gd name="connsiteY4" fmla="*/ 0 h 2665423"/>
                <a:gd name="connsiteX5" fmla="*/ 1330441 w 2665422"/>
                <a:gd name="connsiteY5" fmla="*/ 2654072 h 2665423"/>
                <a:gd name="connsiteX6" fmla="*/ 9081 w 2665422"/>
                <a:gd name="connsiteY6" fmla="*/ 1332712 h 2665423"/>
                <a:gd name="connsiteX7" fmla="*/ 1330441 w 2665422"/>
                <a:gd name="connsiteY7" fmla="*/ 11351 h 2665423"/>
                <a:gd name="connsiteX8" fmla="*/ 1582639 w 2665422"/>
                <a:gd name="connsiteY8" fmla="*/ 35329 h 2665423"/>
                <a:gd name="connsiteX9" fmla="*/ 2651802 w 2665422"/>
                <a:gd name="connsiteY9" fmla="*/ 1332712 h 2665423"/>
                <a:gd name="connsiteX10" fmla="*/ 1330441 w 2665422"/>
                <a:gd name="connsiteY10" fmla="*/ 2654072 h 26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422" h="2665423">
                  <a:moveTo>
                    <a:pt x="1332712" y="0"/>
                  </a:moveTo>
                  <a:cubicBezTo>
                    <a:pt x="597897" y="0"/>
                    <a:pt x="0" y="597755"/>
                    <a:pt x="0" y="1332712"/>
                  </a:cubicBezTo>
                  <a:cubicBezTo>
                    <a:pt x="0" y="2067668"/>
                    <a:pt x="597826" y="2665423"/>
                    <a:pt x="1332712" y="2665423"/>
                  </a:cubicBezTo>
                  <a:cubicBezTo>
                    <a:pt x="2067597" y="2665423"/>
                    <a:pt x="2665423" y="2067597"/>
                    <a:pt x="2665423" y="1332712"/>
                  </a:cubicBezTo>
                  <a:cubicBezTo>
                    <a:pt x="2665423" y="597826"/>
                    <a:pt x="2067597" y="0"/>
                    <a:pt x="1332712" y="0"/>
                  </a:cubicBezTo>
                  <a:close/>
                  <a:moveTo>
                    <a:pt x="1330441" y="2654072"/>
                  </a:moveTo>
                  <a:cubicBezTo>
                    <a:pt x="600664" y="2654072"/>
                    <a:pt x="9081" y="2062489"/>
                    <a:pt x="9081" y="1332712"/>
                  </a:cubicBezTo>
                  <a:cubicBezTo>
                    <a:pt x="9081" y="602934"/>
                    <a:pt x="600664" y="11351"/>
                    <a:pt x="1330441" y="11351"/>
                  </a:cubicBezTo>
                  <a:cubicBezTo>
                    <a:pt x="1416707" y="11351"/>
                    <a:pt x="1500985" y="19580"/>
                    <a:pt x="1582639" y="35329"/>
                  </a:cubicBezTo>
                  <a:cubicBezTo>
                    <a:pt x="2191745" y="153021"/>
                    <a:pt x="2651802" y="689128"/>
                    <a:pt x="2651802" y="1332712"/>
                  </a:cubicBezTo>
                  <a:cubicBezTo>
                    <a:pt x="2651802" y="2062489"/>
                    <a:pt x="2060219" y="2654072"/>
                    <a:pt x="1330441" y="2654072"/>
                  </a:cubicBezTo>
                  <a:close/>
                </a:path>
              </a:pathLst>
            </a:custGeom>
            <a:gradFill>
              <a:gsLst>
                <a:gs pos="0">
                  <a:srgbClr val="AAB1B5"/>
                </a:gs>
                <a:gs pos="13000">
                  <a:srgbClr val="C0C6CA"/>
                </a:gs>
                <a:gs pos="31000">
                  <a:srgbClr val="D6DCDF"/>
                </a:gs>
                <a:gs pos="49000">
                  <a:srgbClr val="E6EBEF"/>
                </a:gs>
                <a:gs pos="71000">
                  <a:srgbClr val="F0F5F8"/>
                </a:gs>
                <a:gs pos="100000">
                  <a:srgbClr val="F3F8FB"/>
                </a:gs>
              </a:gsLst>
              <a:lin ang="270006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3" name="Freeform: Shape 82">
              <a:extLst>
                <a:ext uri="{FF2B5EF4-FFF2-40B4-BE49-F238E27FC236}">
                  <a16:creationId xmlns:a16="http://schemas.microsoft.com/office/drawing/2014/main" id="{E4E92ECC-498C-8DD5-37D4-DD79A871924E}"/>
                </a:ext>
              </a:extLst>
            </p:cNvPr>
            <p:cNvSpPr/>
            <p:nvPr/>
          </p:nvSpPr>
          <p:spPr>
            <a:xfrm>
              <a:off x="4774599" y="458412"/>
              <a:ext cx="5422159" cy="5463456"/>
            </a:xfrm>
            <a:custGeom>
              <a:avLst/>
              <a:gdLst>
                <a:gd name="connsiteX0" fmla="*/ 3012187 w 5058926"/>
                <a:gd name="connsiteY0" fmla="*/ 45970 h 5058926"/>
                <a:gd name="connsiteX1" fmla="*/ 2529499 w 5058926"/>
                <a:gd name="connsiteY1" fmla="*/ 0 h 5058926"/>
                <a:gd name="connsiteX2" fmla="*/ 0 w 5058926"/>
                <a:gd name="connsiteY2" fmla="*/ 2529499 h 5058926"/>
                <a:gd name="connsiteX3" fmla="*/ 2529428 w 5058926"/>
                <a:gd name="connsiteY3" fmla="*/ 5058927 h 5058926"/>
                <a:gd name="connsiteX4" fmla="*/ 5058927 w 5058926"/>
                <a:gd name="connsiteY4" fmla="*/ 2529499 h 5058926"/>
                <a:gd name="connsiteX5" fmla="*/ 3012187 w 5058926"/>
                <a:gd name="connsiteY5" fmla="*/ 46041 h 5058926"/>
                <a:gd name="connsiteX6" fmla="*/ 4312336 w 5058926"/>
                <a:gd name="connsiteY6" fmla="*/ 4310066 h 5058926"/>
                <a:gd name="connsiteX7" fmla="*/ 2531769 w 5058926"/>
                <a:gd name="connsiteY7" fmla="*/ 5047576 h 5058926"/>
                <a:gd name="connsiteX8" fmla="*/ 751202 w 5058926"/>
                <a:gd name="connsiteY8" fmla="*/ 4310066 h 5058926"/>
                <a:gd name="connsiteX9" fmla="*/ 13692 w 5058926"/>
                <a:gd name="connsiteY9" fmla="*/ 2529499 h 5058926"/>
                <a:gd name="connsiteX10" fmla="*/ 751202 w 5058926"/>
                <a:gd name="connsiteY10" fmla="*/ 748932 h 5058926"/>
                <a:gd name="connsiteX11" fmla="*/ 2531698 w 5058926"/>
                <a:gd name="connsiteY11" fmla="*/ 11351 h 5058926"/>
                <a:gd name="connsiteX12" fmla="*/ 4312265 w 5058926"/>
                <a:gd name="connsiteY12" fmla="*/ 748861 h 5058926"/>
                <a:gd name="connsiteX13" fmla="*/ 5049846 w 5058926"/>
                <a:gd name="connsiteY13" fmla="*/ 2529428 h 5058926"/>
                <a:gd name="connsiteX14" fmla="*/ 4312265 w 5058926"/>
                <a:gd name="connsiteY14" fmla="*/ 4309995 h 505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8926" h="5058926">
                  <a:moveTo>
                    <a:pt x="3012187" y="45970"/>
                  </a:moveTo>
                  <a:cubicBezTo>
                    <a:pt x="2855902" y="15749"/>
                    <a:pt x="2694509" y="0"/>
                    <a:pt x="2529499" y="0"/>
                  </a:cubicBezTo>
                  <a:cubicBezTo>
                    <a:pt x="1132514" y="0"/>
                    <a:pt x="0" y="1132443"/>
                    <a:pt x="0" y="2529499"/>
                  </a:cubicBezTo>
                  <a:cubicBezTo>
                    <a:pt x="0" y="3926555"/>
                    <a:pt x="1132514" y="5058927"/>
                    <a:pt x="2529428" y="5058927"/>
                  </a:cubicBezTo>
                  <a:cubicBezTo>
                    <a:pt x="3926342" y="5058927"/>
                    <a:pt x="5058927" y="3926484"/>
                    <a:pt x="5058927" y="2529499"/>
                  </a:cubicBezTo>
                  <a:cubicBezTo>
                    <a:pt x="5058927" y="1297525"/>
                    <a:pt x="4178327" y="271352"/>
                    <a:pt x="3012187" y="46041"/>
                  </a:cubicBezTo>
                  <a:close/>
                  <a:moveTo>
                    <a:pt x="4312336" y="4310066"/>
                  </a:moveTo>
                  <a:cubicBezTo>
                    <a:pt x="3836742" y="4785588"/>
                    <a:pt x="3204368" y="5047576"/>
                    <a:pt x="2531769" y="5047576"/>
                  </a:cubicBezTo>
                  <a:cubicBezTo>
                    <a:pt x="1859170" y="5047576"/>
                    <a:pt x="1226796" y="4785588"/>
                    <a:pt x="751202" y="4310066"/>
                  </a:cubicBezTo>
                  <a:cubicBezTo>
                    <a:pt x="275609" y="3834472"/>
                    <a:pt x="13692" y="3202098"/>
                    <a:pt x="13692" y="2529499"/>
                  </a:cubicBezTo>
                  <a:cubicBezTo>
                    <a:pt x="13692" y="1856900"/>
                    <a:pt x="275609" y="1224455"/>
                    <a:pt x="751202" y="748932"/>
                  </a:cubicBezTo>
                  <a:cubicBezTo>
                    <a:pt x="1226725" y="273268"/>
                    <a:pt x="1859099" y="11351"/>
                    <a:pt x="2531698" y="11351"/>
                  </a:cubicBezTo>
                  <a:cubicBezTo>
                    <a:pt x="3204297" y="11351"/>
                    <a:pt x="3836671" y="273268"/>
                    <a:pt x="4312265" y="748861"/>
                  </a:cubicBezTo>
                  <a:cubicBezTo>
                    <a:pt x="4787859" y="1224384"/>
                    <a:pt x="5049846" y="1856758"/>
                    <a:pt x="5049846" y="2529428"/>
                  </a:cubicBezTo>
                  <a:cubicBezTo>
                    <a:pt x="5049846" y="3202098"/>
                    <a:pt x="4787929" y="3834401"/>
                    <a:pt x="4312265" y="4309995"/>
                  </a:cubicBezTo>
                  <a:close/>
                </a:path>
              </a:pathLst>
            </a:custGeom>
            <a:gradFill>
              <a:gsLst>
                <a:gs pos="0">
                  <a:srgbClr val="F3F8FB"/>
                </a:gs>
                <a:gs pos="50000">
                  <a:srgbClr val="E0E7EB"/>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4" name="Freeform: Shape 83">
              <a:extLst>
                <a:ext uri="{FF2B5EF4-FFF2-40B4-BE49-F238E27FC236}">
                  <a16:creationId xmlns:a16="http://schemas.microsoft.com/office/drawing/2014/main" id="{BD8A84BD-A6D8-BA41-9F65-5A55CC994439}"/>
                </a:ext>
              </a:extLst>
            </p:cNvPr>
            <p:cNvSpPr/>
            <p:nvPr/>
          </p:nvSpPr>
          <p:spPr>
            <a:xfrm rot="18900000">
              <a:off x="6457929" y="2154607"/>
              <a:ext cx="2055541" cy="2071196"/>
            </a:xfrm>
            <a:custGeom>
              <a:avLst/>
              <a:gdLst>
                <a:gd name="connsiteX0" fmla="*/ 1917840 w 1917839"/>
                <a:gd name="connsiteY0" fmla="*/ 958920 h 1917839"/>
                <a:gd name="connsiteX1" fmla="*/ 958920 w 1917839"/>
                <a:gd name="connsiteY1" fmla="*/ 1917840 h 1917839"/>
                <a:gd name="connsiteX2" fmla="*/ 0 w 1917839"/>
                <a:gd name="connsiteY2" fmla="*/ 958920 h 1917839"/>
                <a:gd name="connsiteX3" fmla="*/ 958920 w 1917839"/>
                <a:gd name="connsiteY3" fmla="*/ 0 h 1917839"/>
                <a:gd name="connsiteX4" fmla="*/ 1917840 w 1917839"/>
                <a:gd name="connsiteY4" fmla="*/ 958920 h 19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839" h="1917839">
                  <a:moveTo>
                    <a:pt x="1917840" y="958920"/>
                  </a:moveTo>
                  <a:cubicBezTo>
                    <a:pt x="1917840" y="1488517"/>
                    <a:pt x="1488516" y="1917840"/>
                    <a:pt x="958920" y="1917840"/>
                  </a:cubicBezTo>
                  <a:cubicBezTo>
                    <a:pt x="429323" y="1917840"/>
                    <a:pt x="0" y="1488517"/>
                    <a:pt x="0" y="958920"/>
                  </a:cubicBezTo>
                  <a:cubicBezTo>
                    <a:pt x="0" y="429323"/>
                    <a:pt x="429323" y="0"/>
                    <a:pt x="958920" y="0"/>
                  </a:cubicBezTo>
                  <a:cubicBezTo>
                    <a:pt x="1488516" y="0"/>
                    <a:pt x="1917840" y="429323"/>
                    <a:pt x="1917840" y="958920"/>
                  </a:cubicBezTo>
                  <a:close/>
                </a:path>
              </a:pathLst>
            </a:custGeom>
            <a:gradFill>
              <a:gsLst>
                <a:gs pos="0">
                  <a:srgbClr val="F3F8FB"/>
                </a:gs>
                <a:gs pos="37000">
                  <a:srgbClr val="E0E6EA"/>
                </a:gs>
                <a:gs pos="82000">
                  <a:srgbClr val="CED6DB"/>
                </a:gs>
              </a:gsLst>
              <a:lin ang="540009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Freeform: Shape 84">
              <a:extLst>
                <a:ext uri="{FF2B5EF4-FFF2-40B4-BE49-F238E27FC236}">
                  <a16:creationId xmlns:a16="http://schemas.microsoft.com/office/drawing/2014/main" id="{94A88417-8189-A5D8-AED9-513C1A7D6F1E}"/>
                </a:ext>
              </a:extLst>
            </p:cNvPr>
            <p:cNvSpPr/>
            <p:nvPr/>
          </p:nvSpPr>
          <p:spPr>
            <a:xfrm rot="16996800">
              <a:off x="6462246" y="2174437"/>
              <a:ext cx="2046679" cy="2031208"/>
            </a:xfrm>
            <a:custGeom>
              <a:avLst/>
              <a:gdLst>
                <a:gd name="connsiteX0" fmla="*/ 1895137 w 1895137"/>
                <a:gd name="connsiteY0" fmla="*/ 947569 h 1895137"/>
                <a:gd name="connsiteX1" fmla="*/ 947569 w 1895137"/>
                <a:gd name="connsiteY1" fmla="*/ 1895137 h 1895137"/>
                <a:gd name="connsiteX2" fmla="*/ 0 w 1895137"/>
                <a:gd name="connsiteY2" fmla="*/ 947569 h 1895137"/>
                <a:gd name="connsiteX3" fmla="*/ 947569 w 1895137"/>
                <a:gd name="connsiteY3" fmla="*/ 0 h 1895137"/>
                <a:gd name="connsiteX4" fmla="*/ 1895137 w 1895137"/>
                <a:gd name="connsiteY4" fmla="*/ 947569 h 189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37" h="1895137">
                  <a:moveTo>
                    <a:pt x="1895137" y="947569"/>
                  </a:moveTo>
                  <a:cubicBezTo>
                    <a:pt x="1895137" y="1470897"/>
                    <a:pt x="1470896" y="1895137"/>
                    <a:pt x="947569" y="1895137"/>
                  </a:cubicBezTo>
                  <a:cubicBezTo>
                    <a:pt x="424241" y="1895137"/>
                    <a:pt x="0" y="1470896"/>
                    <a:pt x="0" y="947569"/>
                  </a:cubicBezTo>
                  <a:cubicBezTo>
                    <a:pt x="0" y="424241"/>
                    <a:pt x="424241" y="0"/>
                    <a:pt x="947569" y="0"/>
                  </a:cubicBezTo>
                  <a:cubicBezTo>
                    <a:pt x="1470896" y="0"/>
                    <a:pt x="1895137" y="424241"/>
                    <a:pt x="1895137" y="947569"/>
                  </a:cubicBezTo>
                  <a:close/>
                </a:path>
              </a:pathLst>
            </a:custGeom>
            <a:gradFill>
              <a:gsLst>
                <a:gs pos="0">
                  <a:srgbClr val="F3F8FB"/>
                </a:gs>
                <a:gs pos="32000">
                  <a:srgbClr val="EEF4F7"/>
                </a:gs>
                <a:gs pos="67000">
                  <a:srgbClr val="E1E8EC"/>
                </a:gs>
                <a:gs pos="100000">
                  <a:srgbClr val="CED6DB"/>
                </a:gs>
              </a:gsLst>
              <a:lin ang="1810310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86" name="Freeform: Shape 85">
            <a:extLst>
              <a:ext uri="{FF2B5EF4-FFF2-40B4-BE49-F238E27FC236}">
                <a16:creationId xmlns:a16="http://schemas.microsoft.com/office/drawing/2014/main" id="{681346D3-6C87-4B8E-1119-BEA66223C9DE}"/>
              </a:ext>
            </a:extLst>
          </p:cNvPr>
          <p:cNvSpPr/>
          <p:nvPr/>
        </p:nvSpPr>
        <p:spPr>
          <a:xfrm>
            <a:off x="7983217" y="632557"/>
            <a:ext cx="922004" cy="1341519"/>
          </a:xfrm>
          <a:custGeom>
            <a:avLst/>
            <a:gdLst>
              <a:gd name="connsiteX0" fmla="*/ 860240 w 860239"/>
              <a:gd name="connsiteY0" fmla="*/ 212683 h 1242189"/>
              <a:gd name="connsiteX1" fmla="*/ 227652 w 860239"/>
              <a:gd name="connsiteY1" fmla="*/ 1242190 h 1242189"/>
              <a:gd name="connsiteX2" fmla="*/ 0 w 860239"/>
              <a:gd name="connsiteY2" fmla="*/ 1131095 h 1242189"/>
              <a:gd name="connsiteX3" fmla="*/ 424445 w 860239"/>
              <a:gd name="connsiteY3" fmla="*/ 0 h 1242189"/>
              <a:gd name="connsiteX4" fmla="*/ 860240 w 860239"/>
              <a:gd name="connsiteY4" fmla="*/ 212683 h 124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39" h="1242189">
                <a:moveTo>
                  <a:pt x="860240" y="212683"/>
                </a:moveTo>
                <a:lnTo>
                  <a:pt x="227652" y="1242190"/>
                </a:lnTo>
                <a:cubicBezTo>
                  <a:pt x="156781" y="1198774"/>
                  <a:pt x="80732" y="1161387"/>
                  <a:pt x="0" y="1131095"/>
                </a:cubicBezTo>
                <a:lnTo>
                  <a:pt x="424445" y="0"/>
                </a:lnTo>
                <a:cubicBezTo>
                  <a:pt x="578955" y="57959"/>
                  <a:pt x="724528" y="129469"/>
                  <a:pt x="860240" y="212683"/>
                </a:cubicBezTo>
                <a:close/>
              </a:path>
            </a:pathLst>
          </a:custGeom>
          <a:gradFill>
            <a:gsLst>
              <a:gs pos="0">
                <a:srgbClr val="666666"/>
              </a:gs>
              <a:gs pos="0">
                <a:srgbClr val="7C7C7C"/>
              </a:gs>
              <a:gs pos="89000">
                <a:srgbClr val="FFFFFF">
                  <a:alpha val="0"/>
                </a:srgbClr>
              </a:gs>
            </a:gsLst>
            <a:lin ang="155537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7" name="Freeform: Shape 86">
            <a:extLst>
              <a:ext uri="{FF2B5EF4-FFF2-40B4-BE49-F238E27FC236}">
                <a16:creationId xmlns:a16="http://schemas.microsoft.com/office/drawing/2014/main" id="{8877FEB3-2C2A-1FC7-F876-ED07DA16FA89}"/>
              </a:ext>
            </a:extLst>
          </p:cNvPr>
          <p:cNvSpPr/>
          <p:nvPr/>
        </p:nvSpPr>
        <p:spPr>
          <a:xfrm>
            <a:off x="6095029" y="620376"/>
            <a:ext cx="909383" cy="1344814"/>
          </a:xfrm>
          <a:custGeom>
            <a:avLst/>
            <a:gdLst>
              <a:gd name="connsiteX0" fmla="*/ 437994 w 848463"/>
              <a:gd name="connsiteY0" fmla="*/ 0 h 1245240"/>
              <a:gd name="connsiteX1" fmla="*/ 848463 w 848463"/>
              <a:gd name="connsiteY1" fmla="*/ 1136487 h 1245240"/>
              <a:gd name="connsiteX2" fmla="*/ 619676 w 848463"/>
              <a:gd name="connsiteY2" fmla="*/ 1245241 h 1245240"/>
              <a:gd name="connsiteX3" fmla="*/ 0 w 848463"/>
              <a:gd name="connsiteY3" fmla="*/ 208143 h 1245240"/>
              <a:gd name="connsiteX4" fmla="*/ 437994 w 848463"/>
              <a:gd name="connsiteY4" fmla="*/ 0 h 124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463" h="1245240">
                <a:moveTo>
                  <a:pt x="437994" y="0"/>
                </a:moveTo>
                <a:lnTo>
                  <a:pt x="848463" y="1136487"/>
                </a:lnTo>
                <a:cubicBezTo>
                  <a:pt x="770285" y="1164793"/>
                  <a:pt x="693668" y="1200973"/>
                  <a:pt x="619676" y="1245241"/>
                </a:cubicBezTo>
                <a:lnTo>
                  <a:pt x="0" y="208143"/>
                </a:lnTo>
                <a:cubicBezTo>
                  <a:pt x="141671" y="123510"/>
                  <a:pt x="288307" y="54270"/>
                  <a:pt x="437994" y="0"/>
                </a:cubicBezTo>
                <a:close/>
              </a:path>
            </a:pathLst>
          </a:custGeom>
          <a:gradFill>
            <a:gsLst>
              <a:gs pos="0">
                <a:srgbClr val="666666"/>
              </a:gs>
              <a:gs pos="0">
                <a:srgbClr val="7C7C7C"/>
              </a:gs>
              <a:gs pos="89000">
                <a:srgbClr val="FFFFFF">
                  <a:alpha val="0"/>
                </a:srgbClr>
              </a:gs>
            </a:gsLst>
            <a:lin ang="200691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8" name="Freeform: Shape 87">
            <a:extLst>
              <a:ext uri="{FF2B5EF4-FFF2-40B4-BE49-F238E27FC236}">
                <a16:creationId xmlns:a16="http://schemas.microsoft.com/office/drawing/2014/main" id="{F0918865-B05A-7F64-0F52-9E2D8B1E840F}"/>
              </a:ext>
            </a:extLst>
          </p:cNvPr>
          <p:cNvSpPr/>
          <p:nvPr/>
        </p:nvSpPr>
        <p:spPr>
          <a:xfrm>
            <a:off x="4799158" y="2313479"/>
            <a:ext cx="1344837" cy="685086"/>
          </a:xfrm>
          <a:custGeom>
            <a:avLst/>
            <a:gdLst>
              <a:gd name="connsiteX0" fmla="*/ 110314 w 1254746"/>
              <a:gd name="connsiteY0" fmla="*/ 71 h 634360"/>
              <a:gd name="connsiteX1" fmla="*/ 1254747 w 1254746"/>
              <a:gd name="connsiteY1" fmla="*/ 387697 h 634360"/>
              <a:gd name="connsiteX2" fmla="*/ 1197142 w 1254746"/>
              <a:gd name="connsiteY2" fmla="*/ 634361 h 634360"/>
              <a:gd name="connsiteX3" fmla="*/ 0 w 1254746"/>
              <a:gd name="connsiteY3" fmla="*/ 472188 h 634360"/>
              <a:gd name="connsiteX4" fmla="*/ 110385 w 1254746"/>
              <a:gd name="connsiteY4" fmla="*/ 0 h 63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746" h="634360">
                <a:moveTo>
                  <a:pt x="110314" y="71"/>
                </a:moveTo>
                <a:lnTo>
                  <a:pt x="1254747" y="387697"/>
                </a:lnTo>
                <a:cubicBezTo>
                  <a:pt x="1228143" y="466442"/>
                  <a:pt x="1208705" y="548947"/>
                  <a:pt x="1197142" y="634361"/>
                </a:cubicBezTo>
                <a:lnTo>
                  <a:pt x="0" y="472188"/>
                </a:lnTo>
                <a:cubicBezTo>
                  <a:pt x="22134" y="308597"/>
                  <a:pt x="59449" y="150822"/>
                  <a:pt x="110385" y="0"/>
                </a:cubicBezTo>
                <a:close/>
              </a:path>
            </a:pathLst>
          </a:custGeom>
          <a:gradFill>
            <a:gsLst>
              <a:gs pos="0">
                <a:srgbClr val="666666"/>
              </a:gs>
              <a:gs pos="0">
                <a:srgbClr val="7C7C7C"/>
              </a:gs>
              <a:gs pos="89000">
                <a:srgbClr val="FFFFFF">
                  <a:alpha val="0"/>
                </a:srgbClr>
              </a:gs>
            </a:gsLst>
            <a:lin ang="169833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9" name="Freeform: Shape 88">
            <a:extLst>
              <a:ext uri="{FF2B5EF4-FFF2-40B4-BE49-F238E27FC236}">
                <a16:creationId xmlns:a16="http://schemas.microsoft.com/office/drawing/2014/main" id="{3B6BCB05-A951-7D56-7AA4-C0CCDF749B0D}"/>
              </a:ext>
            </a:extLst>
          </p:cNvPr>
          <p:cNvSpPr/>
          <p:nvPr/>
        </p:nvSpPr>
        <p:spPr>
          <a:xfrm>
            <a:off x="5204123" y="3961457"/>
            <a:ext cx="1257853" cy="1116350"/>
          </a:xfrm>
          <a:custGeom>
            <a:avLst/>
            <a:gdLst>
              <a:gd name="connsiteX0" fmla="*/ 0 w 1173589"/>
              <a:gd name="connsiteY0" fmla="*/ 653090 h 1033692"/>
              <a:gd name="connsiteX1" fmla="*/ 1016666 w 1173589"/>
              <a:gd name="connsiteY1" fmla="*/ 0 h 1033692"/>
              <a:gd name="connsiteX2" fmla="*/ 1173589 w 1173589"/>
              <a:gd name="connsiteY2" fmla="*/ 198850 h 1033692"/>
              <a:gd name="connsiteX3" fmla="*/ 300367 w 1173589"/>
              <a:gd name="connsiteY3" fmla="*/ 1033692 h 1033692"/>
              <a:gd name="connsiteX4" fmla="*/ 0 w 1173589"/>
              <a:gd name="connsiteY4" fmla="*/ 653019 h 103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89" h="1033692">
                <a:moveTo>
                  <a:pt x="0" y="653090"/>
                </a:moveTo>
                <a:lnTo>
                  <a:pt x="1016666" y="0"/>
                </a:lnTo>
                <a:cubicBezTo>
                  <a:pt x="1061643" y="69878"/>
                  <a:pt x="1113998" y="136563"/>
                  <a:pt x="1173589" y="198850"/>
                </a:cubicBezTo>
                <a:lnTo>
                  <a:pt x="300367" y="1033692"/>
                </a:lnTo>
                <a:cubicBezTo>
                  <a:pt x="186293" y="914368"/>
                  <a:pt x="86194" y="786886"/>
                  <a:pt x="0" y="653019"/>
                </a:cubicBezTo>
                <a:close/>
              </a:path>
            </a:pathLst>
          </a:custGeom>
          <a:gradFill>
            <a:gsLst>
              <a:gs pos="0">
                <a:srgbClr val="666666"/>
              </a:gs>
              <a:gs pos="0">
                <a:srgbClr val="7C7C7C"/>
              </a:gs>
              <a:gs pos="89000">
                <a:srgbClr val="FFFFFF">
                  <a:alpha val="0"/>
                </a:srgbClr>
              </a:gs>
            </a:gsLst>
            <a:lin ang="13897467"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0" name="Freeform: Shape 89">
            <a:extLst>
              <a:ext uri="{FF2B5EF4-FFF2-40B4-BE49-F238E27FC236}">
                <a16:creationId xmlns:a16="http://schemas.microsoft.com/office/drawing/2014/main" id="{C51C431F-DC7F-1D1B-92C6-33DDD798CE8A}"/>
              </a:ext>
            </a:extLst>
          </p:cNvPr>
          <p:cNvSpPr/>
          <p:nvPr/>
        </p:nvSpPr>
        <p:spPr>
          <a:xfrm>
            <a:off x="7208872" y="4609999"/>
            <a:ext cx="519701" cy="1312033"/>
          </a:xfrm>
          <a:custGeom>
            <a:avLst/>
            <a:gdLst>
              <a:gd name="connsiteX0" fmla="*/ 0 w 484886"/>
              <a:gd name="connsiteY0" fmla="*/ 1202037 h 1214886"/>
              <a:gd name="connsiteX1" fmla="*/ 123297 w 484886"/>
              <a:gd name="connsiteY1" fmla="*/ 0 h 1214886"/>
              <a:gd name="connsiteX2" fmla="*/ 376630 w 484886"/>
              <a:gd name="connsiteY2" fmla="*/ 1277 h 1214886"/>
              <a:gd name="connsiteX3" fmla="*/ 484887 w 484886"/>
              <a:gd name="connsiteY3" fmla="*/ 1204520 h 1214886"/>
              <a:gd name="connsiteX4" fmla="*/ 0 w 484886"/>
              <a:gd name="connsiteY4" fmla="*/ 1201966 h 121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86" h="1214886">
                <a:moveTo>
                  <a:pt x="0" y="1202037"/>
                </a:moveTo>
                <a:lnTo>
                  <a:pt x="123297" y="0"/>
                </a:lnTo>
                <a:cubicBezTo>
                  <a:pt x="206015" y="8371"/>
                  <a:pt x="290719" y="9010"/>
                  <a:pt x="376630" y="1277"/>
                </a:cubicBezTo>
                <a:lnTo>
                  <a:pt x="484887" y="1204520"/>
                </a:lnTo>
                <a:cubicBezTo>
                  <a:pt x="320515" y="1219347"/>
                  <a:pt x="158342" y="1218070"/>
                  <a:pt x="0" y="1201966"/>
                </a:cubicBezTo>
                <a:close/>
              </a:path>
            </a:pathLst>
          </a:custGeom>
          <a:gradFill>
            <a:gsLst>
              <a:gs pos="0">
                <a:srgbClr val="666666">
                  <a:alpha val="0"/>
                </a:srgbClr>
              </a:gs>
              <a:gs pos="0">
                <a:srgbClr val="7C7C7C"/>
              </a:gs>
              <a:gs pos="89000">
                <a:srgbClr val="FFFFFF">
                  <a:alpha val="0"/>
                </a:srgbClr>
              </a:gs>
            </a:gsLst>
            <a:lin ang="1081282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1" name="Freeform: Shape 90">
            <a:extLst>
              <a:ext uri="{FF2B5EF4-FFF2-40B4-BE49-F238E27FC236}">
                <a16:creationId xmlns:a16="http://schemas.microsoft.com/office/drawing/2014/main" id="{C93DF49C-F19D-9008-20B8-5D4A12744433}"/>
              </a:ext>
            </a:extLst>
          </p:cNvPr>
          <p:cNvSpPr/>
          <p:nvPr/>
        </p:nvSpPr>
        <p:spPr>
          <a:xfrm>
            <a:off x="8497216" y="3976321"/>
            <a:ext cx="1251010" cy="1126463"/>
          </a:xfrm>
          <a:custGeom>
            <a:avLst/>
            <a:gdLst>
              <a:gd name="connsiteX0" fmla="*/ 862864 w 1167204"/>
              <a:gd name="connsiteY0" fmla="*/ 1043056 h 1043056"/>
              <a:gd name="connsiteX1" fmla="*/ 0 w 1167204"/>
              <a:gd name="connsiteY1" fmla="*/ 197218 h 1043056"/>
              <a:gd name="connsiteX2" fmla="*/ 158981 w 1167204"/>
              <a:gd name="connsiteY2" fmla="*/ 0 h 1043056"/>
              <a:gd name="connsiteX3" fmla="*/ 1167205 w 1167204"/>
              <a:gd name="connsiteY3" fmla="*/ 665576 h 1043056"/>
              <a:gd name="connsiteX4" fmla="*/ 862864 w 1167204"/>
              <a:gd name="connsiteY4" fmla="*/ 1043056 h 10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04" h="1043056">
                <a:moveTo>
                  <a:pt x="862864" y="1043056"/>
                </a:moveTo>
                <a:lnTo>
                  <a:pt x="0" y="197218"/>
                </a:lnTo>
                <a:cubicBezTo>
                  <a:pt x="58172" y="137769"/>
                  <a:pt x="111450" y="71935"/>
                  <a:pt x="158981" y="0"/>
                </a:cubicBezTo>
                <a:lnTo>
                  <a:pt x="1167205" y="665576"/>
                </a:lnTo>
                <a:cubicBezTo>
                  <a:pt x="1076257" y="803344"/>
                  <a:pt x="974243" y="929266"/>
                  <a:pt x="862864" y="1043056"/>
                </a:cubicBezTo>
                <a:close/>
              </a:path>
            </a:pathLst>
          </a:custGeom>
          <a:gradFill>
            <a:gsLst>
              <a:gs pos="0">
                <a:srgbClr val="666666"/>
              </a:gs>
              <a:gs pos="0">
                <a:srgbClr val="7C7C7C"/>
              </a:gs>
              <a:gs pos="89000">
                <a:srgbClr val="FFFFFF">
                  <a:alpha val="0"/>
                </a:srgbClr>
              </a:gs>
            </a:gsLst>
            <a:lin ang="77265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2" name="Freeform: Shape 91">
            <a:extLst>
              <a:ext uri="{FF2B5EF4-FFF2-40B4-BE49-F238E27FC236}">
                <a16:creationId xmlns:a16="http://schemas.microsoft.com/office/drawing/2014/main" id="{455CEFAA-8A06-8E1E-B7EE-A8CB56E2DF7C}"/>
              </a:ext>
            </a:extLst>
          </p:cNvPr>
          <p:cNvSpPr/>
          <p:nvPr/>
        </p:nvSpPr>
        <p:spPr>
          <a:xfrm>
            <a:off x="8832608" y="2346040"/>
            <a:ext cx="1344457" cy="670223"/>
          </a:xfrm>
          <a:custGeom>
            <a:avLst/>
            <a:gdLst>
              <a:gd name="connsiteX0" fmla="*/ 1254392 w 1254391"/>
              <a:gd name="connsiteY0" fmla="*/ 473323 h 620598"/>
              <a:gd name="connsiteX1" fmla="*/ 55051 w 1254391"/>
              <a:gd name="connsiteY1" fmla="*/ 620598 h 620598"/>
              <a:gd name="connsiteX2" fmla="*/ 0 w 1254391"/>
              <a:gd name="connsiteY2" fmla="*/ 373295 h 620598"/>
              <a:gd name="connsiteX3" fmla="*/ 1148972 w 1254391"/>
              <a:gd name="connsiteY3" fmla="*/ 0 h 620598"/>
              <a:gd name="connsiteX4" fmla="*/ 1254392 w 1254391"/>
              <a:gd name="connsiteY4" fmla="*/ 473323 h 620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91" h="620598">
                <a:moveTo>
                  <a:pt x="1254392" y="473323"/>
                </a:moveTo>
                <a:lnTo>
                  <a:pt x="55051" y="620598"/>
                </a:lnTo>
                <a:cubicBezTo>
                  <a:pt x="44835" y="538093"/>
                  <a:pt x="26603" y="455375"/>
                  <a:pt x="0" y="373295"/>
                </a:cubicBezTo>
                <a:lnTo>
                  <a:pt x="1148972" y="0"/>
                </a:lnTo>
                <a:cubicBezTo>
                  <a:pt x="1199979" y="156994"/>
                  <a:pt x="1234812" y="315336"/>
                  <a:pt x="1254392" y="473323"/>
                </a:cubicBezTo>
                <a:close/>
              </a:path>
            </a:pathLst>
          </a:custGeom>
          <a:gradFill>
            <a:gsLst>
              <a:gs pos="0">
                <a:srgbClr val="666666"/>
              </a:gs>
              <a:gs pos="0">
                <a:srgbClr val="7C7C7C"/>
              </a:gs>
              <a:gs pos="89000">
                <a:srgbClr val="FFFFFF">
                  <a:alpha val="0"/>
                </a:srgbClr>
              </a:gs>
            </a:gsLst>
            <a:lin ang="464071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279" name="Margin Rich &amp; High Revenue Opportunity">
            <a:extLst>
              <a:ext uri="{FF2B5EF4-FFF2-40B4-BE49-F238E27FC236}">
                <a16:creationId xmlns:a16="http://schemas.microsoft.com/office/drawing/2014/main" id="{DC4DCA6C-9C10-801B-5FC1-FB0210B1172B}"/>
              </a:ext>
            </a:extLst>
          </p:cNvPr>
          <p:cNvGrpSpPr/>
          <p:nvPr/>
        </p:nvGrpSpPr>
        <p:grpSpPr>
          <a:xfrm>
            <a:off x="6497947" y="252733"/>
            <a:ext cx="2042994" cy="1774391"/>
            <a:chOff x="6497947" y="252733"/>
            <a:chExt cx="2042994" cy="1774391"/>
          </a:xfrm>
        </p:grpSpPr>
        <p:sp>
          <p:nvSpPr>
            <p:cNvPr id="93" name="Freeform: Shape 92">
              <a:extLst>
                <a:ext uri="{FF2B5EF4-FFF2-40B4-BE49-F238E27FC236}">
                  <a16:creationId xmlns:a16="http://schemas.microsoft.com/office/drawing/2014/main" id="{C5FFA7F6-6697-16F6-2C8B-E39B3FB8E92F}"/>
                </a:ext>
              </a:extLst>
            </p:cNvPr>
            <p:cNvSpPr/>
            <p:nvPr/>
          </p:nvSpPr>
          <p:spPr>
            <a:xfrm>
              <a:off x="6497947" y="252733"/>
              <a:ext cx="2042994" cy="1774391"/>
            </a:xfrm>
            <a:custGeom>
              <a:avLst/>
              <a:gdLst>
                <a:gd name="connsiteX0" fmla="*/ 1906134 w 1906133"/>
                <a:gd name="connsiteY0" fmla="*/ 172318 h 1643010"/>
                <a:gd name="connsiteX1" fmla="*/ 1905708 w 1906133"/>
                <a:gd name="connsiteY1" fmla="*/ 172814 h 1643010"/>
                <a:gd name="connsiteX2" fmla="*/ 1353994 w 1906133"/>
                <a:gd name="connsiteY2" fmla="*/ 1643011 h 1643010"/>
                <a:gd name="connsiteX3" fmla="*/ 953244 w 1906133"/>
                <a:gd name="connsiteY3" fmla="*/ 1570508 h 1643010"/>
                <a:gd name="connsiteX4" fmla="*/ 552636 w 1906133"/>
                <a:gd name="connsiteY4" fmla="*/ 1642940 h 1643010"/>
                <a:gd name="connsiteX5" fmla="*/ 851 w 1906133"/>
                <a:gd name="connsiteY5" fmla="*/ 172743 h 1643010"/>
                <a:gd name="connsiteX6" fmla="*/ 0 w 1906133"/>
                <a:gd name="connsiteY6" fmla="*/ 172388 h 1643010"/>
                <a:gd name="connsiteX7" fmla="*/ 953244 w 1906133"/>
                <a:gd name="connsiteY7" fmla="*/ 0 h 1643010"/>
                <a:gd name="connsiteX8" fmla="*/ 1906134 w 1906133"/>
                <a:gd name="connsiteY8" fmla="*/ 172318 h 16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133" h="1643010">
                  <a:moveTo>
                    <a:pt x="1906134" y="172318"/>
                  </a:moveTo>
                  <a:lnTo>
                    <a:pt x="1905708" y="172814"/>
                  </a:lnTo>
                  <a:lnTo>
                    <a:pt x="1353994" y="1643011"/>
                  </a:lnTo>
                  <a:cubicBezTo>
                    <a:pt x="1229350" y="1596118"/>
                    <a:pt x="1094347" y="1570508"/>
                    <a:pt x="953244" y="1570508"/>
                  </a:cubicBezTo>
                  <a:cubicBezTo>
                    <a:pt x="812141" y="1570508"/>
                    <a:pt x="677210" y="1596118"/>
                    <a:pt x="552636" y="1642940"/>
                  </a:cubicBezTo>
                  <a:lnTo>
                    <a:pt x="851" y="172743"/>
                  </a:lnTo>
                  <a:lnTo>
                    <a:pt x="0" y="172388"/>
                  </a:lnTo>
                  <a:cubicBezTo>
                    <a:pt x="296536" y="60939"/>
                    <a:pt x="617832" y="0"/>
                    <a:pt x="953244" y="0"/>
                  </a:cubicBezTo>
                  <a:cubicBezTo>
                    <a:pt x="1288657" y="0"/>
                    <a:pt x="1609668" y="60868"/>
                    <a:pt x="1906134" y="17231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1" name="Title 4">
              <a:extLst>
                <a:ext uri="{FF2B5EF4-FFF2-40B4-BE49-F238E27FC236}">
                  <a16:creationId xmlns:a16="http://schemas.microsoft.com/office/drawing/2014/main" id="{4B33311A-4FDC-4B75-7CCC-06781D4E00A3}"/>
                </a:ext>
              </a:extLst>
            </p:cNvPr>
            <p:cNvSpPr txBox="1">
              <a:spLocks/>
            </p:cNvSpPr>
            <p:nvPr/>
          </p:nvSpPr>
          <p:spPr>
            <a:xfrm>
              <a:off x="6716166" y="739339"/>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bg1"/>
                  </a:solidFill>
                  <a:latin typeface="Helvetica" pitchFamily="2" charset="0"/>
                </a:rPr>
                <a:t>Offers easy upsell opportunities </a:t>
              </a:r>
            </a:p>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bg1"/>
                  </a:solidFill>
                  <a:latin typeface="Helvetica" pitchFamily="2" charset="0"/>
                </a:rPr>
                <a:t>as a core requirement for all services</a:t>
              </a:r>
              <a:endParaRPr kumimoji="0" lang="en-GB" sz="1400" b="1" i="0" u="none" strike="noStrike" kern="1200" cap="none" spc="0" normalizeH="0" baseline="0" noProof="0" dirty="0">
                <a:ln>
                  <a:noFill/>
                </a:ln>
                <a:solidFill>
                  <a:schemeClr val="bg1"/>
                </a:solidFill>
                <a:effectLst/>
                <a:uLnTx/>
                <a:uFillTx/>
                <a:latin typeface="Helvetica" pitchFamily="2" charset="0"/>
                <a:ea typeface="+mj-ea"/>
              </a:endParaRPr>
            </a:p>
          </p:txBody>
        </p:sp>
        <p:sp>
          <p:nvSpPr>
            <p:cNvPr id="262" name="Free-form: Shape 261">
              <a:extLst>
                <a:ext uri="{FF2B5EF4-FFF2-40B4-BE49-F238E27FC236}">
                  <a16:creationId xmlns:a16="http://schemas.microsoft.com/office/drawing/2014/main" id="{5544E72A-A069-8C71-F9D9-B6B831E1F6BB}"/>
                </a:ext>
              </a:extLst>
            </p:cNvPr>
            <p:cNvSpPr/>
            <p:nvPr/>
          </p:nvSpPr>
          <p:spPr>
            <a:xfrm>
              <a:off x="6501156" y="443022"/>
              <a:ext cx="70125" cy="211707"/>
            </a:xfrm>
            <a:custGeom>
              <a:avLst/>
              <a:gdLst>
                <a:gd name="connsiteX0" fmla="*/ 0 w 70125"/>
                <a:gd name="connsiteY0" fmla="*/ 0 h 211707"/>
                <a:gd name="connsiteX1" fmla="*/ 70125 w 70125"/>
                <a:gd name="connsiteY1" fmla="*/ 188284 h 211707"/>
                <a:gd name="connsiteX2" fmla="*/ 6130 w 70125"/>
                <a:gd name="connsiteY2" fmla="*/ 211707 h 211707"/>
                <a:gd name="connsiteX3" fmla="*/ 0 w 70125"/>
                <a:gd name="connsiteY3" fmla="*/ 0 h 211707"/>
              </a:gdLst>
              <a:ahLst/>
              <a:cxnLst>
                <a:cxn ang="0">
                  <a:pos x="connsiteX0" y="connsiteY0"/>
                </a:cxn>
                <a:cxn ang="0">
                  <a:pos x="connsiteX1" y="connsiteY1"/>
                </a:cxn>
                <a:cxn ang="0">
                  <a:pos x="connsiteX2" y="connsiteY2"/>
                </a:cxn>
                <a:cxn ang="0">
                  <a:pos x="connsiteX3" y="connsiteY3"/>
                </a:cxn>
              </a:cxnLst>
              <a:rect l="l" t="t" r="r" b="b"/>
              <a:pathLst>
                <a:path w="70125" h="211707">
                  <a:moveTo>
                    <a:pt x="0" y="0"/>
                  </a:moveTo>
                  <a:lnTo>
                    <a:pt x="70125" y="188284"/>
                  </a:lnTo>
                  <a:lnTo>
                    <a:pt x="6130" y="211707"/>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61" name="Free-form: Shape 260">
              <a:extLst>
                <a:ext uri="{FF2B5EF4-FFF2-40B4-BE49-F238E27FC236}">
                  <a16:creationId xmlns:a16="http://schemas.microsoft.com/office/drawing/2014/main" id="{909335A5-CF77-5665-11A7-62EF3FE529A1}"/>
                </a:ext>
              </a:extLst>
            </p:cNvPr>
            <p:cNvSpPr/>
            <p:nvPr/>
          </p:nvSpPr>
          <p:spPr>
            <a:xfrm>
              <a:off x="8454929" y="434174"/>
              <a:ext cx="84573" cy="255303"/>
            </a:xfrm>
            <a:custGeom>
              <a:avLst/>
              <a:gdLst>
                <a:gd name="connsiteX0" fmla="*/ 69377 w 69377"/>
                <a:gd name="connsiteY0" fmla="*/ 0 h 209430"/>
                <a:gd name="connsiteX1" fmla="*/ 63271 w 69377"/>
                <a:gd name="connsiteY1" fmla="*/ 209430 h 209430"/>
                <a:gd name="connsiteX2" fmla="*/ 0 w 69377"/>
                <a:gd name="connsiteY2" fmla="*/ 186273 h 209430"/>
                <a:gd name="connsiteX3" fmla="*/ 69377 w 69377"/>
                <a:gd name="connsiteY3" fmla="*/ 0 h 209430"/>
              </a:gdLst>
              <a:ahLst/>
              <a:cxnLst>
                <a:cxn ang="0">
                  <a:pos x="connsiteX0" y="connsiteY0"/>
                </a:cxn>
                <a:cxn ang="0">
                  <a:pos x="connsiteX1" y="connsiteY1"/>
                </a:cxn>
                <a:cxn ang="0">
                  <a:pos x="connsiteX2" y="connsiteY2"/>
                </a:cxn>
                <a:cxn ang="0">
                  <a:pos x="connsiteX3" y="connsiteY3"/>
                </a:cxn>
              </a:cxnLst>
              <a:rect l="l" t="t" r="r" b="b"/>
              <a:pathLst>
                <a:path w="69377" h="209430">
                  <a:moveTo>
                    <a:pt x="69377" y="0"/>
                  </a:moveTo>
                  <a:lnTo>
                    <a:pt x="63271" y="209430"/>
                  </a:lnTo>
                  <a:lnTo>
                    <a:pt x="0" y="186273"/>
                  </a:lnTo>
                  <a:lnTo>
                    <a:pt x="69377"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grpSp>
        <p:nvGrpSpPr>
          <p:cNvPr id="284" name="Deal Registration">
            <a:extLst>
              <a:ext uri="{FF2B5EF4-FFF2-40B4-BE49-F238E27FC236}">
                <a16:creationId xmlns:a16="http://schemas.microsoft.com/office/drawing/2014/main" id="{F4E32133-CDF0-ED39-A933-B5CA740AF4AB}"/>
              </a:ext>
            </a:extLst>
          </p:cNvPr>
          <p:cNvGrpSpPr/>
          <p:nvPr/>
        </p:nvGrpSpPr>
        <p:grpSpPr>
          <a:xfrm>
            <a:off x="8505580" y="2756655"/>
            <a:ext cx="2025891" cy="2049436"/>
            <a:chOff x="8505580" y="2756655"/>
            <a:chExt cx="2025891" cy="2049436"/>
          </a:xfrm>
        </p:grpSpPr>
        <p:sp>
          <p:nvSpPr>
            <p:cNvPr id="254" name="Free-form: Shape 253">
              <a:extLst>
                <a:ext uri="{FF2B5EF4-FFF2-40B4-BE49-F238E27FC236}">
                  <a16:creationId xmlns:a16="http://schemas.microsoft.com/office/drawing/2014/main" id="{85EFED5C-11F1-E9BD-425A-C4C8939CAA63}"/>
                </a:ext>
              </a:extLst>
            </p:cNvPr>
            <p:cNvSpPr/>
            <p:nvPr/>
          </p:nvSpPr>
          <p:spPr>
            <a:xfrm>
              <a:off x="10182299" y="2756655"/>
              <a:ext cx="178705" cy="58780"/>
            </a:xfrm>
            <a:custGeom>
              <a:avLst/>
              <a:gdLst>
                <a:gd name="connsiteX0" fmla="*/ 0 w 178705"/>
                <a:gd name="connsiteY0" fmla="*/ 0 h 58780"/>
                <a:gd name="connsiteX1" fmla="*/ 178705 w 178705"/>
                <a:gd name="connsiteY1" fmla="*/ 35602 h 58780"/>
                <a:gd name="connsiteX2" fmla="*/ 8971 w 178705"/>
                <a:gd name="connsiteY2" fmla="*/ 58780 h 58780"/>
                <a:gd name="connsiteX3" fmla="*/ 0 w 178705"/>
                <a:gd name="connsiteY3" fmla="*/ 0 h 58780"/>
              </a:gdLst>
              <a:ahLst/>
              <a:cxnLst>
                <a:cxn ang="0">
                  <a:pos x="connsiteX0" y="connsiteY0"/>
                </a:cxn>
                <a:cxn ang="0">
                  <a:pos x="connsiteX1" y="connsiteY1"/>
                </a:cxn>
                <a:cxn ang="0">
                  <a:pos x="connsiteX2" y="connsiteY2"/>
                </a:cxn>
                <a:cxn ang="0">
                  <a:pos x="connsiteX3" y="connsiteY3"/>
                </a:cxn>
              </a:cxnLst>
              <a:rect l="l" t="t" r="r" b="b"/>
              <a:pathLst>
                <a:path w="178705" h="58780">
                  <a:moveTo>
                    <a:pt x="0" y="0"/>
                  </a:moveTo>
                  <a:lnTo>
                    <a:pt x="178705" y="35602"/>
                  </a:lnTo>
                  <a:lnTo>
                    <a:pt x="8971" y="58780"/>
                  </a:lnTo>
                  <a:lnTo>
                    <a:pt x="0"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2" name="Free-form: Shape 251">
              <a:extLst>
                <a:ext uri="{FF2B5EF4-FFF2-40B4-BE49-F238E27FC236}">
                  <a16:creationId xmlns:a16="http://schemas.microsoft.com/office/drawing/2014/main" id="{4BF1F8B5-C470-51B3-C424-2C6FD1DF600D}"/>
                </a:ext>
              </a:extLst>
            </p:cNvPr>
            <p:cNvSpPr/>
            <p:nvPr/>
          </p:nvSpPr>
          <p:spPr>
            <a:xfrm>
              <a:off x="9715003" y="4702816"/>
              <a:ext cx="194532" cy="103275"/>
            </a:xfrm>
            <a:custGeom>
              <a:avLst/>
              <a:gdLst>
                <a:gd name="connsiteX0" fmla="*/ 39238 w 194532"/>
                <a:gd name="connsiteY0" fmla="*/ 0 h 103275"/>
                <a:gd name="connsiteX1" fmla="*/ 194532 w 194532"/>
                <a:gd name="connsiteY1" fmla="*/ 103275 h 103275"/>
                <a:gd name="connsiteX2" fmla="*/ 0 w 194532"/>
                <a:gd name="connsiteY2" fmla="*/ 52472 h 103275"/>
                <a:gd name="connsiteX3" fmla="*/ 39238 w 194532"/>
                <a:gd name="connsiteY3" fmla="*/ 0 h 103275"/>
              </a:gdLst>
              <a:ahLst/>
              <a:cxnLst>
                <a:cxn ang="0">
                  <a:pos x="connsiteX0" y="connsiteY0"/>
                </a:cxn>
                <a:cxn ang="0">
                  <a:pos x="connsiteX1" y="connsiteY1"/>
                </a:cxn>
                <a:cxn ang="0">
                  <a:pos x="connsiteX2" y="connsiteY2"/>
                </a:cxn>
                <a:cxn ang="0">
                  <a:pos x="connsiteX3" y="connsiteY3"/>
                </a:cxn>
              </a:cxnLst>
              <a:rect l="l" t="t" r="r" b="b"/>
              <a:pathLst>
                <a:path w="194532" h="103275">
                  <a:moveTo>
                    <a:pt x="39238" y="0"/>
                  </a:moveTo>
                  <a:lnTo>
                    <a:pt x="194532" y="103275"/>
                  </a:lnTo>
                  <a:lnTo>
                    <a:pt x="0" y="52472"/>
                  </a:lnTo>
                  <a:lnTo>
                    <a:pt x="39238"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8" name="Freeform: Shape 97">
              <a:extLst>
                <a:ext uri="{FF2B5EF4-FFF2-40B4-BE49-F238E27FC236}">
                  <a16:creationId xmlns:a16="http://schemas.microsoft.com/office/drawing/2014/main" id="{B59D9B5D-8B1E-A636-5AA9-F692FDF4971D}"/>
                </a:ext>
              </a:extLst>
            </p:cNvPr>
            <p:cNvSpPr/>
            <p:nvPr/>
          </p:nvSpPr>
          <p:spPr>
            <a:xfrm>
              <a:off x="8505580" y="2796610"/>
              <a:ext cx="1885909" cy="2006916"/>
            </a:xfrm>
            <a:custGeom>
              <a:avLst/>
              <a:gdLst>
                <a:gd name="connsiteX0" fmla="*/ 1310932 w 1759571"/>
                <a:gd name="connsiteY0" fmla="*/ 1858319 h 1858318"/>
                <a:gd name="connsiteX1" fmla="*/ 1310507 w 1759571"/>
                <a:gd name="connsiteY1" fmla="*/ 1857751 h 1858318"/>
                <a:gd name="connsiteX2" fmla="*/ 0 w 1759571"/>
                <a:gd name="connsiteY2" fmla="*/ 992617 h 1858318"/>
                <a:gd name="connsiteX3" fmla="*/ 159832 w 1759571"/>
                <a:gd name="connsiteY3" fmla="*/ 618115 h 1858318"/>
                <a:gd name="connsiteX4" fmla="*/ 178418 w 1759571"/>
                <a:gd name="connsiteY4" fmla="*/ 211406 h 1858318"/>
                <a:gd name="connsiteX5" fmla="*/ 1734526 w 1759571"/>
                <a:gd name="connsiteY5" fmla="*/ 709 h 1858318"/>
                <a:gd name="connsiteX6" fmla="*/ 1735093 w 1759571"/>
                <a:gd name="connsiteY6" fmla="*/ 0 h 1858318"/>
                <a:gd name="connsiteX7" fmla="*/ 1691038 w 1759571"/>
                <a:gd name="connsiteY7" fmla="*/ 967645 h 1858318"/>
                <a:gd name="connsiteX8" fmla="*/ 1310932 w 1759571"/>
                <a:gd name="connsiteY8" fmla="*/ 1858319 h 18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71" h="1858318">
                  <a:moveTo>
                    <a:pt x="1310932" y="1858319"/>
                  </a:moveTo>
                  <a:lnTo>
                    <a:pt x="1310507" y="1857751"/>
                  </a:lnTo>
                  <a:lnTo>
                    <a:pt x="0" y="992617"/>
                  </a:lnTo>
                  <a:cubicBezTo>
                    <a:pt x="73425" y="881522"/>
                    <a:pt x="128475" y="755600"/>
                    <a:pt x="159832" y="618115"/>
                  </a:cubicBezTo>
                  <a:cubicBezTo>
                    <a:pt x="191188" y="480701"/>
                    <a:pt x="196296" y="343287"/>
                    <a:pt x="178418" y="211406"/>
                  </a:cubicBezTo>
                  <a:lnTo>
                    <a:pt x="1734526" y="709"/>
                  </a:lnTo>
                  <a:lnTo>
                    <a:pt x="1735093" y="0"/>
                  </a:lnTo>
                  <a:cubicBezTo>
                    <a:pt x="1777729" y="313917"/>
                    <a:pt x="1765669" y="640675"/>
                    <a:pt x="1691038" y="967645"/>
                  </a:cubicBezTo>
                  <a:cubicBezTo>
                    <a:pt x="1616407" y="1294545"/>
                    <a:pt x="1485591" y="1594061"/>
                    <a:pt x="1310932" y="185831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3" name="Title 4">
              <a:extLst>
                <a:ext uri="{FF2B5EF4-FFF2-40B4-BE49-F238E27FC236}">
                  <a16:creationId xmlns:a16="http://schemas.microsoft.com/office/drawing/2014/main" id="{88C35975-76D2-5517-05CD-65AE1016CC0A}"/>
                </a:ext>
              </a:extLst>
            </p:cNvPr>
            <p:cNvSpPr txBox="1">
              <a:spLocks/>
            </p:cNvSpPr>
            <p:nvPr/>
          </p:nvSpPr>
          <p:spPr>
            <a:xfrm>
              <a:off x="8541593" y="3346331"/>
              <a:ext cx="1989878"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bg1"/>
                  </a:solidFill>
                  <a:latin typeface="Helvetica" pitchFamily="2" charset="0"/>
                </a:rPr>
                <a:t>Direct connectivity through our extensive peering agreements</a:t>
              </a:r>
              <a:endParaRPr kumimoji="0" lang="en-GB" sz="1400" b="1" i="0" u="none" strike="noStrike" kern="1200" cap="none" spc="0" normalizeH="0" baseline="0" noProof="0" dirty="0">
                <a:ln>
                  <a:noFill/>
                </a:ln>
                <a:solidFill>
                  <a:schemeClr val="bg1"/>
                </a:solidFill>
                <a:effectLst/>
                <a:uLnTx/>
                <a:uFillTx/>
                <a:latin typeface="Helvetica" pitchFamily="2" charset="0"/>
                <a:ea typeface="+mj-ea"/>
              </a:endParaRPr>
            </a:p>
          </p:txBody>
        </p:sp>
      </p:grpSp>
      <p:grpSp>
        <p:nvGrpSpPr>
          <p:cNvPr id="282" name="Full Management by EXPO.e">
            <a:extLst>
              <a:ext uri="{FF2B5EF4-FFF2-40B4-BE49-F238E27FC236}">
                <a16:creationId xmlns:a16="http://schemas.microsoft.com/office/drawing/2014/main" id="{585762F5-500D-18F7-6D97-F415F658C7B0}"/>
              </a:ext>
            </a:extLst>
          </p:cNvPr>
          <p:cNvGrpSpPr/>
          <p:nvPr/>
        </p:nvGrpSpPr>
        <p:grpSpPr>
          <a:xfrm>
            <a:off x="5385012" y="4041137"/>
            <a:ext cx="1990986" cy="2065373"/>
            <a:chOff x="5385012" y="4041137"/>
            <a:chExt cx="1990986" cy="2065373"/>
          </a:xfrm>
        </p:grpSpPr>
        <p:sp>
          <p:nvSpPr>
            <p:cNvPr id="251" name="Free-form: Shape 250">
              <a:extLst>
                <a:ext uri="{FF2B5EF4-FFF2-40B4-BE49-F238E27FC236}">
                  <a16:creationId xmlns:a16="http://schemas.microsoft.com/office/drawing/2014/main" id="{3EBC0E33-D652-DC44-E1C3-9FC7F06E738B}"/>
                </a:ext>
              </a:extLst>
            </p:cNvPr>
            <p:cNvSpPr/>
            <p:nvPr/>
          </p:nvSpPr>
          <p:spPr>
            <a:xfrm>
              <a:off x="5399761" y="5005451"/>
              <a:ext cx="157607" cy="207733"/>
            </a:xfrm>
            <a:custGeom>
              <a:avLst/>
              <a:gdLst>
                <a:gd name="connsiteX0" fmla="*/ 106815 w 157607"/>
                <a:gd name="connsiteY0" fmla="*/ 0 h 207733"/>
                <a:gd name="connsiteX1" fmla="*/ 157607 w 157607"/>
                <a:gd name="connsiteY1" fmla="*/ 55886 h 207733"/>
                <a:gd name="connsiteX2" fmla="*/ 0 w 157607"/>
                <a:gd name="connsiteY2" fmla="*/ 207733 h 207733"/>
                <a:gd name="connsiteX3" fmla="*/ 106815 w 157607"/>
                <a:gd name="connsiteY3" fmla="*/ 0 h 207733"/>
              </a:gdLst>
              <a:ahLst/>
              <a:cxnLst>
                <a:cxn ang="0">
                  <a:pos x="connsiteX0" y="connsiteY0"/>
                </a:cxn>
                <a:cxn ang="0">
                  <a:pos x="connsiteX1" y="connsiteY1"/>
                </a:cxn>
                <a:cxn ang="0">
                  <a:pos x="connsiteX2" y="connsiteY2"/>
                </a:cxn>
                <a:cxn ang="0">
                  <a:pos x="connsiteX3" y="connsiteY3"/>
                </a:cxn>
              </a:cxnLst>
              <a:rect l="l" t="t" r="r" b="b"/>
              <a:pathLst>
                <a:path w="157607" h="207733">
                  <a:moveTo>
                    <a:pt x="106815" y="0"/>
                  </a:moveTo>
                  <a:lnTo>
                    <a:pt x="157607" y="55886"/>
                  </a:lnTo>
                  <a:lnTo>
                    <a:pt x="0" y="207733"/>
                  </a:lnTo>
                  <a:lnTo>
                    <a:pt x="106815"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49" name="Free-form: Shape 248">
              <a:extLst>
                <a:ext uri="{FF2B5EF4-FFF2-40B4-BE49-F238E27FC236}">
                  <a16:creationId xmlns:a16="http://schemas.microsoft.com/office/drawing/2014/main" id="{F12707BE-9C19-C23F-B9B2-9F43BFBECC1F}"/>
                </a:ext>
              </a:extLst>
            </p:cNvPr>
            <p:cNvSpPr/>
            <p:nvPr/>
          </p:nvSpPr>
          <p:spPr>
            <a:xfrm>
              <a:off x="7239057" y="5883627"/>
              <a:ext cx="96662" cy="222116"/>
            </a:xfrm>
            <a:custGeom>
              <a:avLst/>
              <a:gdLst>
                <a:gd name="connsiteX0" fmla="*/ 19861 w 96662"/>
                <a:gd name="connsiteY0" fmla="*/ 0 h 222116"/>
                <a:gd name="connsiteX1" fmla="*/ 96662 w 96662"/>
                <a:gd name="connsiteY1" fmla="*/ 3878 h 222116"/>
                <a:gd name="connsiteX2" fmla="*/ 0 w 96662"/>
                <a:gd name="connsiteY2" fmla="*/ 222116 h 222116"/>
                <a:gd name="connsiteX3" fmla="*/ 19861 w 96662"/>
                <a:gd name="connsiteY3" fmla="*/ 0 h 222116"/>
              </a:gdLst>
              <a:ahLst/>
              <a:cxnLst>
                <a:cxn ang="0">
                  <a:pos x="connsiteX0" y="connsiteY0"/>
                </a:cxn>
                <a:cxn ang="0">
                  <a:pos x="connsiteX1" y="connsiteY1"/>
                </a:cxn>
                <a:cxn ang="0">
                  <a:pos x="connsiteX2" y="connsiteY2"/>
                </a:cxn>
                <a:cxn ang="0">
                  <a:pos x="connsiteX3" y="connsiteY3"/>
                </a:cxn>
              </a:cxnLst>
              <a:rect l="l" t="t" r="r" b="b"/>
              <a:pathLst>
                <a:path w="96662" h="222116">
                  <a:moveTo>
                    <a:pt x="19861" y="0"/>
                  </a:moveTo>
                  <a:lnTo>
                    <a:pt x="96662" y="3878"/>
                  </a:lnTo>
                  <a:lnTo>
                    <a:pt x="0" y="222116"/>
                  </a:lnTo>
                  <a:lnTo>
                    <a:pt x="19861"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6" name="Freeform: Shape 95">
              <a:extLst>
                <a:ext uri="{FF2B5EF4-FFF2-40B4-BE49-F238E27FC236}">
                  <a16:creationId xmlns:a16="http://schemas.microsoft.com/office/drawing/2014/main" id="{0A170547-C672-AFEE-6CAF-2166CD30F8E5}"/>
                </a:ext>
              </a:extLst>
            </p:cNvPr>
            <p:cNvSpPr/>
            <p:nvPr/>
          </p:nvSpPr>
          <p:spPr>
            <a:xfrm>
              <a:off x="5385012" y="4041137"/>
              <a:ext cx="1990986" cy="2065373"/>
            </a:xfrm>
            <a:custGeom>
              <a:avLst/>
              <a:gdLst>
                <a:gd name="connsiteX0" fmla="*/ 0 w 1857609"/>
                <a:gd name="connsiteY0" fmla="*/ 1085480 h 1912447"/>
                <a:gd name="connsiteX1" fmla="*/ 638 w 1857609"/>
                <a:gd name="connsiteY1" fmla="*/ 1085196 h 1912447"/>
                <a:gd name="connsiteX2" fmla="*/ 1135635 w 1857609"/>
                <a:gd name="connsiteY2" fmla="*/ 0 h 1912447"/>
                <a:gd name="connsiteX3" fmla="*/ 1465231 w 1857609"/>
                <a:gd name="connsiteY3" fmla="*/ 239145 h 1912447"/>
                <a:gd name="connsiteX4" fmla="*/ 1857610 w 1857609"/>
                <a:gd name="connsiteY4" fmla="*/ 347756 h 1912447"/>
                <a:gd name="connsiteX5" fmla="*/ 1716790 w 1857609"/>
                <a:gd name="connsiteY5" fmla="*/ 1911738 h 1912447"/>
                <a:gd name="connsiteX6" fmla="*/ 1717358 w 1857609"/>
                <a:gd name="connsiteY6" fmla="*/ 1912447 h 1912447"/>
                <a:gd name="connsiteX7" fmla="*/ 783764 w 1857609"/>
                <a:gd name="connsiteY7" fmla="*/ 1654149 h 1912447"/>
                <a:gd name="connsiteX8" fmla="*/ 0 w 1857609"/>
                <a:gd name="connsiteY8" fmla="*/ 1085409 h 191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609" h="1912447">
                  <a:moveTo>
                    <a:pt x="0" y="1085480"/>
                  </a:moveTo>
                  <a:lnTo>
                    <a:pt x="638" y="1085196"/>
                  </a:lnTo>
                  <a:lnTo>
                    <a:pt x="1135635" y="0"/>
                  </a:lnTo>
                  <a:cubicBezTo>
                    <a:pt x="1227576" y="96339"/>
                    <a:pt x="1338103" y="177993"/>
                    <a:pt x="1465231" y="239145"/>
                  </a:cubicBezTo>
                  <a:cubicBezTo>
                    <a:pt x="1592217" y="300296"/>
                    <a:pt x="1725019" y="335838"/>
                    <a:pt x="1857610" y="347756"/>
                  </a:cubicBezTo>
                  <a:lnTo>
                    <a:pt x="1716790" y="1911738"/>
                  </a:lnTo>
                  <a:lnTo>
                    <a:pt x="1717358" y="1912447"/>
                  </a:lnTo>
                  <a:cubicBezTo>
                    <a:pt x="1401880" y="1884213"/>
                    <a:pt x="1085976" y="1799721"/>
                    <a:pt x="783764" y="1654149"/>
                  </a:cubicBezTo>
                  <a:cubicBezTo>
                    <a:pt x="481623" y="1508647"/>
                    <a:pt x="218713" y="1314480"/>
                    <a:pt x="0" y="1085409"/>
                  </a:cubicBezTo>
                  <a:close/>
                </a:path>
              </a:pathLst>
            </a:custGeom>
            <a:solidFill>
              <a:schemeClr val="tx2">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5" name="Title 4">
              <a:extLst>
                <a:ext uri="{FF2B5EF4-FFF2-40B4-BE49-F238E27FC236}">
                  <a16:creationId xmlns:a16="http://schemas.microsoft.com/office/drawing/2014/main" id="{8A427BA3-BB14-2D3F-C99B-8D5E395C7E3D}"/>
                </a:ext>
              </a:extLst>
            </p:cNvPr>
            <p:cNvSpPr txBox="1">
              <a:spLocks/>
            </p:cNvSpPr>
            <p:nvPr/>
          </p:nvSpPr>
          <p:spPr>
            <a:xfrm>
              <a:off x="5721547" y="4860241"/>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j-ea"/>
                </a:rPr>
                <a:t>Full management by EXPO.e</a:t>
              </a:r>
            </a:p>
          </p:txBody>
        </p:sp>
      </p:grpSp>
      <p:grpSp>
        <p:nvGrpSpPr>
          <p:cNvPr id="281" name="Full Stack Solution">
            <a:extLst>
              <a:ext uri="{FF2B5EF4-FFF2-40B4-BE49-F238E27FC236}">
                <a16:creationId xmlns:a16="http://schemas.microsoft.com/office/drawing/2014/main" id="{15FA6108-D01F-8C81-222E-2B5B2A4519A0}"/>
              </a:ext>
            </a:extLst>
          </p:cNvPr>
          <p:cNvGrpSpPr/>
          <p:nvPr/>
        </p:nvGrpSpPr>
        <p:grpSpPr>
          <a:xfrm>
            <a:off x="4579717" y="2755114"/>
            <a:ext cx="1885833" cy="2048643"/>
            <a:chOff x="4579717" y="2755114"/>
            <a:chExt cx="1885833" cy="2048643"/>
          </a:xfrm>
        </p:grpSpPr>
        <p:sp>
          <p:nvSpPr>
            <p:cNvPr id="95" name="Freeform: Shape 94">
              <a:extLst>
                <a:ext uri="{FF2B5EF4-FFF2-40B4-BE49-F238E27FC236}">
                  <a16:creationId xmlns:a16="http://schemas.microsoft.com/office/drawing/2014/main" id="{550B565B-9CAB-2CCE-18F7-5C0050DCE719}"/>
                </a:ext>
              </a:extLst>
            </p:cNvPr>
            <p:cNvSpPr/>
            <p:nvPr/>
          </p:nvSpPr>
          <p:spPr>
            <a:xfrm>
              <a:off x="4579717" y="2796840"/>
              <a:ext cx="1885833" cy="2006917"/>
            </a:xfrm>
            <a:custGeom>
              <a:avLst/>
              <a:gdLst>
                <a:gd name="connsiteX0" fmla="*/ 24479 w 1759500"/>
                <a:gd name="connsiteY0" fmla="*/ 0 h 1858319"/>
                <a:gd name="connsiteX1" fmla="*/ 25117 w 1759500"/>
                <a:gd name="connsiteY1" fmla="*/ 355 h 1858319"/>
                <a:gd name="connsiteX2" fmla="*/ 1581224 w 1759500"/>
                <a:gd name="connsiteY2" fmla="*/ 211122 h 1858319"/>
                <a:gd name="connsiteX3" fmla="*/ 1599740 w 1759500"/>
                <a:gd name="connsiteY3" fmla="*/ 617902 h 1858319"/>
                <a:gd name="connsiteX4" fmla="*/ 1759501 w 1759500"/>
                <a:gd name="connsiteY4" fmla="*/ 992404 h 1858319"/>
                <a:gd name="connsiteX5" fmla="*/ 448923 w 1759500"/>
                <a:gd name="connsiteY5" fmla="*/ 1857397 h 1858319"/>
                <a:gd name="connsiteX6" fmla="*/ 448710 w 1759500"/>
                <a:gd name="connsiteY6" fmla="*/ 1858319 h 1858319"/>
                <a:gd name="connsiteX7" fmla="*/ 68533 w 1759500"/>
                <a:gd name="connsiteY7" fmla="*/ 967362 h 1858319"/>
                <a:gd name="connsiteX8" fmla="*/ 24479 w 1759500"/>
                <a:gd name="connsiteY8" fmla="*/ 0 h 18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00" h="1858319">
                  <a:moveTo>
                    <a:pt x="24479" y="0"/>
                  </a:moveTo>
                  <a:lnTo>
                    <a:pt x="25117" y="355"/>
                  </a:lnTo>
                  <a:lnTo>
                    <a:pt x="1581224" y="211122"/>
                  </a:lnTo>
                  <a:cubicBezTo>
                    <a:pt x="1563276" y="343074"/>
                    <a:pt x="1568313" y="480418"/>
                    <a:pt x="1599740" y="617902"/>
                  </a:cubicBezTo>
                  <a:cubicBezTo>
                    <a:pt x="1631096" y="755317"/>
                    <a:pt x="1686147" y="881309"/>
                    <a:pt x="1759501" y="992404"/>
                  </a:cubicBezTo>
                  <a:lnTo>
                    <a:pt x="448923" y="1857397"/>
                  </a:lnTo>
                  <a:lnTo>
                    <a:pt x="448710" y="1858319"/>
                  </a:lnTo>
                  <a:cubicBezTo>
                    <a:pt x="274052" y="1594061"/>
                    <a:pt x="143164" y="1294332"/>
                    <a:pt x="68533" y="967362"/>
                  </a:cubicBezTo>
                  <a:cubicBezTo>
                    <a:pt x="-6097" y="640391"/>
                    <a:pt x="-18157" y="313775"/>
                    <a:pt x="24479"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5" name="Free-form: Shape 254">
              <a:extLst>
                <a:ext uri="{FF2B5EF4-FFF2-40B4-BE49-F238E27FC236}">
                  <a16:creationId xmlns:a16="http://schemas.microsoft.com/office/drawing/2014/main" id="{0160C3C5-008E-7CED-4F54-3A89205C0BCB}"/>
                </a:ext>
              </a:extLst>
            </p:cNvPr>
            <p:cNvSpPr/>
            <p:nvPr/>
          </p:nvSpPr>
          <p:spPr>
            <a:xfrm>
              <a:off x="4620702" y="2755114"/>
              <a:ext cx="211365" cy="69481"/>
            </a:xfrm>
            <a:custGeom>
              <a:avLst/>
              <a:gdLst>
                <a:gd name="connsiteX0" fmla="*/ 211365 w 211365"/>
                <a:gd name="connsiteY0" fmla="*/ 0 h 69481"/>
                <a:gd name="connsiteX1" fmla="*/ 200761 w 211365"/>
                <a:gd name="connsiteY1" fmla="*/ 69481 h 69481"/>
                <a:gd name="connsiteX2" fmla="*/ 0 w 211365"/>
                <a:gd name="connsiteY2" fmla="*/ 42109 h 69481"/>
                <a:gd name="connsiteX3" fmla="*/ 211365 w 211365"/>
                <a:gd name="connsiteY3" fmla="*/ 0 h 69481"/>
              </a:gdLst>
              <a:ahLst/>
              <a:cxnLst>
                <a:cxn ang="0">
                  <a:pos x="connsiteX0" y="connsiteY0"/>
                </a:cxn>
                <a:cxn ang="0">
                  <a:pos x="connsiteX1" y="connsiteY1"/>
                </a:cxn>
                <a:cxn ang="0">
                  <a:pos x="connsiteX2" y="connsiteY2"/>
                </a:cxn>
                <a:cxn ang="0">
                  <a:pos x="connsiteX3" y="connsiteY3"/>
                </a:cxn>
              </a:cxnLst>
              <a:rect l="l" t="t" r="r" b="b"/>
              <a:pathLst>
                <a:path w="211365" h="69481">
                  <a:moveTo>
                    <a:pt x="211365" y="0"/>
                  </a:moveTo>
                  <a:lnTo>
                    <a:pt x="200761" y="69481"/>
                  </a:lnTo>
                  <a:lnTo>
                    <a:pt x="0" y="42109"/>
                  </a:lnTo>
                  <a:lnTo>
                    <a:pt x="211365"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3" name="Free-form: Shape 252">
              <a:extLst>
                <a:ext uri="{FF2B5EF4-FFF2-40B4-BE49-F238E27FC236}">
                  <a16:creationId xmlns:a16="http://schemas.microsoft.com/office/drawing/2014/main" id="{7BDB03BB-AF15-0042-F749-99D3EB01096F}"/>
                </a:ext>
              </a:extLst>
            </p:cNvPr>
            <p:cNvSpPr/>
            <p:nvPr/>
          </p:nvSpPr>
          <p:spPr>
            <a:xfrm>
              <a:off x="5074938" y="4684604"/>
              <a:ext cx="221036" cy="118156"/>
            </a:xfrm>
            <a:custGeom>
              <a:avLst/>
              <a:gdLst>
                <a:gd name="connsiteX0" fmla="*/ 177669 w 221036"/>
                <a:gd name="connsiteY0" fmla="*/ 0 h 118156"/>
                <a:gd name="connsiteX1" fmla="*/ 185563 w 221036"/>
                <a:gd name="connsiteY1" fmla="*/ 12993 h 118156"/>
                <a:gd name="connsiteX2" fmla="*/ 221036 w 221036"/>
                <a:gd name="connsiteY2" fmla="*/ 60431 h 118156"/>
                <a:gd name="connsiteX3" fmla="*/ 0 w 221036"/>
                <a:gd name="connsiteY3" fmla="*/ 118156 h 118156"/>
                <a:gd name="connsiteX4" fmla="*/ 177669 w 221036"/>
                <a:gd name="connsiteY4" fmla="*/ 0 h 11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6" h="118156">
                  <a:moveTo>
                    <a:pt x="177669" y="0"/>
                  </a:moveTo>
                  <a:lnTo>
                    <a:pt x="185563" y="12993"/>
                  </a:lnTo>
                  <a:lnTo>
                    <a:pt x="221036" y="60431"/>
                  </a:lnTo>
                  <a:lnTo>
                    <a:pt x="0" y="118156"/>
                  </a:lnTo>
                  <a:lnTo>
                    <a:pt x="177669"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06" name="Title 4">
              <a:extLst>
                <a:ext uri="{FF2B5EF4-FFF2-40B4-BE49-F238E27FC236}">
                  <a16:creationId xmlns:a16="http://schemas.microsoft.com/office/drawing/2014/main" id="{4E1084D2-09B7-DC01-ACB3-1034B837C03C}"/>
                </a:ext>
              </a:extLst>
            </p:cNvPr>
            <p:cNvSpPr txBox="1">
              <a:spLocks/>
            </p:cNvSpPr>
            <p:nvPr/>
          </p:nvSpPr>
          <p:spPr>
            <a:xfrm>
              <a:off x="4619717" y="3384452"/>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prstClr val="white"/>
                  </a:solidFill>
                  <a:latin typeface="Helvetica" pitchFamily="2" charset="0"/>
                </a:rPr>
                <a:t>Full-stack solution</a:t>
              </a:r>
              <a:endParaRPr kumimoji="0" lang="en-GB" sz="1400" b="1" i="0" u="none" strike="noStrike" kern="1200" cap="none" spc="0" normalizeH="0" baseline="0" noProof="0" dirty="0">
                <a:ln>
                  <a:noFill/>
                </a:ln>
                <a:solidFill>
                  <a:prstClr val="white"/>
                </a:solidFill>
                <a:effectLst/>
                <a:uLnTx/>
                <a:uFillTx/>
                <a:latin typeface="Helvetica" pitchFamily="2" charset="0"/>
                <a:ea typeface="+mj-ea"/>
              </a:endParaRPr>
            </a:p>
          </p:txBody>
        </p:sp>
      </p:grpSp>
      <p:grpSp>
        <p:nvGrpSpPr>
          <p:cNvPr id="280" name="EXPO.e is CATO’s">
            <a:extLst>
              <a:ext uri="{FF2B5EF4-FFF2-40B4-BE49-F238E27FC236}">
                <a16:creationId xmlns:a16="http://schemas.microsoft.com/office/drawing/2014/main" id="{C764C82E-3438-7D31-F6E1-9A19427DEF51}"/>
              </a:ext>
            </a:extLst>
          </p:cNvPr>
          <p:cNvGrpSpPr/>
          <p:nvPr/>
        </p:nvGrpSpPr>
        <p:grpSpPr>
          <a:xfrm>
            <a:off x="4721603" y="674168"/>
            <a:ext cx="2137126" cy="2135390"/>
            <a:chOff x="4721603" y="674168"/>
            <a:chExt cx="2137126" cy="2135390"/>
          </a:xfrm>
        </p:grpSpPr>
        <p:sp>
          <p:nvSpPr>
            <p:cNvPr id="94" name="Freeform: Shape 93">
              <a:extLst>
                <a:ext uri="{FF2B5EF4-FFF2-40B4-BE49-F238E27FC236}">
                  <a16:creationId xmlns:a16="http://schemas.microsoft.com/office/drawing/2014/main" id="{2A4D1B13-7F8C-E991-8503-EA959718077F}"/>
                </a:ext>
              </a:extLst>
            </p:cNvPr>
            <p:cNvSpPr/>
            <p:nvPr/>
          </p:nvSpPr>
          <p:spPr>
            <a:xfrm>
              <a:off x="4721603" y="676380"/>
              <a:ext cx="2137126" cy="2133178"/>
            </a:xfrm>
            <a:custGeom>
              <a:avLst/>
              <a:gdLst>
                <a:gd name="connsiteX0" fmla="*/ 1188416 w 1993959"/>
                <a:gd name="connsiteY0" fmla="*/ 0 h 1975231"/>
                <a:gd name="connsiteX1" fmla="*/ 1188558 w 1993959"/>
                <a:gd name="connsiteY1" fmla="*/ 709 h 1975231"/>
                <a:gd name="connsiteX2" fmla="*/ 1993960 w 1993959"/>
                <a:gd name="connsiteY2" fmla="*/ 1348744 h 1975231"/>
                <a:gd name="connsiteX3" fmla="*/ 1687420 w 1993959"/>
                <a:gd name="connsiteY3" fmla="*/ 1616833 h 1975231"/>
                <a:gd name="connsiteX4" fmla="*/ 1494246 w 1993959"/>
                <a:gd name="connsiteY4" fmla="*/ 1975231 h 1975231"/>
                <a:gd name="connsiteX5" fmla="*/ 851 w 1993959"/>
                <a:gd name="connsiteY5" fmla="*/ 1489848 h 1975231"/>
                <a:gd name="connsiteX6" fmla="*/ 0 w 1993959"/>
                <a:gd name="connsiteY6" fmla="*/ 1490273 h 1975231"/>
                <a:gd name="connsiteX7" fmla="*/ 459561 w 1993959"/>
                <a:gd name="connsiteY7" fmla="*/ 637553 h 1975231"/>
                <a:gd name="connsiteX8" fmla="*/ 1188416 w 1993959"/>
                <a:gd name="connsiteY8" fmla="*/ 0 h 19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59" h="1975231">
                  <a:moveTo>
                    <a:pt x="1188416" y="0"/>
                  </a:moveTo>
                  <a:lnTo>
                    <a:pt x="1188558" y="709"/>
                  </a:lnTo>
                  <a:lnTo>
                    <a:pt x="1993960" y="1348744"/>
                  </a:lnTo>
                  <a:cubicBezTo>
                    <a:pt x="1879601" y="1416990"/>
                    <a:pt x="1775388" y="1506590"/>
                    <a:pt x="1687420" y="1616833"/>
                  </a:cubicBezTo>
                  <a:cubicBezTo>
                    <a:pt x="1599524" y="1727077"/>
                    <a:pt x="1535321" y="1848600"/>
                    <a:pt x="1494246" y="1975231"/>
                  </a:cubicBezTo>
                  <a:lnTo>
                    <a:pt x="851" y="1489848"/>
                  </a:lnTo>
                  <a:lnTo>
                    <a:pt x="0" y="1490273"/>
                  </a:lnTo>
                  <a:cubicBezTo>
                    <a:pt x="97758" y="1188984"/>
                    <a:pt x="250424" y="899754"/>
                    <a:pt x="459561" y="637553"/>
                  </a:cubicBezTo>
                  <a:cubicBezTo>
                    <a:pt x="668626" y="375353"/>
                    <a:pt x="916425" y="162244"/>
                    <a:pt x="1188416"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9" name="Free-form: Shape 258">
              <a:extLst>
                <a:ext uri="{FF2B5EF4-FFF2-40B4-BE49-F238E27FC236}">
                  <a16:creationId xmlns:a16="http://schemas.microsoft.com/office/drawing/2014/main" id="{29E3EFB6-8B2A-E666-3DF7-0876E2C528B1}"/>
                </a:ext>
              </a:extLst>
            </p:cNvPr>
            <p:cNvSpPr/>
            <p:nvPr/>
          </p:nvSpPr>
          <p:spPr>
            <a:xfrm>
              <a:off x="5990583" y="674168"/>
              <a:ext cx="161721" cy="173599"/>
            </a:xfrm>
            <a:custGeom>
              <a:avLst/>
              <a:gdLst>
                <a:gd name="connsiteX0" fmla="*/ 0 w 161721"/>
                <a:gd name="connsiteY0" fmla="*/ 0 h 173599"/>
                <a:gd name="connsiteX1" fmla="*/ 161721 w 161721"/>
                <a:gd name="connsiteY1" fmla="*/ 137919 h 173599"/>
                <a:gd name="connsiteX2" fmla="*/ 102990 w 161721"/>
                <a:gd name="connsiteY2" fmla="*/ 173599 h 173599"/>
                <a:gd name="connsiteX3" fmla="*/ 0 w 161721"/>
                <a:gd name="connsiteY3" fmla="*/ 0 h 173599"/>
              </a:gdLst>
              <a:ahLst/>
              <a:cxnLst>
                <a:cxn ang="0">
                  <a:pos x="connsiteX0" y="connsiteY0"/>
                </a:cxn>
                <a:cxn ang="0">
                  <a:pos x="connsiteX1" y="connsiteY1"/>
                </a:cxn>
                <a:cxn ang="0">
                  <a:pos x="connsiteX2" y="connsiteY2"/>
                </a:cxn>
                <a:cxn ang="0">
                  <a:pos x="connsiteX3" y="connsiteY3"/>
                </a:cxn>
              </a:cxnLst>
              <a:rect l="l" t="t" r="r" b="b"/>
              <a:pathLst>
                <a:path w="161721" h="173599">
                  <a:moveTo>
                    <a:pt x="0" y="0"/>
                  </a:moveTo>
                  <a:lnTo>
                    <a:pt x="161721" y="137919"/>
                  </a:lnTo>
                  <a:lnTo>
                    <a:pt x="102990" y="173599"/>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7" name="Free-form: Shape 256">
              <a:extLst>
                <a:ext uri="{FF2B5EF4-FFF2-40B4-BE49-F238E27FC236}">
                  <a16:creationId xmlns:a16="http://schemas.microsoft.com/office/drawing/2014/main" id="{B4399FE7-7D4B-09B4-C262-F2DE73844F3F}"/>
                </a:ext>
              </a:extLst>
            </p:cNvPr>
            <p:cNvSpPr/>
            <p:nvPr/>
          </p:nvSpPr>
          <p:spPr>
            <a:xfrm>
              <a:off x="4736580" y="2285439"/>
              <a:ext cx="189427" cy="128571"/>
            </a:xfrm>
            <a:custGeom>
              <a:avLst/>
              <a:gdLst>
                <a:gd name="connsiteX0" fmla="*/ 0 w 189427"/>
                <a:gd name="connsiteY0" fmla="*/ 0 h 128571"/>
                <a:gd name="connsiteX1" fmla="*/ 189427 w 189427"/>
                <a:gd name="connsiteY1" fmla="*/ 61985 h 128571"/>
                <a:gd name="connsiteX2" fmla="*/ 181740 w 189427"/>
                <a:gd name="connsiteY2" fmla="*/ 82989 h 128571"/>
                <a:gd name="connsiteX3" fmla="*/ 170019 w 189427"/>
                <a:gd name="connsiteY3" fmla="*/ 128571 h 128571"/>
                <a:gd name="connsiteX4" fmla="*/ 0 w 189427"/>
                <a:gd name="connsiteY4" fmla="*/ 0 h 12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27" h="128571">
                  <a:moveTo>
                    <a:pt x="0" y="0"/>
                  </a:moveTo>
                  <a:lnTo>
                    <a:pt x="189427" y="61985"/>
                  </a:lnTo>
                  <a:lnTo>
                    <a:pt x="181740" y="82989"/>
                  </a:lnTo>
                  <a:lnTo>
                    <a:pt x="170019" y="128571"/>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07" name="Title 4">
              <a:extLst>
                <a:ext uri="{FF2B5EF4-FFF2-40B4-BE49-F238E27FC236}">
                  <a16:creationId xmlns:a16="http://schemas.microsoft.com/office/drawing/2014/main" id="{3BFD77A1-C4ED-C91F-03DA-BEFE4BB06E10}"/>
                </a:ext>
              </a:extLst>
            </p:cNvPr>
            <p:cNvSpPr txBox="1">
              <a:spLocks/>
            </p:cNvSpPr>
            <p:nvPr/>
          </p:nvSpPr>
          <p:spPr>
            <a:xfrm>
              <a:off x="4987994" y="1678631"/>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j-ea"/>
                </a:rPr>
                <a:t>Peace of Mind as-a-Service to keep your customers happy</a:t>
              </a:r>
            </a:p>
          </p:txBody>
        </p:sp>
      </p:grpSp>
      <p:grpSp>
        <p:nvGrpSpPr>
          <p:cNvPr id="278" name="Strategic Partnership">
            <a:extLst>
              <a:ext uri="{FF2B5EF4-FFF2-40B4-BE49-F238E27FC236}">
                <a16:creationId xmlns:a16="http://schemas.microsoft.com/office/drawing/2014/main" id="{4E7CA439-C92F-718F-6E61-296BCC7D5CD7}"/>
              </a:ext>
            </a:extLst>
          </p:cNvPr>
          <p:cNvGrpSpPr/>
          <p:nvPr/>
        </p:nvGrpSpPr>
        <p:grpSpPr>
          <a:xfrm>
            <a:off x="8112629" y="672293"/>
            <a:ext cx="2141840" cy="2137341"/>
            <a:chOff x="8112629" y="672293"/>
            <a:chExt cx="2141840" cy="2137341"/>
          </a:xfrm>
        </p:grpSpPr>
        <p:sp>
          <p:nvSpPr>
            <p:cNvPr id="258" name="Free-form: Shape 257">
              <a:extLst>
                <a:ext uri="{FF2B5EF4-FFF2-40B4-BE49-F238E27FC236}">
                  <a16:creationId xmlns:a16="http://schemas.microsoft.com/office/drawing/2014/main" id="{5A98E931-98B8-055A-1EE1-F8F6E5F8DBAE}"/>
                </a:ext>
              </a:extLst>
            </p:cNvPr>
            <p:cNvSpPr/>
            <p:nvPr/>
          </p:nvSpPr>
          <p:spPr>
            <a:xfrm>
              <a:off x="8828915" y="672293"/>
              <a:ext cx="148537" cy="159473"/>
            </a:xfrm>
            <a:custGeom>
              <a:avLst/>
              <a:gdLst>
                <a:gd name="connsiteX0" fmla="*/ 148537 w 148537"/>
                <a:gd name="connsiteY0" fmla="*/ 0 h 159473"/>
                <a:gd name="connsiteX1" fmla="*/ 53988 w 148537"/>
                <a:gd name="connsiteY1" fmla="*/ 159473 h 159473"/>
                <a:gd name="connsiteX2" fmla="*/ 0 w 148537"/>
                <a:gd name="connsiteY2" fmla="*/ 126675 h 159473"/>
                <a:gd name="connsiteX3" fmla="*/ 148537 w 148537"/>
                <a:gd name="connsiteY3" fmla="*/ 0 h 159473"/>
              </a:gdLst>
              <a:ahLst/>
              <a:cxnLst>
                <a:cxn ang="0">
                  <a:pos x="connsiteX0" y="connsiteY0"/>
                </a:cxn>
                <a:cxn ang="0">
                  <a:pos x="connsiteX1" y="connsiteY1"/>
                </a:cxn>
                <a:cxn ang="0">
                  <a:pos x="connsiteX2" y="connsiteY2"/>
                </a:cxn>
                <a:cxn ang="0">
                  <a:pos x="connsiteX3" y="connsiteY3"/>
                </a:cxn>
              </a:cxnLst>
              <a:rect l="l" t="t" r="r" b="b"/>
              <a:pathLst>
                <a:path w="148537" h="159473">
                  <a:moveTo>
                    <a:pt x="148537" y="0"/>
                  </a:moveTo>
                  <a:lnTo>
                    <a:pt x="53988" y="159473"/>
                  </a:lnTo>
                  <a:lnTo>
                    <a:pt x="0" y="126675"/>
                  </a:lnTo>
                  <a:lnTo>
                    <a:pt x="148537"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6" name="Free-form: Shape 255">
              <a:extLst>
                <a:ext uri="{FF2B5EF4-FFF2-40B4-BE49-F238E27FC236}">
                  <a16:creationId xmlns:a16="http://schemas.microsoft.com/office/drawing/2014/main" id="{F939B24A-158C-F706-E12E-4FA9DC29EF48}"/>
                </a:ext>
              </a:extLst>
            </p:cNvPr>
            <p:cNvSpPr/>
            <p:nvPr/>
          </p:nvSpPr>
          <p:spPr>
            <a:xfrm>
              <a:off x="10093364" y="2285272"/>
              <a:ext cx="161105" cy="108512"/>
            </a:xfrm>
            <a:custGeom>
              <a:avLst/>
              <a:gdLst>
                <a:gd name="connsiteX0" fmla="*/ 161105 w 161105"/>
                <a:gd name="connsiteY0" fmla="*/ 0 h 108512"/>
                <a:gd name="connsiteX1" fmla="*/ 17612 w 161105"/>
                <a:gd name="connsiteY1" fmla="*/ 108512 h 108512"/>
                <a:gd name="connsiteX2" fmla="*/ 11010 w 161105"/>
                <a:gd name="connsiteY2" fmla="*/ 82837 h 108512"/>
                <a:gd name="connsiteX3" fmla="*/ 0 w 161105"/>
                <a:gd name="connsiteY3" fmla="*/ 52754 h 108512"/>
                <a:gd name="connsiteX4" fmla="*/ 161105 w 161105"/>
                <a:gd name="connsiteY4" fmla="*/ 0 h 1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5" h="108512">
                  <a:moveTo>
                    <a:pt x="161105" y="0"/>
                  </a:moveTo>
                  <a:lnTo>
                    <a:pt x="17612" y="108512"/>
                  </a:lnTo>
                  <a:lnTo>
                    <a:pt x="11010" y="82837"/>
                  </a:lnTo>
                  <a:lnTo>
                    <a:pt x="0" y="52754"/>
                  </a:lnTo>
                  <a:lnTo>
                    <a:pt x="161105"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9" name="Freeform: Shape 98">
              <a:extLst>
                <a:ext uri="{FF2B5EF4-FFF2-40B4-BE49-F238E27FC236}">
                  <a16:creationId xmlns:a16="http://schemas.microsoft.com/office/drawing/2014/main" id="{A4F1531C-CFAE-5C8B-ACB4-07505560F26E}"/>
                </a:ext>
              </a:extLst>
            </p:cNvPr>
            <p:cNvSpPr/>
            <p:nvPr/>
          </p:nvSpPr>
          <p:spPr>
            <a:xfrm>
              <a:off x="8112629" y="676304"/>
              <a:ext cx="2136898" cy="2133330"/>
            </a:xfrm>
            <a:custGeom>
              <a:avLst/>
              <a:gdLst>
                <a:gd name="connsiteX0" fmla="*/ 1993747 w 1993746"/>
                <a:gd name="connsiteY0" fmla="*/ 1490202 h 1975372"/>
                <a:gd name="connsiteX1" fmla="*/ 1993037 w 1993746"/>
                <a:gd name="connsiteY1" fmla="*/ 1490202 h 1975372"/>
                <a:gd name="connsiteX2" fmla="*/ 499572 w 1993746"/>
                <a:gd name="connsiteY2" fmla="*/ 1975373 h 1975372"/>
                <a:gd name="connsiteX3" fmla="*/ 306397 w 1993746"/>
                <a:gd name="connsiteY3" fmla="*/ 1616904 h 1975372"/>
                <a:gd name="connsiteX4" fmla="*/ 0 w 1993746"/>
                <a:gd name="connsiteY4" fmla="*/ 1348815 h 1975372"/>
                <a:gd name="connsiteX5" fmla="*/ 805543 w 1993746"/>
                <a:gd name="connsiteY5" fmla="*/ 851 h 1975372"/>
                <a:gd name="connsiteX6" fmla="*/ 805330 w 1993746"/>
                <a:gd name="connsiteY6" fmla="*/ 0 h 1975372"/>
                <a:gd name="connsiteX7" fmla="*/ 1534399 w 1993746"/>
                <a:gd name="connsiteY7" fmla="*/ 637837 h 1975372"/>
                <a:gd name="connsiteX8" fmla="*/ 1993747 w 1993746"/>
                <a:gd name="connsiteY8" fmla="*/ 1490273 h 19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746" h="1975372">
                  <a:moveTo>
                    <a:pt x="1993747" y="1490202"/>
                  </a:moveTo>
                  <a:lnTo>
                    <a:pt x="1993037" y="1490202"/>
                  </a:lnTo>
                  <a:cubicBezTo>
                    <a:pt x="1993037" y="1490202"/>
                    <a:pt x="499572" y="1975373"/>
                    <a:pt x="499572" y="1975373"/>
                  </a:cubicBezTo>
                  <a:cubicBezTo>
                    <a:pt x="458497" y="1848671"/>
                    <a:pt x="394365" y="1727148"/>
                    <a:pt x="306397" y="1616904"/>
                  </a:cubicBezTo>
                  <a:cubicBezTo>
                    <a:pt x="218500" y="1506661"/>
                    <a:pt x="114287" y="1417061"/>
                    <a:pt x="0" y="1348815"/>
                  </a:cubicBezTo>
                  <a:lnTo>
                    <a:pt x="805543" y="851"/>
                  </a:lnTo>
                  <a:lnTo>
                    <a:pt x="805330" y="0"/>
                  </a:lnTo>
                  <a:cubicBezTo>
                    <a:pt x="1077321" y="162386"/>
                    <a:pt x="1325263" y="375566"/>
                    <a:pt x="1534399" y="637837"/>
                  </a:cubicBezTo>
                  <a:cubicBezTo>
                    <a:pt x="1743464" y="900038"/>
                    <a:pt x="1896060" y="1189055"/>
                    <a:pt x="1993747" y="1490273"/>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2" name="Title 4">
              <a:extLst>
                <a:ext uri="{FF2B5EF4-FFF2-40B4-BE49-F238E27FC236}">
                  <a16:creationId xmlns:a16="http://schemas.microsoft.com/office/drawing/2014/main" id="{E0E68BDE-362A-A381-C9CA-BC0AE81BFA9C}"/>
                </a:ext>
              </a:extLst>
            </p:cNvPr>
            <p:cNvSpPr txBox="1">
              <a:spLocks/>
            </p:cNvSpPr>
            <p:nvPr/>
          </p:nvSpPr>
          <p:spPr>
            <a:xfrm>
              <a:off x="8302925" y="1557811"/>
              <a:ext cx="1821620"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Helvetica" pitchFamily="2" charset="0"/>
                  <a:ea typeface="+mj-ea"/>
                </a:rPr>
                <a:t>Strategic partnership </a:t>
              </a:r>
              <a:br>
                <a:rPr kumimoji="0" lang="en-GB" sz="1400" b="1" i="0" u="none" strike="noStrike" kern="1200" cap="none" spc="0" normalizeH="0" baseline="0" noProof="0" dirty="0">
                  <a:ln>
                    <a:noFill/>
                  </a:ln>
                  <a:solidFill>
                    <a:schemeClr val="bg1"/>
                  </a:solidFill>
                  <a:effectLst/>
                  <a:uLnTx/>
                  <a:uFillTx/>
                  <a:latin typeface="Helvetica" pitchFamily="2" charset="0"/>
                  <a:ea typeface="+mj-ea"/>
                </a:rPr>
              </a:br>
              <a:r>
                <a:rPr kumimoji="0" lang="en-GB" sz="1400" b="1" i="0" u="none" strike="noStrike" kern="1200" cap="none" spc="0" normalizeH="0" baseline="0" noProof="0" dirty="0">
                  <a:ln>
                    <a:noFill/>
                  </a:ln>
                  <a:solidFill>
                    <a:schemeClr val="bg1"/>
                  </a:solidFill>
                  <a:effectLst/>
                  <a:uLnTx/>
                  <a:uFillTx/>
                  <a:latin typeface="Helvetica" pitchFamily="2" charset="0"/>
                  <a:ea typeface="+mj-ea"/>
                </a:rPr>
                <a:t>discounts </a:t>
              </a:r>
              <a:br>
                <a:rPr kumimoji="0" lang="en-GB" sz="1400" b="1" i="0" u="none" strike="noStrike" kern="1200" cap="none" spc="0" normalizeH="0" baseline="0" noProof="0" dirty="0">
                  <a:ln>
                    <a:noFill/>
                  </a:ln>
                  <a:solidFill>
                    <a:schemeClr val="bg1"/>
                  </a:solidFill>
                  <a:effectLst/>
                  <a:uLnTx/>
                  <a:uFillTx/>
                  <a:latin typeface="Helvetica" pitchFamily="2" charset="0"/>
                  <a:ea typeface="+mj-ea"/>
                </a:rPr>
              </a:br>
              <a:r>
                <a:rPr kumimoji="0" lang="en-GB" sz="1400" b="1" i="0" u="none" strike="noStrike" kern="1200" cap="none" spc="0" normalizeH="0" baseline="0" noProof="0" dirty="0">
                  <a:ln>
                    <a:noFill/>
                  </a:ln>
                  <a:solidFill>
                    <a:schemeClr val="bg1"/>
                  </a:solidFill>
                  <a:effectLst/>
                  <a:uLnTx/>
                  <a:uFillTx/>
                  <a:latin typeface="Helvetica" pitchFamily="2" charset="0"/>
                  <a:ea typeface="+mj-ea"/>
                </a:rPr>
                <a:t>available</a:t>
              </a:r>
            </a:p>
          </p:txBody>
        </p:sp>
      </p:grpSp>
      <p:grpSp>
        <p:nvGrpSpPr>
          <p:cNvPr id="283" name="Portal Access Views">
            <a:extLst>
              <a:ext uri="{FF2B5EF4-FFF2-40B4-BE49-F238E27FC236}">
                <a16:creationId xmlns:a16="http://schemas.microsoft.com/office/drawing/2014/main" id="{077197E7-0FFA-7341-E113-9EDF13F9566F}"/>
              </a:ext>
            </a:extLst>
          </p:cNvPr>
          <p:cNvGrpSpPr/>
          <p:nvPr/>
        </p:nvGrpSpPr>
        <p:grpSpPr>
          <a:xfrm>
            <a:off x="7563796" y="4041366"/>
            <a:ext cx="2035702" cy="2065143"/>
            <a:chOff x="7563796" y="4041366"/>
            <a:chExt cx="2035702" cy="2065143"/>
          </a:xfrm>
        </p:grpSpPr>
        <p:sp>
          <p:nvSpPr>
            <p:cNvPr id="250" name="Free-form: Shape 249">
              <a:extLst>
                <a:ext uri="{FF2B5EF4-FFF2-40B4-BE49-F238E27FC236}">
                  <a16:creationId xmlns:a16="http://schemas.microsoft.com/office/drawing/2014/main" id="{CA648F10-64B0-43E4-B9E6-EDDB4A21B5B7}"/>
                </a:ext>
              </a:extLst>
            </p:cNvPr>
            <p:cNvSpPr/>
            <p:nvPr/>
          </p:nvSpPr>
          <p:spPr>
            <a:xfrm>
              <a:off x="9458789" y="5027851"/>
              <a:ext cx="140709" cy="185487"/>
            </a:xfrm>
            <a:custGeom>
              <a:avLst/>
              <a:gdLst>
                <a:gd name="connsiteX0" fmla="*/ 45333 w 140709"/>
                <a:gd name="connsiteY0" fmla="*/ 0 h 185487"/>
                <a:gd name="connsiteX1" fmla="*/ 140709 w 140709"/>
                <a:gd name="connsiteY1" fmla="*/ 185487 h 185487"/>
                <a:gd name="connsiteX2" fmla="*/ 0 w 140709"/>
                <a:gd name="connsiteY2" fmla="*/ 49879 h 185487"/>
                <a:gd name="connsiteX3" fmla="*/ 45333 w 140709"/>
                <a:gd name="connsiteY3" fmla="*/ 0 h 185487"/>
              </a:gdLst>
              <a:ahLst/>
              <a:cxnLst>
                <a:cxn ang="0">
                  <a:pos x="connsiteX0" y="connsiteY0"/>
                </a:cxn>
                <a:cxn ang="0">
                  <a:pos x="connsiteX1" y="connsiteY1"/>
                </a:cxn>
                <a:cxn ang="0">
                  <a:pos x="connsiteX2" y="connsiteY2"/>
                </a:cxn>
                <a:cxn ang="0">
                  <a:pos x="connsiteX3" y="connsiteY3"/>
                </a:cxn>
              </a:cxnLst>
              <a:rect l="l" t="t" r="r" b="b"/>
              <a:pathLst>
                <a:path w="140709" h="185487">
                  <a:moveTo>
                    <a:pt x="45333" y="0"/>
                  </a:moveTo>
                  <a:lnTo>
                    <a:pt x="140709" y="185487"/>
                  </a:lnTo>
                  <a:lnTo>
                    <a:pt x="0" y="49879"/>
                  </a:lnTo>
                  <a:lnTo>
                    <a:pt x="45333"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48" name="Free-form: Shape 247">
              <a:extLst>
                <a:ext uri="{FF2B5EF4-FFF2-40B4-BE49-F238E27FC236}">
                  <a16:creationId xmlns:a16="http://schemas.microsoft.com/office/drawing/2014/main" id="{D2FAC31C-79FC-755D-1A65-EE592E58DD04}"/>
                </a:ext>
              </a:extLst>
            </p:cNvPr>
            <p:cNvSpPr/>
            <p:nvPr/>
          </p:nvSpPr>
          <p:spPr>
            <a:xfrm>
              <a:off x="7664121" y="5885231"/>
              <a:ext cx="95930" cy="220588"/>
            </a:xfrm>
            <a:custGeom>
              <a:avLst/>
              <a:gdLst>
                <a:gd name="connsiteX0" fmla="*/ 76256 w 95930"/>
                <a:gd name="connsiteY0" fmla="*/ 0 h 220588"/>
                <a:gd name="connsiteX1" fmla="*/ 95930 w 95930"/>
                <a:gd name="connsiteY1" fmla="*/ 220588 h 220588"/>
                <a:gd name="connsiteX2" fmla="*/ 0 w 95930"/>
                <a:gd name="connsiteY2" fmla="*/ 3850 h 220588"/>
                <a:gd name="connsiteX3" fmla="*/ 76256 w 95930"/>
                <a:gd name="connsiteY3" fmla="*/ 0 h 220588"/>
              </a:gdLst>
              <a:ahLst/>
              <a:cxnLst>
                <a:cxn ang="0">
                  <a:pos x="connsiteX0" y="connsiteY0"/>
                </a:cxn>
                <a:cxn ang="0">
                  <a:pos x="connsiteX1" y="connsiteY1"/>
                </a:cxn>
                <a:cxn ang="0">
                  <a:pos x="connsiteX2" y="connsiteY2"/>
                </a:cxn>
                <a:cxn ang="0">
                  <a:pos x="connsiteX3" y="connsiteY3"/>
                </a:cxn>
              </a:cxnLst>
              <a:rect l="l" t="t" r="r" b="b"/>
              <a:pathLst>
                <a:path w="95930" h="220588">
                  <a:moveTo>
                    <a:pt x="76256" y="0"/>
                  </a:moveTo>
                  <a:lnTo>
                    <a:pt x="95930" y="220588"/>
                  </a:lnTo>
                  <a:lnTo>
                    <a:pt x="0" y="3850"/>
                  </a:lnTo>
                  <a:lnTo>
                    <a:pt x="76256"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7" name="Freeform: Shape 96">
              <a:extLst>
                <a:ext uri="{FF2B5EF4-FFF2-40B4-BE49-F238E27FC236}">
                  <a16:creationId xmlns:a16="http://schemas.microsoft.com/office/drawing/2014/main" id="{BF8593FE-B05C-605E-820B-DF63E6764805}"/>
                </a:ext>
              </a:extLst>
            </p:cNvPr>
            <p:cNvSpPr/>
            <p:nvPr/>
          </p:nvSpPr>
          <p:spPr>
            <a:xfrm>
              <a:off x="7595132" y="4041366"/>
              <a:ext cx="1991290" cy="2065143"/>
            </a:xfrm>
            <a:custGeom>
              <a:avLst/>
              <a:gdLst>
                <a:gd name="connsiteX0" fmla="*/ 140536 w 1857893"/>
                <a:gd name="connsiteY0" fmla="*/ 1912235 h 1912234"/>
                <a:gd name="connsiteX1" fmla="*/ 140749 w 1857893"/>
                <a:gd name="connsiteY1" fmla="*/ 1911596 h 1912234"/>
                <a:gd name="connsiteX2" fmla="*/ 0 w 1857893"/>
                <a:gd name="connsiteY2" fmla="*/ 347615 h 1912234"/>
                <a:gd name="connsiteX3" fmla="*/ 392521 w 1857893"/>
                <a:gd name="connsiteY3" fmla="*/ 239074 h 1912234"/>
                <a:gd name="connsiteX4" fmla="*/ 722045 w 1857893"/>
                <a:gd name="connsiteY4" fmla="*/ 0 h 1912234"/>
                <a:gd name="connsiteX5" fmla="*/ 1856971 w 1857893"/>
                <a:gd name="connsiteY5" fmla="*/ 1085267 h 1912234"/>
                <a:gd name="connsiteX6" fmla="*/ 1857893 w 1857893"/>
                <a:gd name="connsiteY6" fmla="*/ 1085267 h 1912234"/>
                <a:gd name="connsiteX7" fmla="*/ 1073845 w 1857893"/>
                <a:gd name="connsiteY7" fmla="*/ 1654078 h 1912234"/>
                <a:gd name="connsiteX8" fmla="*/ 140536 w 1857893"/>
                <a:gd name="connsiteY8" fmla="*/ 1912235 h 191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3" h="1912234">
                  <a:moveTo>
                    <a:pt x="140536" y="1912235"/>
                  </a:moveTo>
                  <a:lnTo>
                    <a:pt x="140749" y="1911596"/>
                  </a:lnTo>
                  <a:lnTo>
                    <a:pt x="0" y="347615"/>
                  </a:lnTo>
                  <a:cubicBezTo>
                    <a:pt x="132661" y="335767"/>
                    <a:pt x="265393" y="300297"/>
                    <a:pt x="392521" y="239074"/>
                  </a:cubicBezTo>
                  <a:cubicBezTo>
                    <a:pt x="519506" y="177922"/>
                    <a:pt x="630105" y="96268"/>
                    <a:pt x="722045" y="0"/>
                  </a:cubicBezTo>
                  <a:lnTo>
                    <a:pt x="1856971" y="1085267"/>
                  </a:lnTo>
                  <a:lnTo>
                    <a:pt x="1857893" y="1085267"/>
                  </a:lnTo>
                  <a:cubicBezTo>
                    <a:pt x="1639109" y="1314337"/>
                    <a:pt x="1376057" y="1508576"/>
                    <a:pt x="1073845" y="1654078"/>
                  </a:cubicBezTo>
                  <a:cubicBezTo>
                    <a:pt x="771704" y="1799579"/>
                    <a:pt x="456014" y="1884071"/>
                    <a:pt x="140536" y="1912235"/>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4" name="Title 4">
              <a:extLst>
                <a:ext uri="{FF2B5EF4-FFF2-40B4-BE49-F238E27FC236}">
                  <a16:creationId xmlns:a16="http://schemas.microsoft.com/office/drawing/2014/main" id="{CBF50DEA-7CCF-975C-4EA1-57B31E587E3F}"/>
                </a:ext>
              </a:extLst>
            </p:cNvPr>
            <p:cNvSpPr txBox="1">
              <a:spLocks/>
            </p:cNvSpPr>
            <p:nvPr/>
          </p:nvSpPr>
          <p:spPr>
            <a:xfrm>
              <a:off x="7563796" y="4909158"/>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tx1"/>
                  </a:solidFill>
                  <a:latin typeface="Helvetica" pitchFamily="2" charset="0"/>
                </a:rPr>
                <a:t>Our own fibre network with aggressive pricing structures</a:t>
              </a:r>
              <a:endParaRPr kumimoji="0" lang="en-GB" sz="1400" b="1" i="0" u="none" strike="noStrike" kern="1200" cap="none" spc="0" normalizeH="0" baseline="0" noProof="0" dirty="0">
                <a:ln>
                  <a:noFill/>
                </a:ln>
                <a:solidFill>
                  <a:schemeClr val="tx1"/>
                </a:solidFill>
                <a:effectLst/>
                <a:uLnTx/>
                <a:uFillTx/>
                <a:latin typeface="Helvetica" pitchFamily="2" charset="0"/>
                <a:ea typeface="+mj-ea"/>
              </a:endParaRPr>
            </a:p>
          </p:txBody>
        </p:sp>
      </p:grpSp>
      <p:sp>
        <p:nvSpPr>
          <p:cNvPr id="100" name="Title 4">
            <a:extLst>
              <a:ext uri="{FF2B5EF4-FFF2-40B4-BE49-F238E27FC236}">
                <a16:creationId xmlns:a16="http://schemas.microsoft.com/office/drawing/2014/main" id="{B917F698-D45B-89C3-F58B-EC6209F16BD6}"/>
              </a:ext>
            </a:extLst>
          </p:cNvPr>
          <p:cNvSpPr>
            <a:spLocks noGrp="1"/>
          </p:cNvSpPr>
          <p:nvPr>
            <p:ph type="title"/>
          </p:nvPr>
        </p:nvSpPr>
        <p:spPr>
          <a:xfrm>
            <a:off x="243272" y="1904949"/>
            <a:ext cx="4137312" cy="2033892"/>
          </a:xfrm>
        </p:spPr>
        <p:txBody>
          <a:bodyPr/>
          <a:lstStyle/>
          <a:p>
            <a:pPr algn="l">
              <a:lnSpc>
                <a:spcPts val="4500"/>
              </a:lnSpc>
            </a:pPr>
            <a:r>
              <a:rPr lang="en-GB" sz="4000" b="1" kern="0" spc="-150" dirty="0">
                <a:solidFill>
                  <a:schemeClr val="tx1"/>
                </a:solidFill>
              </a:rPr>
              <a:t>Why EXPO.e </a:t>
            </a:r>
            <a:br>
              <a:rPr lang="en-GB" sz="4000" b="1" kern="0" spc="-150" dirty="0">
                <a:solidFill>
                  <a:schemeClr val="tx1"/>
                </a:solidFill>
              </a:rPr>
            </a:br>
            <a:r>
              <a:rPr lang="en-GB" sz="4000" b="1" kern="0" spc="-150" dirty="0">
                <a:solidFill>
                  <a:schemeClr val="tx1"/>
                </a:solidFill>
              </a:rPr>
              <a:t>&amp; Connectivity?</a:t>
            </a:r>
            <a:br>
              <a:rPr lang="en-GB" sz="4000" b="1" dirty="0">
                <a:solidFill>
                  <a:schemeClr val="tx1"/>
                </a:solidFill>
              </a:rPr>
            </a:br>
            <a:r>
              <a:rPr lang="en-GB" sz="1600" b="1" dirty="0">
                <a:solidFill>
                  <a:schemeClr val="tx1"/>
                </a:solidFill>
              </a:rPr>
              <a:t>What’s in it for you</a:t>
            </a:r>
          </a:p>
        </p:txBody>
      </p:sp>
    </p:spTree>
    <p:extLst>
      <p:ext uri="{BB962C8B-B14F-4D97-AF65-F5344CB8AC3E}">
        <p14:creationId xmlns:p14="http://schemas.microsoft.com/office/powerpoint/2010/main" val="5655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nodeType="withEffect">
                                  <p:stCondLst>
                                    <p:cond delay="25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nodeType="withEffect">
                                  <p:stCondLst>
                                    <p:cond delay="50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nodeType="withEffect">
                                  <p:stCondLst>
                                    <p:cond delay="750"/>
                                  </p:stCondLst>
                                  <p:childTnLst>
                                    <p:set>
                                      <p:cBhvr>
                                        <p:cTn id="27" dur="1" fill="hold">
                                          <p:stCondLst>
                                            <p:cond delay="0"/>
                                          </p:stCondLst>
                                        </p:cTn>
                                        <p:tgtEl>
                                          <p:spTgt spid="283"/>
                                        </p:tgtEl>
                                        <p:attrNameLst>
                                          <p:attrName>style.visibility</p:attrName>
                                        </p:attrNameLst>
                                      </p:cBhvr>
                                      <p:to>
                                        <p:strVal val="visible"/>
                                      </p:to>
                                    </p:set>
                                    <p:animEffect transition="in" filter="fade">
                                      <p:cBhvr>
                                        <p:cTn id="28" dur="500"/>
                                        <p:tgtEl>
                                          <p:spTgt spid="283"/>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2"/>
                                        </p:tgtEl>
                                        <p:attrNameLst>
                                          <p:attrName>style.visibility</p:attrName>
                                        </p:attrNameLst>
                                      </p:cBhvr>
                                      <p:to>
                                        <p:strVal val="visible"/>
                                      </p:to>
                                    </p:set>
                                    <p:animEffect transition="in" filter="fade">
                                      <p:cBhvr>
                                        <p:cTn id="34" dur="500"/>
                                        <p:tgtEl>
                                          <p:spTgt spid="282"/>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1250"/>
                                  </p:stCondLst>
                                  <p:childTnLst>
                                    <p:set>
                                      <p:cBhvr>
                                        <p:cTn id="39" dur="1" fill="hold">
                                          <p:stCondLst>
                                            <p:cond delay="0"/>
                                          </p:stCondLst>
                                        </p:cTn>
                                        <p:tgtEl>
                                          <p:spTgt spid="281"/>
                                        </p:tgtEl>
                                        <p:attrNameLst>
                                          <p:attrName>style.visibility</p:attrName>
                                        </p:attrNameLst>
                                      </p:cBhvr>
                                      <p:to>
                                        <p:strVal val="visible"/>
                                      </p:to>
                                    </p:set>
                                    <p:animEffect transition="in" filter="fade">
                                      <p:cBhvr>
                                        <p:cTn id="40" dur="500"/>
                                        <p:tgtEl>
                                          <p:spTgt spid="28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nodeType="withEffect">
                                  <p:stCondLst>
                                    <p:cond delay="1500"/>
                                  </p:stCondLst>
                                  <p:childTnLst>
                                    <p:set>
                                      <p:cBhvr>
                                        <p:cTn id="45" dur="1" fill="hold">
                                          <p:stCondLst>
                                            <p:cond delay="0"/>
                                          </p:stCondLst>
                                        </p:cTn>
                                        <p:tgtEl>
                                          <p:spTgt spid="280"/>
                                        </p:tgtEl>
                                        <p:attrNameLst>
                                          <p:attrName>style.visibility</p:attrName>
                                        </p:attrNameLst>
                                      </p:cBhvr>
                                      <p:to>
                                        <p:strVal val="visible"/>
                                      </p:to>
                                    </p:set>
                                    <p:animEffect transition="in" filter="fade">
                                      <p:cBhvr>
                                        <p:cTn id="46" dur="500"/>
                                        <p:tgtEl>
                                          <p:spTgt spid="280"/>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Success Stories</a:t>
            </a:r>
          </a:p>
        </p:txBody>
      </p:sp>
      <p:pic>
        <p:nvPicPr>
          <p:cNvPr id="3" name="Picture 2" descr="A white circle with blue and green text&#10;&#10;Description automatically generated">
            <a:hlinkClick r:id="rId2"/>
            <a:extLst>
              <a:ext uri="{FF2B5EF4-FFF2-40B4-BE49-F238E27FC236}">
                <a16:creationId xmlns:a16="http://schemas.microsoft.com/office/drawing/2014/main" id="{34A2E458-07F5-6327-3625-1080C40CD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49" y="1143591"/>
            <a:ext cx="1486952" cy="1486952"/>
          </a:xfrm>
          <a:prstGeom prst="rect">
            <a:avLst/>
          </a:prstGeom>
        </p:spPr>
      </p:pic>
      <p:grpSp>
        <p:nvGrpSpPr>
          <p:cNvPr id="6" name="Group 5">
            <a:extLst>
              <a:ext uri="{FF2B5EF4-FFF2-40B4-BE49-F238E27FC236}">
                <a16:creationId xmlns:a16="http://schemas.microsoft.com/office/drawing/2014/main" id="{DE3EDB7A-3F80-BC78-AE0B-A24E51DFF60C}"/>
              </a:ext>
            </a:extLst>
          </p:cNvPr>
          <p:cNvGrpSpPr/>
          <p:nvPr/>
        </p:nvGrpSpPr>
        <p:grpSpPr>
          <a:xfrm>
            <a:off x="351349" y="3017958"/>
            <a:ext cx="4479901" cy="2286000"/>
            <a:chOff x="-4639751" y="3017958"/>
            <a:chExt cx="4479901" cy="2286000"/>
          </a:xfrm>
          <a:effectLst>
            <a:outerShdw blurRad="50800" dist="38100" algn="l" rotWithShape="0">
              <a:prstClr val="black">
                <a:alpha val="40000"/>
              </a:prstClr>
            </a:outerShdw>
          </a:effectLst>
        </p:grpSpPr>
        <p:sp>
          <p:nvSpPr>
            <p:cNvPr id="7" name="Free-form: Shape 6">
              <a:extLst>
                <a:ext uri="{FF2B5EF4-FFF2-40B4-BE49-F238E27FC236}">
                  <a16:creationId xmlns:a16="http://schemas.microsoft.com/office/drawing/2014/main" id="{EE02902B-0B8D-C0CD-8BD8-AA39BD3ECB03}"/>
                </a:ext>
              </a:extLst>
            </p:cNvPr>
            <p:cNvSpPr/>
            <p:nvPr/>
          </p:nvSpPr>
          <p:spPr>
            <a:xfrm>
              <a:off x="-4500051" y="3017958"/>
              <a:ext cx="4340201" cy="2286000"/>
            </a:xfrm>
            <a:custGeom>
              <a:avLst/>
              <a:gdLst>
                <a:gd name="connsiteX0" fmla="*/ 0 w 4340201"/>
                <a:gd name="connsiteY0" fmla="*/ 0 h 2286000"/>
                <a:gd name="connsiteX1" fmla="*/ 4225901 w 4340201"/>
                <a:gd name="connsiteY1" fmla="*/ 0 h 2286000"/>
                <a:gd name="connsiteX2" fmla="*/ 4340201 w 4340201"/>
                <a:gd name="connsiteY2" fmla="*/ 114300 h 2286000"/>
                <a:gd name="connsiteX3" fmla="*/ 4340201 w 4340201"/>
                <a:gd name="connsiteY3" fmla="*/ 2171700 h 2286000"/>
                <a:gd name="connsiteX4" fmla="*/ 4225901 w 4340201"/>
                <a:gd name="connsiteY4" fmla="*/ 2286000 h 2286000"/>
                <a:gd name="connsiteX5" fmla="*/ 0 w 4340201"/>
                <a:gd name="connsiteY5" fmla="*/ 2286000 h 2286000"/>
                <a:gd name="connsiteX6" fmla="*/ 0 w 4340201"/>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201" h="2286000">
                  <a:moveTo>
                    <a:pt x="0" y="0"/>
                  </a:moveTo>
                  <a:lnTo>
                    <a:pt x="4225901" y="0"/>
                  </a:lnTo>
                  <a:cubicBezTo>
                    <a:pt x="4289027" y="0"/>
                    <a:pt x="4340201" y="51174"/>
                    <a:pt x="4340201" y="114300"/>
                  </a:cubicBezTo>
                  <a:lnTo>
                    <a:pt x="4340201" y="2171700"/>
                  </a:lnTo>
                  <a:cubicBezTo>
                    <a:pt x="4340201" y="2234826"/>
                    <a:pt x="4289027" y="2286000"/>
                    <a:pt x="4225901" y="2286000"/>
                  </a:cubicBezTo>
                  <a:lnTo>
                    <a:pt x="0" y="2286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500" dirty="0">
                  <a:solidFill>
                    <a:schemeClr val="bg1"/>
                  </a:solidFill>
                  <a:latin typeface="Helvetica" pitchFamily="2" charset="0"/>
                </a:rPr>
                <a:t>“Having the right supplier is just as important as listening to customers. We like people that are honest, responsive and proactive, </a:t>
              </a:r>
              <a:r>
                <a:rPr lang="en-GB" sz="1500" dirty="0" err="1">
                  <a:solidFill>
                    <a:schemeClr val="bg1"/>
                  </a:solidFill>
                  <a:latin typeface="Helvetica" pitchFamily="2" charset="0"/>
                </a:rPr>
                <a:t>EXPO.e</a:t>
              </a:r>
              <a:r>
                <a:rPr lang="en-GB" sz="1500" dirty="0">
                  <a:solidFill>
                    <a:schemeClr val="bg1"/>
                  </a:solidFill>
                  <a:latin typeface="Helvetica" pitchFamily="2" charset="0"/>
                </a:rPr>
                <a:t> exceed across all of these areas.”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chemeClr val="bg1"/>
                </a:solidFill>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500" b="1" dirty="0">
                  <a:solidFill>
                    <a:schemeClr val="bg2"/>
                  </a:solidFill>
                  <a:latin typeface="Helvetica" pitchFamily="2" charset="0"/>
                </a:rPr>
                <a:t>William </a:t>
              </a:r>
              <a:r>
                <a:rPr lang="en-GB" sz="1500" b="1" dirty="0" err="1">
                  <a:solidFill>
                    <a:schemeClr val="bg2"/>
                  </a:solidFill>
                  <a:latin typeface="Helvetica" pitchFamily="2" charset="0"/>
                </a:rPr>
                <a:t>Linard</a:t>
              </a:r>
              <a:br>
                <a:rPr kumimoji="0" lang="en-US" altLang="en-US" sz="1500" b="0" i="0" u="none" strike="noStrike" cap="none" normalizeH="0" baseline="0" dirty="0">
                  <a:ln>
                    <a:noFill/>
                  </a:ln>
                  <a:solidFill>
                    <a:schemeClr val="bg2"/>
                  </a:solidFill>
                  <a:effectLst/>
                  <a:latin typeface="Helvetica" pitchFamily="2" charset="0"/>
                </a:rPr>
              </a:br>
              <a:r>
                <a:rPr lang="en-GB" sz="1500" dirty="0">
                  <a:solidFill>
                    <a:schemeClr val="bg1"/>
                  </a:solidFill>
                  <a:latin typeface="Helvetica" pitchFamily="2" charset="0"/>
                </a:rPr>
                <a:t>Head of Sales, </a:t>
              </a:r>
              <a:r>
                <a:rPr lang="en-GB" sz="1500" dirty="0" err="1">
                  <a:solidFill>
                    <a:schemeClr val="bg1"/>
                  </a:solidFill>
                  <a:latin typeface="Helvetica" pitchFamily="2" charset="0"/>
                </a:rPr>
                <a:t>Luminet</a:t>
              </a:r>
              <a:endParaRPr lang="en-US" altLang="en-US" sz="1500" dirty="0">
                <a:solidFill>
                  <a:schemeClr val="bg1"/>
                </a:solidFill>
                <a:latin typeface="Helvetica" pitchFamily="2" charset="0"/>
              </a:endParaRPr>
            </a:p>
          </p:txBody>
        </p:sp>
        <p:sp>
          <p:nvSpPr>
            <p:cNvPr id="8" name="Free-form: Shape 7">
              <a:extLst>
                <a:ext uri="{FF2B5EF4-FFF2-40B4-BE49-F238E27FC236}">
                  <a16:creationId xmlns:a16="http://schemas.microsoft.com/office/drawing/2014/main" id="{2FC0498C-6667-753D-C508-F07F27FCF66A}"/>
                </a:ext>
              </a:extLst>
            </p:cNvPr>
            <p:cNvSpPr/>
            <p:nvPr/>
          </p:nvSpPr>
          <p:spPr>
            <a:xfrm>
              <a:off x="-4639751" y="3017958"/>
              <a:ext cx="139700" cy="2286000"/>
            </a:xfrm>
            <a:custGeom>
              <a:avLst/>
              <a:gdLst>
                <a:gd name="connsiteX0" fmla="*/ 114300 w 139700"/>
                <a:gd name="connsiteY0" fmla="*/ 0 h 2286000"/>
                <a:gd name="connsiteX1" fmla="*/ 139700 w 139700"/>
                <a:gd name="connsiteY1" fmla="*/ 0 h 2286000"/>
                <a:gd name="connsiteX2" fmla="*/ 139700 w 139700"/>
                <a:gd name="connsiteY2" fmla="*/ 2286000 h 2286000"/>
                <a:gd name="connsiteX3" fmla="*/ 114300 w 139700"/>
                <a:gd name="connsiteY3" fmla="*/ 2286000 h 2286000"/>
                <a:gd name="connsiteX4" fmla="*/ 0 w 139700"/>
                <a:gd name="connsiteY4" fmla="*/ 2171700 h 2286000"/>
                <a:gd name="connsiteX5" fmla="*/ 0 w 139700"/>
                <a:gd name="connsiteY5" fmla="*/ 114300 h 2286000"/>
                <a:gd name="connsiteX6" fmla="*/ 114300 w 139700"/>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286000">
                  <a:moveTo>
                    <a:pt x="114300" y="0"/>
                  </a:moveTo>
                  <a:lnTo>
                    <a:pt x="139700" y="0"/>
                  </a:lnTo>
                  <a:lnTo>
                    <a:pt x="139700" y="2286000"/>
                  </a:lnTo>
                  <a:lnTo>
                    <a:pt x="114300" y="2286000"/>
                  </a:lnTo>
                  <a:cubicBezTo>
                    <a:pt x="51174" y="2286000"/>
                    <a:pt x="0" y="2234826"/>
                    <a:pt x="0" y="2171700"/>
                  </a:cubicBezTo>
                  <a:lnTo>
                    <a:pt x="0" y="114300"/>
                  </a:lnTo>
                  <a:cubicBezTo>
                    <a:pt x="0" y="51174"/>
                    <a:pt x="51174" y="0"/>
                    <a:pt x="1143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Helvetica" pitchFamily="2" charset="0"/>
              </a:endParaRPr>
            </a:p>
          </p:txBody>
        </p:sp>
      </p:grpSp>
      <p:pic>
        <p:nvPicPr>
          <p:cNvPr id="9" name="Picture 8" descr="A green and white background with white text&#10;&#10;Description automatically generated">
            <a:hlinkClick r:id="rId2"/>
            <a:extLst>
              <a:ext uri="{FF2B5EF4-FFF2-40B4-BE49-F238E27FC236}">
                <a16:creationId xmlns:a16="http://schemas.microsoft.com/office/drawing/2014/main" id="{6DC988DE-35D9-229A-B03B-AFE361C7A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763" y="1887067"/>
            <a:ext cx="6503469" cy="3658201"/>
          </a:xfrm>
          <a:prstGeom prst="rect">
            <a:avLst/>
          </a:prstGeom>
        </p:spPr>
      </p:pic>
      <p:pic>
        <p:nvPicPr>
          <p:cNvPr id="10" name="Graphic 9">
            <a:hlinkClick r:id="rId2"/>
            <a:extLst>
              <a:ext uri="{FF2B5EF4-FFF2-40B4-BE49-F238E27FC236}">
                <a16:creationId xmlns:a16="http://schemas.microsoft.com/office/drawing/2014/main" id="{547C3E9F-4DFF-4E54-0694-7F0227ACFE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8762" y="2941432"/>
            <a:ext cx="1549470" cy="15494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433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Success Stories</a:t>
            </a:r>
          </a:p>
        </p:txBody>
      </p:sp>
      <p:pic>
        <p:nvPicPr>
          <p:cNvPr id="3" name="Picture 2" descr="A white circle with blue and grey text&#10;&#10;Description automatically generated">
            <a:hlinkClick r:id="rId2"/>
            <a:extLst>
              <a:ext uri="{FF2B5EF4-FFF2-40B4-BE49-F238E27FC236}">
                <a16:creationId xmlns:a16="http://schemas.microsoft.com/office/drawing/2014/main" id="{36EDD3EF-575C-DBCA-3FF7-B0066B80E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49" y="1151993"/>
            <a:ext cx="1486952" cy="1478550"/>
          </a:xfrm>
          <a:prstGeom prst="rect">
            <a:avLst/>
          </a:prstGeom>
        </p:spPr>
      </p:pic>
      <p:grpSp>
        <p:nvGrpSpPr>
          <p:cNvPr id="4" name="Group 3">
            <a:extLst>
              <a:ext uri="{FF2B5EF4-FFF2-40B4-BE49-F238E27FC236}">
                <a16:creationId xmlns:a16="http://schemas.microsoft.com/office/drawing/2014/main" id="{F65FD319-7969-5151-B5FB-6B9AA3762808}"/>
              </a:ext>
            </a:extLst>
          </p:cNvPr>
          <p:cNvGrpSpPr/>
          <p:nvPr/>
        </p:nvGrpSpPr>
        <p:grpSpPr>
          <a:xfrm>
            <a:off x="351349" y="3017958"/>
            <a:ext cx="4479901" cy="2286000"/>
            <a:chOff x="-4639751" y="3017958"/>
            <a:chExt cx="4479901" cy="2286000"/>
          </a:xfrm>
          <a:effectLst>
            <a:outerShdw blurRad="50800" dist="38100" algn="l" rotWithShape="0">
              <a:prstClr val="black">
                <a:alpha val="40000"/>
              </a:prstClr>
            </a:outerShdw>
          </a:effectLst>
        </p:grpSpPr>
        <p:sp>
          <p:nvSpPr>
            <p:cNvPr id="5" name="Free-form: Shape 4">
              <a:extLst>
                <a:ext uri="{FF2B5EF4-FFF2-40B4-BE49-F238E27FC236}">
                  <a16:creationId xmlns:a16="http://schemas.microsoft.com/office/drawing/2014/main" id="{F7BE8787-0459-CBB2-7E4B-E9FCC8386DA5}"/>
                </a:ext>
              </a:extLst>
            </p:cNvPr>
            <p:cNvSpPr/>
            <p:nvPr/>
          </p:nvSpPr>
          <p:spPr>
            <a:xfrm>
              <a:off x="-4500051" y="3017958"/>
              <a:ext cx="4340201" cy="2286000"/>
            </a:xfrm>
            <a:custGeom>
              <a:avLst/>
              <a:gdLst>
                <a:gd name="connsiteX0" fmla="*/ 0 w 4340201"/>
                <a:gd name="connsiteY0" fmla="*/ 0 h 2286000"/>
                <a:gd name="connsiteX1" fmla="*/ 4225901 w 4340201"/>
                <a:gd name="connsiteY1" fmla="*/ 0 h 2286000"/>
                <a:gd name="connsiteX2" fmla="*/ 4340201 w 4340201"/>
                <a:gd name="connsiteY2" fmla="*/ 114300 h 2286000"/>
                <a:gd name="connsiteX3" fmla="*/ 4340201 w 4340201"/>
                <a:gd name="connsiteY3" fmla="*/ 2171700 h 2286000"/>
                <a:gd name="connsiteX4" fmla="*/ 4225901 w 4340201"/>
                <a:gd name="connsiteY4" fmla="*/ 2286000 h 2286000"/>
                <a:gd name="connsiteX5" fmla="*/ 0 w 4340201"/>
                <a:gd name="connsiteY5" fmla="*/ 2286000 h 2286000"/>
                <a:gd name="connsiteX6" fmla="*/ 0 w 4340201"/>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201" h="2286000">
                  <a:moveTo>
                    <a:pt x="0" y="0"/>
                  </a:moveTo>
                  <a:lnTo>
                    <a:pt x="4225901" y="0"/>
                  </a:lnTo>
                  <a:cubicBezTo>
                    <a:pt x="4289027" y="0"/>
                    <a:pt x="4340201" y="51174"/>
                    <a:pt x="4340201" y="114300"/>
                  </a:cubicBezTo>
                  <a:lnTo>
                    <a:pt x="4340201" y="2171700"/>
                  </a:lnTo>
                  <a:cubicBezTo>
                    <a:pt x="4340201" y="2234826"/>
                    <a:pt x="4289027" y="2286000"/>
                    <a:pt x="4225901" y="2286000"/>
                  </a:cubicBezTo>
                  <a:lnTo>
                    <a:pt x="0" y="2286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l"/>
              <a:r>
                <a:rPr lang="en-GB" sz="1500" dirty="0">
                  <a:solidFill>
                    <a:schemeClr val="bg1"/>
                  </a:solidFill>
                  <a:latin typeface="Helvetica" pitchFamily="2" charset="0"/>
                </a:rPr>
                <a:t>“The most important thing at the outset of any new partnership is establishing trust between teams. Once you've built a strong rapport and are working towards shared goals, the technological innovations follow naturally.”</a:t>
              </a:r>
              <a:br>
                <a:rPr lang="en-GB" sz="1600" b="0" i="1" dirty="0">
                  <a:solidFill>
                    <a:srgbClr val="FFFFFF"/>
                  </a:solidFill>
                  <a:effectLst/>
                  <a:latin typeface="Helvetica" pitchFamily="2" charset="0"/>
                </a:rPr>
              </a:br>
              <a:endParaRPr lang="en-GB" sz="1600" b="0" i="0" dirty="0">
                <a:solidFill>
                  <a:srgbClr val="FFFFFF"/>
                </a:solidFill>
                <a:effectLst/>
                <a:latin typeface="Helvetica" pitchFamily="2" charset="0"/>
              </a:endParaRPr>
            </a:p>
            <a:p>
              <a:r>
                <a:rPr lang="en-GB" sz="1500" b="1" dirty="0">
                  <a:solidFill>
                    <a:schemeClr val="bg2"/>
                  </a:solidFill>
                  <a:latin typeface="Helvetica" pitchFamily="2" charset="0"/>
                </a:rPr>
                <a:t>Terry Faria</a:t>
              </a:r>
              <a:br>
                <a:rPr lang="en-GB" sz="1600" b="1" i="1" dirty="0">
                  <a:solidFill>
                    <a:srgbClr val="FFFFFF"/>
                  </a:solidFill>
                  <a:effectLst/>
                  <a:latin typeface="Helvetica" pitchFamily="2" charset="0"/>
                </a:rPr>
              </a:br>
              <a:r>
                <a:rPr lang="en-GB" sz="1500" dirty="0">
                  <a:solidFill>
                    <a:schemeClr val="bg1"/>
                  </a:solidFill>
                  <a:latin typeface="Helvetica" pitchFamily="2" charset="0"/>
                </a:rPr>
                <a:t>Telecommunications Manager, </a:t>
              </a:r>
              <a:r>
                <a:rPr lang="en-GB" sz="1500" dirty="0" err="1">
                  <a:solidFill>
                    <a:schemeClr val="bg1"/>
                  </a:solidFill>
                  <a:latin typeface="Helvetica" pitchFamily="2" charset="0"/>
                </a:rPr>
                <a:t>Quiss</a:t>
              </a:r>
              <a:r>
                <a:rPr lang="en-GB" sz="1500" dirty="0">
                  <a:solidFill>
                    <a:schemeClr val="bg1"/>
                  </a:solidFill>
                  <a:latin typeface="Helvetica" pitchFamily="2" charset="0"/>
                </a:rPr>
                <a:t> Technology.</a:t>
              </a:r>
              <a:endParaRPr kumimoji="0" lang="en-US" altLang="en-US" sz="1500" b="0" i="0" u="none" strike="noStrike" cap="none" normalizeH="0" baseline="0" dirty="0">
                <a:ln>
                  <a:noFill/>
                </a:ln>
                <a:solidFill>
                  <a:schemeClr val="bg1"/>
                </a:solidFill>
                <a:effectLst/>
                <a:latin typeface="Helvetica" pitchFamily="2" charset="0"/>
              </a:endParaRPr>
            </a:p>
          </p:txBody>
        </p:sp>
        <p:sp>
          <p:nvSpPr>
            <p:cNvPr id="6" name="Free-form: Shape 5">
              <a:extLst>
                <a:ext uri="{FF2B5EF4-FFF2-40B4-BE49-F238E27FC236}">
                  <a16:creationId xmlns:a16="http://schemas.microsoft.com/office/drawing/2014/main" id="{08FFC5B9-5F19-983B-A720-85AF1A8AFC3B}"/>
                </a:ext>
              </a:extLst>
            </p:cNvPr>
            <p:cNvSpPr/>
            <p:nvPr/>
          </p:nvSpPr>
          <p:spPr>
            <a:xfrm>
              <a:off x="-4639751" y="3017958"/>
              <a:ext cx="139700" cy="2286000"/>
            </a:xfrm>
            <a:custGeom>
              <a:avLst/>
              <a:gdLst>
                <a:gd name="connsiteX0" fmla="*/ 114300 w 139700"/>
                <a:gd name="connsiteY0" fmla="*/ 0 h 2286000"/>
                <a:gd name="connsiteX1" fmla="*/ 139700 w 139700"/>
                <a:gd name="connsiteY1" fmla="*/ 0 h 2286000"/>
                <a:gd name="connsiteX2" fmla="*/ 139700 w 139700"/>
                <a:gd name="connsiteY2" fmla="*/ 2286000 h 2286000"/>
                <a:gd name="connsiteX3" fmla="*/ 114300 w 139700"/>
                <a:gd name="connsiteY3" fmla="*/ 2286000 h 2286000"/>
                <a:gd name="connsiteX4" fmla="*/ 0 w 139700"/>
                <a:gd name="connsiteY4" fmla="*/ 2171700 h 2286000"/>
                <a:gd name="connsiteX5" fmla="*/ 0 w 139700"/>
                <a:gd name="connsiteY5" fmla="*/ 114300 h 2286000"/>
                <a:gd name="connsiteX6" fmla="*/ 114300 w 139700"/>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286000">
                  <a:moveTo>
                    <a:pt x="114300" y="0"/>
                  </a:moveTo>
                  <a:lnTo>
                    <a:pt x="139700" y="0"/>
                  </a:lnTo>
                  <a:lnTo>
                    <a:pt x="139700" y="2286000"/>
                  </a:lnTo>
                  <a:lnTo>
                    <a:pt x="114300" y="2286000"/>
                  </a:lnTo>
                  <a:cubicBezTo>
                    <a:pt x="51174" y="2286000"/>
                    <a:pt x="0" y="2234826"/>
                    <a:pt x="0" y="2171700"/>
                  </a:cubicBezTo>
                  <a:lnTo>
                    <a:pt x="0" y="114300"/>
                  </a:lnTo>
                  <a:cubicBezTo>
                    <a:pt x="0" y="51174"/>
                    <a:pt x="51174" y="0"/>
                    <a:pt x="1143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Helvetica" pitchFamily="2" charset="0"/>
              </a:endParaRPr>
            </a:p>
          </p:txBody>
        </p:sp>
      </p:grpSp>
      <p:pic>
        <p:nvPicPr>
          <p:cNvPr id="7" name="Picture 6">
            <a:hlinkClick r:id="rId2"/>
            <a:extLst>
              <a:ext uri="{FF2B5EF4-FFF2-40B4-BE49-F238E27FC236}">
                <a16:creationId xmlns:a16="http://schemas.microsoft.com/office/drawing/2014/main" id="{675133CC-A482-271B-2DAE-7A520099D0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91763" y="1887067"/>
            <a:ext cx="6503468" cy="3658201"/>
          </a:xfrm>
          <a:prstGeom prst="rect">
            <a:avLst/>
          </a:prstGeom>
        </p:spPr>
      </p:pic>
      <p:pic>
        <p:nvPicPr>
          <p:cNvPr id="10" name="Graphic 9">
            <a:hlinkClick r:id="rId2"/>
            <a:extLst>
              <a:ext uri="{FF2B5EF4-FFF2-40B4-BE49-F238E27FC236}">
                <a16:creationId xmlns:a16="http://schemas.microsoft.com/office/drawing/2014/main" id="{2FEC6A12-F09D-A9AF-1BAB-FF3B5BA693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8762" y="2941432"/>
            <a:ext cx="1549470" cy="15494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445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Success Stories</a:t>
            </a:r>
          </a:p>
        </p:txBody>
      </p:sp>
      <p:pic>
        <p:nvPicPr>
          <p:cNvPr id="4" name="Picture 3" descr="A white circle with blue and black logo&#10;&#10;Description automatically generated">
            <a:hlinkClick r:id="rId2"/>
            <a:extLst>
              <a:ext uri="{FF2B5EF4-FFF2-40B4-BE49-F238E27FC236}">
                <a16:creationId xmlns:a16="http://schemas.microsoft.com/office/drawing/2014/main" id="{4B0FE998-AA5E-158F-3808-1AFF3B62B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49" y="1151993"/>
            <a:ext cx="1486952" cy="1478550"/>
          </a:xfrm>
          <a:prstGeom prst="rect">
            <a:avLst/>
          </a:prstGeom>
        </p:spPr>
      </p:pic>
      <p:grpSp>
        <p:nvGrpSpPr>
          <p:cNvPr id="5" name="Group 4">
            <a:extLst>
              <a:ext uri="{FF2B5EF4-FFF2-40B4-BE49-F238E27FC236}">
                <a16:creationId xmlns:a16="http://schemas.microsoft.com/office/drawing/2014/main" id="{A8D517CB-079A-7D0D-469C-1EB15AB4A9BE}"/>
              </a:ext>
            </a:extLst>
          </p:cNvPr>
          <p:cNvGrpSpPr/>
          <p:nvPr/>
        </p:nvGrpSpPr>
        <p:grpSpPr>
          <a:xfrm>
            <a:off x="351349" y="3017958"/>
            <a:ext cx="4479901" cy="2286000"/>
            <a:chOff x="-4639751" y="3017958"/>
            <a:chExt cx="4479901" cy="2286000"/>
          </a:xfrm>
          <a:effectLst>
            <a:outerShdw blurRad="50800" dist="38100" algn="l" rotWithShape="0">
              <a:prstClr val="black">
                <a:alpha val="40000"/>
              </a:prstClr>
            </a:outerShdw>
          </a:effectLst>
        </p:grpSpPr>
        <p:sp>
          <p:nvSpPr>
            <p:cNvPr id="7" name="Free-form: Shape 6">
              <a:extLst>
                <a:ext uri="{FF2B5EF4-FFF2-40B4-BE49-F238E27FC236}">
                  <a16:creationId xmlns:a16="http://schemas.microsoft.com/office/drawing/2014/main" id="{9D2ABAFD-AC02-7B7F-02C4-BCA883B69488}"/>
                </a:ext>
              </a:extLst>
            </p:cNvPr>
            <p:cNvSpPr/>
            <p:nvPr/>
          </p:nvSpPr>
          <p:spPr>
            <a:xfrm>
              <a:off x="-4500051" y="3017958"/>
              <a:ext cx="4340201" cy="2286000"/>
            </a:xfrm>
            <a:custGeom>
              <a:avLst/>
              <a:gdLst>
                <a:gd name="connsiteX0" fmla="*/ 0 w 4340201"/>
                <a:gd name="connsiteY0" fmla="*/ 0 h 2286000"/>
                <a:gd name="connsiteX1" fmla="*/ 4225901 w 4340201"/>
                <a:gd name="connsiteY1" fmla="*/ 0 h 2286000"/>
                <a:gd name="connsiteX2" fmla="*/ 4340201 w 4340201"/>
                <a:gd name="connsiteY2" fmla="*/ 114300 h 2286000"/>
                <a:gd name="connsiteX3" fmla="*/ 4340201 w 4340201"/>
                <a:gd name="connsiteY3" fmla="*/ 2171700 h 2286000"/>
                <a:gd name="connsiteX4" fmla="*/ 4225901 w 4340201"/>
                <a:gd name="connsiteY4" fmla="*/ 2286000 h 2286000"/>
                <a:gd name="connsiteX5" fmla="*/ 0 w 4340201"/>
                <a:gd name="connsiteY5" fmla="*/ 2286000 h 2286000"/>
                <a:gd name="connsiteX6" fmla="*/ 0 w 4340201"/>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0201" h="2286000">
                  <a:moveTo>
                    <a:pt x="0" y="0"/>
                  </a:moveTo>
                  <a:lnTo>
                    <a:pt x="4225901" y="0"/>
                  </a:lnTo>
                  <a:cubicBezTo>
                    <a:pt x="4289027" y="0"/>
                    <a:pt x="4340201" y="51174"/>
                    <a:pt x="4340201" y="114300"/>
                  </a:cubicBezTo>
                  <a:lnTo>
                    <a:pt x="4340201" y="2171700"/>
                  </a:lnTo>
                  <a:cubicBezTo>
                    <a:pt x="4340201" y="2234826"/>
                    <a:pt x="4289027" y="2286000"/>
                    <a:pt x="4225901" y="2286000"/>
                  </a:cubicBezTo>
                  <a:lnTo>
                    <a:pt x="0" y="2286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dirty="0">
                  <a:ln>
                    <a:noFill/>
                  </a:ln>
                  <a:solidFill>
                    <a:schemeClr val="bg1"/>
                  </a:solidFill>
                  <a:effectLst/>
                  <a:latin typeface="Helvetica" pitchFamily="2" charset="0"/>
                </a:rPr>
                <a:t>“It's the shared values that have really been the foundation of our relationship with </a:t>
              </a:r>
              <a:r>
                <a:rPr kumimoji="0" lang="en-GB" altLang="en-US" sz="1500" b="0" i="0" u="none" strike="noStrike" cap="none" normalizeH="0" baseline="0" dirty="0" err="1">
                  <a:ln>
                    <a:noFill/>
                  </a:ln>
                  <a:solidFill>
                    <a:schemeClr val="bg1"/>
                  </a:solidFill>
                  <a:effectLst/>
                  <a:latin typeface="Helvetica" pitchFamily="2" charset="0"/>
                </a:rPr>
                <a:t>EXPO.e</a:t>
              </a:r>
              <a:r>
                <a:rPr kumimoji="0" lang="en-GB" altLang="en-US" sz="1500" b="0" i="0" u="none" strike="noStrike" cap="none" normalizeH="0" baseline="0" dirty="0">
                  <a:ln>
                    <a:noFill/>
                  </a:ln>
                  <a:solidFill>
                    <a:schemeClr val="bg1"/>
                  </a:solidFill>
                  <a:effectLst/>
                  <a:latin typeface="Helvetica" pitchFamily="2" charset="0"/>
                </a:rPr>
                <a:t>, as well as their willingness to do things a bit differently.”</a:t>
              </a:r>
              <a:endParaRPr kumimoji="0" lang="en-US" altLang="en-US" sz="1500" b="0" i="0" u="none" strike="noStrike" cap="none" normalizeH="0" baseline="0" dirty="0">
                <a:ln>
                  <a:noFill/>
                </a:ln>
                <a:solidFill>
                  <a:schemeClr val="bg1"/>
                </a:solidFill>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chemeClr val="bg1"/>
                </a:solidFill>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bg2"/>
                  </a:solidFill>
                  <a:effectLst/>
                  <a:latin typeface="Helvetica" pitchFamily="2" charset="0"/>
                </a:rPr>
                <a:t>Robb Thaw</a:t>
              </a:r>
              <a:r>
                <a:rPr kumimoji="0" lang="en-US" altLang="en-US" sz="1500" b="0" i="0" u="none" strike="noStrike" cap="none" normalizeH="0" baseline="0" dirty="0">
                  <a:ln>
                    <a:noFill/>
                  </a:ln>
                  <a:solidFill>
                    <a:schemeClr val="bg2"/>
                  </a:solidFill>
                  <a:effectLst/>
                  <a:latin typeface="Helvetica" pitchFamily="2" charset="0"/>
                </a:rPr>
                <a:t> </a:t>
              </a:r>
              <a:br>
                <a:rPr kumimoji="0" lang="en-US" altLang="en-US" sz="1500" b="0" i="0" u="none" strike="noStrike" cap="none" normalizeH="0" baseline="0" dirty="0">
                  <a:ln>
                    <a:noFill/>
                  </a:ln>
                  <a:solidFill>
                    <a:schemeClr val="bg2"/>
                  </a:solidFill>
                  <a:effectLst/>
                  <a:latin typeface="Helvetica" pitchFamily="2" charset="0"/>
                </a:rPr>
              </a:br>
              <a:r>
                <a:rPr kumimoji="0" lang="en-US" altLang="en-US" sz="1500" b="0" i="0" u="none" strike="noStrike" cap="none" normalizeH="0" baseline="0" dirty="0">
                  <a:ln>
                    <a:noFill/>
                  </a:ln>
                  <a:solidFill>
                    <a:schemeClr val="bg1"/>
                  </a:solidFill>
                  <a:effectLst/>
                  <a:latin typeface="Helvetica" pitchFamily="2" charset="0"/>
                </a:rPr>
                <a:t>Marketing Manager, Natilik. </a:t>
              </a:r>
            </a:p>
          </p:txBody>
        </p:sp>
        <p:sp>
          <p:nvSpPr>
            <p:cNvPr id="8" name="Free-form: Shape 7">
              <a:extLst>
                <a:ext uri="{FF2B5EF4-FFF2-40B4-BE49-F238E27FC236}">
                  <a16:creationId xmlns:a16="http://schemas.microsoft.com/office/drawing/2014/main" id="{18346D26-0DF6-9F2B-A1D2-00789253E36C}"/>
                </a:ext>
              </a:extLst>
            </p:cNvPr>
            <p:cNvSpPr/>
            <p:nvPr/>
          </p:nvSpPr>
          <p:spPr>
            <a:xfrm>
              <a:off x="-4639751" y="3017958"/>
              <a:ext cx="139700" cy="2286000"/>
            </a:xfrm>
            <a:custGeom>
              <a:avLst/>
              <a:gdLst>
                <a:gd name="connsiteX0" fmla="*/ 114300 w 139700"/>
                <a:gd name="connsiteY0" fmla="*/ 0 h 2286000"/>
                <a:gd name="connsiteX1" fmla="*/ 139700 w 139700"/>
                <a:gd name="connsiteY1" fmla="*/ 0 h 2286000"/>
                <a:gd name="connsiteX2" fmla="*/ 139700 w 139700"/>
                <a:gd name="connsiteY2" fmla="*/ 2286000 h 2286000"/>
                <a:gd name="connsiteX3" fmla="*/ 114300 w 139700"/>
                <a:gd name="connsiteY3" fmla="*/ 2286000 h 2286000"/>
                <a:gd name="connsiteX4" fmla="*/ 0 w 139700"/>
                <a:gd name="connsiteY4" fmla="*/ 2171700 h 2286000"/>
                <a:gd name="connsiteX5" fmla="*/ 0 w 139700"/>
                <a:gd name="connsiteY5" fmla="*/ 114300 h 2286000"/>
                <a:gd name="connsiteX6" fmla="*/ 114300 w 139700"/>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286000">
                  <a:moveTo>
                    <a:pt x="114300" y="0"/>
                  </a:moveTo>
                  <a:lnTo>
                    <a:pt x="139700" y="0"/>
                  </a:lnTo>
                  <a:lnTo>
                    <a:pt x="139700" y="2286000"/>
                  </a:lnTo>
                  <a:lnTo>
                    <a:pt x="114300" y="2286000"/>
                  </a:lnTo>
                  <a:cubicBezTo>
                    <a:pt x="51174" y="2286000"/>
                    <a:pt x="0" y="2234826"/>
                    <a:pt x="0" y="2171700"/>
                  </a:cubicBezTo>
                  <a:lnTo>
                    <a:pt x="0" y="114300"/>
                  </a:lnTo>
                  <a:cubicBezTo>
                    <a:pt x="0" y="51174"/>
                    <a:pt x="51174" y="0"/>
                    <a:pt x="1143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Helvetica" pitchFamily="2" charset="0"/>
              </a:endParaRPr>
            </a:p>
          </p:txBody>
        </p:sp>
      </p:grpSp>
      <p:pic>
        <p:nvPicPr>
          <p:cNvPr id="9" name="Picture 8">
            <a:hlinkClick r:id="rId2"/>
            <a:extLst>
              <a:ext uri="{FF2B5EF4-FFF2-40B4-BE49-F238E27FC236}">
                <a16:creationId xmlns:a16="http://schemas.microsoft.com/office/drawing/2014/main" id="{EC39FA57-062E-E246-71BE-FAB2587012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91763" y="1887067"/>
            <a:ext cx="6503468" cy="3658201"/>
          </a:xfrm>
          <a:prstGeom prst="rect">
            <a:avLst/>
          </a:prstGeom>
        </p:spPr>
      </p:pic>
      <p:pic>
        <p:nvPicPr>
          <p:cNvPr id="10" name="Graphic 9">
            <a:hlinkClick r:id="rId2"/>
            <a:extLst>
              <a:ext uri="{FF2B5EF4-FFF2-40B4-BE49-F238E27FC236}">
                <a16:creationId xmlns:a16="http://schemas.microsoft.com/office/drawing/2014/main" id="{721F2799-F0C2-D8D8-6612-DCED34347B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68762" y="2941432"/>
            <a:ext cx="1549470" cy="154947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446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2E67-8D61-7CE0-0673-B07527073944}"/>
              </a:ext>
            </a:extLst>
          </p:cNvPr>
          <p:cNvSpPr>
            <a:spLocks noGrp="1"/>
          </p:cNvSpPr>
          <p:nvPr>
            <p:ph type="title"/>
          </p:nvPr>
        </p:nvSpPr>
        <p:spPr/>
        <p:txBody>
          <a:bodyPr/>
          <a:lstStyle/>
          <a:p>
            <a:r>
              <a:rPr lang="en-US" dirty="0"/>
              <a:t>Why </a:t>
            </a:r>
            <a:r>
              <a:rPr lang="en-US" dirty="0" err="1"/>
              <a:t>EXPO.e</a:t>
            </a:r>
            <a:r>
              <a:rPr lang="en-US" dirty="0"/>
              <a:t>?</a:t>
            </a:r>
            <a:endParaRPr lang="en-GB" dirty="0"/>
          </a:p>
        </p:txBody>
      </p:sp>
      <p:grpSp>
        <p:nvGrpSpPr>
          <p:cNvPr id="5" name="Group 4">
            <a:extLst>
              <a:ext uri="{FF2B5EF4-FFF2-40B4-BE49-F238E27FC236}">
                <a16:creationId xmlns:a16="http://schemas.microsoft.com/office/drawing/2014/main" id="{6C724D3A-35D8-C138-593D-D4E8ADCF46BB}"/>
              </a:ext>
            </a:extLst>
          </p:cNvPr>
          <p:cNvGrpSpPr/>
          <p:nvPr/>
        </p:nvGrpSpPr>
        <p:grpSpPr>
          <a:xfrm>
            <a:off x="6398597" y="1015841"/>
            <a:ext cx="4643817" cy="751386"/>
            <a:chOff x="6383729" y="1177472"/>
            <a:chExt cx="4643817" cy="678507"/>
          </a:xfrm>
        </p:grpSpPr>
        <p:sp>
          <p:nvSpPr>
            <p:cNvPr id="12" name="Rectangle 11">
              <a:extLst>
                <a:ext uri="{FF2B5EF4-FFF2-40B4-BE49-F238E27FC236}">
                  <a16:creationId xmlns:a16="http://schemas.microsoft.com/office/drawing/2014/main" id="{6B5E1B93-8160-D7E9-75D5-3193C30653EF}"/>
                </a:ext>
              </a:extLst>
            </p:cNvPr>
            <p:cNvSpPr/>
            <p:nvPr/>
          </p:nvSpPr>
          <p:spPr>
            <a:xfrm>
              <a:off x="7396891" y="1177472"/>
              <a:ext cx="18473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93CC6F"/>
                </a:solidFill>
                <a:effectLst/>
                <a:uLnTx/>
                <a:uFillTx/>
                <a:latin typeface="Helvetica" pitchFamily="2" charset="0"/>
                <a:ea typeface="Aller" charset="0"/>
                <a:cs typeface="Aller" charset="0"/>
              </a:endParaRPr>
            </a:p>
          </p:txBody>
        </p:sp>
        <p:sp>
          <p:nvSpPr>
            <p:cNvPr id="13" name="Rectangle 12">
              <a:extLst>
                <a:ext uri="{FF2B5EF4-FFF2-40B4-BE49-F238E27FC236}">
                  <a16:creationId xmlns:a16="http://schemas.microsoft.com/office/drawing/2014/main" id="{A1C589AB-E882-24AE-DB7F-6920858EC2E5}"/>
                </a:ext>
              </a:extLst>
            </p:cNvPr>
            <p:cNvSpPr/>
            <p:nvPr/>
          </p:nvSpPr>
          <p:spPr>
            <a:xfrm>
              <a:off x="6383729" y="1548202"/>
              <a:ext cx="4643817" cy="307777"/>
            </a:xfrm>
            <a:prstGeom prst="rect">
              <a:avLst/>
            </a:prstGeom>
          </p:spPr>
          <p:txBody>
            <a:bodyPr wrap="square">
              <a:spAutoFit/>
            </a:bodyPr>
            <a:lstStyle/>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15" name="Group 14">
            <a:extLst>
              <a:ext uri="{FF2B5EF4-FFF2-40B4-BE49-F238E27FC236}">
                <a16:creationId xmlns:a16="http://schemas.microsoft.com/office/drawing/2014/main" id="{FD7AB736-2CEC-1AA2-9396-BA405E64B084}"/>
              </a:ext>
            </a:extLst>
          </p:cNvPr>
          <p:cNvGrpSpPr/>
          <p:nvPr/>
        </p:nvGrpSpPr>
        <p:grpSpPr>
          <a:xfrm>
            <a:off x="167820" y="806816"/>
            <a:ext cx="11856361" cy="5847984"/>
            <a:chOff x="149786" y="806816"/>
            <a:chExt cx="11856361" cy="5847984"/>
          </a:xfrm>
        </p:grpSpPr>
        <p:sp>
          <p:nvSpPr>
            <p:cNvPr id="4" name="Rounded Rectangle 18">
              <a:extLst>
                <a:ext uri="{FF2B5EF4-FFF2-40B4-BE49-F238E27FC236}">
                  <a16:creationId xmlns:a16="http://schemas.microsoft.com/office/drawing/2014/main" id="{D5D116BA-7867-E235-7CC7-A05B9A9720FD}"/>
                </a:ext>
              </a:extLst>
            </p:cNvPr>
            <p:cNvSpPr/>
            <p:nvPr/>
          </p:nvSpPr>
          <p:spPr>
            <a:xfrm>
              <a:off x="172088" y="806817"/>
              <a:ext cx="5850673" cy="2736483"/>
            </a:xfrm>
            <a:prstGeom prst="roundRect">
              <a:avLst>
                <a:gd name="adj" fmla="val 3744"/>
              </a:avLst>
            </a:prstGeom>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Helvetica" pitchFamily="2" charset="0"/>
                  <a:ea typeface="Aller" charset="0"/>
                  <a:cs typeface="Aller" charset="0"/>
                </a:rPr>
                <a:t>Customer Service Quality</a:t>
              </a:r>
            </a:p>
            <a:p>
              <a:pPr marL="18000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Customer first philosophy since 2003</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Service culture begins in Academy</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3,000 customers – 96% reference-ability </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Real-time Net Promoter Score, consistently scoring high on an </a:t>
              </a:r>
              <a:r>
                <a:rPr lang="en-GB" sz="1300" dirty="0">
                  <a:solidFill>
                    <a:schemeClr val="tx1"/>
                  </a:solidFill>
                  <a:latin typeface="Helvetica" pitchFamily="2" charset="0"/>
                </a:rPr>
                <a:t>in</a:t>
              </a:r>
              <a:r>
                <a:rPr kumimoji="0" lang="en-GB" sz="1300" b="0" i="0" u="none" strike="noStrike" kern="1200" cap="none" spc="0" normalizeH="0" baseline="0" noProof="0" dirty="0" err="1">
                  <a:ln>
                    <a:noFill/>
                  </a:ln>
                  <a:solidFill>
                    <a:schemeClr val="tx1"/>
                  </a:solidFill>
                  <a:effectLst/>
                  <a:uLnTx/>
                  <a:uFillTx/>
                  <a:latin typeface="Helvetica" pitchFamily="2" charset="0"/>
                  <a:ea typeface="+mn-ea"/>
                  <a:cs typeface="+mn-cs"/>
                </a:rPr>
                <a:t>dex</a:t>
              </a:r>
              <a:r>
                <a:rPr kumimoji="0" lang="en-GB" sz="1300" b="0" i="0" u="none" strike="noStrike" kern="1200" cap="none" spc="0" normalizeH="0" baseline="0" noProof="0" dirty="0">
                  <a:ln>
                    <a:noFill/>
                  </a:ln>
                  <a:solidFill>
                    <a:schemeClr val="tx1"/>
                  </a:solidFill>
                  <a:effectLst/>
                  <a:uLnTx/>
                  <a:uFillTx/>
                  <a:latin typeface="Helvetica" pitchFamily="2" charset="0"/>
                  <a:ea typeface="+mn-ea"/>
                  <a:cs typeface="+mn-cs"/>
                </a:rPr>
                <a:t> ranging from  -100 to 100</a:t>
              </a: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Voice of the customer – </a:t>
              </a:r>
              <a:r>
                <a:rPr lang="en-US" sz="1300" dirty="0">
                  <a:solidFill>
                    <a:schemeClr val="tx1"/>
                  </a:solidFill>
                  <a:latin typeface="Helvetica" pitchFamily="2" charset="0"/>
                </a:rPr>
                <a:t>c</a:t>
              </a:r>
              <a:r>
                <a:rPr kumimoji="0" lang="en-US" sz="1300" b="0" i="0" u="none" strike="noStrike" kern="1200" cap="none" spc="0" normalizeH="0" baseline="0" noProof="0" dirty="0" err="1">
                  <a:ln>
                    <a:noFill/>
                  </a:ln>
                  <a:solidFill>
                    <a:schemeClr val="tx1"/>
                  </a:solidFill>
                  <a:effectLst/>
                  <a:uLnTx/>
                  <a:uFillTx/>
                  <a:latin typeface="Helvetica" pitchFamily="2" charset="0"/>
                  <a:ea typeface="+mn-ea"/>
                  <a:cs typeface="+mn-cs"/>
                </a:rPr>
                <a:t>ontinuous</a:t>
              </a: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 improvements </a:t>
              </a:r>
              <a:r>
                <a:rPr kumimoji="0" lang="en-US" sz="1300" b="0" i="0" u="none" strike="noStrike" kern="1200" cap="none" spc="0" normalizeH="0" baseline="0" noProof="0" dirty="0" err="1">
                  <a:ln>
                    <a:noFill/>
                  </a:ln>
                  <a:solidFill>
                    <a:schemeClr val="tx1"/>
                  </a:solidFill>
                  <a:effectLst/>
                  <a:uLnTx/>
                  <a:uFillTx/>
                  <a:latin typeface="Helvetica" pitchFamily="2" charset="0"/>
                  <a:ea typeface="+mn-ea"/>
                  <a:cs typeface="+mn-cs"/>
                </a:rPr>
                <a:t>programme</a:t>
              </a: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Board-level escalation</a:t>
              </a:r>
            </a:p>
          </p:txBody>
        </p:sp>
        <p:grpSp>
          <p:nvGrpSpPr>
            <p:cNvPr id="6" name="Group 5">
              <a:extLst>
                <a:ext uri="{FF2B5EF4-FFF2-40B4-BE49-F238E27FC236}">
                  <a16:creationId xmlns:a16="http://schemas.microsoft.com/office/drawing/2014/main" id="{4B60A244-996A-C938-4CDE-5FA208695222}"/>
                </a:ext>
              </a:extLst>
            </p:cNvPr>
            <p:cNvGrpSpPr/>
            <p:nvPr/>
          </p:nvGrpSpPr>
          <p:grpSpPr>
            <a:xfrm>
              <a:off x="149786" y="3707170"/>
              <a:ext cx="5850673" cy="2947630"/>
              <a:chOff x="156118" y="3615872"/>
              <a:chExt cx="5850673" cy="2416098"/>
            </a:xfrm>
          </p:grpSpPr>
          <p:sp>
            <p:nvSpPr>
              <p:cNvPr id="10" name="Rounded Rectangle 34">
                <a:extLst>
                  <a:ext uri="{FF2B5EF4-FFF2-40B4-BE49-F238E27FC236}">
                    <a16:creationId xmlns:a16="http://schemas.microsoft.com/office/drawing/2014/main" id="{87EB3543-8224-933B-E9E7-F1512ED73ABC}"/>
                  </a:ext>
                </a:extLst>
              </p:cNvPr>
              <p:cNvSpPr/>
              <p:nvPr/>
            </p:nvSpPr>
            <p:spPr>
              <a:xfrm>
                <a:off x="156118" y="3615872"/>
                <a:ext cx="5850673" cy="2416098"/>
              </a:xfrm>
              <a:prstGeom prst="roundRect">
                <a:avLst>
                  <a:gd name="adj" fmla="val 3744"/>
                </a:avLst>
              </a:prstGeom>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pPr marL="180000" marR="0" lvl="0" indent="0" algn="l" defTabSz="914400" rtl="0" eaLnBrk="1" fontAlgn="auto" latinLnBrk="0" hangingPunct="1">
                  <a:lnSpc>
                    <a:spcPct val="100000"/>
                  </a:lnSpc>
                  <a:spcBef>
                    <a:spcPts val="300"/>
                  </a:spcBef>
                  <a:spcAft>
                    <a:spcPts val="300"/>
                  </a:spcAft>
                  <a:buClrTx/>
                  <a:buSzTx/>
                  <a:buFontTx/>
                  <a:buNone/>
                  <a:tabLst/>
                  <a:defRPr/>
                </a:pPr>
                <a:r>
                  <a:rPr lang="en-US" sz="1500" b="1" dirty="0">
                    <a:solidFill>
                      <a:schemeClr val="tx1"/>
                    </a:solidFill>
                    <a:latin typeface="Helvetica" pitchFamily="2" charset="0"/>
                  </a:rPr>
                  <a:t>Technical Capabilities</a:t>
                </a:r>
              </a:p>
              <a:p>
                <a:pPr marL="180000" marR="0" lvl="0" indent="0" algn="l" defTabSz="914400" rtl="0" eaLnBrk="1" fontAlgn="auto" latinLnBrk="0" hangingPunct="1">
                  <a:lnSpc>
                    <a:spcPct val="100000"/>
                  </a:lnSpc>
                  <a:spcBef>
                    <a:spcPts val="300"/>
                  </a:spcBef>
                  <a:spcAft>
                    <a:spcPts val="300"/>
                  </a:spcAft>
                  <a:buClrTx/>
                  <a:buSzTx/>
                  <a:buFontTx/>
                  <a:buNone/>
                  <a:tabLst/>
                  <a:defRPr/>
                </a:pP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100 GigE </a:t>
                </a:r>
                <a:r>
                  <a:rPr kumimoji="0" lang="en-US" sz="1300" b="0" i="0" u="none" strike="noStrike" kern="1200" cap="none" spc="0" normalizeH="0" baseline="0" noProof="0" dirty="0" err="1">
                    <a:ln>
                      <a:noFill/>
                    </a:ln>
                    <a:solidFill>
                      <a:schemeClr val="tx1"/>
                    </a:solidFill>
                    <a:effectLst/>
                    <a:uLnTx/>
                    <a:uFillTx/>
                    <a:latin typeface="Helvetica" pitchFamily="2" charset="0"/>
                    <a:ea typeface="+mn-ea"/>
                    <a:cs typeface="+mn-cs"/>
                  </a:rPr>
                  <a:t>busines</a:t>
                </a:r>
                <a:r>
                  <a:rPr lang="en-US" sz="1300" dirty="0">
                    <a:solidFill>
                      <a:schemeClr val="tx1"/>
                    </a:solidFill>
                    <a:latin typeface="Helvetica" pitchFamily="2" charset="0"/>
                  </a:rPr>
                  <a:t>s-</a:t>
                </a: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only network</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Reputation built on the delivery of high-performance networks</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lang="en-US" sz="1300" dirty="0">
                    <a:solidFill>
                      <a:schemeClr val="tx1"/>
                    </a:solidFill>
                    <a:latin typeface="Helvetica" pitchFamily="2" charset="0"/>
                  </a:rPr>
                  <a:t>212+</a:t>
                </a: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 </a:t>
                </a:r>
                <a:r>
                  <a:rPr kumimoji="0" lang="en-US" sz="1300" b="0" i="0" u="none" strike="noStrike" kern="1200" cap="none" spc="0" normalizeH="0" baseline="0" noProof="0" dirty="0" err="1">
                    <a:ln>
                      <a:noFill/>
                    </a:ln>
                    <a:solidFill>
                      <a:schemeClr val="tx1"/>
                    </a:solidFill>
                    <a:effectLst/>
                    <a:uLnTx/>
                    <a:uFillTx/>
                    <a:latin typeface="Helvetica" pitchFamily="2" charset="0"/>
                    <a:ea typeface="+mn-ea"/>
                    <a:cs typeface="+mn-cs"/>
                  </a:rPr>
                  <a:t>PoP’s</a:t>
                </a: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 reaching into 39 data </a:t>
                </a:r>
                <a:r>
                  <a:rPr lang="en-US" sz="1300" dirty="0">
                    <a:solidFill>
                      <a:schemeClr val="tx1"/>
                    </a:solidFill>
                    <a:latin typeface="Helvetica" pitchFamily="2" charset="0"/>
                  </a:rPr>
                  <a:t>c</a:t>
                </a:r>
                <a:r>
                  <a:rPr kumimoji="0" lang="en-US" sz="1300" b="0" i="0" u="none" strike="noStrike" kern="1200" cap="none" spc="0" normalizeH="0" baseline="0" noProof="0" dirty="0" err="1">
                    <a:ln>
                      <a:noFill/>
                    </a:ln>
                    <a:solidFill>
                      <a:schemeClr val="tx1"/>
                    </a:solidFill>
                    <a:effectLst/>
                    <a:uLnTx/>
                    <a:uFillTx/>
                    <a:latin typeface="Helvetica" pitchFamily="2" charset="0"/>
                    <a:ea typeface="+mn-ea"/>
                    <a:cs typeface="+mn-cs"/>
                  </a:rPr>
                  <a:t>entres</a:t>
                </a: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Multiple services delivered securely at Layer 2</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GB" sz="1300" b="0" i="0" u="none" strike="noStrike" kern="1200" cap="none" spc="0" normalizeH="0" baseline="0" noProof="0" dirty="0">
                    <a:ln>
                      <a:noFill/>
                    </a:ln>
                    <a:solidFill>
                      <a:schemeClr val="tx1"/>
                    </a:solidFill>
                    <a:effectLst/>
                    <a:uLnTx/>
                    <a:uFillTx/>
                    <a:latin typeface="Helvetica" pitchFamily="2" charset="0"/>
                    <a:ea typeface="+mn-ea"/>
                    <a:cs typeface="+mn-cs"/>
                  </a:rPr>
                  <a:t>Built and manage our own Cloud, voice-UCC, and cyber </a:t>
                </a:r>
                <a:r>
                  <a:rPr lang="en-GB" sz="1300" dirty="0">
                    <a:solidFill>
                      <a:schemeClr val="tx1"/>
                    </a:solidFill>
                    <a:latin typeface="Helvetica" pitchFamily="2" charset="0"/>
                  </a:rPr>
                  <a:t>s</a:t>
                </a:r>
                <a:r>
                  <a:rPr kumimoji="0" lang="en-GB" sz="1300" b="0" i="0" u="none" strike="noStrike" kern="1200" cap="none" spc="0" normalizeH="0" baseline="0" noProof="0" dirty="0" err="1">
                    <a:ln>
                      <a:noFill/>
                    </a:ln>
                    <a:solidFill>
                      <a:schemeClr val="tx1"/>
                    </a:solidFill>
                    <a:effectLst/>
                    <a:uLnTx/>
                    <a:uFillTx/>
                    <a:latin typeface="Helvetica" pitchFamily="2" charset="0"/>
                    <a:ea typeface="+mn-ea"/>
                    <a:cs typeface="+mn-cs"/>
                  </a:rPr>
                  <a:t>ecurity</a:t>
                </a:r>
                <a:r>
                  <a:rPr kumimoji="0" lang="en-GB" sz="1300" b="0" i="0" u="none" strike="noStrike" kern="1200" cap="none" spc="0" normalizeH="0" baseline="0" noProof="0" dirty="0">
                    <a:ln>
                      <a:noFill/>
                    </a:ln>
                    <a:solidFill>
                      <a:schemeClr val="tx1"/>
                    </a:solidFill>
                    <a:effectLst/>
                    <a:uLnTx/>
                    <a:uFillTx/>
                    <a:latin typeface="Helvetica" pitchFamily="2" charset="0"/>
                    <a:ea typeface="+mn-ea"/>
                    <a:cs typeface="+mn-cs"/>
                  </a:rPr>
                  <a:t> platforms</a:t>
                </a:r>
              </a:p>
            </p:txBody>
          </p:sp>
          <p:sp>
            <p:nvSpPr>
              <p:cNvPr id="11" name="Rectangle 10">
                <a:extLst>
                  <a:ext uri="{FF2B5EF4-FFF2-40B4-BE49-F238E27FC236}">
                    <a16:creationId xmlns:a16="http://schemas.microsoft.com/office/drawing/2014/main" id="{148ADE09-1D92-EB4C-6048-B09FD20E190C}"/>
                  </a:ext>
                </a:extLst>
              </p:cNvPr>
              <p:cNvSpPr/>
              <p:nvPr/>
            </p:nvSpPr>
            <p:spPr>
              <a:xfrm>
                <a:off x="1486435" y="3694851"/>
                <a:ext cx="18473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93CC6F"/>
                  </a:solidFill>
                  <a:effectLst/>
                  <a:uLnTx/>
                  <a:uFillTx/>
                  <a:latin typeface="Helvetica" pitchFamily="2" charset="0"/>
                  <a:ea typeface="Aller" charset="0"/>
                  <a:cs typeface="Aller" charset="0"/>
                </a:endParaRPr>
              </a:p>
            </p:txBody>
          </p:sp>
        </p:grpSp>
        <p:grpSp>
          <p:nvGrpSpPr>
            <p:cNvPr id="7" name="Group 6">
              <a:extLst>
                <a:ext uri="{FF2B5EF4-FFF2-40B4-BE49-F238E27FC236}">
                  <a16:creationId xmlns:a16="http://schemas.microsoft.com/office/drawing/2014/main" id="{D7818955-9C34-EF76-F4BA-79A00E9E1BB6}"/>
                </a:ext>
              </a:extLst>
            </p:cNvPr>
            <p:cNvGrpSpPr/>
            <p:nvPr/>
          </p:nvGrpSpPr>
          <p:grpSpPr>
            <a:xfrm>
              <a:off x="6155474" y="3707170"/>
              <a:ext cx="5850673" cy="2947630"/>
              <a:chOff x="6140606" y="3615872"/>
              <a:chExt cx="5850673" cy="2416098"/>
            </a:xfrm>
          </p:grpSpPr>
          <p:sp>
            <p:nvSpPr>
              <p:cNvPr id="8" name="Rounded Rectangle 36">
                <a:extLst>
                  <a:ext uri="{FF2B5EF4-FFF2-40B4-BE49-F238E27FC236}">
                    <a16:creationId xmlns:a16="http://schemas.microsoft.com/office/drawing/2014/main" id="{49A9F555-4179-14E4-B1CB-27916EA2D898}"/>
                  </a:ext>
                </a:extLst>
              </p:cNvPr>
              <p:cNvSpPr/>
              <p:nvPr/>
            </p:nvSpPr>
            <p:spPr>
              <a:xfrm>
                <a:off x="6140606" y="3615872"/>
                <a:ext cx="5850673" cy="2416098"/>
              </a:xfrm>
              <a:prstGeom prst="roundRect">
                <a:avLst>
                  <a:gd name="adj" fmla="val 3744"/>
                </a:avLst>
              </a:prstGeom>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pPr marL="180000">
                  <a:defRPr/>
                </a:pPr>
                <a:r>
                  <a:rPr lang="en-US" sz="1500" b="1" dirty="0">
                    <a:solidFill>
                      <a:schemeClr val="tx1"/>
                    </a:solidFill>
                    <a:latin typeface="Helvetica" pitchFamily="2" charset="0"/>
                  </a:rPr>
                  <a:t>Trusted Partner</a:t>
                </a:r>
              </a:p>
              <a:p>
                <a:pPr marL="180000">
                  <a:defRPr/>
                </a:pP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9 x BSI / ISO standards, as well as the highly coveted Cloud Security Alliance STAR</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UK Service Desk offering 24 / 7 Fault, Find and Fix Pro-active 1st, 2nd &amp; 3rd line support</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Carrier-class network for resilience / reliability</a:t>
                </a:r>
              </a:p>
              <a:p>
                <a:pPr marL="171450" marR="0" lvl="0" indent="-171450" algn="l" defTabSz="914400" rtl="0" eaLnBrk="1" fontAlgn="auto" latinLnBrk="0" hangingPunct="1">
                  <a:lnSpc>
                    <a:spcPct val="100000"/>
                  </a:lnSpc>
                  <a:spcBef>
                    <a:spcPts val="300"/>
                  </a:spcBef>
                  <a:spcAft>
                    <a:spcPts val="300"/>
                  </a:spcAft>
                  <a:buClrTx/>
                  <a:buSzTx/>
                  <a:buFont typeface="Arial"/>
                  <a:buChar char="•"/>
                  <a:tabLst/>
                  <a:defRPr/>
                </a:pPr>
                <a:r>
                  <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rPr>
                  <a:t>Financial stability - D&amp;B 1 Credit rating</a:t>
                </a:r>
              </a:p>
              <a:p>
                <a:pPr marL="171450" indent="-171450">
                  <a:spcBef>
                    <a:spcPts val="300"/>
                  </a:spcBef>
                  <a:spcAft>
                    <a:spcPts val="300"/>
                  </a:spcAft>
                  <a:buFont typeface="Arial"/>
                  <a:buChar char="•"/>
                  <a:defRPr/>
                </a:pPr>
                <a:r>
                  <a:rPr lang="en-GB" sz="1300" dirty="0">
                    <a:solidFill>
                      <a:schemeClr val="tx1"/>
                    </a:solidFill>
                    <a:latin typeface="Helvetica" pitchFamily="2" charset="0"/>
                  </a:rPr>
                  <a:t>2022/2023 £206m and EBITDA  £81m (Group)</a:t>
                </a:r>
              </a:p>
              <a:p>
                <a:pPr marL="171450" indent="-171450">
                  <a:spcBef>
                    <a:spcPts val="300"/>
                  </a:spcBef>
                  <a:spcAft>
                    <a:spcPts val="300"/>
                  </a:spcAft>
                  <a:buFont typeface="Arial"/>
                  <a:buChar char="•"/>
                  <a:defRPr/>
                </a:pPr>
                <a:r>
                  <a:rPr lang="en-GB" sz="1300" dirty="0">
                    <a:solidFill>
                      <a:schemeClr val="tx1"/>
                    </a:solidFill>
                    <a:latin typeface="Helvetica" pitchFamily="2" charset="0"/>
                  </a:rPr>
                  <a:t>Peace of Mind as-a-Service - </a:t>
                </a:r>
                <a:r>
                  <a:rPr lang="en-GB" sz="1300" b="1" dirty="0">
                    <a:solidFill>
                      <a:schemeClr val="tx1"/>
                    </a:solidFill>
                    <a:latin typeface="Helvetica" pitchFamily="2" charset="0"/>
                  </a:rPr>
                  <a:t>NPS 80 </a:t>
                </a:r>
              </a:p>
            </p:txBody>
          </p:sp>
          <p:sp>
            <p:nvSpPr>
              <p:cNvPr id="9" name="Rectangle 8">
                <a:extLst>
                  <a:ext uri="{FF2B5EF4-FFF2-40B4-BE49-F238E27FC236}">
                    <a16:creationId xmlns:a16="http://schemas.microsoft.com/office/drawing/2014/main" id="{E9E20D74-FE2F-3235-6E01-6B00378C789A}"/>
                  </a:ext>
                </a:extLst>
              </p:cNvPr>
              <p:cNvSpPr/>
              <p:nvPr/>
            </p:nvSpPr>
            <p:spPr>
              <a:xfrm>
                <a:off x="7256566" y="3694851"/>
                <a:ext cx="18473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93CC6F"/>
                  </a:solidFill>
                  <a:effectLst/>
                  <a:uLnTx/>
                  <a:uFillTx/>
                  <a:latin typeface="Helvetica" pitchFamily="2" charset="0"/>
                  <a:ea typeface="Aller" charset="0"/>
                  <a:cs typeface="Aller" charset="0"/>
                </a:endParaRPr>
              </a:p>
            </p:txBody>
          </p:sp>
        </p:grpSp>
        <p:sp>
          <p:nvSpPr>
            <p:cNvPr id="14" name="Rounded Rectangle 18">
              <a:extLst>
                <a:ext uri="{FF2B5EF4-FFF2-40B4-BE49-F238E27FC236}">
                  <a16:creationId xmlns:a16="http://schemas.microsoft.com/office/drawing/2014/main" id="{54F4765D-BBCF-8614-D68B-8180005543FF}"/>
                </a:ext>
              </a:extLst>
            </p:cNvPr>
            <p:cNvSpPr/>
            <p:nvPr/>
          </p:nvSpPr>
          <p:spPr>
            <a:xfrm>
              <a:off x="6155474" y="806816"/>
              <a:ext cx="5850673" cy="2736483"/>
            </a:xfrm>
            <a:prstGeom prst="roundRect">
              <a:avLst>
                <a:gd name="adj" fmla="val 3744"/>
              </a:avLst>
            </a:prstGeom>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Helvetica" pitchFamily="2" charset="0"/>
                  <a:ea typeface="Aller" charset="0"/>
                  <a:cs typeface="Aller" charset="0"/>
                </a:rPr>
                <a:t>Applied Innovation</a:t>
              </a:r>
            </a:p>
            <a:p>
              <a:pPr marL="18000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tx1"/>
                </a:solidFill>
                <a:effectLst/>
                <a:uLnTx/>
                <a:uFillTx/>
                <a:latin typeface="Helvetica" pitchFamily="2" charset="0"/>
                <a:ea typeface="+mn-ea"/>
                <a:cs typeface="+mn-cs"/>
              </a:endParaRPr>
            </a:p>
            <a:p>
              <a:pPr marL="171450" indent="-171450">
                <a:spcBef>
                  <a:spcPts val="300"/>
                </a:spcBef>
                <a:spcAft>
                  <a:spcPts val="300"/>
                </a:spcAft>
                <a:buFont typeface="Arial"/>
                <a:buChar char="•"/>
                <a:defRPr/>
              </a:pPr>
              <a:r>
                <a:rPr lang="en-US" sz="1300" dirty="0">
                  <a:solidFill>
                    <a:schemeClr val="tx1"/>
                  </a:solidFill>
                  <a:latin typeface="Helvetica" pitchFamily="2" charset="0"/>
                </a:rPr>
                <a:t>Levering technology for the benefits of the customer</a:t>
              </a:r>
            </a:p>
            <a:p>
              <a:pPr marL="171450" indent="-171450">
                <a:spcBef>
                  <a:spcPts val="300"/>
                </a:spcBef>
                <a:spcAft>
                  <a:spcPts val="300"/>
                </a:spcAft>
                <a:buFont typeface="Arial"/>
                <a:buChar char="•"/>
                <a:defRPr/>
              </a:pPr>
              <a:r>
                <a:rPr lang="en-US" sz="1300" dirty="0">
                  <a:solidFill>
                    <a:schemeClr val="tx1"/>
                  </a:solidFill>
                  <a:latin typeface="Helvetica" pitchFamily="2" charset="0"/>
                </a:rPr>
                <a:t>First movers in ethernet (2002) and VPLS (2006)</a:t>
              </a:r>
            </a:p>
            <a:p>
              <a:pPr marL="171450" indent="-171450">
                <a:spcBef>
                  <a:spcPts val="300"/>
                </a:spcBef>
                <a:spcAft>
                  <a:spcPts val="300"/>
                </a:spcAft>
                <a:buFont typeface="Arial"/>
                <a:buChar char="•"/>
                <a:defRPr/>
              </a:pPr>
              <a:r>
                <a:rPr lang="en-US" sz="1300" dirty="0">
                  <a:solidFill>
                    <a:schemeClr val="tx1"/>
                  </a:solidFill>
                  <a:latin typeface="Helvetica" pitchFamily="2" charset="0"/>
                </a:rPr>
                <a:t>World-first with APM (2010) 100GigE VPLS Network (2012)</a:t>
              </a:r>
            </a:p>
            <a:p>
              <a:pPr marL="171450" indent="-171450">
                <a:spcBef>
                  <a:spcPts val="300"/>
                </a:spcBef>
                <a:spcAft>
                  <a:spcPts val="300"/>
                </a:spcAft>
                <a:buFont typeface="Arial"/>
                <a:buChar char="•"/>
                <a:defRPr/>
              </a:pPr>
              <a:r>
                <a:rPr lang="en-US" sz="1300" dirty="0">
                  <a:solidFill>
                    <a:schemeClr val="tx1"/>
                  </a:solidFill>
                  <a:latin typeface="Helvetica" pitchFamily="2" charset="0"/>
                </a:rPr>
                <a:t>Innovative approach keeps clients at leading edge</a:t>
              </a:r>
            </a:p>
            <a:p>
              <a:pPr marL="171450" indent="-171450">
                <a:spcBef>
                  <a:spcPts val="300"/>
                </a:spcBef>
                <a:spcAft>
                  <a:spcPts val="300"/>
                </a:spcAft>
                <a:buFont typeface="Arial"/>
                <a:buChar char="•"/>
                <a:defRPr/>
              </a:pPr>
              <a:r>
                <a:rPr lang="en-US" sz="1300" dirty="0">
                  <a:solidFill>
                    <a:schemeClr val="tx1"/>
                  </a:solidFill>
                  <a:latin typeface="Helvetica" pitchFamily="2" charset="0"/>
                </a:rPr>
                <a:t>Cyber Security Operations Centre and Cloud Management Platform</a:t>
              </a:r>
            </a:p>
            <a:p>
              <a:pPr marL="171450" indent="-171450">
                <a:spcBef>
                  <a:spcPts val="300"/>
                </a:spcBef>
                <a:spcAft>
                  <a:spcPts val="300"/>
                </a:spcAft>
                <a:buFont typeface="Arial"/>
                <a:buChar char="•"/>
                <a:defRPr/>
              </a:pPr>
              <a:r>
                <a:rPr lang="en-US" sz="1300" dirty="0">
                  <a:solidFill>
                    <a:schemeClr val="tx1"/>
                  </a:solidFill>
                  <a:latin typeface="Helvetica" pitchFamily="2" charset="0"/>
                </a:rPr>
                <a:t>Multi-vendor Global SD-WAN service</a:t>
              </a:r>
            </a:p>
            <a:p>
              <a:pPr marL="171450" indent="-171450">
                <a:spcBef>
                  <a:spcPts val="300"/>
                </a:spcBef>
                <a:spcAft>
                  <a:spcPts val="300"/>
                </a:spcAft>
                <a:buFont typeface="Arial"/>
                <a:buChar char="•"/>
                <a:defRPr/>
              </a:pPr>
              <a:endParaRPr lang="en-US" sz="1300" dirty="0">
                <a:solidFill>
                  <a:prstClr val="white"/>
                </a:solidFill>
                <a:latin typeface="Helvetica" pitchFamily="2" charset="0"/>
              </a:endParaRPr>
            </a:p>
          </p:txBody>
        </p:sp>
      </p:grpSp>
    </p:spTree>
    <p:extLst>
      <p:ext uri="{BB962C8B-B14F-4D97-AF65-F5344CB8AC3E}">
        <p14:creationId xmlns:p14="http://schemas.microsoft.com/office/powerpoint/2010/main" val="6576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a:extLst>
              <a:ext uri="{FF2B5EF4-FFF2-40B4-BE49-F238E27FC236}">
                <a16:creationId xmlns:a16="http://schemas.microsoft.com/office/drawing/2014/main" id="{E07565E0-A1CA-8021-E273-D189B02B6136}"/>
              </a:ext>
            </a:extLst>
          </p:cNvPr>
          <p:cNvSpPr/>
          <p:nvPr/>
        </p:nvSpPr>
        <p:spPr>
          <a:xfrm>
            <a:off x="4444118" y="1508895"/>
            <a:ext cx="1651214" cy="1733422"/>
          </a:xfrm>
          <a:custGeom>
            <a:avLst/>
            <a:gdLst>
              <a:gd name="connsiteX0" fmla="*/ 0 w 2049017"/>
              <a:gd name="connsiteY0" fmla="*/ 1482281 h 2151030"/>
              <a:gd name="connsiteX1" fmla="*/ 2049018 w 2049017"/>
              <a:gd name="connsiteY1" fmla="*/ 2151031 h 2151030"/>
              <a:gd name="connsiteX2" fmla="*/ 2049018 w 2049017"/>
              <a:gd name="connsiteY2" fmla="*/ 0 h 2151030"/>
              <a:gd name="connsiteX3" fmla="*/ 0 w 2049017"/>
              <a:gd name="connsiteY3" fmla="*/ 1482281 h 2151030"/>
            </a:gdLst>
            <a:ahLst/>
            <a:cxnLst>
              <a:cxn ang="0">
                <a:pos x="connsiteX0" y="connsiteY0"/>
              </a:cxn>
              <a:cxn ang="0">
                <a:pos x="connsiteX1" y="connsiteY1"/>
              </a:cxn>
              <a:cxn ang="0">
                <a:pos x="connsiteX2" y="connsiteY2"/>
              </a:cxn>
              <a:cxn ang="0">
                <a:pos x="connsiteX3" y="connsiteY3"/>
              </a:cxn>
            </a:cxnLst>
            <a:rect l="l" t="t" r="r" b="b"/>
            <a:pathLst>
              <a:path w="2049017" h="2151030">
                <a:moveTo>
                  <a:pt x="0" y="1482281"/>
                </a:moveTo>
                <a:lnTo>
                  <a:pt x="2049018" y="2151031"/>
                </a:lnTo>
                <a:lnTo>
                  <a:pt x="2049018" y="0"/>
                </a:lnTo>
                <a:cubicBezTo>
                  <a:pt x="1093470" y="0"/>
                  <a:pt x="283178" y="621506"/>
                  <a:pt x="0" y="148228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1" name="4">
            <a:extLst>
              <a:ext uri="{FF2B5EF4-FFF2-40B4-BE49-F238E27FC236}">
                <a16:creationId xmlns:a16="http://schemas.microsoft.com/office/drawing/2014/main" id="{D4F08FE8-373A-2C13-ADEB-419245DE710E}"/>
              </a:ext>
            </a:extLst>
          </p:cNvPr>
          <p:cNvSpPr/>
          <p:nvPr/>
        </p:nvSpPr>
        <p:spPr>
          <a:xfrm>
            <a:off x="4357305" y="2703400"/>
            <a:ext cx="3391468" cy="1952719"/>
          </a:xfrm>
          <a:custGeom>
            <a:avLst/>
            <a:gdLst>
              <a:gd name="connsiteX0" fmla="*/ 2156746 w 4208525"/>
              <a:gd name="connsiteY0" fmla="*/ 668750 h 2423159"/>
              <a:gd name="connsiteX1" fmla="*/ 2156746 w 4208525"/>
              <a:gd name="connsiteY1" fmla="*/ 674465 h 2423159"/>
              <a:gd name="connsiteX2" fmla="*/ 2156746 w 4208525"/>
              <a:gd name="connsiteY2" fmla="*/ 668750 h 2423159"/>
              <a:gd name="connsiteX3" fmla="*/ 107728 w 4208525"/>
              <a:gd name="connsiteY3" fmla="*/ 0 h 2423159"/>
              <a:gd name="connsiteX4" fmla="*/ 106585 w 4208525"/>
              <a:gd name="connsiteY4" fmla="*/ 3620 h 2423159"/>
              <a:gd name="connsiteX5" fmla="*/ 2155508 w 4208525"/>
              <a:gd name="connsiteY5" fmla="*/ 673418 h 2423159"/>
              <a:gd name="connsiteX6" fmla="*/ 106490 w 4208525"/>
              <a:gd name="connsiteY6" fmla="*/ 3620 h 2423159"/>
              <a:gd name="connsiteX7" fmla="*/ 0 w 4208525"/>
              <a:gd name="connsiteY7" fmla="*/ 674465 h 2423159"/>
              <a:gd name="connsiteX8" fmla="*/ 892112 w 4208525"/>
              <a:gd name="connsiteY8" fmla="*/ 2421541 h 2423159"/>
              <a:gd name="connsiteX9" fmla="*/ 2153698 w 4208525"/>
              <a:gd name="connsiteY9" fmla="*/ 674370 h 2423159"/>
              <a:gd name="connsiteX10" fmla="*/ 892112 w 4208525"/>
              <a:gd name="connsiteY10" fmla="*/ 2421541 h 2423159"/>
              <a:gd name="connsiteX11" fmla="*/ 894398 w 4208525"/>
              <a:gd name="connsiteY11" fmla="*/ 2423160 h 2423159"/>
              <a:gd name="connsiteX12" fmla="*/ 2158651 w 4208525"/>
              <a:gd name="connsiteY12" fmla="*/ 674275 h 2423159"/>
              <a:gd name="connsiteX13" fmla="*/ 4208526 w 4208525"/>
              <a:gd name="connsiteY13" fmla="*/ 8668 h 2423159"/>
              <a:gd name="connsiteX14" fmla="*/ 4207574 w 4208525"/>
              <a:gd name="connsiteY14" fmla="*/ 5810 h 2423159"/>
              <a:gd name="connsiteX15" fmla="*/ 2160270 w 4208525"/>
              <a:gd name="connsiteY15" fmla="*/ 669893 h 2423159"/>
              <a:gd name="connsiteX16" fmla="*/ 2156651 w 4208525"/>
              <a:gd name="connsiteY16" fmla="*/ 668750 h 24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525" h="2423159">
                <a:moveTo>
                  <a:pt x="2156746" y="668750"/>
                </a:moveTo>
                <a:lnTo>
                  <a:pt x="2156746" y="674465"/>
                </a:lnTo>
                <a:lnTo>
                  <a:pt x="2156746" y="668750"/>
                </a:lnTo>
                <a:lnTo>
                  <a:pt x="107728" y="0"/>
                </a:lnTo>
                <a:cubicBezTo>
                  <a:pt x="107347" y="1238"/>
                  <a:pt x="106966" y="2381"/>
                  <a:pt x="106585" y="3620"/>
                </a:cubicBezTo>
                <a:lnTo>
                  <a:pt x="2155508" y="673418"/>
                </a:lnTo>
                <a:lnTo>
                  <a:pt x="106490" y="3620"/>
                </a:lnTo>
                <a:cubicBezTo>
                  <a:pt x="37529" y="214789"/>
                  <a:pt x="0" y="440246"/>
                  <a:pt x="0" y="674465"/>
                </a:cubicBezTo>
                <a:cubicBezTo>
                  <a:pt x="0" y="1393127"/>
                  <a:pt x="351568" y="2029587"/>
                  <a:pt x="892112" y="2421541"/>
                </a:cubicBezTo>
                <a:lnTo>
                  <a:pt x="2153698" y="674370"/>
                </a:lnTo>
                <a:lnTo>
                  <a:pt x="892112" y="2421541"/>
                </a:lnTo>
                <a:cubicBezTo>
                  <a:pt x="892874" y="2422112"/>
                  <a:pt x="893636" y="2422684"/>
                  <a:pt x="894398" y="2423160"/>
                </a:cubicBezTo>
                <a:lnTo>
                  <a:pt x="2158651" y="674275"/>
                </a:lnTo>
                <a:lnTo>
                  <a:pt x="4208526" y="8668"/>
                </a:lnTo>
                <a:cubicBezTo>
                  <a:pt x="4208240" y="7715"/>
                  <a:pt x="4207955" y="6763"/>
                  <a:pt x="4207574" y="5810"/>
                </a:cubicBezTo>
                <a:lnTo>
                  <a:pt x="2160270" y="669893"/>
                </a:lnTo>
                <a:lnTo>
                  <a:pt x="2156651" y="6687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2" name="3">
            <a:extLst>
              <a:ext uri="{FF2B5EF4-FFF2-40B4-BE49-F238E27FC236}">
                <a16:creationId xmlns:a16="http://schemas.microsoft.com/office/drawing/2014/main" id="{5638E910-135B-D037-99D2-20B55A88B28A}"/>
              </a:ext>
            </a:extLst>
          </p:cNvPr>
          <p:cNvSpPr/>
          <p:nvPr/>
        </p:nvSpPr>
        <p:spPr>
          <a:xfrm>
            <a:off x="5078062" y="3246769"/>
            <a:ext cx="2037307" cy="1738182"/>
          </a:xfrm>
          <a:custGeom>
            <a:avLst/>
            <a:gdLst>
              <a:gd name="connsiteX0" fmla="*/ 0 w 2528125"/>
              <a:gd name="connsiteY0" fmla="*/ 1748885 h 2156936"/>
              <a:gd name="connsiteX1" fmla="*/ 1262348 w 2528125"/>
              <a:gd name="connsiteY1" fmla="*/ 2156936 h 2156936"/>
              <a:gd name="connsiteX2" fmla="*/ 2528126 w 2528125"/>
              <a:gd name="connsiteY2" fmla="*/ 1746409 h 2156936"/>
              <a:gd name="connsiteX3" fmla="*/ 1264253 w 2528125"/>
              <a:gd name="connsiteY3" fmla="*/ 0 h 2156936"/>
              <a:gd name="connsiteX4" fmla="*/ 0 w 2528125"/>
              <a:gd name="connsiteY4" fmla="*/ 1748885 h 21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125" h="2156936">
                <a:moveTo>
                  <a:pt x="0" y="1748885"/>
                </a:moveTo>
                <a:cubicBezTo>
                  <a:pt x="354902" y="2005489"/>
                  <a:pt x="790956" y="2156936"/>
                  <a:pt x="1262348" y="2156936"/>
                </a:cubicBezTo>
                <a:cubicBezTo>
                  <a:pt x="1733741" y="2156936"/>
                  <a:pt x="2172653" y="2004536"/>
                  <a:pt x="2528126" y="1746409"/>
                </a:cubicBezTo>
                <a:lnTo>
                  <a:pt x="1264253" y="0"/>
                </a:lnTo>
                <a:lnTo>
                  <a:pt x="0" y="174888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3" name="2">
            <a:extLst>
              <a:ext uri="{FF2B5EF4-FFF2-40B4-BE49-F238E27FC236}">
                <a16:creationId xmlns:a16="http://schemas.microsoft.com/office/drawing/2014/main" id="{9C762C69-137D-6F63-9D4B-22EDE41E36BA}"/>
              </a:ext>
            </a:extLst>
          </p:cNvPr>
          <p:cNvSpPr/>
          <p:nvPr/>
        </p:nvSpPr>
        <p:spPr>
          <a:xfrm>
            <a:off x="6096945" y="2710386"/>
            <a:ext cx="1736416" cy="1942281"/>
          </a:xfrm>
          <a:custGeom>
            <a:avLst/>
            <a:gdLst>
              <a:gd name="connsiteX0" fmla="*/ 1266253 w 2154745"/>
              <a:gd name="connsiteY0" fmla="*/ 2410206 h 2410206"/>
              <a:gd name="connsiteX1" fmla="*/ 2154745 w 2154745"/>
              <a:gd name="connsiteY1" fmla="*/ 665797 h 2410206"/>
              <a:gd name="connsiteX2" fmla="*/ 2049875 w 2154745"/>
              <a:gd name="connsiteY2" fmla="*/ 0 h 2410206"/>
              <a:gd name="connsiteX3" fmla="*/ 0 w 2154745"/>
              <a:gd name="connsiteY3" fmla="*/ 665607 h 2410206"/>
              <a:gd name="connsiteX4" fmla="*/ 1266349 w 2154745"/>
              <a:gd name="connsiteY4" fmla="*/ 2410206 h 24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45" h="2410206">
                <a:moveTo>
                  <a:pt x="1266253" y="2410206"/>
                </a:moveTo>
                <a:cubicBezTo>
                  <a:pt x="1804702" y="2018062"/>
                  <a:pt x="2154745" y="1382839"/>
                  <a:pt x="2154745" y="665797"/>
                </a:cubicBezTo>
                <a:cubicBezTo>
                  <a:pt x="2154745" y="433388"/>
                  <a:pt x="2117884" y="209645"/>
                  <a:pt x="2049875" y="0"/>
                </a:cubicBezTo>
                <a:lnTo>
                  <a:pt x="0" y="665607"/>
                </a:lnTo>
                <a:lnTo>
                  <a:pt x="1266349" y="2410206"/>
                </a:lnTo>
                <a:close/>
              </a:path>
            </a:pathLst>
          </a:cu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0" name="1">
            <a:extLst>
              <a:ext uri="{FF2B5EF4-FFF2-40B4-BE49-F238E27FC236}">
                <a16:creationId xmlns:a16="http://schemas.microsoft.com/office/drawing/2014/main" id="{98B1BC35-2132-5E21-E4D4-77DF12FA0C44}"/>
              </a:ext>
            </a:extLst>
          </p:cNvPr>
          <p:cNvSpPr/>
          <p:nvPr/>
        </p:nvSpPr>
        <p:spPr>
          <a:xfrm>
            <a:off x="6095333" y="1508895"/>
            <a:ext cx="1652673" cy="1734343"/>
          </a:xfrm>
          <a:custGeom>
            <a:avLst/>
            <a:gdLst>
              <a:gd name="connsiteX0" fmla="*/ 3524 w 2050827"/>
              <a:gd name="connsiteY0" fmla="*/ 2152174 h 2152173"/>
              <a:gd name="connsiteX1" fmla="*/ 2050828 w 2050827"/>
              <a:gd name="connsiteY1" fmla="*/ 1488091 h 2152173"/>
              <a:gd name="connsiteX2" fmla="*/ 0 w 2050827"/>
              <a:gd name="connsiteY2" fmla="*/ 0 h 2152173"/>
              <a:gd name="connsiteX3" fmla="*/ 0 w 2050827"/>
              <a:gd name="connsiteY3" fmla="*/ 2151031 h 2152173"/>
              <a:gd name="connsiteX4" fmla="*/ 3620 w 2050827"/>
              <a:gd name="connsiteY4" fmla="*/ 2152174 h 21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27" h="2152173">
                <a:moveTo>
                  <a:pt x="3524" y="2152174"/>
                </a:moveTo>
                <a:lnTo>
                  <a:pt x="2050828" y="1488091"/>
                </a:lnTo>
                <a:cubicBezTo>
                  <a:pt x="1769459" y="624269"/>
                  <a:pt x="957644" y="0"/>
                  <a:pt x="0" y="0"/>
                </a:cubicBezTo>
                <a:lnTo>
                  <a:pt x="0" y="2151031"/>
                </a:lnTo>
                <a:lnTo>
                  <a:pt x="3620" y="215217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nvGrpSpPr>
          <p:cNvPr id="63" name="Divides">
            <a:extLst>
              <a:ext uri="{FF2B5EF4-FFF2-40B4-BE49-F238E27FC236}">
                <a16:creationId xmlns:a16="http://schemas.microsoft.com/office/drawing/2014/main" id="{33E98A06-4FA4-990B-079E-1EF7F471BAA0}"/>
              </a:ext>
            </a:extLst>
          </p:cNvPr>
          <p:cNvGrpSpPr/>
          <p:nvPr/>
        </p:nvGrpSpPr>
        <p:grpSpPr>
          <a:xfrm>
            <a:off x="0" y="-174535"/>
            <a:ext cx="12192000" cy="6348205"/>
            <a:chOff x="0" y="-174535"/>
            <a:chExt cx="12192000" cy="6348205"/>
          </a:xfrm>
        </p:grpSpPr>
        <p:cxnSp>
          <p:nvCxnSpPr>
            <p:cNvPr id="46" name="Straight Connector 45">
              <a:extLst>
                <a:ext uri="{FF2B5EF4-FFF2-40B4-BE49-F238E27FC236}">
                  <a16:creationId xmlns:a16="http://schemas.microsoft.com/office/drawing/2014/main" id="{BBA2116D-16D6-0A7B-5EC3-965FA9ECE49F}"/>
                </a:ext>
              </a:extLst>
            </p:cNvPr>
            <p:cNvCxnSpPr>
              <a:stCxn id="41" idx="0"/>
            </p:cNvCxnSpPr>
            <p:nvPr/>
          </p:nvCxnSpPr>
          <p:spPr>
            <a:xfrm flipH="1" flipV="1">
              <a:off x="0" y="1225750"/>
              <a:ext cx="6095333" cy="2016567"/>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5D8751-471D-FAF0-26CE-17DFC425E44B}"/>
                </a:ext>
              </a:extLst>
            </p:cNvPr>
            <p:cNvCxnSpPr>
              <a:stCxn id="43" idx="3"/>
            </p:cNvCxnSpPr>
            <p:nvPr/>
          </p:nvCxnSpPr>
          <p:spPr>
            <a:xfrm flipV="1">
              <a:off x="6096945" y="1261310"/>
              <a:ext cx="6095055" cy="198546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D6AF1A-448C-55AA-D5F9-9207876FCB92}"/>
                </a:ext>
              </a:extLst>
            </p:cNvPr>
            <p:cNvCxnSpPr>
              <a:stCxn id="43" idx="3"/>
            </p:cNvCxnSpPr>
            <p:nvPr/>
          </p:nvCxnSpPr>
          <p:spPr>
            <a:xfrm flipH="1" flipV="1">
              <a:off x="6094381" y="-174535"/>
              <a:ext cx="2564" cy="3421305"/>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06AB9B-B1BF-FF65-ED8E-E28F9875338A}"/>
                </a:ext>
              </a:extLst>
            </p:cNvPr>
            <p:cNvCxnSpPr>
              <a:stCxn id="42" idx="3"/>
            </p:cNvCxnSpPr>
            <p:nvPr/>
          </p:nvCxnSpPr>
          <p:spPr>
            <a:xfrm flipH="1">
              <a:off x="3960057" y="3246769"/>
              <a:ext cx="2136812" cy="2886261"/>
            </a:xfrm>
            <a:prstGeom prst="line">
              <a:avLst/>
            </a:prstGeom>
            <a:ln>
              <a:gradFill>
                <a:gsLst>
                  <a:gs pos="0">
                    <a:schemeClr val="accent1">
                      <a:lumMod val="5000"/>
                      <a:lumOff val="95000"/>
                    </a:schemeClr>
                  </a:gs>
                  <a:gs pos="100000">
                    <a:schemeClr val="bg1">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F5FA2EE-6896-1E63-3B10-CBAD764E6197}"/>
                </a:ext>
              </a:extLst>
            </p:cNvPr>
            <p:cNvCxnSpPr>
              <a:stCxn id="43" idx="3"/>
            </p:cNvCxnSpPr>
            <p:nvPr/>
          </p:nvCxnSpPr>
          <p:spPr>
            <a:xfrm>
              <a:off x="6096945" y="3246770"/>
              <a:ext cx="2118366" cy="292690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grpSp>
      <p:grpSp>
        <p:nvGrpSpPr>
          <p:cNvPr id="61" name="Logo e">
            <a:extLst>
              <a:ext uri="{FF2B5EF4-FFF2-40B4-BE49-F238E27FC236}">
                <a16:creationId xmlns:a16="http://schemas.microsoft.com/office/drawing/2014/main" id="{A55E6539-5E4B-256A-3C02-68B08364BDD8}"/>
              </a:ext>
            </a:extLst>
          </p:cNvPr>
          <p:cNvGrpSpPr/>
          <p:nvPr/>
        </p:nvGrpSpPr>
        <p:grpSpPr>
          <a:xfrm>
            <a:off x="3568306" y="842167"/>
            <a:ext cx="4813694" cy="4686458"/>
            <a:chOff x="3590906" y="974624"/>
            <a:chExt cx="4813694" cy="4686458"/>
          </a:xfrm>
        </p:grpSpPr>
        <p:pic>
          <p:nvPicPr>
            <p:cNvPr id="55" name="Picture 54">
              <a:extLst>
                <a:ext uri="{FF2B5EF4-FFF2-40B4-BE49-F238E27FC236}">
                  <a16:creationId xmlns:a16="http://schemas.microsoft.com/office/drawing/2014/main" id="{EF317D73-289F-6E39-6172-F7FA222E38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90906" y="974624"/>
              <a:ext cx="4813694" cy="4686458"/>
            </a:xfrm>
            <a:prstGeom prst="rect">
              <a:avLst/>
            </a:prstGeom>
          </p:spPr>
        </p:pic>
        <p:pic>
          <p:nvPicPr>
            <p:cNvPr id="58" name="Graphic 57">
              <a:extLst>
                <a:ext uri="{FF2B5EF4-FFF2-40B4-BE49-F238E27FC236}">
                  <a16:creationId xmlns:a16="http://schemas.microsoft.com/office/drawing/2014/main" id="{3D633189-79CD-459A-BE4E-D88F2B62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83" y="2728881"/>
              <a:ext cx="1490196" cy="1317242"/>
            </a:xfrm>
            <a:prstGeom prst="rect">
              <a:avLst/>
            </a:prstGeom>
          </p:spPr>
        </p:pic>
      </p:grpSp>
      <p:sp>
        <p:nvSpPr>
          <p:cNvPr id="2" name="Title 1">
            <a:extLst>
              <a:ext uri="{FF2B5EF4-FFF2-40B4-BE49-F238E27FC236}">
                <a16:creationId xmlns:a16="http://schemas.microsoft.com/office/drawing/2014/main" id="{C9BDA14A-2885-6850-14BF-77B7800A45EB}"/>
              </a:ext>
            </a:extLst>
          </p:cNvPr>
          <p:cNvSpPr>
            <a:spLocks noGrp="1"/>
          </p:cNvSpPr>
          <p:nvPr>
            <p:ph type="title"/>
          </p:nvPr>
        </p:nvSpPr>
        <p:spPr/>
        <p:txBody>
          <a:bodyPr/>
          <a:lstStyle/>
          <a:p>
            <a:r>
              <a:rPr lang="en-GB" dirty="0"/>
              <a:t>Why your customers demand world-class connectivity</a:t>
            </a:r>
          </a:p>
        </p:txBody>
      </p:sp>
      <p:sp>
        <p:nvSpPr>
          <p:cNvPr id="69" name="TextBox 68">
            <a:extLst>
              <a:ext uri="{FF2B5EF4-FFF2-40B4-BE49-F238E27FC236}">
                <a16:creationId xmlns:a16="http://schemas.microsoft.com/office/drawing/2014/main" id="{6453D125-04E0-6243-1179-2AB63A7F791D}"/>
              </a:ext>
            </a:extLst>
          </p:cNvPr>
          <p:cNvSpPr txBox="1"/>
          <p:nvPr/>
        </p:nvSpPr>
        <p:spPr>
          <a:xfrm>
            <a:off x="7053731" y="566816"/>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65%</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enterprises will have implemented SD-WANs by 2025, compared with 30% in 2020</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8EA76246-A936-1C70-063A-DB75BA018618}"/>
              </a:ext>
            </a:extLst>
          </p:cNvPr>
          <p:cNvSpPr txBox="1"/>
          <p:nvPr/>
        </p:nvSpPr>
        <p:spPr>
          <a:xfrm>
            <a:off x="2241489" y="475340"/>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$2.42m</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is the predicted VPLS market worth by 2025, with CAGR growth of 19.5% from 2020-2025</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7E966E6-F73C-E7D2-B308-9239E6D3DD34}"/>
              </a:ext>
            </a:extLst>
          </p:cNvPr>
          <p:cNvSpPr txBox="1"/>
          <p:nvPr/>
        </p:nvSpPr>
        <p:spPr>
          <a:xfrm>
            <a:off x="4511393" y="4914425"/>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60%</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of SD-WAN customers will implement a SASE solution by 2024 compared with 35% in 2020</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14F4BB5F-6417-59C5-33AD-764558D85153}"/>
              </a:ext>
            </a:extLst>
          </p:cNvPr>
          <p:cNvSpPr txBox="1"/>
          <p:nvPr/>
        </p:nvSpPr>
        <p:spPr>
          <a:xfrm>
            <a:off x="609733" y="3181832"/>
            <a:ext cx="3290533" cy="1862048"/>
          </a:xfrm>
          <a:prstGeom prst="rect">
            <a:avLst/>
          </a:prstGeom>
          <a:noFill/>
        </p:spPr>
        <p:txBody>
          <a:bodyPr wrap="square">
            <a:spAutoFit/>
          </a:bodyPr>
          <a:lstStyle/>
          <a:p>
            <a:pPr lvl="0" algn="ctr">
              <a:defRPr/>
            </a:pPr>
            <a:r>
              <a:rPr lang="en-GB" sz="4000" b="1" dirty="0">
                <a:solidFill>
                  <a:srgbClr val="00FF2D"/>
                </a:solidFill>
                <a:latin typeface="Helvetica" pitchFamily="2" charset="0"/>
              </a:rPr>
              <a:t>20-25%</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noProof="0" dirty="0">
                <a:solidFill>
                  <a:prstClr val="white"/>
                </a:solidFill>
                <a:latin typeface="Helvetica" pitchFamily="2" charset="0"/>
              </a:rPr>
              <a:t>is the increase in the capacity of UK networks per year due to the increasing demands for online services, mobile data, increased productivity and new applications</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9A5A9299-17EA-29B5-2DE3-E579EF082B6C}"/>
              </a:ext>
            </a:extLst>
          </p:cNvPr>
          <p:cNvSpPr txBox="1"/>
          <p:nvPr/>
        </p:nvSpPr>
        <p:spPr>
          <a:xfrm>
            <a:off x="8205812" y="3242317"/>
            <a:ext cx="3290533" cy="1631216"/>
          </a:xfrm>
          <a:prstGeom prst="rect">
            <a:avLst/>
          </a:prstGeom>
          <a:noFill/>
        </p:spPr>
        <p:txBody>
          <a:bodyPr wrap="square">
            <a:spAutoFit/>
          </a:bodyPr>
          <a:lstStyle/>
          <a:p>
            <a:pPr lvl="0" algn="ctr">
              <a:defRPr/>
            </a:pPr>
            <a:r>
              <a:rPr lang="en-GB" sz="4000" b="1" noProof="0" dirty="0">
                <a:solidFill>
                  <a:srgbClr val="00FF2D"/>
                </a:solidFill>
                <a:latin typeface="Helvetica" pitchFamily="2" charset="0"/>
              </a:rPr>
              <a:t>Cloud</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t>The increase in use of cloud platforms means the ethernet and switch router market is expected to see significant growth</a:t>
            </a:r>
          </a:p>
        </p:txBody>
      </p:sp>
    </p:spTree>
    <p:extLst>
      <p:ext uri="{BB962C8B-B14F-4D97-AF65-F5344CB8AC3E}">
        <p14:creationId xmlns:p14="http://schemas.microsoft.com/office/powerpoint/2010/main" val="53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heel(1)">
                                      <p:cBhvr>
                                        <p:cTn id="16" dur="1600"/>
                                        <p:tgtEl>
                                          <p:spTgt spid="6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0" grpId="0" animBg="1"/>
      <p:bldP spid="69"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a:t>Customer Challenges</a:t>
            </a:r>
          </a:p>
        </p:txBody>
      </p:sp>
      <p:grpSp>
        <p:nvGrpSpPr>
          <p:cNvPr id="5" name="Group 4"/>
          <p:cNvGrpSpPr/>
          <p:nvPr/>
        </p:nvGrpSpPr>
        <p:grpSpPr>
          <a:xfrm>
            <a:off x="649100" y="1274307"/>
            <a:ext cx="2241505" cy="4592996"/>
            <a:chOff x="649100" y="1154566"/>
            <a:chExt cx="2241505" cy="4592996"/>
          </a:xfrm>
        </p:grpSpPr>
        <p:sp>
          <p:nvSpPr>
            <p:cNvPr id="11" name="TextBox 10">
              <a:extLst>
                <a:ext uri="{FF2B5EF4-FFF2-40B4-BE49-F238E27FC236}">
                  <a16:creationId xmlns:a16="http://schemas.microsoft.com/office/drawing/2014/main" id="{2366A14A-E910-4446-8991-8BF8E2E6F834}"/>
                </a:ext>
              </a:extLst>
            </p:cNvPr>
            <p:cNvSpPr txBox="1"/>
            <p:nvPr/>
          </p:nvSpPr>
          <p:spPr>
            <a:xfrm>
              <a:off x="649100" y="3808570"/>
              <a:ext cx="2038051"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Businesses are purchasing different internet services from multiple suppliers, leading to increased complexity from billing, contract, and SLA’s.</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43" name="Group 42"/>
            <p:cNvGrpSpPr/>
            <p:nvPr/>
          </p:nvGrpSpPr>
          <p:grpSpPr>
            <a:xfrm>
              <a:off x="892686" y="1154566"/>
              <a:ext cx="1997919" cy="2558749"/>
              <a:chOff x="720188" y="1412413"/>
              <a:chExt cx="1997919" cy="2558749"/>
            </a:xfrm>
          </p:grpSpPr>
          <p:sp>
            <p:nvSpPr>
              <p:cNvPr id="44" name="Oval 43"/>
              <p:cNvSpPr/>
              <p:nvPr/>
            </p:nvSpPr>
            <p:spPr>
              <a:xfrm>
                <a:off x="720188" y="1561657"/>
                <a:ext cx="1725434" cy="1725434"/>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6229" y="1627698"/>
                <a:ext cx="1931878" cy="1768282"/>
              </a:xfrm>
              <a:prstGeom prst="rect">
                <a:avLst/>
              </a:prstGeom>
              <a:effectLst/>
            </p:spPr>
          </p:pic>
          <p:grpSp>
            <p:nvGrpSpPr>
              <p:cNvPr id="46" name="Group 45"/>
              <p:cNvGrpSpPr/>
              <p:nvPr/>
            </p:nvGrpSpPr>
            <p:grpSpPr>
              <a:xfrm>
                <a:off x="1503393" y="1412413"/>
                <a:ext cx="1214714" cy="2558749"/>
                <a:chOff x="7534959" y="2643805"/>
                <a:chExt cx="1214714" cy="2558749"/>
              </a:xfrm>
              <a:effectLst/>
            </p:grpSpPr>
            <p:sp>
              <p:nvSpPr>
                <p:cNvPr id="48"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49" name="Isosceles Triangle 48"/>
                <p:cNvSpPr/>
                <p:nvPr/>
              </p:nvSpPr>
              <p:spPr>
                <a:xfrm rot="5400000">
                  <a:off x="8570133" y="3559119"/>
                  <a:ext cx="192840" cy="1662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0" name="Oval 49"/>
                <p:cNvSpPr/>
                <p:nvPr/>
              </p:nvSpPr>
              <p:spPr>
                <a:xfrm>
                  <a:off x="7534959" y="5111909"/>
                  <a:ext cx="90645" cy="906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51" name="Straight Connector 50"/>
                <p:cNvCxnSpPr/>
                <p:nvPr/>
              </p:nvCxnSpPr>
              <p:spPr>
                <a:xfrm>
                  <a:off x="7580282" y="4634944"/>
                  <a:ext cx="0" cy="497840"/>
                </a:xfrm>
                <a:prstGeom prst="line">
                  <a:avLst/>
                </a:prstGeom>
                <a:effectLst/>
              </p:spPr>
              <p:style>
                <a:lnRef idx="2">
                  <a:schemeClr val="accent1"/>
                </a:lnRef>
                <a:fillRef idx="0">
                  <a:schemeClr val="accent1"/>
                </a:fillRef>
                <a:effectRef idx="1">
                  <a:schemeClr val="accent1"/>
                </a:effectRef>
                <a:fontRef idx="minor">
                  <a:schemeClr val="tx1"/>
                </a:fontRef>
              </p:style>
            </p:cxnSp>
          </p:grpSp>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70869" y="2086380"/>
                <a:ext cx="793099" cy="769374"/>
              </a:xfrm>
              <a:prstGeom prst="rect">
                <a:avLst/>
              </a:prstGeom>
              <a:effectLst/>
            </p:spPr>
          </p:pic>
        </p:grpSp>
      </p:grpSp>
      <p:grpSp>
        <p:nvGrpSpPr>
          <p:cNvPr id="6" name="Group 5"/>
          <p:cNvGrpSpPr/>
          <p:nvPr/>
        </p:nvGrpSpPr>
        <p:grpSpPr>
          <a:xfrm>
            <a:off x="2905489" y="1274307"/>
            <a:ext cx="2210792" cy="4629451"/>
            <a:chOff x="2905489" y="1154566"/>
            <a:chExt cx="2210792" cy="4629451"/>
          </a:xfrm>
        </p:grpSpPr>
        <p:sp>
          <p:nvSpPr>
            <p:cNvPr id="12" name="TextBox 11">
              <a:extLst>
                <a:ext uri="{FF2B5EF4-FFF2-40B4-BE49-F238E27FC236}">
                  <a16:creationId xmlns:a16="http://schemas.microsoft.com/office/drawing/2014/main" id="{2366A14A-E910-4446-8991-8BF8E2E6F834}"/>
                </a:ext>
              </a:extLst>
            </p:cNvPr>
            <p:cNvSpPr txBox="1"/>
            <p:nvPr/>
          </p:nvSpPr>
          <p:spPr>
            <a:xfrm>
              <a:off x="2905489" y="3845025"/>
              <a:ext cx="2134326"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a:ln>
                    <a:noFill/>
                  </a:ln>
                  <a:solidFill>
                    <a:srgbClr val="1A1C2B"/>
                  </a:solidFill>
                  <a:effectLst/>
                  <a:uLnTx/>
                  <a:uFillTx/>
                  <a:latin typeface="Helvetica" pitchFamily="2" charset="0"/>
                  <a:ea typeface="+mn-ea"/>
                  <a:cs typeface="+mn-cs"/>
                </a:rPr>
                <a:t>If a business operates entirely online, sharing bandwidth with consumer peaks, can translate into slow internet and consequently revenue loss.</a:t>
              </a:r>
            </a:p>
          </p:txBody>
        </p:sp>
        <p:grpSp>
          <p:nvGrpSpPr>
            <p:cNvPr id="52" name="Group 51"/>
            <p:cNvGrpSpPr/>
            <p:nvPr/>
          </p:nvGrpSpPr>
          <p:grpSpPr>
            <a:xfrm>
              <a:off x="3118362" y="1154566"/>
              <a:ext cx="1997919" cy="2558749"/>
              <a:chOff x="2963751" y="1412413"/>
              <a:chExt cx="1997919" cy="2558749"/>
            </a:xfrm>
          </p:grpSpPr>
          <p:sp>
            <p:nvSpPr>
              <p:cNvPr id="53" name="Oval 52"/>
              <p:cNvSpPr/>
              <p:nvPr/>
            </p:nvSpPr>
            <p:spPr>
              <a:xfrm>
                <a:off x="2963751" y="1561657"/>
                <a:ext cx="1725434" cy="1725434"/>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29792" y="1627698"/>
                <a:ext cx="1931878" cy="1768282"/>
              </a:xfrm>
              <a:prstGeom prst="rect">
                <a:avLst/>
              </a:prstGeom>
              <a:effectLst/>
            </p:spPr>
          </p:pic>
          <p:grpSp>
            <p:nvGrpSpPr>
              <p:cNvPr id="55" name="Group 54"/>
              <p:cNvGrpSpPr/>
              <p:nvPr/>
            </p:nvGrpSpPr>
            <p:grpSpPr>
              <a:xfrm>
                <a:off x="3746956" y="1412413"/>
                <a:ext cx="1214714" cy="2558749"/>
                <a:chOff x="7534959" y="2643805"/>
                <a:chExt cx="1214714" cy="2558749"/>
              </a:xfrm>
              <a:effectLst/>
            </p:grpSpPr>
            <p:sp>
              <p:nvSpPr>
                <p:cNvPr id="57"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58" name="Isosceles Triangle 57"/>
                <p:cNvSpPr/>
                <p:nvPr/>
              </p:nvSpPr>
              <p:spPr>
                <a:xfrm rot="5400000">
                  <a:off x="8570133" y="3559119"/>
                  <a:ext cx="192840" cy="16624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9" name="Oval 58"/>
                <p:cNvSpPr/>
                <p:nvPr/>
              </p:nvSpPr>
              <p:spPr>
                <a:xfrm>
                  <a:off x="7534959" y="5111909"/>
                  <a:ext cx="90645" cy="9064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60" name="Straight Connector 59"/>
                <p:cNvCxnSpPr/>
                <p:nvPr/>
              </p:nvCxnSpPr>
              <p:spPr>
                <a:xfrm>
                  <a:off x="7580282" y="4634944"/>
                  <a:ext cx="0" cy="497840"/>
                </a:xfrm>
                <a:prstGeom prst="line">
                  <a:avLst/>
                </a:prstGeom>
                <a:effectLst/>
              </p:spPr>
              <p:style>
                <a:lnRef idx="2">
                  <a:schemeClr val="accent2"/>
                </a:lnRef>
                <a:fillRef idx="0">
                  <a:schemeClr val="accent2"/>
                </a:fillRef>
                <a:effectRef idx="1">
                  <a:schemeClr val="accent2"/>
                </a:effectRef>
                <a:fontRef idx="minor">
                  <a:schemeClr val="tx1"/>
                </a:fontRef>
              </p:style>
            </p:cxnSp>
          </p:grpSp>
          <p:pic>
            <p:nvPicPr>
              <p:cNvPr id="56" name="Picture 5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33690" y="2086380"/>
                <a:ext cx="793099" cy="769374"/>
              </a:xfrm>
              <a:prstGeom prst="rect">
                <a:avLst/>
              </a:prstGeom>
              <a:effectLst/>
            </p:spPr>
          </p:pic>
        </p:grpSp>
      </p:grpSp>
      <p:grpSp>
        <p:nvGrpSpPr>
          <p:cNvPr id="7" name="Group 6"/>
          <p:cNvGrpSpPr/>
          <p:nvPr/>
        </p:nvGrpSpPr>
        <p:grpSpPr>
          <a:xfrm>
            <a:off x="5278635" y="1274307"/>
            <a:ext cx="2051962" cy="5104176"/>
            <a:chOff x="5278635" y="1154566"/>
            <a:chExt cx="2051962" cy="5104176"/>
          </a:xfrm>
        </p:grpSpPr>
        <p:sp>
          <p:nvSpPr>
            <p:cNvPr id="13" name="TextBox 12">
              <a:extLst>
                <a:ext uri="{FF2B5EF4-FFF2-40B4-BE49-F238E27FC236}">
                  <a16:creationId xmlns:a16="http://schemas.microsoft.com/office/drawing/2014/main" id="{2366A14A-E910-4446-8991-8BF8E2E6F834}"/>
                </a:ext>
              </a:extLst>
            </p:cNvPr>
            <p:cNvSpPr txBox="1"/>
            <p:nvPr/>
          </p:nvSpPr>
          <p:spPr>
            <a:xfrm>
              <a:off x="5278635" y="3858085"/>
              <a:ext cx="2051961"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Cloud computing services are growing and businesses are becoming more and more interconnected, remote working and collaboration cannot be possible without a fast and reliable internet access. </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61" name="Group 60"/>
            <p:cNvGrpSpPr/>
            <p:nvPr/>
          </p:nvGrpSpPr>
          <p:grpSpPr>
            <a:xfrm>
              <a:off x="5332678" y="1154566"/>
              <a:ext cx="1997919" cy="2558749"/>
              <a:chOff x="5221908" y="1412413"/>
              <a:chExt cx="1997919" cy="2558749"/>
            </a:xfrm>
          </p:grpSpPr>
          <p:sp>
            <p:nvSpPr>
              <p:cNvPr id="62" name="Oval 61"/>
              <p:cNvSpPr/>
              <p:nvPr/>
            </p:nvSpPr>
            <p:spPr>
              <a:xfrm>
                <a:off x="5221908" y="1561657"/>
                <a:ext cx="1725434" cy="1725434"/>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87949" y="1627698"/>
                <a:ext cx="1931878" cy="1768282"/>
              </a:xfrm>
              <a:prstGeom prst="rect">
                <a:avLst/>
              </a:prstGeom>
              <a:effectLst/>
            </p:spPr>
          </p:pic>
          <p:grpSp>
            <p:nvGrpSpPr>
              <p:cNvPr id="64" name="Group 63"/>
              <p:cNvGrpSpPr/>
              <p:nvPr/>
            </p:nvGrpSpPr>
            <p:grpSpPr>
              <a:xfrm>
                <a:off x="6005113" y="1412413"/>
                <a:ext cx="1214714" cy="2558749"/>
                <a:chOff x="7534959" y="2643805"/>
                <a:chExt cx="1214714" cy="2558749"/>
              </a:xfrm>
              <a:effectLst/>
            </p:grpSpPr>
            <p:sp>
              <p:nvSpPr>
                <p:cNvPr id="66"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67" name="Isosceles Triangle 66"/>
                <p:cNvSpPr/>
                <p:nvPr/>
              </p:nvSpPr>
              <p:spPr>
                <a:xfrm rot="5400000">
                  <a:off x="8570133" y="3559119"/>
                  <a:ext cx="192840" cy="166241"/>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8" name="Oval 67"/>
                <p:cNvSpPr/>
                <p:nvPr/>
              </p:nvSpPr>
              <p:spPr>
                <a:xfrm>
                  <a:off x="7534959" y="5111909"/>
                  <a:ext cx="90645" cy="9064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69" name="Straight Connector 68"/>
                <p:cNvCxnSpPr/>
                <p:nvPr/>
              </p:nvCxnSpPr>
              <p:spPr>
                <a:xfrm>
                  <a:off x="7580282" y="4634944"/>
                  <a:ext cx="0" cy="497840"/>
                </a:xfrm>
                <a:prstGeom prst="line">
                  <a:avLst/>
                </a:prstGeom>
                <a:effectLst/>
              </p:spPr>
              <p:style>
                <a:lnRef idx="2">
                  <a:schemeClr val="accent3"/>
                </a:lnRef>
                <a:fillRef idx="0">
                  <a:schemeClr val="accent3"/>
                </a:fillRef>
                <a:effectRef idx="1">
                  <a:schemeClr val="accent3"/>
                </a:effectRef>
                <a:fontRef idx="minor">
                  <a:schemeClr val="tx1"/>
                </a:fontRef>
              </p:style>
            </p:cxnSp>
          </p:grpSp>
          <p:pic>
            <p:nvPicPr>
              <p:cNvPr id="65" name="Picture 6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85717" y="2086380"/>
                <a:ext cx="793099" cy="769374"/>
              </a:xfrm>
              <a:prstGeom prst="rect">
                <a:avLst/>
              </a:prstGeom>
              <a:effectLst/>
            </p:spPr>
          </p:pic>
        </p:grpSp>
      </p:grpSp>
      <p:grpSp>
        <p:nvGrpSpPr>
          <p:cNvPr id="9" name="Group 8"/>
          <p:cNvGrpSpPr/>
          <p:nvPr/>
        </p:nvGrpSpPr>
        <p:grpSpPr>
          <a:xfrm>
            <a:off x="9460100" y="1274307"/>
            <a:ext cx="2210554" cy="4893017"/>
            <a:chOff x="9460100" y="1154566"/>
            <a:chExt cx="2210554" cy="4893017"/>
          </a:xfrm>
        </p:grpSpPr>
        <p:sp>
          <p:nvSpPr>
            <p:cNvPr id="16" name="TextBox 15">
              <a:extLst>
                <a:ext uri="{FF2B5EF4-FFF2-40B4-BE49-F238E27FC236}">
                  <a16:creationId xmlns:a16="http://schemas.microsoft.com/office/drawing/2014/main" id="{2366A14A-E910-4446-8991-8BF8E2E6F834}"/>
                </a:ext>
              </a:extLst>
            </p:cNvPr>
            <p:cNvSpPr txBox="1"/>
            <p:nvPr/>
          </p:nvSpPr>
          <p:spPr>
            <a:xfrm>
              <a:off x="9460100" y="3877758"/>
              <a:ext cx="2210554" cy="216982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Security is a key area of concern for businesses. The public </a:t>
              </a:r>
              <a:r>
                <a:rPr lang="en-GB" sz="1500" dirty="0" err="1">
                  <a:solidFill>
                    <a:srgbClr val="1A1C2B"/>
                  </a:solidFill>
                  <a:latin typeface="Helvetica" pitchFamily="2" charset="0"/>
                </a:rPr>
                <a:t>i</a:t>
              </a:r>
              <a:r>
                <a:rPr kumimoji="0" lang="en-GB" sz="1500" b="0" i="0" u="none" strike="noStrike" kern="1200" cap="none" spc="0" normalizeH="0" baseline="0" noProof="0" dirty="0" err="1">
                  <a:ln>
                    <a:noFill/>
                  </a:ln>
                  <a:solidFill>
                    <a:srgbClr val="1A1C2B"/>
                  </a:solidFill>
                  <a:effectLst/>
                  <a:uLnTx/>
                  <a:uFillTx/>
                  <a:latin typeface="Helvetica" pitchFamily="2" charset="0"/>
                  <a:ea typeface="+mn-ea"/>
                  <a:cs typeface="+mn-cs"/>
                </a:rPr>
                <a:t>nternet</a:t>
              </a: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 is not 100% safe</a:t>
              </a:r>
              <a:r>
                <a:rPr lang="en-GB" sz="1500" dirty="0">
                  <a:solidFill>
                    <a:srgbClr val="1A1C2B"/>
                  </a:solidFill>
                  <a:latin typeface="Helvetica" pitchFamily="2" charset="0"/>
                </a:rPr>
                <a:t> –</a:t>
              </a: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 cyberattacks are on the rise and the number of successful breaches is increasing dramatically.</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9" name="Group 78"/>
            <p:cNvGrpSpPr/>
            <p:nvPr/>
          </p:nvGrpSpPr>
          <p:grpSpPr>
            <a:xfrm>
              <a:off x="9672735" y="1154566"/>
              <a:ext cx="1997919" cy="2558749"/>
              <a:chOff x="9717708" y="1412413"/>
              <a:chExt cx="1997919" cy="2558749"/>
            </a:xfrm>
          </p:grpSpPr>
          <p:sp>
            <p:nvSpPr>
              <p:cNvPr id="80" name="Oval 79"/>
              <p:cNvSpPr/>
              <p:nvPr/>
            </p:nvSpPr>
            <p:spPr>
              <a:xfrm>
                <a:off x="9717708" y="1561657"/>
                <a:ext cx="1725434" cy="1725434"/>
              </a:xfrm>
              <a:prstGeom prst="ellipse">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81" name="Picture 8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83749" y="1627698"/>
                <a:ext cx="1931878" cy="1768282"/>
              </a:xfrm>
              <a:prstGeom prst="rect">
                <a:avLst/>
              </a:prstGeom>
              <a:effectLst/>
            </p:spPr>
          </p:pic>
          <p:grpSp>
            <p:nvGrpSpPr>
              <p:cNvPr id="82" name="Group 81"/>
              <p:cNvGrpSpPr/>
              <p:nvPr/>
            </p:nvGrpSpPr>
            <p:grpSpPr>
              <a:xfrm>
                <a:off x="10500913" y="1412413"/>
                <a:ext cx="1214714" cy="2558749"/>
                <a:chOff x="7534959" y="2643805"/>
                <a:chExt cx="1214714" cy="2558749"/>
              </a:xfrm>
              <a:effectLst/>
            </p:grpSpPr>
            <p:sp>
              <p:nvSpPr>
                <p:cNvPr id="84"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Isosceles Triangle 84"/>
                <p:cNvSpPr/>
                <p:nvPr/>
              </p:nvSpPr>
              <p:spPr>
                <a:xfrm rot="5400000">
                  <a:off x="8570133" y="3559119"/>
                  <a:ext cx="192840" cy="166241"/>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6" name="Oval 85"/>
                <p:cNvSpPr/>
                <p:nvPr/>
              </p:nvSpPr>
              <p:spPr>
                <a:xfrm>
                  <a:off x="7534959" y="5111909"/>
                  <a:ext cx="90645" cy="9064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87" name="Straight Connector 86"/>
                <p:cNvCxnSpPr/>
                <p:nvPr/>
              </p:nvCxnSpPr>
              <p:spPr>
                <a:xfrm>
                  <a:off x="7580282" y="4634944"/>
                  <a:ext cx="0" cy="497840"/>
                </a:xfrm>
                <a:prstGeom prst="line">
                  <a:avLst/>
                </a:prstGeom>
                <a:effectLst/>
              </p:spPr>
              <p:style>
                <a:lnRef idx="2">
                  <a:schemeClr val="accent5"/>
                </a:lnRef>
                <a:fillRef idx="0">
                  <a:schemeClr val="accent5"/>
                </a:fillRef>
                <a:effectRef idx="1">
                  <a:schemeClr val="accent5"/>
                </a:effectRef>
                <a:fontRef idx="minor">
                  <a:schemeClr val="tx1"/>
                </a:fontRef>
              </p:style>
            </p:cxnSp>
          </p:grpSp>
          <p:pic>
            <p:nvPicPr>
              <p:cNvPr id="83" name="Picture 8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183875" y="2086380"/>
                <a:ext cx="793099" cy="769374"/>
              </a:xfrm>
              <a:prstGeom prst="rect">
                <a:avLst/>
              </a:prstGeom>
              <a:effectLst/>
            </p:spPr>
          </p:pic>
        </p:grpSp>
      </p:grpSp>
      <p:grpSp>
        <p:nvGrpSpPr>
          <p:cNvPr id="2" name="Group 1">
            <a:extLst>
              <a:ext uri="{FF2B5EF4-FFF2-40B4-BE49-F238E27FC236}">
                <a16:creationId xmlns:a16="http://schemas.microsoft.com/office/drawing/2014/main" id="{1D87011B-2B65-EC1E-CF30-9E33251C5967}"/>
              </a:ext>
            </a:extLst>
          </p:cNvPr>
          <p:cNvGrpSpPr/>
          <p:nvPr/>
        </p:nvGrpSpPr>
        <p:grpSpPr>
          <a:xfrm>
            <a:off x="7374393" y="1274307"/>
            <a:ext cx="2147960" cy="5117236"/>
            <a:chOff x="7374393" y="1274307"/>
            <a:chExt cx="2147960" cy="5117236"/>
          </a:xfrm>
        </p:grpSpPr>
        <p:grpSp>
          <p:nvGrpSpPr>
            <p:cNvPr id="8" name="Group 7"/>
            <p:cNvGrpSpPr/>
            <p:nvPr/>
          </p:nvGrpSpPr>
          <p:grpSpPr>
            <a:xfrm>
              <a:off x="7374393" y="1274307"/>
              <a:ext cx="2147960" cy="5117236"/>
              <a:chOff x="7374393" y="1154566"/>
              <a:chExt cx="2147960" cy="5117236"/>
            </a:xfrm>
          </p:grpSpPr>
          <p:sp>
            <p:nvSpPr>
              <p:cNvPr id="15" name="TextBox 14">
                <a:extLst>
                  <a:ext uri="{FF2B5EF4-FFF2-40B4-BE49-F238E27FC236}">
                    <a16:creationId xmlns:a16="http://schemas.microsoft.com/office/drawing/2014/main" id="{2366A14A-E910-4446-8991-8BF8E2E6F834}"/>
                  </a:ext>
                </a:extLst>
              </p:cNvPr>
              <p:cNvSpPr txBox="1"/>
              <p:nvPr/>
            </p:nvSpPr>
            <p:spPr>
              <a:xfrm>
                <a:off x="7374393" y="3871145"/>
                <a:ext cx="2025516"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Businesses rely on their internet to complete critical business activities.  Any outages can be very costly, so they need robust connections through a supplier they can trust.</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0" name="Group 69"/>
              <p:cNvGrpSpPr/>
              <p:nvPr/>
            </p:nvGrpSpPr>
            <p:grpSpPr>
              <a:xfrm>
                <a:off x="7524434" y="1154566"/>
                <a:ext cx="1997919" cy="2558749"/>
                <a:chOff x="7488858" y="1412413"/>
                <a:chExt cx="1997919" cy="2558749"/>
              </a:xfrm>
            </p:grpSpPr>
            <p:sp>
              <p:nvSpPr>
                <p:cNvPr id="71" name="Oval 70"/>
                <p:cNvSpPr/>
                <p:nvPr/>
              </p:nvSpPr>
              <p:spPr>
                <a:xfrm>
                  <a:off x="7488858" y="1561657"/>
                  <a:ext cx="1725434" cy="1725434"/>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4899" y="1627698"/>
                  <a:ext cx="1931878" cy="1768282"/>
                </a:xfrm>
                <a:prstGeom prst="rect">
                  <a:avLst/>
                </a:prstGeom>
                <a:effectLst/>
              </p:spPr>
            </p:pic>
            <p:grpSp>
              <p:nvGrpSpPr>
                <p:cNvPr id="73" name="Group 72"/>
                <p:cNvGrpSpPr/>
                <p:nvPr/>
              </p:nvGrpSpPr>
              <p:grpSpPr>
                <a:xfrm>
                  <a:off x="8272063" y="1412413"/>
                  <a:ext cx="1214714" cy="2558749"/>
                  <a:chOff x="7534959" y="2643805"/>
                  <a:chExt cx="1214714" cy="2558749"/>
                </a:xfrm>
                <a:effectLst/>
              </p:grpSpPr>
              <p:sp>
                <p:nvSpPr>
                  <p:cNvPr id="75"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76" name="Isosceles Triangle 75"/>
                  <p:cNvSpPr/>
                  <p:nvPr/>
                </p:nvSpPr>
                <p:spPr>
                  <a:xfrm rot="5400000">
                    <a:off x="8570133" y="3559119"/>
                    <a:ext cx="192840" cy="166241"/>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7" name="Oval 76"/>
                  <p:cNvSpPr/>
                  <p:nvPr/>
                </p:nvSpPr>
                <p:spPr>
                  <a:xfrm>
                    <a:off x="7534959" y="5111909"/>
                    <a:ext cx="90645" cy="9064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cxnSp>
                <p:nvCxnSpPr>
                  <p:cNvPr id="78" name="Straight Connector 77"/>
                  <p:cNvCxnSpPr/>
                  <p:nvPr/>
                </p:nvCxnSpPr>
                <p:spPr>
                  <a:xfrm>
                    <a:off x="7580282" y="4634944"/>
                    <a:ext cx="0" cy="497840"/>
                  </a:xfrm>
                  <a:prstGeom prst="line">
                    <a:avLst/>
                  </a:prstGeom>
                  <a:effectLst/>
                </p:spPr>
                <p:style>
                  <a:lnRef idx="2">
                    <a:schemeClr val="accent4"/>
                  </a:lnRef>
                  <a:fillRef idx="0">
                    <a:schemeClr val="accent4"/>
                  </a:fillRef>
                  <a:effectRef idx="1">
                    <a:schemeClr val="accent4"/>
                  </a:effectRef>
                  <a:fontRef idx="minor">
                    <a:schemeClr val="tx1"/>
                  </a:fontRef>
                </p:style>
              </p:cxnSp>
            </p:grpSp>
          </p:grpSp>
        </p:grpSp>
        <p:pic>
          <p:nvPicPr>
            <p:cNvPr id="10" name="Picture 9">
              <a:extLst>
                <a:ext uri="{FF2B5EF4-FFF2-40B4-BE49-F238E27FC236}">
                  <a16:creationId xmlns:a16="http://schemas.microsoft.com/office/drawing/2014/main" id="{73EE2428-7431-3D50-A1DB-06169A306AB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004825" y="1842441"/>
              <a:ext cx="1076445" cy="897038"/>
            </a:xfrm>
            <a:prstGeom prst="rect">
              <a:avLst/>
            </a:prstGeom>
          </p:spPr>
        </p:pic>
      </p:grpSp>
    </p:spTree>
    <p:extLst>
      <p:ext uri="{BB962C8B-B14F-4D97-AF65-F5344CB8AC3E}">
        <p14:creationId xmlns:p14="http://schemas.microsoft.com/office/powerpoint/2010/main" val="282076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A5DC9F1-974D-4191-130F-9B44A8104431}"/>
              </a:ext>
            </a:extLst>
          </p:cNvPr>
          <p:cNvSpPr/>
          <p:nvPr/>
        </p:nvSpPr>
        <p:spPr>
          <a:xfrm>
            <a:off x="0" y="6066971"/>
            <a:ext cx="12322629" cy="943429"/>
          </a:xfrm>
          <a:prstGeom prst="rect">
            <a:avLst/>
          </a:prstGeom>
          <a:solidFill>
            <a:srgbClr val="1A1C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What is Smart Wires with </a:t>
            </a:r>
            <a:r>
              <a:rPr lang="en-GB" dirty="0" err="1"/>
              <a:t>EXPO.e</a:t>
            </a:r>
            <a:r>
              <a:rPr lang="en-GB" dirty="0"/>
              <a:t>?</a:t>
            </a:r>
          </a:p>
        </p:txBody>
      </p:sp>
      <p:sp>
        <p:nvSpPr>
          <p:cNvPr id="4" name="TextBox 3">
            <a:extLst>
              <a:ext uri="{FF2B5EF4-FFF2-40B4-BE49-F238E27FC236}">
                <a16:creationId xmlns:a16="http://schemas.microsoft.com/office/drawing/2014/main" id="{1DC9E480-CAAF-70B3-F84C-00083BA47D99}"/>
              </a:ext>
            </a:extLst>
          </p:cNvPr>
          <p:cNvSpPr txBox="1"/>
          <p:nvPr/>
        </p:nvSpPr>
        <p:spPr>
          <a:xfrm>
            <a:off x="344567" y="756174"/>
            <a:ext cx="11502865" cy="5936028"/>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8748000" bIns="180000" anchor="ctr" anchorCtr="0">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EXPO.e’s </a:t>
            </a:r>
            <a:r>
              <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offers a range of connectivity options through our Smart Wires Service. Smart Wires brings the customer’s site on-net to EXPO.e’s network, providing access to the internet, WAN, and any other managed services and applications within our portfolio. </a:t>
            </a: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The result</a:t>
            </a:r>
            <a:r>
              <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is optimal control and scalability, reduced operational costs, and an accelerated path to the Cloud, with the highest standard of cyber security inherent in the design of every solution.</a:t>
            </a:r>
          </a:p>
        </p:txBody>
      </p:sp>
      <p:sp>
        <p:nvSpPr>
          <p:cNvPr id="17" name="Rectangle 16">
            <a:extLst>
              <a:ext uri="{FF2B5EF4-FFF2-40B4-BE49-F238E27FC236}">
                <a16:creationId xmlns:a16="http://schemas.microsoft.com/office/drawing/2014/main" id="{685210DF-59F0-0DBF-F57F-9AEE7D7198C6}"/>
              </a:ext>
            </a:extLst>
          </p:cNvPr>
          <p:cNvSpPr/>
          <p:nvPr/>
        </p:nvSpPr>
        <p:spPr>
          <a:xfrm>
            <a:off x="3238108" y="4612699"/>
            <a:ext cx="4304282" cy="2079503"/>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10795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 FTTP</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US" sz="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61938"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Fibre to the Premise (FTTP), also known as Full Fibre Broadband, allows you to have faster download speeds of up to 1Gpbs without the need of a Phone line rental. FTTP is a direct route fibre connection from the exchange to the premises via fibre optic cables. FTTP does not require a PSTN, allowing businesses to connect directly to the internet. </a:t>
            </a:r>
          </a:p>
          <a:p>
            <a:pPr marL="261938"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FTTP gives the customer a faster and more reliable connection, ideal for accessing cloud-based applications and high-quality video conferencing services.</a:t>
            </a:r>
          </a:p>
        </p:txBody>
      </p:sp>
      <p:sp>
        <p:nvSpPr>
          <p:cNvPr id="20" name="Rectangle 19">
            <a:extLst>
              <a:ext uri="{FF2B5EF4-FFF2-40B4-BE49-F238E27FC236}">
                <a16:creationId xmlns:a16="http://schemas.microsoft.com/office/drawing/2014/main" id="{7EA43C90-1DC8-C433-83D2-69F406E26F57}"/>
              </a:ext>
            </a:extLst>
          </p:cNvPr>
          <p:cNvSpPr/>
          <p:nvPr/>
        </p:nvSpPr>
        <p:spPr>
          <a:xfrm>
            <a:off x="7543150" y="4616021"/>
            <a:ext cx="4305042" cy="2076181"/>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 Microwave Access</a:t>
            </a:r>
            <a:br>
              <a:rPr kumimoji="0" lang="en-US" sz="15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br>
              <a:rPr kumimoji="0" lang="en-US" sz="2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US" sz="2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10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Our Microwave Access solution allows business to have Ethernet services up to 5Gbps over the air using line of sight technology. Last mile connectivity is delivered via microwaves. </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10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A microwave link is established between Exponential-e's </a:t>
            </a:r>
            <a:r>
              <a:rPr kumimoji="0" lang="en-GB" sz="1100" b="0" i="0" u="none" strike="noStrike" kern="0" cap="none" spc="-30" normalizeH="0" baseline="0" noProof="0" dirty="0" err="1">
                <a:ln>
                  <a:noFill/>
                </a:ln>
                <a:solidFill>
                  <a:srgbClr val="1A1C2B"/>
                </a:solidFill>
                <a:effectLst/>
                <a:uLnTx/>
                <a:uFillTx/>
                <a:latin typeface="Helvetica" panose="020B0604020202020204" pitchFamily="34" charset="0"/>
                <a:ea typeface="+mn-ea"/>
                <a:cs typeface="Times New Roman" panose="02020603050405020304" pitchFamily="18" charset="0"/>
              </a:rPr>
              <a:t>PoP</a:t>
            </a:r>
            <a:r>
              <a:rPr kumimoji="0" lang="en-GB" sz="110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 and the customer site, which allows the internet access to be transmitted over air. This is finally converted into a cable at the customer site through the use of a router. </a:t>
            </a:r>
          </a:p>
        </p:txBody>
      </p:sp>
      <p:sp>
        <p:nvSpPr>
          <p:cNvPr id="21" name="Rectangle 20">
            <a:extLst>
              <a:ext uri="{FF2B5EF4-FFF2-40B4-BE49-F238E27FC236}">
                <a16:creationId xmlns:a16="http://schemas.microsoft.com/office/drawing/2014/main" id="{2633CCB9-D4C7-FCCB-16E9-06540C7462DB}"/>
              </a:ext>
            </a:extLst>
          </p:cNvPr>
          <p:cNvSpPr/>
          <p:nvPr/>
        </p:nvSpPr>
        <p:spPr>
          <a:xfrm>
            <a:off x="3231642" y="756174"/>
            <a:ext cx="4314361" cy="1868299"/>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Broadband – </a:t>
            </a:r>
            <a:r>
              <a:rPr kumimoji="0" lang="en-US" sz="1600" b="1" i="0" u="none" strike="noStrike" kern="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SoGEA</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Single Order Generic Ethernet Access (</a:t>
            </a:r>
            <a:r>
              <a:rPr kumimoji="0" lang="en-GB" sz="1050" b="0" i="0" u="none" strike="noStrike" kern="0" cap="none" spc="-30" normalizeH="0" baseline="0" noProof="0" dirty="0" err="1">
                <a:ln>
                  <a:noFill/>
                </a:ln>
                <a:solidFill>
                  <a:srgbClr val="1A1C2B"/>
                </a:solidFill>
                <a:effectLst/>
                <a:uLnTx/>
                <a:uFillTx/>
                <a:latin typeface="Helvetica" panose="020B0604020202020204" pitchFamily="34" charset="0"/>
                <a:ea typeface="+mn-ea"/>
                <a:cs typeface="Times New Roman" panose="02020603050405020304" pitchFamily="18" charset="0"/>
              </a:rPr>
              <a:t>SoGEA</a:t>
            </a: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 enables your customer to purchase entry level Ethernet without the need of the phone line.</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With </a:t>
            </a:r>
            <a:r>
              <a:rPr kumimoji="0" lang="en-GB" sz="1050" b="0" i="0" u="none" strike="noStrike" kern="0" cap="none" spc="-30" normalizeH="0" baseline="0" noProof="0" dirty="0" err="1">
                <a:ln>
                  <a:noFill/>
                </a:ln>
                <a:solidFill>
                  <a:srgbClr val="1A1C2B"/>
                </a:solidFill>
                <a:effectLst/>
                <a:uLnTx/>
                <a:uFillTx/>
                <a:latin typeface="Helvetica" panose="020B0604020202020204" pitchFamily="34" charset="0"/>
                <a:ea typeface="+mn-ea"/>
                <a:cs typeface="Times New Roman" panose="02020603050405020304" pitchFamily="18" charset="0"/>
              </a:rPr>
              <a:t>SoGEA</a:t>
            </a: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 customers can save money as well as simplify the ordering process over ordering FTTC and a separate PSTN line. </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Our </a:t>
            </a:r>
            <a:r>
              <a:rPr kumimoji="0" lang="en-GB" sz="1050" b="0" i="0" u="none" strike="noStrike" kern="0" cap="none" spc="-30" normalizeH="0" baseline="0" noProof="0" dirty="0" err="1">
                <a:ln>
                  <a:noFill/>
                </a:ln>
                <a:solidFill>
                  <a:srgbClr val="1A1C2B"/>
                </a:solidFill>
                <a:effectLst/>
                <a:uLnTx/>
                <a:uFillTx/>
                <a:latin typeface="Helvetica" panose="020B0604020202020204" pitchFamily="34" charset="0"/>
                <a:ea typeface="+mn-ea"/>
                <a:cs typeface="Times New Roman" panose="02020603050405020304" pitchFamily="18" charset="0"/>
              </a:rPr>
              <a:t>SoGEA</a:t>
            </a: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 offering can offer maximum theoretical speeds hitting 80Mbps download and 20Mbps upload.</a:t>
            </a:r>
            <a:endParaRPr kumimoji="0" lang="en-GB" sz="105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E3769F6-CCB8-7D13-97AE-03C001BD0872}"/>
              </a:ext>
            </a:extLst>
          </p:cNvPr>
          <p:cNvSpPr/>
          <p:nvPr/>
        </p:nvSpPr>
        <p:spPr>
          <a:xfrm>
            <a:off x="3238108" y="2624473"/>
            <a:ext cx="4305042" cy="1988227"/>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Broadband – </a:t>
            </a:r>
            <a:r>
              <a:rPr kumimoji="0" lang="en-US" sz="1800" b="1" i="0" u="none" strike="noStrike" kern="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SoTAP</a:t>
            </a:r>
            <a:r>
              <a:rPr kumimoji="0" lang="en-US" sz="1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 (</a:t>
            </a:r>
            <a:r>
              <a:rPr kumimoji="0" lang="en-US" sz="1800" b="1" i="0" u="none" strike="noStrike" kern="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SoADSL</a:t>
            </a:r>
            <a:r>
              <a:rPr kumimoji="0" lang="en-US" sz="1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a:t>
            </a:r>
            <a:br>
              <a:rPr kumimoji="0" lang="en-US" sz="18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3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61938"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A1C2B"/>
                </a:solidFill>
                <a:effectLst/>
                <a:uLnTx/>
                <a:uFillTx/>
                <a:latin typeface="Helvetica" panose="020B0604020202020204" pitchFamily="34" charset="0"/>
                <a:ea typeface="+mn-ea"/>
                <a:cs typeface="+mn-cs"/>
              </a:rPr>
              <a:t>Single Order Transitional Access Product (</a:t>
            </a:r>
            <a:r>
              <a:rPr kumimoji="0" lang="en-GB" sz="1050" b="0" i="0" u="none" strike="noStrike" kern="1200" cap="none" spc="0" normalizeH="0" baseline="0" noProof="0" dirty="0" err="1">
                <a:ln>
                  <a:noFill/>
                </a:ln>
                <a:solidFill>
                  <a:srgbClr val="1A1C2B"/>
                </a:solidFill>
                <a:effectLst/>
                <a:uLnTx/>
                <a:uFillTx/>
                <a:latin typeface="Helvetica" panose="020B0604020202020204" pitchFamily="34" charset="0"/>
                <a:ea typeface="+mn-ea"/>
                <a:cs typeface="+mn-cs"/>
              </a:rPr>
              <a:t>SoTAP</a:t>
            </a:r>
            <a:r>
              <a:rPr kumimoji="0" lang="en-GB" sz="1050" b="0" i="0" u="none" strike="noStrike" kern="1200" cap="none" spc="0" normalizeH="0" baseline="0" noProof="0" dirty="0">
                <a:ln>
                  <a:noFill/>
                </a:ln>
                <a:solidFill>
                  <a:srgbClr val="1A1C2B"/>
                </a:solidFill>
                <a:effectLst/>
                <a:uLnTx/>
                <a:uFillTx/>
                <a:latin typeface="Helvetica" panose="020B0604020202020204" pitchFamily="34" charset="0"/>
                <a:ea typeface="+mn-ea"/>
                <a:cs typeface="+mn-cs"/>
              </a:rPr>
              <a:t>) is a transitional copper product, for premises where fibre is not available and an ADSL type of service is required.</a:t>
            </a:r>
          </a:p>
          <a:p>
            <a:pPr marL="90488"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1A1C2B"/>
              </a:solidFill>
              <a:effectLst/>
              <a:uLnTx/>
              <a:uFillTx/>
              <a:latin typeface="Helvetica" panose="020B0604020202020204" pitchFamily="34" charset="0"/>
              <a:ea typeface="+mn-ea"/>
              <a:cs typeface="+mn-cs"/>
            </a:endParaRPr>
          </a:p>
          <a:p>
            <a:pPr marL="261938"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A1C2B"/>
                </a:solidFill>
                <a:effectLst/>
                <a:uLnTx/>
                <a:uFillTx/>
                <a:latin typeface="Helvetica" panose="020B0604020202020204" pitchFamily="34" charset="0"/>
                <a:ea typeface="+mn-ea"/>
                <a:cs typeface="+mn-cs"/>
              </a:rPr>
              <a:t>With </a:t>
            </a:r>
            <a:r>
              <a:rPr kumimoji="0" lang="en-GB" sz="1050" b="0" i="0" u="none" strike="noStrike" kern="1200" cap="none" spc="0" normalizeH="0" baseline="0" noProof="0" dirty="0" err="1">
                <a:ln>
                  <a:noFill/>
                </a:ln>
                <a:solidFill>
                  <a:srgbClr val="1A1C2B"/>
                </a:solidFill>
                <a:effectLst/>
                <a:uLnTx/>
                <a:uFillTx/>
                <a:latin typeface="Helvetica" panose="020B0604020202020204" pitchFamily="34" charset="0"/>
                <a:ea typeface="+mn-ea"/>
                <a:cs typeface="+mn-cs"/>
              </a:rPr>
              <a:t>SoTAP</a:t>
            </a:r>
            <a:r>
              <a:rPr kumimoji="0" lang="en-GB" sz="1050" b="0" i="0" u="none" strike="noStrike" kern="1200" cap="none" spc="0" normalizeH="0" baseline="0" noProof="0" dirty="0">
                <a:ln>
                  <a:noFill/>
                </a:ln>
                <a:solidFill>
                  <a:srgbClr val="1A1C2B"/>
                </a:solidFill>
                <a:effectLst/>
                <a:uLnTx/>
                <a:uFillTx/>
                <a:latin typeface="Helvetica" panose="020B0604020202020204" pitchFamily="34" charset="0"/>
                <a:ea typeface="+mn-ea"/>
                <a:cs typeface="+mn-cs"/>
              </a:rPr>
              <a:t> your customers receive both, broadband and IP Phone services, save money as well as simplify the ordering process over ordering ADSL and a separate PSTN line.</a:t>
            </a:r>
          </a:p>
        </p:txBody>
      </p:sp>
      <p:sp>
        <p:nvSpPr>
          <p:cNvPr id="23" name="Rectangle 22">
            <a:extLst>
              <a:ext uri="{FF2B5EF4-FFF2-40B4-BE49-F238E27FC236}">
                <a16:creationId xmlns:a16="http://schemas.microsoft.com/office/drawing/2014/main" id="{953236D5-D9FD-CBC9-6EE1-2360C2EE4DB8}"/>
              </a:ext>
            </a:extLst>
          </p:cNvPr>
          <p:cNvSpPr/>
          <p:nvPr/>
        </p:nvSpPr>
        <p:spPr>
          <a:xfrm>
            <a:off x="7543150" y="756174"/>
            <a:ext cx="4305042" cy="1864975"/>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 </a:t>
            </a:r>
            <a:r>
              <a:rPr kumimoji="0" lang="en-US" sz="1600" b="1" i="0" u="none" strike="noStrike" kern="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EoF</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Ethernet over Fibre is an end-to-end fibre connection that allows high speeds and low-latency to support business for optimum productivity and efficiency. Offering symmetrical speeds up to 10Gbps with bearer sizes at 100Mbps, 1Gbps and 10Gbps.</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This connection and speeds ensure your customer is supported now, and in the future, with infrastructure to enable an increase in Cloud adoption and the ability to access multiple services over a single access circuit with our Smart Wires.</a:t>
            </a:r>
          </a:p>
        </p:txBody>
      </p:sp>
      <p:sp>
        <p:nvSpPr>
          <p:cNvPr id="24" name="Rectangle 23">
            <a:extLst>
              <a:ext uri="{FF2B5EF4-FFF2-40B4-BE49-F238E27FC236}">
                <a16:creationId xmlns:a16="http://schemas.microsoft.com/office/drawing/2014/main" id="{7F94856B-4D4F-54D5-0637-DC091E55B59A}"/>
              </a:ext>
            </a:extLst>
          </p:cNvPr>
          <p:cNvSpPr/>
          <p:nvPr/>
        </p:nvSpPr>
        <p:spPr>
          <a:xfrm>
            <a:off x="7540584" y="2621149"/>
            <a:ext cx="4305042" cy="1988227"/>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10795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0" marR="10795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Smart Wires – 4G / 5G</a:t>
            </a:r>
            <a:br>
              <a:rPr kumimoji="0" lang="en-US" sz="15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80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endParaRP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We partner with one of Europe's leading IoT and M2M connectivity platform providers, Wireless Logic, to deliver a range of SIM’s that can be used both nationally and internationally.</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The SIM’s are connected through to our Private APN, ensuring privacy to our customer’s data and have inbuilt security and ‘always on’ capabilities, ensuring maximum connectivity for your customers.</a:t>
            </a:r>
          </a:p>
          <a:p>
            <a:pPr marL="279400" marR="10795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05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rPr>
              <a:t>EXPO.e have dual NNIs into two of Wireless Logic’s DC’s, offering a secure end-to-end cellular proposition.</a:t>
            </a:r>
          </a:p>
          <a:p>
            <a:pPr marL="107950" marR="107950" lvl="0" indent="0" algn="ctr" defTabSz="914400" rtl="0" eaLnBrk="1" fontAlgn="auto" latinLnBrk="0" hangingPunct="1">
              <a:lnSpc>
                <a:spcPct val="100000"/>
              </a:lnSpc>
              <a:spcBef>
                <a:spcPts val="300"/>
              </a:spcBef>
              <a:spcAft>
                <a:spcPts val="300"/>
              </a:spcAft>
              <a:buClrTx/>
              <a:buSzTx/>
              <a:buFontTx/>
              <a:buNone/>
              <a:tabLst/>
              <a:defRPr/>
            </a:pPr>
            <a:endParaRPr kumimoji="0" lang="en-GB" sz="1100" b="0" i="0" u="none" strike="noStrike" kern="0" cap="none" spc="-30" normalizeH="0" baseline="0" noProof="0" dirty="0">
              <a:ln>
                <a:noFill/>
              </a:ln>
              <a:solidFill>
                <a:srgbClr val="1A1C2B"/>
              </a:solidFill>
              <a:effectLst/>
              <a:uLnTx/>
              <a:uFillTx/>
              <a:latin typeface="Helvetica"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120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175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17"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ackground Image" descr="A close-up of a cable&#10;&#10;Description automatically generated with low confidence">
            <a:extLst>
              <a:ext uri="{FF2B5EF4-FFF2-40B4-BE49-F238E27FC236}">
                <a16:creationId xmlns:a16="http://schemas.microsoft.com/office/drawing/2014/main" id="{83E0BD19-6F36-ECA3-9C33-15BF4CB86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12192000" cy="6858000"/>
          </a:xfrm>
          <a:prstGeom prst="rect">
            <a:avLst/>
          </a:prstGeom>
        </p:spPr>
      </p:pic>
      <p:sp>
        <p:nvSpPr>
          <p:cNvPr id="2" name="Title 1">
            <a:extLst>
              <a:ext uri="{FF2B5EF4-FFF2-40B4-BE49-F238E27FC236}">
                <a16:creationId xmlns:a16="http://schemas.microsoft.com/office/drawing/2014/main" id="{669FCF4C-4670-C30C-9D15-D8993131A172}"/>
              </a:ext>
            </a:extLst>
          </p:cNvPr>
          <p:cNvSpPr>
            <a:spLocks noGrp="1"/>
          </p:cNvSpPr>
          <p:nvPr>
            <p:ph type="title"/>
          </p:nvPr>
        </p:nvSpPr>
        <p:spPr/>
        <p:txBody>
          <a:bodyPr/>
          <a:lstStyle/>
          <a:p>
            <a:r>
              <a:rPr lang="en-GB" dirty="0"/>
              <a:t>Our own fibre - Smart Wires Unlimited</a:t>
            </a:r>
          </a:p>
        </p:txBody>
      </p:sp>
      <p:grpSp>
        <p:nvGrpSpPr>
          <p:cNvPr id="9" name="Footer">
            <a:extLst>
              <a:ext uri="{FF2B5EF4-FFF2-40B4-BE49-F238E27FC236}">
                <a16:creationId xmlns:a16="http://schemas.microsoft.com/office/drawing/2014/main" id="{90E10707-6C63-E810-0A11-02CDF464EC88}"/>
              </a:ext>
            </a:extLst>
          </p:cNvPr>
          <p:cNvGrpSpPr/>
          <p:nvPr/>
        </p:nvGrpSpPr>
        <p:grpSpPr>
          <a:xfrm>
            <a:off x="0" y="6334126"/>
            <a:ext cx="12249150" cy="549274"/>
            <a:chOff x="0" y="6334126"/>
            <a:chExt cx="12249150" cy="549274"/>
          </a:xfrm>
          <a:solidFill>
            <a:srgbClr val="1A1C2B"/>
          </a:solidFill>
        </p:grpSpPr>
        <p:sp>
          <p:nvSpPr>
            <p:cNvPr id="10" name="The Exponential-e Group Channel Partner Programme">
              <a:extLst>
                <a:ext uri="{FF2B5EF4-FFF2-40B4-BE49-F238E27FC236}">
                  <a16:creationId xmlns:a16="http://schemas.microsoft.com/office/drawing/2014/main" id="{10021846-ACAA-2E08-AC70-3843D2998102}"/>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Be unstoppable.</a:t>
              </a:r>
              <a:r>
                <a:rPr kumimoji="0" lang="en-GB" sz="1200" b="1"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 The Exponential-e Group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Channel Partner Programme</a:t>
              </a:r>
            </a:p>
          </p:txBody>
        </p:sp>
        <p:sp>
          <p:nvSpPr>
            <p:cNvPr id="11" name="Website | Contact Number">
              <a:extLst>
                <a:ext uri="{FF2B5EF4-FFF2-40B4-BE49-F238E27FC236}">
                  <a16:creationId xmlns:a16="http://schemas.microsoft.com/office/drawing/2014/main" id="{BDF02A5D-1278-9A78-8B48-9E5867D35440}"/>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www.expo-e.</a:t>
              </a:r>
              <a:r>
                <a:rPr lang="en-GB" sz="1200" dirty="0" err="1">
                  <a:solidFill>
                    <a:srgbClr val="1A1C2B"/>
                  </a:solidFill>
                  <a:latin typeface="Helvetica" pitchFamily="2" charset="0"/>
                  <a:cs typeface="HelveticaNowText Regular" panose="020B0504030202020204" pitchFamily="34" charset="0"/>
                </a:rPr>
                <a:t>uk</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   |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0203 993 3374</a:t>
              </a:r>
            </a:p>
          </p:txBody>
        </p:sp>
      </p:grpSp>
      <p:grpSp>
        <p:nvGrpSpPr>
          <p:cNvPr id="12" name="Expo.e Logo">
            <a:extLst>
              <a:ext uri="{FF2B5EF4-FFF2-40B4-BE49-F238E27FC236}">
                <a16:creationId xmlns:a16="http://schemas.microsoft.com/office/drawing/2014/main" id="{AD9B198B-7F01-689B-A963-BEB6EA1BE4E1}"/>
              </a:ext>
            </a:extLst>
          </p:cNvPr>
          <p:cNvGrpSpPr/>
          <p:nvPr/>
        </p:nvGrpSpPr>
        <p:grpSpPr>
          <a:xfrm>
            <a:off x="368300" y="241303"/>
            <a:ext cx="2057353" cy="324928"/>
            <a:chOff x="368300" y="241303"/>
            <a:chExt cx="2057353" cy="324928"/>
          </a:xfrm>
          <a:solidFill>
            <a:schemeClr val="bg2"/>
          </a:solidFill>
        </p:grpSpPr>
        <p:sp>
          <p:nvSpPr>
            <p:cNvPr id="13" name="Free-form: Shape 12">
              <a:extLst>
                <a:ext uri="{FF2B5EF4-FFF2-40B4-BE49-F238E27FC236}">
                  <a16:creationId xmlns:a16="http://schemas.microsoft.com/office/drawing/2014/main" id="{13979F3B-53A3-30C1-1F9F-54B709CF3295}"/>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4" name="Free-form: Shape 13">
              <a:extLst>
                <a:ext uri="{FF2B5EF4-FFF2-40B4-BE49-F238E27FC236}">
                  <a16:creationId xmlns:a16="http://schemas.microsoft.com/office/drawing/2014/main" id="{23C68C32-6F91-7858-257A-85BE7D10414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BA231C99-30C4-7239-F41F-36196CA9954A}"/>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5DAAA27F-268A-091F-BCB7-F41332789F97}"/>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C47B8A9F-01BE-34F1-FDEC-5C27AB6E280A}"/>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Shape 17">
              <a:extLst>
                <a:ext uri="{FF2B5EF4-FFF2-40B4-BE49-F238E27FC236}">
                  <a16:creationId xmlns:a16="http://schemas.microsoft.com/office/drawing/2014/main" id="{30627603-0F6A-6AAE-601C-44419882D430}"/>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3" name="Rectangle: Rounded Corners 2">
            <a:extLst>
              <a:ext uri="{FF2B5EF4-FFF2-40B4-BE49-F238E27FC236}">
                <a16:creationId xmlns:a16="http://schemas.microsoft.com/office/drawing/2014/main" id="{BB6B93A8-9B72-3406-DDA9-04BE9A76D544}"/>
              </a:ext>
            </a:extLst>
          </p:cNvPr>
          <p:cNvSpPr/>
          <p:nvPr/>
        </p:nvSpPr>
        <p:spPr>
          <a:xfrm>
            <a:off x="-256554" y="1998619"/>
            <a:ext cx="4862110" cy="130640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3200" b="1" dirty="0">
                <a:solidFill>
                  <a:schemeClr val="tx1"/>
                </a:solidFill>
                <a:latin typeface="Helvetica" pitchFamily="2" charset="0"/>
              </a:rPr>
              <a:t>From £599 per Month*</a:t>
            </a:r>
          </a:p>
          <a:p>
            <a:pPr algn="r"/>
            <a:r>
              <a:rPr lang="en-GB" b="1" i="1" dirty="0">
                <a:solidFill>
                  <a:schemeClr val="tx1"/>
                </a:solidFill>
                <a:latin typeface="Helvetica" pitchFamily="2" charset="0"/>
              </a:rPr>
              <a:t>No installation fee</a:t>
            </a:r>
          </a:p>
          <a:p>
            <a:pPr algn="r"/>
            <a:r>
              <a:rPr lang="en-GB" b="1" i="1" dirty="0">
                <a:solidFill>
                  <a:schemeClr val="tx1"/>
                </a:solidFill>
                <a:latin typeface="Helvetica" pitchFamily="2" charset="0"/>
              </a:rPr>
              <a:t>3 years term</a:t>
            </a:r>
          </a:p>
        </p:txBody>
      </p:sp>
      <p:sp>
        <p:nvSpPr>
          <p:cNvPr id="4" name="Rectangle: Rounded Corners 3">
            <a:extLst>
              <a:ext uri="{FF2B5EF4-FFF2-40B4-BE49-F238E27FC236}">
                <a16:creationId xmlns:a16="http://schemas.microsoft.com/office/drawing/2014/main" id="{8B492663-4CAE-EF22-B927-246D7501D149}"/>
              </a:ext>
            </a:extLst>
          </p:cNvPr>
          <p:cNvSpPr/>
          <p:nvPr/>
        </p:nvSpPr>
        <p:spPr>
          <a:xfrm>
            <a:off x="-256554" y="923912"/>
            <a:ext cx="6934191" cy="9200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Helvetica" pitchFamily="2" charset="0"/>
              </a:rPr>
              <a:t>SMART WIRES UNLIMITED</a:t>
            </a:r>
          </a:p>
        </p:txBody>
      </p:sp>
      <p:sp>
        <p:nvSpPr>
          <p:cNvPr id="35" name="Title 1">
            <a:extLst>
              <a:ext uri="{FF2B5EF4-FFF2-40B4-BE49-F238E27FC236}">
                <a16:creationId xmlns:a16="http://schemas.microsoft.com/office/drawing/2014/main" id="{82DE98BE-B80C-CD22-DB00-70D92F740F39}"/>
              </a:ext>
            </a:extLst>
          </p:cNvPr>
          <p:cNvSpPr txBox="1">
            <a:spLocks/>
          </p:cNvSpPr>
          <p:nvPr/>
        </p:nvSpPr>
        <p:spPr>
          <a:xfrm>
            <a:off x="74827" y="5836485"/>
            <a:ext cx="8274754" cy="489172"/>
          </a:xfrm>
          <a:prstGeom prst="rect">
            <a:avLst/>
          </a:prstGeom>
          <a:noFill/>
          <a:ln>
            <a:noFill/>
          </a:ln>
        </p:spPr>
        <p:txBody>
          <a:bodyPr vert="horz" anchor="ctr"/>
          <a:lstStyle>
            <a:lvl1pPr marL="0" algn="r" defTabSz="609585" rtl="0" eaLnBrk="1" latinLnBrk="0" hangingPunct="1">
              <a:spcBef>
                <a:spcPct val="0"/>
              </a:spcBef>
              <a:buNone/>
              <a:defRPr lang="en-US" sz="2400" b="0" i="0" kern="0" spc="0" dirty="0">
                <a:solidFill>
                  <a:schemeClr val="bg1"/>
                </a:solidFill>
                <a:latin typeface="Helvetica" pitchFamily="2" charset="0"/>
                <a:ea typeface="+mj-ea"/>
                <a:cs typeface="+mj-cs"/>
              </a:defRPr>
            </a:lvl1pPr>
          </a:lstStyle>
          <a:p>
            <a:pPr algn="l"/>
            <a:r>
              <a:rPr lang="en-GB" sz="1400" i="1" dirty="0"/>
              <a:t>*10 Gbps access. Smart Wires Unlimited T&amp;Cs apply.</a:t>
            </a:r>
          </a:p>
        </p:txBody>
      </p:sp>
    </p:spTree>
    <p:extLst>
      <p:ext uri="{BB962C8B-B14F-4D97-AF65-F5344CB8AC3E}">
        <p14:creationId xmlns:p14="http://schemas.microsoft.com/office/powerpoint/2010/main" val="12413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Complementary Connectivity Solutions</a:t>
            </a:r>
          </a:p>
        </p:txBody>
      </p:sp>
      <p:sp>
        <p:nvSpPr>
          <p:cNvPr id="4" name="TextBox 3">
            <a:extLst>
              <a:ext uri="{FF2B5EF4-FFF2-40B4-BE49-F238E27FC236}">
                <a16:creationId xmlns:a16="http://schemas.microsoft.com/office/drawing/2014/main" id="{1DC9E480-CAAF-70B3-F84C-00083BA47D99}"/>
              </a:ext>
            </a:extLst>
          </p:cNvPr>
          <p:cNvSpPr txBox="1"/>
          <p:nvPr/>
        </p:nvSpPr>
        <p:spPr>
          <a:xfrm>
            <a:off x="417442" y="1073427"/>
            <a:ext cx="11247781" cy="4711146"/>
          </a:xfrm>
          <a:prstGeom prst="roundRect">
            <a:avLst>
              <a:gd name="adj" fmla="val 3264"/>
            </a:avLst>
          </a:prstGeom>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7200000" bIns="180000" anchor="ctr" anchorCtr="0">
            <a:no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EXPO.e’s </a:t>
            </a:r>
            <a:r>
              <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connectivity portfolio brings together a comprehensive range of leading-edge solutions, designed, delivered, and managed by leading experts, supported by robust SLAs, and built on our self-owned, enterprise-class network. </a:t>
            </a:r>
          </a:p>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GB"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The result</a:t>
            </a:r>
            <a:r>
              <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is optimal control and scalability, reduced operational costs, and an accelerated path to the Cloud, with the highest standard of cyber security inherent in the design of every solution.</a:t>
            </a:r>
          </a:p>
        </p:txBody>
      </p:sp>
      <p:sp>
        <p:nvSpPr>
          <p:cNvPr id="11" name="Rectangle 10">
            <a:extLst>
              <a:ext uri="{FF2B5EF4-FFF2-40B4-BE49-F238E27FC236}">
                <a16:creationId xmlns:a16="http://schemas.microsoft.com/office/drawing/2014/main" id="{41C5CE05-EAF4-5877-82B4-459F488A944C}"/>
              </a:ext>
            </a:extLst>
          </p:cNvPr>
          <p:cNvSpPr/>
          <p:nvPr/>
        </p:nvSpPr>
        <p:spPr>
          <a:xfrm>
            <a:off x="4681330" y="1073427"/>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An industry-leading </a:t>
            </a:r>
            <a:br>
              <a:rPr kumimoji="0" lang="en-US"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r>
              <a:rPr kumimoji="0" lang="en-US"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SD-WAN solution</a:t>
            </a:r>
            <a:endPar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500" b="0" i="0" u="none" strike="noStrike" kern="1200" cap="none" spc="0" normalizeH="0" baseline="0" noProof="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Drawing </a:t>
            </a: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on </a:t>
            </a:r>
            <a:r>
              <a:rPr kumimoji="0" lang="en-US" sz="1500" b="1" i="0" u="none" strike="noStrike" kern="120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EXPO.e</a:t>
            </a:r>
            <a:r>
              <a:rPr kumimoji="0" lang="en-US" sz="1500" b="0" i="0" u="none" strike="noStrike" kern="120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a:t>
            </a: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years </a:t>
            </a:r>
            <a:b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of experience as a UK pioneer in software-defined connectivity - delivered as a fully managed service.</a:t>
            </a:r>
            <a:endParaRPr kumimoji="0" lang="en-GB"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A9C1757-B930-4E3D-87A7-9DF9C40190CC}"/>
              </a:ext>
            </a:extLst>
          </p:cNvPr>
          <p:cNvSpPr/>
          <p:nvPr/>
        </p:nvSpPr>
        <p:spPr>
          <a:xfrm>
            <a:off x="8161806" y="1073427"/>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tab pos="577850" algn="l"/>
              </a:tabLst>
              <a:defRPr/>
            </a:pPr>
            <a:r>
              <a:rPr kumimoji="0" lang="en-US"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Secure Access Service Edge (SASE)</a:t>
            </a:r>
            <a:endPar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tab pos="577850" algn="l"/>
              </a:tabLst>
              <a:defRPr/>
            </a:pP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Combining leading-edge </a:t>
            </a:r>
            <a:b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networking and zero-trust cyber security in a Cloud-based solution, to provide optimal control, protection, and visibility.</a:t>
            </a:r>
            <a:endParaRPr kumimoji="0" lang="en-GB"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C1FE690-A922-3635-CCDB-DD4D5F5A01ED}"/>
              </a:ext>
            </a:extLst>
          </p:cNvPr>
          <p:cNvSpPr/>
          <p:nvPr/>
        </p:nvSpPr>
        <p:spPr>
          <a:xfrm>
            <a:off x="4681330" y="3424013"/>
            <a:ext cx="3482796"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tab pos="577850" algn="l"/>
              </a:tabLst>
              <a:defRPr/>
            </a:pPr>
            <a:r>
              <a:rPr kumimoji="0" lang="en-US" sz="1600" b="1"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Managed LAN and </a:t>
            </a:r>
            <a:r>
              <a:rPr kumimoji="0" lang="en-US" sz="1600" b="1" i="0" u="none" strike="noStrike" kern="120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WiFi</a:t>
            </a:r>
            <a:endParaRPr kumimoji="0" lang="en-GB" sz="16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tab pos="577850" algn="l"/>
              </a:tabLst>
              <a:defRPr/>
            </a:pPr>
            <a:r>
              <a:rPr kumimoji="0" lang="en-GB"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Our LAN and </a:t>
            </a:r>
            <a:r>
              <a:rPr kumimoji="0" lang="en-GB" sz="1500" b="0" i="0" u="none" strike="noStrike" kern="1200" cap="none" spc="0" normalizeH="0" baseline="0" noProof="0" dirty="0" err="1">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WiFi</a:t>
            </a:r>
            <a:r>
              <a:rPr kumimoji="0" lang="en-GB"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 solution places your customers’ IT infrastructure in safe hands. With 20+ years of experience in managed Network solutions and a 24/7/365 UK support desk, we are highly skilled and available to keep their business running.</a:t>
            </a:r>
          </a:p>
        </p:txBody>
      </p:sp>
      <p:sp>
        <p:nvSpPr>
          <p:cNvPr id="14" name="Rectangle 13">
            <a:extLst>
              <a:ext uri="{FF2B5EF4-FFF2-40B4-BE49-F238E27FC236}">
                <a16:creationId xmlns:a16="http://schemas.microsoft.com/office/drawing/2014/main" id="{BBF78B24-BF2C-A86E-6F8E-EF1F14608417}"/>
              </a:ext>
            </a:extLst>
          </p:cNvPr>
          <p:cNvSpPr/>
          <p:nvPr/>
        </p:nvSpPr>
        <p:spPr>
          <a:xfrm>
            <a:off x="8161806" y="3424013"/>
            <a:ext cx="3503418" cy="2360560"/>
          </a:xfrm>
          <a:prstGeom prst="rect">
            <a:avLst/>
          </a:prstGeom>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5i – Our Own Fibre Network</a:t>
            </a:r>
            <a:br>
              <a:rPr kumimoji="0" lang="en-US" sz="1600" b="1"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br>
            <a:endParaRPr kumimoji="0" lang="en-GB" sz="200" b="0" i="0" u="none" strike="noStrike" kern="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defRPr/>
            </a:pPr>
            <a:r>
              <a:rPr kumimoji="0" lang="en-US" sz="1450" b="0" i="0" u="none" strike="noStrike" kern="0" cap="none" spc="-3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We are laying our own dark fibre in London with a focus on 10Gb to Unlimited bandwidths.  This means we can offer good commercials, flexibility with Wayleaves, and additional tailored and bespoke services.  We are already in 20+ key buildings and locations</a:t>
            </a:r>
            <a:endParaRPr kumimoji="0" lang="en-GB" sz="1450" b="0" i="0" u="none" strike="noStrike" kern="0" cap="none" spc="-3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a:p>
            <a:pPr marL="107950" marR="107950" lvl="0" indent="0" algn="ctr" defTabSz="914400" rtl="0" eaLnBrk="1" fontAlgn="auto" latinLnBrk="0" hangingPunct="1">
              <a:lnSpc>
                <a:spcPct val="100000"/>
              </a:lnSpc>
              <a:spcBef>
                <a:spcPts val="300"/>
              </a:spcBef>
              <a:spcAft>
                <a:spcPts val="300"/>
              </a:spcAft>
              <a:buClrTx/>
              <a:buSzTx/>
              <a:buFontTx/>
              <a:buNone/>
              <a:tabLst>
                <a:tab pos="577850" algn="l"/>
              </a:tabLst>
              <a:defRPr/>
            </a:pPr>
            <a:r>
              <a:rPr kumimoji="0" lang="en-US"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rPr>
              <a:t>.</a:t>
            </a:r>
            <a:endParaRPr kumimoji="0" lang="en-GB" sz="1500" b="0" i="0" u="none" strike="noStrike" kern="1200" cap="none" spc="0" normalizeH="0" baseline="0" noProof="0" dirty="0">
              <a:ln>
                <a:noFill/>
              </a:ln>
              <a:solidFill>
                <a:srgbClr val="1A1C2B"/>
              </a:solidFill>
              <a:effectLst/>
              <a:uLnTx/>
              <a:uFillTx/>
              <a:latin typeface="Helvetica"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4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ADB843B-16FF-5059-3B83-A7E863E34323}"/>
              </a:ext>
            </a:extLst>
          </p:cNvPr>
          <p:cNvGrpSpPr/>
          <p:nvPr/>
        </p:nvGrpSpPr>
        <p:grpSpPr>
          <a:xfrm>
            <a:off x="599369" y="-131221"/>
            <a:ext cx="9149008" cy="6610822"/>
            <a:chOff x="1011811" y="-72535"/>
            <a:chExt cx="9495783" cy="7023100"/>
          </a:xfrm>
        </p:grpSpPr>
        <p:grpSp>
          <p:nvGrpSpPr>
            <p:cNvPr id="3" name="Group 2">
              <a:extLst>
                <a:ext uri="{FF2B5EF4-FFF2-40B4-BE49-F238E27FC236}">
                  <a16:creationId xmlns:a16="http://schemas.microsoft.com/office/drawing/2014/main" id="{9C7657F1-1279-6C4B-D694-05AE07E77ECC}"/>
                </a:ext>
              </a:extLst>
            </p:cNvPr>
            <p:cNvGrpSpPr/>
            <p:nvPr/>
          </p:nvGrpSpPr>
          <p:grpSpPr>
            <a:xfrm>
              <a:off x="1011811" y="-72535"/>
              <a:ext cx="9460586" cy="7023100"/>
              <a:chOff x="3383280" y="-96520"/>
              <a:chExt cx="9460586" cy="7023100"/>
            </a:xfrm>
          </p:grpSpPr>
          <p:sp>
            <p:nvSpPr>
              <p:cNvPr id="139" name="Rectangle 138">
                <a:extLst>
                  <a:ext uri="{FF2B5EF4-FFF2-40B4-BE49-F238E27FC236}">
                    <a16:creationId xmlns:a16="http://schemas.microsoft.com/office/drawing/2014/main" id="{5B55E089-DF45-0A8F-A9FE-D9BEC7F1C7AF}"/>
                  </a:ext>
                </a:extLst>
              </p:cNvPr>
              <p:cNvSpPr/>
              <p:nvPr/>
            </p:nvSpPr>
            <p:spPr>
              <a:xfrm>
                <a:off x="3383280" y="-96520"/>
                <a:ext cx="8849360" cy="6995160"/>
              </a:xfrm>
              <a:prstGeom prst="rect">
                <a:avLst/>
              </a:prstGeom>
              <a:gradFill flip="none" rotWithShape="1">
                <a:gsLst>
                  <a:gs pos="82000">
                    <a:srgbClr val="174A73">
                      <a:alpha val="0"/>
                    </a:srgbClr>
                  </a:gs>
                  <a:gs pos="15000">
                    <a:srgbClr val="5390C0"/>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40" name="Picture 139">
                <a:extLst>
                  <a:ext uri="{FF2B5EF4-FFF2-40B4-BE49-F238E27FC236}">
                    <a16:creationId xmlns:a16="http://schemas.microsoft.com/office/drawing/2014/main" id="{D7DA6C17-0D1A-6386-4FBE-399864902C7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53354" y="-68580"/>
                <a:ext cx="6890512" cy="6995160"/>
              </a:xfrm>
              <a:prstGeom prst="rect">
                <a:avLst/>
              </a:prstGeom>
            </p:spPr>
          </p:pic>
        </p:grpSp>
        <p:grpSp>
          <p:nvGrpSpPr>
            <p:cNvPr id="11" name="Group 10">
              <a:extLst>
                <a:ext uri="{FF2B5EF4-FFF2-40B4-BE49-F238E27FC236}">
                  <a16:creationId xmlns:a16="http://schemas.microsoft.com/office/drawing/2014/main" id="{1082EF93-8267-927D-4EB8-E9F9C53F3762}"/>
                </a:ext>
              </a:extLst>
            </p:cNvPr>
            <p:cNvGrpSpPr/>
            <p:nvPr/>
          </p:nvGrpSpPr>
          <p:grpSpPr>
            <a:xfrm>
              <a:off x="4418409" y="3943959"/>
              <a:ext cx="6089185" cy="2869526"/>
              <a:chOff x="4418409" y="3943959"/>
              <a:chExt cx="6089185" cy="2869526"/>
            </a:xfrm>
          </p:grpSpPr>
          <p:sp>
            <p:nvSpPr>
              <p:cNvPr id="91" name="TextBox 90">
                <a:extLst>
                  <a:ext uri="{FF2B5EF4-FFF2-40B4-BE49-F238E27FC236}">
                    <a16:creationId xmlns:a16="http://schemas.microsoft.com/office/drawing/2014/main" id="{30613638-8B95-4C82-B3D9-B84EA82D4DD6}"/>
                  </a:ext>
                </a:extLst>
              </p:cNvPr>
              <p:cNvSpPr txBox="1"/>
              <p:nvPr/>
            </p:nvSpPr>
            <p:spPr>
              <a:xfrm>
                <a:off x="4418409" y="6295500"/>
                <a:ext cx="1563189"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Helvetica" pitchFamily="2" charset="0"/>
                    <a:ea typeface="+mn-ea"/>
                    <a:cs typeface="+mn-cs"/>
                  </a:rPr>
                  <a:t>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Helvetica"/>
                    <a:ea typeface="+mn-ea"/>
                    <a:cs typeface="+mn-cs"/>
                  </a:rPr>
                  <a:t>to </a:t>
                </a:r>
                <a:r>
                  <a:rPr kumimoji="0" lang="en-GB" sz="1000" b="1" i="0" u="none" strike="noStrike" kern="1200" cap="none" spc="0" normalizeH="0" baseline="0" noProof="0">
                    <a:ln>
                      <a:noFill/>
                    </a:ln>
                    <a:solidFill>
                      <a:prstClr val="white"/>
                    </a:solidFill>
                    <a:effectLst/>
                    <a:uLnTx/>
                    <a:uFillTx/>
                    <a:latin typeface="Helvetica"/>
                    <a:ea typeface="+mn-ea"/>
                    <a:cs typeface="Helvetica"/>
                  </a:rPr>
                  <a:t>US </a:t>
                </a:r>
                <a:r>
                  <a:rPr kumimoji="0" lang="en-GB" sz="1000" b="1" i="0" u="none" strike="noStrike" kern="1200" cap="none" spc="0" normalizeH="0" baseline="0" noProof="0">
                    <a:ln>
                      <a:noFill/>
                    </a:ln>
                    <a:solidFill>
                      <a:prstClr val="white"/>
                    </a:solidFill>
                    <a:effectLst/>
                    <a:uLnTx/>
                    <a:uFillTx/>
                    <a:latin typeface="Helvetica"/>
                    <a:ea typeface="+mn-ea"/>
                    <a:cs typeface="+mn-cs"/>
                  </a:rPr>
                  <a:t>East Coast</a:t>
                </a:r>
              </a:p>
            </p:txBody>
          </p:sp>
          <p:sp>
            <p:nvSpPr>
              <p:cNvPr id="92" name="TextBox 91">
                <a:extLst>
                  <a:ext uri="{FF2B5EF4-FFF2-40B4-BE49-F238E27FC236}">
                    <a16:creationId xmlns:a16="http://schemas.microsoft.com/office/drawing/2014/main" id="{FDAFA190-6D6A-A92E-8038-8F3164653BCD}"/>
                  </a:ext>
                </a:extLst>
              </p:cNvPr>
              <p:cNvSpPr txBox="1"/>
              <p:nvPr/>
            </p:nvSpPr>
            <p:spPr>
              <a:xfrm>
                <a:off x="8487951" y="6349110"/>
                <a:ext cx="2019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Helvetica" pitchFamily="2" charset="0"/>
                    <a:ea typeface="+mn-ea"/>
                    <a:cs typeface="+mn-cs"/>
                  </a:rPr>
                  <a:t>Connect to</a:t>
                </a:r>
                <a:br>
                  <a:rPr kumimoji="0" lang="en-GB" sz="10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GB" sz="1000" b="1" i="0" u="none" strike="noStrike" kern="1200" cap="none" spc="0" normalizeH="0" baseline="0" noProof="0">
                    <a:ln>
                      <a:noFill/>
                    </a:ln>
                    <a:solidFill>
                      <a:prstClr val="white"/>
                    </a:solidFill>
                    <a:effectLst/>
                    <a:uLnTx/>
                    <a:uFillTx/>
                    <a:latin typeface="Helvetica" pitchFamily="2" charset="0"/>
                    <a:ea typeface="+mn-ea"/>
                    <a:cs typeface="+mn-cs"/>
                  </a:rPr>
                  <a:t>Amsterdam &amp; Frankfurt</a:t>
                </a:r>
              </a:p>
            </p:txBody>
          </p:sp>
          <p:sp>
            <p:nvSpPr>
              <p:cNvPr id="93" name="TextBox 92">
                <a:extLst>
                  <a:ext uri="{FF2B5EF4-FFF2-40B4-BE49-F238E27FC236}">
                    <a16:creationId xmlns:a16="http://schemas.microsoft.com/office/drawing/2014/main" id="{54EC4D4C-82ED-5568-0FD2-A8A18F41E612}"/>
                  </a:ext>
                </a:extLst>
              </p:cNvPr>
              <p:cNvSpPr txBox="1"/>
              <p:nvPr/>
            </p:nvSpPr>
            <p:spPr>
              <a:xfrm>
                <a:off x="6947894" y="6567264"/>
                <a:ext cx="15631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Helvetica" pitchFamily="2" charset="0"/>
                    <a:ea typeface="+mn-ea"/>
                    <a:cs typeface="+mn-cs"/>
                  </a:rPr>
                  <a:t>Connect to Paris</a:t>
                </a:r>
              </a:p>
            </p:txBody>
          </p:sp>
          <p:cxnSp>
            <p:nvCxnSpPr>
              <p:cNvPr id="94" name="Straight Arrow Connector 93">
                <a:extLst>
                  <a:ext uri="{FF2B5EF4-FFF2-40B4-BE49-F238E27FC236}">
                    <a16:creationId xmlns:a16="http://schemas.microsoft.com/office/drawing/2014/main" id="{E1FA5950-020D-FB69-D53D-312FFA323424}"/>
                  </a:ext>
                </a:extLst>
              </p:cNvPr>
              <p:cNvCxnSpPr/>
              <p:nvPr/>
            </p:nvCxnSpPr>
            <p:spPr>
              <a:xfrm>
                <a:off x="8682627" y="6060936"/>
                <a:ext cx="451107" cy="309367"/>
              </a:xfrm>
              <a:prstGeom prst="straightConnector1">
                <a:avLst/>
              </a:prstGeom>
              <a:ln>
                <a:solidFill>
                  <a:srgbClr val="39BB7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629CE7F2-AADE-3A00-8FC4-D5E88C7B1A88}"/>
                  </a:ext>
                </a:extLst>
              </p:cNvPr>
              <p:cNvCxnSpPr/>
              <p:nvPr/>
            </p:nvCxnSpPr>
            <p:spPr>
              <a:xfrm flipH="1" flipV="1">
                <a:off x="5823874" y="4248682"/>
                <a:ext cx="880930" cy="86583"/>
              </a:xfrm>
              <a:prstGeom prst="straightConnector1">
                <a:avLst/>
              </a:prstGeom>
              <a:ln>
                <a:solidFill>
                  <a:srgbClr val="39BB7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855B5D85-42B2-181C-7EC1-C5A4A1F31645}"/>
                  </a:ext>
                </a:extLst>
              </p:cNvPr>
              <p:cNvCxnSpPr/>
              <p:nvPr/>
            </p:nvCxnSpPr>
            <p:spPr>
              <a:xfrm>
                <a:off x="7832824" y="6246216"/>
                <a:ext cx="9258" cy="323704"/>
              </a:xfrm>
              <a:prstGeom prst="straightConnector1">
                <a:avLst/>
              </a:prstGeom>
              <a:ln>
                <a:solidFill>
                  <a:srgbClr val="39BB7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B1DE8AE8-7B60-68EA-A9C0-20469E872C53}"/>
                  </a:ext>
                </a:extLst>
              </p:cNvPr>
              <p:cNvCxnSpPr>
                <a:cxnSpLocks/>
              </p:cNvCxnSpPr>
              <p:nvPr/>
            </p:nvCxnSpPr>
            <p:spPr>
              <a:xfrm flipH="1">
                <a:off x="5460192" y="6067083"/>
                <a:ext cx="811657" cy="138552"/>
              </a:xfrm>
              <a:prstGeom prst="straightConnector1">
                <a:avLst/>
              </a:prstGeom>
              <a:ln>
                <a:solidFill>
                  <a:srgbClr val="39BB7C"/>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91D22AF8-24BB-0575-C644-130878833BF6}"/>
                  </a:ext>
                </a:extLst>
              </p:cNvPr>
              <p:cNvSpPr txBox="1"/>
              <p:nvPr/>
            </p:nvSpPr>
            <p:spPr>
              <a:xfrm>
                <a:off x="5260456" y="3943959"/>
                <a:ext cx="1563189"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Helvetica" pitchFamily="2" charset="0"/>
                    <a:ea typeface="+mn-ea"/>
                    <a:cs typeface="+mn-cs"/>
                  </a:rPr>
                  <a:t>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Helvetica"/>
                    <a:ea typeface="+mn-ea"/>
                    <a:cs typeface="Helvetica"/>
                  </a:rPr>
                  <a:t>to US East Coast</a:t>
                </a:r>
              </a:p>
            </p:txBody>
          </p:sp>
        </p:grpSp>
      </p:grpSp>
      <p:grpSp>
        <p:nvGrpSpPr>
          <p:cNvPr id="10" name="Group 9">
            <a:extLst>
              <a:ext uri="{FF2B5EF4-FFF2-40B4-BE49-F238E27FC236}">
                <a16:creationId xmlns:a16="http://schemas.microsoft.com/office/drawing/2014/main" id="{031B9912-B7DD-54DE-6AC2-E3984FE338C3}"/>
              </a:ext>
            </a:extLst>
          </p:cNvPr>
          <p:cNvGrpSpPr/>
          <p:nvPr/>
        </p:nvGrpSpPr>
        <p:grpSpPr>
          <a:xfrm>
            <a:off x="117529" y="932206"/>
            <a:ext cx="4358639" cy="2752423"/>
            <a:chOff x="-250592" y="1914091"/>
            <a:chExt cx="4358639" cy="2752423"/>
          </a:xfrm>
        </p:grpSpPr>
        <p:pic>
          <p:nvPicPr>
            <p:cNvPr id="82" name="Picture 81">
              <a:extLst>
                <a:ext uri="{FF2B5EF4-FFF2-40B4-BE49-F238E27FC236}">
                  <a16:creationId xmlns:a16="http://schemas.microsoft.com/office/drawing/2014/main" id="{EAD9BB99-1B0C-C4B9-D182-EE8D01344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93" y="2358113"/>
              <a:ext cx="4103825" cy="230840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3" name="Rectangle 82">
              <a:extLst>
                <a:ext uri="{FF2B5EF4-FFF2-40B4-BE49-F238E27FC236}">
                  <a16:creationId xmlns:a16="http://schemas.microsoft.com/office/drawing/2014/main" id="{35CF8BE4-0881-E3F6-9757-39334A096C35}"/>
                </a:ext>
              </a:extLst>
            </p:cNvPr>
            <p:cNvSpPr/>
            <p:nvPr/>
          </p:nvSpPr>
          <p:spPr>
            <a:xfrm>
              <a:off x="-250592" y="1914091"/>
              <a:ext cx="4358639"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Helvetica" pitchFamily="2" charset="0"/>
                  <a:ea typeface="+mn-ea"/>
                  <a:cs typeface="+mn-cs"/>
                </a:rPr>
                <a:t>International Reach</a:t>
              </a:r>
            </a:p>
          </p:txBody>
        </p:sp>
      </p:grpSp>
      <p:grpSp>
        <p:nvGrpSpPr>
          <p:cNvPr id="9" name="Group 8">
            <a:extLst>
              <a:ext uri="{FF2B5EF4-FFF2-40B4-BE49-F238E27FC236}">
                <a16:creationId xmlns:a16="http://schemas.microsoft.com/office/drawing/2014/main" id="{2DC485FC-EA69-A192-81D9-221404A81FB0}"/>
              </a:ext>
            </a:extLst>
          </p:cNvPr>
          <p:cNvGrpSpPr/>
          <p:nvPr/>
        </p:nvGrpSpPr>
        <p:grpSpPr>
          <a:xfrm>
            <a:off x="414516" y="4036600"/>
            <a:ext cx="2793424" cy="1167085"/>
            <a:chOff x="9086460" y="4589661"/>
            <a:chExt cx="2793424" cy="1167085"/>
          </a:xfrm>
        </p:grpSpPr>
        <p:sp>
          <p:nvSpPr>
            <p:cNvPr id="85" name="TextBox 84">
              <a:extLst>
                <a:ext uri="{FF2B5EF4-FFF2-40B4-BE49-F238E27FC236}">
                  <a16:creationId xmlns:a16="http://schemas.microsoft.com/office/drawing/2014/main" id="{05F8CC8F-F434-343A-1F81-BC3DA68273A7}"/>
                </a:ext>
              </a:extLst>
            </p:cNvPr>
            <p:cNvSpPr txBox="1"/>
            <p:nvPr/>
          </p:nvSpPr>
          <p:spPr>
            <a:xfrm>
              <a:off x="9203249" y="5049661"/>
              <a:ext cx="940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6" name="Freeform 202">
              <a:extLst>
                <a:ext uri="{FF2B5EF4-FFF2-40B4-BE49-F238E27FC236}">
                  <a16:creationId xmlns:a16="http://schemas.microsoft.com/office/drawing/2014/main" id="{4938F61D-2993-7ADB-6BF5-AD8EBCF86C69}"/>
                </a:ext>
              </a:extLst>
            </p:cNvPr>
            <p:cNvSpPr/>
            <p:nvPr/>
          </p:nvSpPr>
          <p:spPr>
            <a:xfrm>
              <a:off x="9137638" y="4589661"/>
              <a:ext cx="1114563" cy="1131935"/>
            </a:xfrm>
            <a:custGeom>
              <a:avLst/>
              <a:gdLst>
                <a:gd name="connsiteX0" fmla="*/ 561186 w 1114563"/>
                <a:gd name="connsiteY0" fmla="*/ 0 h 1131935"/>
                <a:gd name="connsiteX1" fmla="*/ 662124 w 1114563"/>
                <a:gd name="connsiteY1" fmla="*/ 10175 h 1131935"/>
                <a:gd name="connsiteX2" fmla="*/ 1114563 w 1114563"/>
                <a:gd name="connsiteY2" fmla="*/ 565299 h 1131935"/>
                <a:gd name="connsiteX3" fmla="*/ 547927 w 1114563"/>
                <a:gd name="connsiteY3" fmla="*/ 1131935 h 1131935"/>
                <a:gd name="connsiteX4" fmla="*/ 327367 w 1114563"/>
                <a:gd name="connsiteY4" fmla="*/ 1087406 h 1131935"/>
                <a:gd name="connsiteX5" fmla="*/ 245259 w 1114563"/>
                <a:gd name="connsiteY5" fmla="*/ 1042839 h 1131935"/>
                <a:gd name="connsiteX6" fmla="*/ 168251 w 1114563"/>
                <a:gd name="connsiteY6" fmla="*/ 979301 h 1131935"/>
                <a:gd name="connsiteX7" fmla="*/ 11671 w 1114563"/>
                <a:gd name="connsiteY7" fmla="*/ 688878 h 1131935"/>
                <a:gd name="connsiteX8" fmla="*/ 0 w 1114563"/>
                <a:gd name="connsiteY8" fmla="*/ 573108 h 1131935"/>
                <a:gd name="connsiteX9" fmla="*/ 11671 w 1114563"/>
                <a:gd name="connsiteY9" fmla="*/ 457337 h 1131935"/>
                <a:gd name="connsiteX10" fmla="*/ 458674 w 1114563"/>
                <a:gd name="connsiteY10" fmla="*/ 10334 h 1131935"/>
                <a:gd name="connsiteX11" fmla="*/ 561186 w 1114563"/>
                <a:gd name="connsiteY11" fmla="*/ 0 h 113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563" h="1131935">
                  <a:moveTo>
                    <a:pt x="561186" y="0"/>
                  </a:moveTo>
                  <a:lnTo>
                    <a:pt x="662124" y="10175"/>
                  </a:lnTo>
                  <a:cubicBezTo>
                    <a:pt x="920330" y="63012"/>
                    <a:pt x="1114563" y="291473"/>
                    <a:pt x="1114563" y="565299"/>
                  </a:cubicBezTo>
                  <a:cubicBezTo>
                    <a:pt x="1114563" y="878243"/>
                    <a:pt x="860871" y="1131935"/>
                    <a:pt x="547927" y="1131935"/>
                  </a:cubicBezTo>
                  <a:cubicBezTo>
                    <a:pt x="469691" y="1131935"/>
                    <a:pt x="395158" y="1116079"/>
                    <a:pt x="327367" y="1087406"/>
                  </a:cubicBezTo>
                  <a:lnTo>
                    <a:pt x="245259" y="1042839"/>
                  </a:lnTo>
                  <a:lnTo>
                    <a:pt x="168251" y="979301"/>
                  </a:lnTo>
                  <a:cubicBezTo>
                    <a:pt x="90286" y="901336"/>
                    <a:pt x="34627" y="801063"/>
                    <a:pt x="11671" y="688878"/>
                  </a:cubicBezTo>
                  <a:lnTo>
                    <a:pt x="0" y="573108"/>
                  </a:lnTo>
                  <a:lnTo>
                    <a:pt x="11671" y="457337"/>
                  </a:lnTo>
                  <a:cubicBezTo>
                    <a:pt x="57583" y="232968"/>
                    <a:pt x="234305" y="56247"/>
                    <a:pt x="458674" y="10334"/>
                  </a:cubicBezTo>
                  <a:lnTo>
                    <a:pt x="56118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7" name="TextBox 86">
              <a:extLst>
                <a:ext uri="{FF2B5EF4-FFF2-40B4-BE49-F238E27FC236}">
                  <a16:creationId xmlns:a16="http://schemas.microsoft.com/office/drawing/2014/main" id="{B5E58E9B-E5E9-F4C8-517D-0061FD8B7383}"/>
                </a:ext>
              </a:extLst>
            </p:cNvPr>
            <p:cNvSpPr txBox="1"/>
            <p:nvPr/>
          </p:nvSpPr>
          <p:spPr>
            <a:xfrm>
              <a:off x="9086460" y="4855988"/>
              <a:ext cx="12693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180+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NNI</a:t>
              </a:r>
            </a:p>
          </p:txBody>
        </p:sp>
        <p:sp>
          <p:nvSpPr>
            <p:cNvPr id="88" name="Freeform 204">
              <a:extLst>
                <a:ext uri="{FF2B5EF4-FFF2-40B4-BE49-F238E27FC236}">
                  <a16:creationId xmlns:a16="http://schemas.microsoft.com/office/drawing/2014/main" id="{A7CD2375-D6E2-A5BC-F434-138B36F42E08}"/>
                </a:ext>
              </a:extLst>
            </p:cNvPr>
            <p:cNvSpPr/>
            <p:nvPr/>
          </p:nvSpPr>
          <p:spPr>
            <a:xfrm>
              <a:off x="9378993" y="4607856"/>
              <a:ext cx="2500891" cy="1148890"/>
            </a:xfrm>
            <a:custGeom>
              <a:avLst/>
              <a:gdLst>
                <a:gd name="connsiteX0" fmla="*/ 329186 w 2500891"/>
                <a:gd name="connsiteY0" fmla="*/ 0 h 1148890"/>
                <a:gd name="connsiteX1" fmla="*/ 1926446 w 2500891"/>
                <a:gd name="connsiteY1" fmla="*/ 0 h 1148890"/>
                <a:gd name="connsiteX2" fmla="*/ 2500891 w 2500891"/>
                <a:gd name="connsiteY2" fmla="*/ 574445 h 1148890"/>
                <a:gd name="connsiteX3" fmla="*/ 2500890 w 2500891"/>
                <a:gd name="connsiteY3" fmla="*/ 574445 h 1148890"/>
                <a:gd name="connsiteX4" fmla="*/ 1926445 w 2500891"/>
                <a:gd name="connsiteY4" fmla="*/ 1148890 h 1148890"/>
                <a:gd name="connsiteX5" fmla="*/ 329186 w 2500891"/>
                <a:gd name="connsiteY5" fmla="*/ 1148889 h 1148890"/>
                <a:gd name="connsiteX6" fmla="*/ 8008 w 2500891"/>
                <a:gd name="connsiteY6" fmla="*/ 1050783 h 1148890"/>
                <a:gd name="connsiteX7" fmla="*/ 0 w 2500891"/>
                <a:gd name="connsiteY7" fmla="*/ 1044176 h 1148890"/>
                <a:gd name="connsiteX8" fmla="*/ 82108 w 2500891"/>
                <a:gd name="connsiteY8" fmla="*/ 1088743 h 1148890"/>
                <a:gd name="connsiteX9" fmla="*/ 302668 w 2500891"/>
                <a:gd name="connsiteY9" fmla="*/ 1133272 h 1148890"/>
                <a:gd name="connsiteX10" fmla="*/ 869304 w 2500891"/>
                <a:gd name="connsiteY10" fmla="*/ 566636 h 1148890"/>
                <a:gd name="connsiteX11" fmla="*/ 416865 w 2500891"/>
                <a:gd name="connsiteY11" fmla="*/ 11512 h 1148890"/>
                <a:gd name="connsiteX12" fmla="*/ 315927 w 2500891"/>
                <a:gd name="connsiteY12" fmla="*/ 1337 h 1148890"/>
                <a:gd name="connsiteX13" fmla="*/ 329186 w 2500891"/>
                <a:gd name="connsiteY13" fmla="*/ 0 h 114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0891" h="1148890">
                  <a:moveTo>
                    <a:pt x="329186" y="0"/>
                  </a:moveTo>
                  <a:lnTo>
                    <a:pt x="1926446" y="0"/>
                  </a:lnTo>
                  <a:cubicBezTo>
                    <a:pt x="2243703" y="0"/>
                    <a:pt x="2500891" y="257188"/>
                    <a:pt x="2500891" y="574445"/>
                  </a:cubicBezTo>
                  <a:lnTo>
                    <a:pt x="2500890" y="574445"/>
                  </a:lnTo>
                  <a:cubicBezTo>
                    <a:pt x="2500890" y="891702"/>
                    <a:pt x="2243702" y="1148890"/>
                    <a:pt x="1926445" y="1148890"/>
                  </a:cubicBezTo>
                  <a:lnTo>
                    <a:pt x="329186" y="1148889"/>
                  </a:lnTo>
                  <a:cubicBezTo>
                    <a:pt x="210215" y="1148889"/>
                    <a:pt x="99690" y="1112722"/>
                    <a:pt x="8008" y="1050783"/>
                  </a:cubicBezTo>
                  <a:lnTo>
                    <a:pt x="0" y="1044176"/>
                  </a:lnTo>
                  <a:lnTo>
                    <a:pt x="82108" y="1088743"/>
                  </a:lnTo>
                  <a:cubicBezTo>
                    <a:pt x="149899" y="1117416"/>
                    <a:pt x="224432" y="1133272"/>
                    <a:pt x="302668" y="1133272"/>
                  </a:cubicBezTo>
                  <a:cubicBezTo>
                    <a:pt x="615612" y="1133272"/>
                    <a:pt x="869304" y="879580"/>
                    <a:pt x="869304" y="566636"/>
                  </a:cubicBezTo>
                  <a:cubicBezTo>
                    <a:pt x="869304" y="292810"/>
                    <a:pt x="675071" y="64349"/>
                    <a:pt x="416865" y="11512"/>
                  </a:cubicBezTo>
                  <a:lnTo>
                    <a:pt x="315927" y="1337"/>
                  </a:lnTo>
                  <a:lnTo>
                    <a:pt x="329186" y="0"/>
                  </a:lnTo>
                  <a:close/>
                </a:path>
              </a:pathLst>
            </a:custGeom>
            <a:solidFill>
              <a:schemeClr val="bg1"/>
            </a:solidFill>
            <a:ln w="25400">
              <a:solidFill>
                <a:schemeClr val="bg1"/>
              </a:solidFill>
            </a:ln>
            <a:effectLst>
              <a:outerShdw blurRad="40000" dist="23000" dir="5400000" rotWithShape="0">
                <a:srgbClr val="174A73">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9" name="Freeform 205">
              <a:extLst>
                <a:ext uri="{FF2B5EF4-FFF2-40B4-BE49-F238E27FC236}">
                  <a16:creationId xmlns:a16="http://schemas.microsoft.com/office/drawing/2014/main" id="{3F51F275-2CF0-3D13-49CA-CED244B23B7A}"/>
                </a:ext>
              </a:extLst>
            </p:cNvPr>
            <p:cNvSpPr/>
            <p:nvPr/>
          </p:nvSpPr>
          <p:spPr>
            <a:xfrm>
              <a:off x="9115025" y="4607857"/>
              <a:ext cx="579895" cy="1044176"/>
            </a:xfrm>
            <a:custGeom>
              <a:avLst/>
              <a:gdLst>
                <a:gd name="connsiteX0" fmla="*/ 566636 w 579895"/>
                <a:gd name="connsiteY0" fmla="*/ 0 h 1044176"/>
                <a:gd name="connsiteX1" fmla="*/ 579895 w 579895"/>
                <a:gd name="connsiteY1" fmla="*/ 1337 h 1044176"/>
                <a:gd name="connsiteX2" fmla="*/ 477383 w 579895"/>
                <a:gd name="connsiteY2" fmla="*/ 11671 h 1044176"/>
                <a:gd name="connsiteX3" fmla="*/ 30380 w 579895"/>
                <a:gd name="connsiteY3" fmla="*/ 458674 h 1044176"/>
                <a:gd name="connsiteX4" fmla="*/ 18709 w 579895"/>
                <a:gd name="connsiteY4" fmla="*/ 574445 h 1044176"/>
                <a:gd name="connsiteX5" fmla="*/ 18709 w 579895"/>
                <a:gd name="connsiteY5" fmla="*/ 574444 h 1044176"/>
                <a:gd name="connsiteX6" fmla="*/ 18709 w 579895"/>
                <a:gd name="connsiteY6" fmla="*/ 574445 h 1044176"/>
                <a:gd name="connsiteX7" fmla="*/ 18709 w 579895"/>
                <a:gd name="connsiteY7" fmla="*/ 574445 h 1044176"/>
                <a:gd name="connsiteX8" fmla="*/ 30380 w 579895"/>
                <a:gd name="connsiteY8" fmla="*/ 690215 h 1044176"/>
                <a:gd name="connsiteX9" fmla="*/ 186960 w 579895"/>
                <a:gd name="connsiteY9" fmla="*/ 980638 h 1044176"/>
                <a:gd name="connsiteX10" fmla="*/ 263968 w 579895"/>
                <a:gd name="connsiteY10" fmla="*/ 1044176 h 1044176"/>
                <a:gd name="connsiteX11" fmla="*/ 249825 w 579895"/>
                <a:gd name="connsiteY11" fmla="*/ 1036499 h 1044176"/>
                <a:gd name="connsiteX12" fmla="*/ 0 w 579895"/>
                <a:gd name="connsiteY12" fmla="*/ 566636 h 1044176"/>
                <a:gd name="connsiteX13" fmla="*/ 566636 w 579895"/>
                <a:gd name="connsiteY13" fmla="*/ 0 h 104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895" h="1044176">
                  <a:moveTo>
                    <a:pt x="566636" y="0"/>
                  </a:moveTo>
                  <a:lnTo>
                    <a:pt x="579895" y="1337"/>
                  </a:lnTo>
                  <a:lnTo>
                    <a:pt x="477383" y="11671"/>
                  </a:lnTo>
                  <a:cubicBezTo>
                    <a:pt x="253014" y="57584"/>
                    <a:pt x="76292" y="234305"/>
                    <a:pt x="30380" y="458674"/>
                  </a:cubicBezTo>
                  <a:lnTo>
                    <a:pt x="18709" y="574445"/>
                  </a:lnTo>
                  <a:lnTo>
                    <a:pt x="18709" y="574444"/>
                  </a:lnTo>
                  <a:lnTo>
                    <a:pt x="18709" y="574445"/>
                  </a:lnTo>
                  <a:lnTo>
                    <a:pt x="18709" y="574445"/>
                  </a:lnTo>
                  <a:lnTo>
                    <a:pt x="30380" y="690215"/>
                  </a:lnTo>
                  <a:cubicBezTo>
                    <a:pt x="53336" y="802400"/>
                    <a:pt x="108995" y="902673"/>
                    <a:pt x="186960" y="980638"/>
                  </a:cubicBezTo>
                  <a:lnTo>
                    <a:pt x="263968" y="1044176"/>
                  </a:lnTo>
                  <a:lnTo>
                    <a:pt x="249825" y="1036499"/>
                  </a:lnTo>
                  <a:cubicBezTo>
                    <a:pt x="99098" y="934671"/>
                    <a:pt x="0" y="762226"/>
                    <a:pt x="0" y="566636"/>
                  </a:cubicBezTo>
                  <a:cubicBezTo>
                    <a:pt x="0" y="253692"/>
                    <a:pt x="253692" y="0"/>
                    <a:pt x="566636" y="0"/>
                  </a:cubicBezTo>
                  <a:close/>
                </a:path>
              </a:pathLst>
            </a:custGeom>
            <a:solidFill>
              <a:srgbClr val="2676AC">
                <a:alpha val="46000"/>
              </a:srgbClr>
            </a:solidFill>
            <a:ln w="25400">
              <a:solidFill>
                <a:schemeClr val="bg1"/>
              </a:solidFill>
            </a:ln>
            <a:effectLst>
              <a:outerShdw blurRad="40000" dist="23000" dir="5400000" rotWithShape="0">
                <a:srgbClr val="174A73">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90" name="Group 89">
              <a:extLst>
                <a:ext uri="{FF2B5EF4-FFF2-40B4-BE49-F238E27FC236}">
                  <a16:creationId xmlns:a16="http://schemas.microsoft.com/office/drawing/2014/main" id="{5AD1B9B2-AC64-F51B-9D43-AD2B9B4623F7}"/>
                </a:ext>
              </a:extLst>
            </p:cNvPr>
            <p:cNvGrpSpPr/>
            <p:nvPr/>
          </p:nvGrpSpPr>
          <p:grpSpPr>
            <a:xfrm>
              <a:off x="10316068" y="4930566"/>
              <a:ext cx="1435535" cy="560637"/>
              <a:chOff x="9266772" y="5350578"/>
              <a:chExt cx="876359" cy="342255"/>
            </a:xfrm>
          </p:grpSpPr>
          <p:pic>
            <p:nvPicPr>
              <p:cNvPr id="99" name="Picture 2" descr="Image result for virgin media wholesale">
                <a:extLst>
                  <a:ext uri="{FF2B5EF4-FFF2-40B4-BE49-F238E27FC236}">
                    <a16:creationId xmlns:a16="http://schemas.microsoft.com/office/drawing/2014/main" id="{F97606E1-9C1C-508B-B69C-C03CB9D8AB6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95490" y="5403513"/>
                <a:ext cx="205674" cy="12014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Image result for talk talk business">
                <a:extLst>
                  <a:ext uri="{FF2B5EF4-FFF2-40B4-BE49-F238E27FC236}">
                    <a16:creationId xmlns:a16="http://schemas.microsoft.com/office/drawing/2014/main" id="{0F57900C-ECF6-835A-EF4A-CC2CDD78846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18084" y="5350578"/>
                <a:ext cx="225995" cy="22599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Image result for sky networks">
                <a:extLst>
                  <a:ext uri="{FF2B5EF4-FFF2-40B4-BE49-F238E27FC236}">
                    <a16:creationId xmlns:a16="http://schemas.microsoft.com/office/drawing/2014/main" id="{DB7C28C2-DA28-4C90-B244-3CE2C800190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999838" y="5537810"/>
                <a:ext cx="143293" cy="8764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 descr="Image result for SSE">
                <a:extLst>
                  <a:ext uri="{FF2B5EF4-FFF2-40B4-BE49-F238E27FC236}">
                    <a16:creationId xmlns:a16="http://schemas.microsoft.com/office/drawing/2014/main" id="{F7BED9E1-3AE5-4DF7-8F19-AC25C9F4E59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862943" y="5414871"/>
                <a:ext cx="185436" cy="8746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4" descr="Image result for colt networks">
                <a:extLst>
                  <a:ext uri="{FF2B5EF4-FFF2-40B4-BE49-F238E27FC236}">
                    <a16:creationId xmlns:a16="http://schemas.microsoft.com/office/drawing/2014/main" id="{DFF6766E-2CD4-BB2E-810E-7D9886C45B9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774949" y="5549487"/>
                <a:ext cx="158309" cy="6251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Image result for bt wholesale">
                <a:extLst>
                  <a:ext uri="{FF2B5EF4-FFF2-40B4-BE49-F238E27FC236}">
                    <a16:creationId xmlns:a16="http://schemas.microsoft.com/office/drawing/2014/main" id="{C9D58A08-24F8-D877-4844-1CE7B12E24E8}"/>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266772" y="5464150"/>
                <a:ext cx="457365" cy="22868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itle 4">
            <a:extLst>
              <a:ext uri="{FF2B5EF4-FFF2-40B4-BE49-F238E27FC236}">
                <a16:creationId xmlns:a16="http://schemas.microsoft.com/office/drawing/2014/main" id="{90E518DE-9AF4-9304-6A3C-A883D5788B36}"/>
              </a:ext>
            </a:extLst>
          </p:cNvPr>
          <p:cNvSpPr>
            <a:spLocks noGrp="1"/>
          </p:cNvSpPr>
          <p:nvPr>
            <p:ph type="title"/>
          </p:nvPr>
        </p:nvSpPr>
        <p:spPr>
          <a:prstGeom prst="rect">
            <a:avLst/>
          </a:prstGeom>
        </p:spPr>
        <p:txBody>
          <a:bodyPr/>
          <a:lstStyle/>
          <a:p>
            <a:r>
              <a:rPr lang="en-GB" dirty="0"/>
              <a:t>EXPO.e’s £120m Core Network</a:t>
            </a:r>
            <a:endParaRPr lang="en-GB" dirty="0">
              <a:solidFill>
                <a:schemeClr val="bg1"/>
              </a:solidFill>
            </a:endParaRPr>
          </a:p>
        </p:txBody>
      </p:sp>
      <p:grpSp>
        <p:nvGrpSpPr>
          <p:cNvPr id="7" name="Group 6">
            <a:extLst>
              <a:ext uri="{FF2B5EF4-FFF2-40B4-BE49-F238E27FC236}">
                <a16:creationId xmlns:a16="http://schemas.microsoft.com/office/drawing/2014/main" id="{D6E04CCF-57DF-4FC1-23D9-725F237F1700}"/>
              </a:ext>
            </a:extLst>
          </p:cNvPr>
          <p:cNvGrpSpPr/>
          <p:nvPr/>
        </p:nvGrpSpPr>
        <p:grpSpPr>
          <a:xfrm>
            <a:off x="7935612" y="1359669"/>
            <a:ext cx="3789662" cy="3776550"/>
            <a:chOff x="124727" y="2305744"/>
            <a:chExt cx="3789662" cy="3776550"/>
          </a:xfrm>
        </p:grpSpPr>
        <p:grpSp>
          <p:nvGrpSpPr>
            <p:cNvPr id="2" name="Group 1">
              <a:extLst>
                <a:ext uri="{FF2B5EF4-FFF2-40B4-BE49-F238E27FC236}">
                  <a16:creationId xmlns:a16="http://schemas.microsoft.com/office/drawing/2014/main" id="{BDB58D29-026F-16BE-0D97-17C7DBBC39DA}"/>
                </a:ext>
              </a:extLst>
            </p:cNvPr>
            <p:cNvGrpSpPr/>
            <p:nvPr/>
          </p:nvGrpSpPr>
          <p:grpSpPr>
            <a:xfrm>
              <a:off x="135649" y="2322111"/>
              <a:ext cx="1133271" cy="1133271"/>
              <a:chOff x="135649" y="2322111"/>
              <a:chExt cx="1133271" cy="1133271"/>
            </a:xfrm>
          </p:grpSpPr>
          <p:sp>
            <p:nvSpPr>
              <p:cNvPr id="135" name="Oval 134">
                <a:extLst>
                  <a:ext uri="{FF2B5EF4-FFF2-40B4-BE49-F238E27FC236}">
                    <a16:creationId xmlns:a16="http://schemas.microsoft.com/office/drawing/2014/main" id="{FCA8771C-CE40-EA42-6235-41CDF5DB21E9}"/>
                  </a:ext>
                </a:extLst>
              </p:cNvPr>
              <p:cNvSpPr/>
              <p:nvPr/>
            </p:nvSpPr>
            <p:spPr>
              <a:xfrm>
                <a:off x="135649" y="2322111"/>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36" name="Graphic 83" descr="City">
                <a:extLst>
                  <a:ext uri="{FF2B5EF4-FFF2-40B4-BE49-F238E27FC236}">
                    <a16:creationId xmlns:a16="http://schemas.microsoft.com/office/drawing/2014/main" id="{DE96D87B-8797-5518-46A3-DCD5F110299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308" y="2394738"/>
                <a:ext cx="485952" cy="485952"/>
              </a:xfrm>
              <a:prstGeom prst="rect">
                <a:avLst/>
              </a:prstGeom>
              <a:noFill/>
              <a:ln>
                <a:noFill/>
              </a:ln>
            </p:spPr>
          </p:pic>
          <p:sp>
            <p:nvSpPr>
              <p:cNvPr id="137" name="TextBox 136">
                <a:extLst>
                  <a:ext uri="{FF2B5EF4-FFF2-40B4-BE49-F238E27FC236}">
                    <a16:creationId xmlns:a16="http://schemas.microsoft.com/office/drawing/2014/main" id="{EE8F387F-864F-7029-9F1C-2D0BFE2885F0}"/>
                  </a:ext>
                </a:extLst>
              </p:cNvPr>
              <p:cNvSpPr txBox="1"/>
              <p:nvPr/>
            </p:nvSpPr>
            <p:spPr>
              <a:xfrm>
                <a:off x="216899" y="2890339"/>
                <a:ext cx="94059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Towns &amp; Cities</a:t>
                </a:r>
              </a:p>
            </p:txBody>
          </p:sp>
          <p:sp>
            <p:nvSpPr>
              <p:cNvPr id="138" name="TextBox 137">
                <a:extLst>
                  <a:ext uri="{FF2B5EF4-FFF2-40B4-BE49-F238E27FC236}">
                    <a16:creationId xmlns:a16="http://schemas.microsoft.com/office/drawing/2014/main" id="{5162A7BB-FBC3-4037-7A9C-2A9C2EAAD6B6}"/>
                  </a:ext>
                </a:extLst>
              </p:cNvPr>
              <p:cNvSpPr txBox="1"/>
              <p:nvPr/>
            </p:nvSpPr>
            <p:spPr>
              <a:xfrm>
                <a:off x="376296" y="2797754"/>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170</a:t>
                </a:r>
              </a:p>
            </p:txBody>
          </p:sp>
        </p:grpSp>
        <p:grpSp>
          <p:nvGrpSpPr>
            <p:cNvPr id="75" name="Group 74">
              <a:extLst>
                <a:ext uri="{FF2B5EF4-FFF2-40B4-BE49-F238E27FC236}">
                  <a16:creationId xmlns:a16="http://schemas.microsoft.com/office/drawing/2014/main" id="{C61F402F-27CE-0B1E-AD72-1301F119CB15}"/>
                </a:ext>
              </a:extLst>
            </p:cNvPr>
            <p:cNvGrpSpPr/>
            <p:nvPr/>
          </p:nvGrpSpPr>
          <p:grpSpPr>
            <a:xfrm>
              <a:off x="149396" y="3637593"/>
              <a:ext cx="1133271" cy="1133271"/>
              <a:chOff x="2650547" y="1630093"/>
              <a:chExt cx="1133271" cy="1133271"/>
            </a:xfrm>
          </p:grpSpPr>
          <p:sp>
            <p:nvSpPr>
              <p:cNvPr id="131" name="Oval 130">
                <a:extLst>
                  <a:ext uri="{FF2B5EF4-FFF2-40B4-BE49-F238E27FC236}">
                    <a16:creationId xmlns:a16="http://schemas.microsoft.com/office/drawing/2014/main" id="{4D983E16-DF7C-4187-9D40-F7084E382B14}"/>
                  </a:ext>
                </a:extLst>
              </p:cNvPr>
              <p:cNvSpPr/>
              <p:nvPr/>
            </p:nvSpPr>
            <p:spPr>
              <a:xfrm>
                <a:off x="2650547" y="1630093"/>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2" name="TextBox 131">
                <a:extLst>
                  <a:ext uri="{FF2B5EF4-FFF2-40B4-BE49-F238E27FC236}">
                    <a16:creationId xmlns:a16="http://schemas.microsoft.com/office/drawing/2014/main" id="{C4ADBD40-75B8-169D-0865-DF0061052B13}"/>
                  </a:ext>
                </a:extLst>
              </p:cNvPr>
              <p:cNvSpPr txBox="1"/>
              <p:nvPr/>
            </p:nvSpPr>
            <p:spPr>
              <a:xfrm>
                <a:off x="2751975" y="2372085"/>
                <a:ext cx="940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Data Centres</a:t>
                </a:r>
              </a:p>
            </p:txBody>
          </p:sp>
          <p:sp>
            <p:nvSpPr>
              <p:cNvPr id="133" name="TextBox 132">
                <a:extLst>
                  <a:ext uri="{FF2B5EF4-FFF2-40B4-BE49-F238E27FC236}">
                    <a16:creationId xmlns:a16="http://schemas.microsoft.com/office/drawing/2014/main" id="{9C5091AE-5AFE-6111-EC46-C2B05A710BCC}"/>
                  </a:ext>
                </a:extLst>
              </p:cNvPr>
              <p:cNvSpPr txBox="1"/>
              <p:nvPr/>
            </p:nvSpPr>
            <p:spPr>
              <a:xfrm>
                <a:off x="2894414" y="2112765"/>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39</a:t>
                </a:r>
              </a:p>
            </p:txBody>
          </p:sp>
          <p:pic>
            <p:nvPicPr>
              <p:cNvPr id="134" name="Graphic 94" descr="Server">
                <a:extLst>
                  <a:ext uri="{FF2B5EF4-FFF2-40B4-BE49-F238E27FC236}">
                    <a16:creationId xmlns:a16="http://schemas.microsoft.com/office/drawing/2014/main" id="{60E92FC2-D02F-A399-90CE-A243BFAC384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74206" y="1702329"/>
                <a:ext cx="485952" cy="485952"/>
              </a:xfrm>
              <a:prstGeom prst="rect">
                <a:avLst/>
              </a:prstGeom>
              <a:noFill/>
              <a:ln>
                <a:noFill/>
              </a:ln>
            </p:spPr>
          </p:pic>
        </p:grpSp>
        <p:grpSp>
          <p:nvGrpSpPr>
            <p:cNvPr id="76" name="Group 75">
              <a:extLst>
                <a:ext uri="{FF2B5EF4-FFF2-40B4-BE49-F238E27FC236}">
                  <a16:creationId xmlns:a16="http://schemas.microsoft.com/office/drawing/2014/main" id="{EABE719F-5550-492E-8172-3EC11767C5FE}"/>
                </a:ext>
              </a:extLst>
            </p:cNvPr>
            <p:cNvGrpSpPr/>
            <p:nvPr/>
          </p:nvGrpSpPr>
          <p:grpSpPr>
            <a:xfrm>
              <a:off x="124727" y="4910202"/>
              <a:ext cx="1133271" cy="1133271"/>
              <a:chOff x="1391323" y="2949879"/>
              <a:chExt cx="1133271" cy="1133271"/>
            </a:xfrm>
          </p:grpSpPr>
          <p:sp>
            <p:nvSpPr>
              <p:cNvPr id="127" name="Oval 126">
                <a:extLst>
                  <a:ext uri="{FF2B5EF4-FFF2-40B4-BE49-F238E27FC236}">
                    <a16:creationId xmlns:a16="http://schemas.microsoft.com/office/drawing/2014/main" id="{281DA8A0-96E1-078F-C4F8-440C92CF3D20}"/>
                  </a:ext>
                </a:extLst>
              </p:cNvPr>
              <p:cNvSpPr/>
              <p:nvPr/>
            </p:nvSpPr>
            <p:spPr>
              <a:xfrm>
                <a:off x="1391323" y="2949879"/>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8" name="TextBox 127">
                <a:extLst>
                  <a:ext uri="{FF2B5EF4-FFF2-40B4-BE49-F238E27FC236}">
                    <a16:creationId xmlns:a16="http://schemas.microsoft.com/office/drawing/2014/main" id="{FDFE5FCB-68D3-17F7-7090-830991C53F81}"/>
                  </a:ext>
                </a:extLst>
              </p:cNvPr>
              <p:cNvSpPr txBox="1"/>
              <p:nvPr/>
            </p:nvSpPr>
            <p:spPr>
              <a:xfrm>
                <a:off x="1447718" y="3518671"/>
                <a:ext cx="102048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UK City Metros</a:t>
                </a:r>
              </a:p>
            </p:txBody>
          </p:sp>
          <p:sp>
            <p:nvSpPr>
              <p:cNvPr id="129" name="TextBox 128">
                <a:extLst>
                  <a:ext uri="{FF2B5EF4-FFF2-40B4-BE49-F238E27FC236}">
                    <a16:creationId xmlns:a16="http://schemas.microsoft.com/office/drawing/2014/main" id="{917B86AC-8F9E-68B3-66FD-09D401429361}"/>
                  </a:ext>
                </a:extLst>
              </p:cNvPr>
              <p:cNvSpPr txBox="1"/>
              <p:nvPr/>
            </p:nvSpPr>
            <p:spPr>
              <a:xfrm>
                <a:off x="1644531" y="3449409"/>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6</a:t>
                </a:r>
              </a:p>
            </p:txBody>
          </p:sp>
          <p:pic>
            <p:nvPicPr>
              <p:cNvPr id="130" name="Graphic 100" descr="Network">
                <a:extLst>
                  <a:ext uri="{FF2B5EF4-FFF2-40B4-BE49-F238E27FC236}">
                    <a16:creationId xmlns:a16="http://schemas.microsoft.com/office/drawing/2014/main" id="{E75972AC-9158-1778-94E6-BA5792CCD99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14982" y="3038593"/>
                <a:ext cx="485952" cy="485952"/>
              </a:xfrm>
              <a:prstGeom prst="rect">
                <a:avLst/>
              </a:prstGeom>
              <a:noFill/>
              <a:ln>
                <a:noFill/>
              </a:ln>
            </p:spPr>
          </p:pic>
        </p:grpSp>
        <p:grpSp>
          <p:nvGrpSpPr>
            <p:cNvPr id="77" name="Group 76">
              <a:extLst>
                <a:ext uri="{FF2B5EF4-FFF2-40B4-BE49-F238E27FC236}">
                  <a16:creationId xmlns:a16="http://schemas.microsoft.com/office/drawing/2014/main" id="{68A3F9E6-B02F-3733-DFA7-C794CF89D909}"/>
                </a:ext>
              </a:extLst>
            </p:cNvPr>
            <p:cNvGrpSpPr/>
            <p:nvPr/>
          </p:nvGrpSpPr>
          <p:grpSpPr>
            <a:xfrm>
              <a:off x="2704926" y="3648052"/>
              <a:ext cx="1133271" cy="1133271"/>
              <a:chOff x="136252" y="2949879"/>
              <a:chExt cx="1133271" cy="1133271"/>
            </a:xfrm>
          </p:grpSpPr>
          <p:sp>
            <p:nvSpPr>
              <p:cNvPr id="123" name="Oval 122">
                <a:extLst>
                  <a:ext uri="{FF2B5EF4-FFF2-40B4-BE49-F238E27FC236}">
                    <a16:creationId xmlns:a16="http://schemas.microsoft.com/office/drawing/2014/main" id="{24FCD833-D3DC-3C63-7128-B02BC0C7E84E}"/>
                  </a:ext>
                </a:extLst>
              </p:cNvPr>
              <p:cNvSpPr/>
              <p:nvPr/>
            </p:nvSpPr>
            <p:spPr>
              <a:xfrm>
                <a:off x="136252" y="2949879"/>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4" name="TextBox 123">
                <a:extLst>
                  <a:ext uri="{FF2B5EF4-FFF2-40B4-BE49-F238E27FC236}">
                    <a16:creationId xmlns:a16="http://schemas.microsoft.com/office/drawing/2014/main" id="{BF8FC2BC-C5DF-EC3C-7E66-E38FEE7490CB}"/>
                  </a:ext>
                </a:extLst>
              </p:cNvPr>
              <p:cNvSpPr txBox="1"/>
              <p:nvPr/>
            </p:nvSpPr>
            <p:spPr>
              <a:xfrm>
                <a:off x="232589" y="3649553"/>
                <a:ext cx="9405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Kilometre Fibre</a:t>
                </a:r>
              </a:p>
            </p:txBody>
          </p:sp>
          <p:sp>
            <p:nvSpPr>
              <p:cNvPr id="125" name="TextBox 124">
                <a:extLst>
                  <a:ext uri="{FF2B5EF4-FFF2-40B4-BE49-F238E27FC236}">
                    <a16:creationId xmlns:a16="http://schemas.microsoft.com/office/drawing/2014/main" id="{030C3FC2-F925-D53D-71AD-B25F8521781C}"/>
                  </a:ext>
                </a:extLst>
              </p:cNvPr>
              <p:cNvSpPr txBox="1"/>
              <p:nvPr/>
            </p:nvSpPr>
            <p:spPr>
              <a:xfrm>
                <a:off x="263148" y="3440575"/>
                <a:ext cx="9268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2000+</a:t>
                </a:r>
              </a:p>
            </p:txBody>
          </p:sp>
          <p:pic>
            <p:nvPicPr>
              <p:cNvPr id="126" name="Graphic 117" descr="Circles with arrows">
                <a:extLst>
                  <a:ext uri="{FF2B5EF4-FFF2-40B4-BE49-F238E27FC236}">
                    <a16:creationId xmlns:a16="http://schemas.microsoft.com/office/drawing/2014/main" id="{0A8245CB-F853-4DB8-FD31-6ED1166EF39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9911" y="3011656"/>
                <a:ext cx="485952" cy="485952"/>
              </a:xfrm>
              <a:prstGeom prst="rect">
                <a:avLst/>
              </a:prstGeom>
              <a:noFill/>
              <a:ln>
                <a:noFill/>
              </a:ln>
            </p:spPr>
          </p:pic>
        </p:grpSp>
        <p:grpSp>
          <p:nvGrpSpPr>
            <p:cNvPr id="78" name="Group 77">
              <a:extLst>
                <a:ext uri="{FF2B5EF4-FFF2-40B4-BE49-F238E27FC236}">
                  <a16:creationId xmlns:a16="http://schemas.microsoft.com/office/drawing/2014/main" id="{2AEBD7FD-BDE6-1781-0ABB-723A59272EB5}"/>
                </a:ext>
              </a:extLst>
            </p:cNvPr>
            <p:cNvGrpSpPr/>
            <p:nvPr/>
          </p:nvGrpSpPr>
          <p:grpSpPr>
            <a:xfrm>
              <a:off x="2544289" y="4949023"/>
              <a:ext cx="1291257" cy="1133271"/>
              <a:chOff x="3771887" y="2949879"/>
              <a:chExt cx="1291257" cy="1133271"/>
            </a:xfrm>
          </p:grpSpPr>
          <p:sp>
            <p:nvSpPr>
              <p:cNvPr id="118" name="Oval 117">
                <a:extLst>
                  <a:ext uri="{FF2B5EF4-FFF2-40B4-BE49-F238E27FC236}">
                    <a16:creationId xmlns:a16="http://schemas.microsoft.com/office/drawing/2014/main" id="{FA37079D-12C4-D6F3-CBEF-E15E6149F3DA}"/>
                  </a:ext>
                </a:extLst>
              </p:cNvPr>
              <p:cNvSpPr/>
              <p:nvPr/>
            </p:nvSpPr>
            <p:spPr>
              <a:xfrm>
                <a:off x="3929873" y="2949879"/>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9" name="TextBox 118">
                <a:extLst>
                  <a:ext uri="{FF2B5EF4-FFF2-40B4-BE49-F238E27FC236}">
                    <a16:creationId xmlns:a16="http://schemas.microsoft.com/office/drawing/2014/main" id="{9E712BEA-ABB6-DB57-D8F0-FA2081E2B4D2}"/>
                  </a:ext>
                </a:extLst>
              </p:cNvPr>
              <p:cNvSpPr txBox="1"/>
              <p:nvPr/>
            </p:nvSpPr>
            <p:spPr>
              <a:xfrm>
                <a:off x="3771887" y="3444897"/>
                <a:ext cx="940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20" name="Graphic 126" descr="Marker">
                <a:extLst>
                  <a:ext uri="{FF2B5EF4-FFF2-40B4-BE49-F238E27FC236}">
                    <a16:creationId xmlns:a16="http://schemas.microsoft.com/office/drawing/2014/main" id="{0D054ED2-2D80-E649-E9D6-D99C90D74D6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53532" y="2999772"/>
                <a:ext cx="485952" cy="485952"/>
              </a:xfrm>
              <a:prstGeom prst="rect">
                <a:avLst/>
              </a:prstGeom>
              <a:noFill/>
              <a:ln>
                <a:noFill/>
              </a:ln>
            </p:spPr>
          </p:pic>
          <p:sp>
            <p:nvSpPr>
              <p:cNvPr id="121" name="TextBox 120">
                <a:extLst>
                  <a:ext uri="{FF2B5EF4-FFF2-40B4-BE49-F238E27FC236}">
                    <a16:creationId xmlns:a16="http://schemas.microsoft.com/office/drawing/2014/main" id="{38362235-6E10-91E3-5DEC-806A848CA187}"/>
                  </a:ext>
                </a:extLst>
              </p:cNvPr>
              <p:cNvSpPr txBox="1"/>
              <p:nvPr/>
            </p:nvSpPr>
            <p:spPr>
              <a:xfrm>
                <a:off x="4026210" y="3632570"/>
                <a:ext cx="9405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white"/>
                    </a:solidFill>
                    <a:effectLst/>
                    <a:uLnTx/>
                    <a:uFillTx/>
                    <a:latin typeface="Helvetica" pitchFamily="2" charset="0"/>
                    <a:ea typeface="+mn-ea"/>
                    <a:cs typeface="+mn-cs"/>
                  </a:rPr>
                  <a:t>OnNet</a:t>
                </a: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 Postcode</a:t>
                </a:r>
              </a:p>
            </p:txBody>
          </p:sp>
          <p:sp>
            <p:nvSpPr>
              <p:cNvPr id="122" name="TextBox 121">
                <a:extLst>
                  <a:ext uri="{FF2B5EF4-FFF2-40B4-BE49-F238E27FC236}">
                    <a16:creationId xmlns:a16="http://schemas.microsoft.com/office/drawing/2014/main" id="{4A1EB1BF-F828-A3F7-66F6-275C06497688}"/>
                  </a:ext>
                </a:extLst>
              </p:cNvPr>
              <p:cNvSpPr txBox="1"/>
              <p:nvPr/>
            </p:nvSpPr>
            <p:spPr>
              <a:xfrm>
                <a:off x="3918474" y="3392105"/>
                <a:ext cx="11307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200K</a:t>
                </a:r>
              </a:p>
            </p:txBody>
          </p:sp>
        </p:grpSp>
        <p:grpSp>
          <p:nvGrpSpPr>
            <p:cNvPr id="79" name="Group 78">
              <a:extLst>
                <a:ext uri="{FF2B5EF4-FFF2-40B4-BE49-F238E27FC236}">
                  <a16:creationId xmlns:a16="http://schemas.microsoft.com/office/drawing/2014/main" id="{FFBD10C4-6517-8F2D-8CFB-9057A465CDB3}"/>
                </a:ext>
              </a:extLst>
            </p:cNvPr>
            <p:cNvGrpSpPr/>
            <p:nvPr/>
          </p:nvGrpSpPr>
          <p:grpSpPr>
            <a:xfrm>
              <a:off x="1428722" y="3637593"/>
              <a:ext cx="1133271" cy="1133271"/>
              <a:chOff x="3929873" y="1630093"/>
              <a:chExt cx="1133271" cy="1133271"/>
            </a:xfrm>
          </p:grpSpPr>
          <p:sp>
            <p:nvSpPr>
              <p:cNvPr id="114" name="Oval 113">
                <a:extLst>
                  <a:ext uri="{FF2B5EF4-FFF2-40B4-BE49-F238E27FC236}">
                    <a16:creationId xmlns:a16="http://schemas.microsoft.com/office/drawing/2014/main" id="{63139EBC-7FF3-28FE-9C82-B2B9A8BF7ACD}"/>
                  </a:ext>
                </a:extLst>
              </p:cNvPr>
              <p:cNvSpPr/>
              <p:nvPr/>
            </p:nvSpPr>
            <p:spPr>
              <a:xfrm>
                <a:off x="3929873" y="1630093"/>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5" name="TextBox 114">
                <a:extLst>
                  <a:ext uri="{FF2B5EF4-FFF2-40B4-BE49-F238E27FC236}">
                    <a16:creationId xmlns:a16="http://schemas.microsoft.com/office/drawing/2014/main" id="{2E988A45-0796-151B-D381-F562439D8532}"/>
                  </a:ext>
                </a:extLst>
              </p:cNvPr>
              <p:cNvSpPr txBox="1"/>
              <p:nvPr/>
            </p:nvSpPr>
            <p:spPr>
              <a:xfrm>
                <a:off x="3996355" y="2377118"/>
                <a:ext cx="940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white"/>
                    </a:solidFill>
                    <a:effectLst/>
                    <a:uLnTx/>
                    <a:uFillTx/>
                    <a:latin typeface="Helvetica" pitchFamily="2" charset="0"/>
                    <a:ea typeface="+mn-ea"/>
                    <a:cs typeface="+mn-cs"/>
                  </a:rPr>
                  <a:t>PoP’s</a:t>
                </a: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16" name="TextBox 115">
                <a:extLst>
                  <a:ext uri="{FF2B5EF4-FFF2-40B4-BE49-F238E27FC236}">
                    <a16:creationId xmlns:a16="http://schemas.microsoft.com/office/drawing/2014/main" id="{3C51F343-DC52-E4B2-E1A6-4AE636D3496E}"/>
                  </a:ext>
                </a:extLst>
              </p:cNvPr>
              <p:cNvSpPr txBox="1"/>
              <p:nvPr/>
            </p:nvSpPr>
            <p:spPr>
              <a:xfrm>
                <a:off x="4145476" y="2112765"/>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212</a:t>
                </a:r>
              </a:p>
            </p:txBody>
          </p:sp>
          <p:pic>
            <p:nvPicPr>
              <p:cNvPr id="117" name="Graphic 131" descr="Building">
                <a:extLst>
                  <a:ext uri="{FF2B5EF4-FFF2-40B4-BE49-F238E27FC236}">
                    <a16:creationId xmlns:a16="http://schemas.microsoft.com/office/drawing/2014/main" id="{34D68BD8-3EEC-2C13-B17E-CC8B44B1938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253532" y="1752393"/>
                <a:ext cx="485952" cy="385825"/>
              </a:xfrm>
              <a:prstGeom prst="rect">
                <a:avLst/>
              </a:prstGeom>
              <a:noFill/>
              <a:ln>
                <a:noFill/>
              </a:ln>
            </p:spPr>
          </p:pic>
        </p:grpSp>
        <p:grpSp>
          <p:nvGrpSpPr>
            <p:cNvPr id="80" name="Group 79">
              <a:extLst>
                <a:ext uri="{FF2B5EF4-FFF2-40B4-BE49-F238E27FC236}">
                  <a16:creationId xmlns:a16="http://schemas.microsoft.com/office/drawing/2014/main" id="{94ACDF14-8DDA-E4C3-3839-D6B0B6B4F7FD}"/>
                </a:ext>
              </a:extLst>
            </p:cNvPr>
            <p:cNvGrpSpPr/>
            <p:nvPr/>
          </p:nvGrpSpPr>
          <p:grpSpPr>
            <a:xfrm>
              <a:off x="1419670" y="4935112"/>
              <a:ext cx="1133271" cy="1144526"/>
              <a:chOff x="5212018" y="2949879"/>
              <a:chExt cx="1133271" cy="1144526"/>
            </a:xfrm>
          </p:grpSpPr>
          <p:sp>
            <p:nvSpPr>
              <p:cNvPr id="110" name="Oval 109">
                <a:extLst>
                  <a:ext uri="{FF2B5EF4-FFF2-40B4-BE49-F238E27FC236}">
                    <a16:creationId xmlns:a16="http://schemas.microsoft.com/office/drawing/2014/main" id="{FE9E9F2F-764A-5972-5F33-AA2AEBE3B203}"/>
                  </a:ext>
                </a:extLst>
              </p:cNvPr>
              <p:cNvSpPr/>
              <p:nvPr/>
            </p:nvSpPr>
            <p:spPr>
              <a:xfrm>
                <a:off x="5212018" y="2949879"/>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1" name="TextBox 110">
                <a:extLst>
                  <a:ext uri="{FF2B5EF4-FFF2-40B4-BE49-F238E27FC236}">
                    <a16:creationId xmlns:a16="http://schemas.microsoft.com/office/drawing/2014/main" id="{0280D7DB-D888-43E8-2EE0-43ED20F8C44E}"/>
                  </a:ext>
                </a:extLst>
              </p:cNvPr>
              <p:cNvSpPr txBox="1"/>
              <p:nvPr/>
            </p:nvSpPr>
            <p:spPr>
              <a:xfrm>
                <a:off x="5308355" y="3540407"/>
                <a:ext cx="94059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Internet Peers</a:t>
                </a:r>
              </a:p>
            </p:txBody>
          </p:sp>
          <p:sp>
            <p:nvSpPr>
              <p:cNvPr id="112" name="TextBox 111">
                <a:extLst>
                  <a:ext uri="{FF2B5EF4-FFF2-40B4-BE49-F238E27FC236}">
                    <a16:creationId xmlns:a16="http://schemas.microsoft.com/office/drawing/2014/main" id="{071B85BB-1103-C132-FA73-F6B9F2F75B67}"/>
                  </a:ext>
                </a:extLst>
              </p:cNvPr>
              <p:cNvSpPr txBox="1"/>
              <p:nvPr/>
            </p:nvSpPr>
            <p:spPr>
              <a:xfrm>
                <a:off x="5482870" y="3424499"/>
                <a:ext cx="6455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300+</a:t>
                </a:r>
              </a:p>
            </p:txBody>
          </p:sp>
          <p:pic>
            <p:nvPicPr>
              <p:cNvPr id="113" name="Graphic 137" descr="Social network">
                <a:extLst>
                  <a:ext uri="{FF2B5EF4-FFF2-40B4-BE49-F238E27FC236}">
                    <a16:creationId xmlns:a16="http://schemas.microsoft.com/office/drawing/2014/main" id="{F19CA236-BFEB-6DBD-6F8E-4EEA483AAFDF}"/>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535677" y="3013683"/>
                <a:ext cx="485952" cy="485952"/>
              </a:xfrm>
              <a:prstGeom prst="rect">
                <a:avLst/>
              </a:prstGeom>
              <a:noFill/>
              <a:ln>
                <a:noFill/>
              </a:ln>
            </p:spPr>
          </p:pic>
        </p:grpSp>
        <p:grpSp>
          <p:nvGrpSpPr>
            <p:cNvPr id="6" name="Group 5">
              <a:extLst>
                <a:ext uri="{FF2B5EF4-FFF2-40B4-BE49-F238E27FC236}">
                  <a16:creationId xmlns:a16="http://schemas.microsoft.com/office/drawing/2014/main" id="{CBC4DA94-3697-93EA-E4E7-423456C517BF}"/>
                </a:ext>
              </a:extLst>
            </p:cNvPr>
            <p:cNvGrpSpPr/>
            <p:nvPr/>
          </p:nvGrpSpPr>
          <p:grpSpPr>
            <a:xfrm>
              <a:off x="2671600" y="2305744"/>
              <a:ext cx="1242789" cy="1133271"/>
              <a:chOff x="2671600" y="2305744"/>
              <a:chExt cx="1242789" cy="1133271"/>
            </a:xfrm>
          </p:grpSpPr>
          <p:sp>
            <p:nvSpPr>
              <p:cNvPr id="107" name="Oval 106">
                <a:extLst>
                  <a:ext uri="{FF2B5EF4-FFF2-40B4-BE49-F238E27FC236}">
                    <a16:creationId xmlns:a16="http://schemas.microsoft.com/office/drawing/2014/main" id="{1C2534BC-5125-E4A0-2607-A4B095CD164F}"/>
                  </a:ext>
                </a:extLst>
              </p:cNvPr>
              <p:cNvSpPr/>
              <p:nvPr/>
            </p:nvSpPr>
            <p:spPr>
              <a:xfrm>
                <a:off x="2726360" y="2305744"/>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8" name="TextBox 107">
                <a:extLst>
                  <a:ext uri="{FF2B5EF4-FFF2-40B4-BE49-F238E27FC236}">
                    <a16:creationId xmlns:a16="http://schemas.microsoft.com/office/drawing/2014/main" id="{75438521-8593-D0C5-C820-E1BA6A07F589}"/>
                  </a:ext>
                </a:extLst>
              </p:cNvPr>
              <p:cNvSpPr txBox="1"/>
              <p:nvPr/>
            </p:nvSpPr>
            <p:spPr>
              <a:xfrm>
                <a:off x="2671600" y="2861989"/>
                <a:ext cx="12427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Internet</a:t>
                </a:r>
                <a:b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Gateways</a:t>
                </a:r>
              </a:p>
            </p:txBody>
          </p:sp>
          <p:pic>
            <p:nvPicPr>
              <p:cNvPr id="109" name="Graphic 143" descr="Cloud Computing">
                <a:extLst>
                  <a:ext uri="{FF2B5EF4-FFF2-40B4-BE49-F238E27FC236}">
                    <a16:creationId xmlns:a16="http://schemas.microsoft.com/office/drawing/2014/main" id="{C2E69D55-5815-06DB-19C9-F1129FA9CBB0}"/>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091822" y="2394738"/>
                <a:ext cx="485952" cy="485952"/>
              </a:xfrm>
              <a:prstGeom prst="rect">
                <a:avLst/>
              </a:prstGeom>
              <a:noFill/>
              <a:ln>
                <a:noFill/>
              </a:ln>
            </p:spPr>
          </p:pic>
          <p:sp>
            <p:nvSpPr>
              <p:cNvPr id="106" name="TextBox 105">
                <a:extLst>
                  <a:ext uri="{FF2B5EF4-FFF2-40B4-BE49-F238E27FC236}">
                    <a16:creationId xmlns:a16="http://schemas.microsoft.com/office/drawing/2014/main" id="{868D7354-7985-51F7-C37B-3FA51CB29201}"/>
                  </a:ext>
                </a:extLst>
              </p:cNvPr>
              <p:cNvSpPr txBox="1"/>
              <p:nvPr/>
            </p:nvSpPr>
            <p:spPr>
              <a:xfrm>
                <a:off x="2972802" y="2793228"/>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6</a:t>
                </a:r>
              </a:p>
            </p:txBody>
          </p:sp>
        </p:grpSp>
        <p:grpSp>
          <p:nvGrpSpPr>
            <p:cNvPr id="5" name="Group 4">
              <a:extLst>
                <a:ext uri="{FF2B5EF4-FFF2-40B4-BE49-F238E27FC236}">
                  <a16:creationId xmlns:a16="http://schemas.microsoft.com/office/drawing/2014/main" id="{95328A35-603E-6B79-6595-6E19893897BF}"/>
                </a:ext>
              </a:extLst>
            </p:cNvPr>
            <p:cNvGrpSpPr/>
            <p:nvPr/>
          </p:nvGrpSpPr>
          <p:grpSpPr>
            <a:xfrm>
              <a:off x="1428420" y="2305744"/>
              <a:ext cx="1133271" cy="1133271"/>
              <a:chOff x="1428420" y="2305744"/>
              <a:chExt cx="1133271" cy="1133271"/>
            </a:xfrm>
          </p:grpSpPr>
          <p:sp>
            <p:nvSpPr>
              <p:cNvPr id="141" name="Oval 140">
                <a:extLst>
                  <a:ext uri="{FF2B5EF4-FFF2-40B4-BE49-F238E27FC236}">
                    <a16:creationId xmlns:a16="http://schemas.microsoft.com/office/drawing/2014/main" id="{35055F53-6EC3-A738-C43F-ECC71A4284DC}"/>
                  </a:ext>
                </a:extLst>
              </p:cNvPr>
              <p:cNvSpPr/>
              <p:nvPr/>
            </p:nvSpPr>
            <p:spPr>
              <a:xfrm>
                <a:off x="1428420" y="2305744"/>
                <a:ext cx="1133271" cy="1133271"/>
              </a:xfrm>
              <a:prstGeom prst="ellipse">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900000" rIns="180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2" name="TextBox 141">
                <a:extLst>
                  <a:ext uri="{FF2B5EF4-FFF2-40B4-BE49-F238E27FC236}">
                    <a16:creationId xmlns:a16="http://schemas.microsoft.com/office/drawing/2014/main" id="{0A6DAD2E-3D2E-F763-5FB9-D9B107624D06}"/>
                  </a:ext>
                </a:extLst>
              </p:cNvPr>
              <p:cNvSpPr txBox="1"/>
              <p:nvPr/>
            </p:nvSpPr>
            <p:spPr>
              <a:xfrm>
                <a:off x="1524379" y="2867157"/>
                <a:ext cx="94059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Helvetica" pitchFamily="2" charset="0"/>
                    <a:ea typeface="+mn-ea"/>
                    <a:cs typeface="+mn-cs"/>
                  </a:rPr>
                  <a:t>Local Exchanges</a:t>
                </a:r>
              </a:p>
            </p:txBody>
          </p:sp>
          <p:sp>
            <p:nvSpPr>
              <p:cNvPr id="143" name="TextBox 142">
                <a:extLst>
                  <a:ext uri="{FF2B5EF4-FFF2-40B4-BE49-F238E27FC236}">
                    <a16:creationId xmlns:a16="http://schemas.microsoft.com/office/drawing/2014/main" id="{915E74E1-BC43-69ED-16F6-6038EAB97EBE}"/>
                  </a:ext>
                </a:extLst>
              </p:cNvPr>
              <p:cNvSpPr txBox="1"/>
              <p:nvPr/>
            </p:nvSpPr>
            <p:spPr>
              <a:xfrm>
                <a:off x="1680128" y="2804354"/>
                <a:ext cx="6455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pitchFamily="2" charset="0"/>
                    <a:ea typeface="+mn-ea"/>
                    <a:cs typeface="+mn-cs"/>
                  </a:rPr>
                  <a:t>177</a:t>
                </a:r>
              </a:p>
            </p:txBody>
          </p:sp>
          <p:pic>
            <p:nvPicPr>
              <p:cNvPr id="144" name="Graphic 88" descr="Building">
                <a:extLst>
                  <a:ext uri="{FF2B5EF4-FFF2-40B4-BE49-F238E27FC236}">
                    <a16:creationId xmlns:a16="http://schemas.microsoft.com/office/drawing/2014/main" id="{95D632CD-0E5B-DFC9-DCEE-73C888AAEE6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752079" y="2444802"/>
                <a:ext cx="485952" cy="385825"/>
              </a:xfrm>
              <a:prstGeom prst="rect">
                <a:avLst/>
              </a:prstGeom>
              <a:noFill/>
              <a:ln>
                <a:noFill/>
              </a:ln>
            </p:spPr>
          </p:pic>
        </p:grpSp>
      </p:grpSp>
    </p:spTree>
    <p:extLst>
      <p:ext uri="{BB962C8B-B14F-4D97-AF65-F5344CB8AC3E}">
        <p14:creationId xmlns:p14="http://schemas.microsoft.com/office/powerpoint/2010/main" val="8204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81E08541-F658-4508-82A0-7B360EA92FAB">Presentation stage</Document_x0020_Type>
    <Work_x0020_Stream xmlns="81E08541-F658-4508-82A0-7B360EA92FAB">
      <Value>Network</Value>
    </Work_x0020_Stream>
    <Status xmlns="81E08541-F658-4508-82A0-7B360EA92FAB">In Progress</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9ED0B51E702C478DF2D1F72FC985D4" ma:contentTypeVersion="" ma:contentTypeDescription="Create a new document." ma:contentTypeScope="" ma:versionID="692779bab097fa4c7a10c0f2e832a371">
  <xsd:schema xmlns:xsd="http://www.w3.org/2001/XMLSchema" xmlns:xs="http://www.w3.org/2001/XMLSchema" xmlns:p="http://schemas.microsoft.com/office/2006/metadata/properties" xmlns:ns2="c61afb54-b4c4-4db4-8593-c402a72c4171" xmlns:ns3="44ac1026-75d1-4d26-8ce4-b469cd4cd481" xmlns:ns4="81E08541-F658-4508-82A0-7B360EA92FAB" xmlns:ns5="81e08541-f658-4508-82a0-7b360ea92fab" targetNamespace="http://schemas.microsoft.com/office/2006/metadata/properties" ma:root="true" ma:fieldsID="abff6824b65dbae75f00cda87ab3836e" ns2:_="" ns3:_="" ns4:_="" ns5:_="">
    <xsd:import namespace="c61afb54-b4c4-4db4-8593-c402a72c4171"/>
    <xsd:import namespace="44ac1026-75d1-4d26-8ce4-b469cd4cd481"/>
    <xsd:import namespace="81E08541-F658-4508-82A0-7B360EA92FAB"/>
    <xsd:import namespace="81e08541-f658-4508-82a0-7b360ea92fab"/>
    <xsd:element name="properties">
      <xsd:complexType>
        <xsd:sequence>
          <xsd:element name="documentManagement">
            <xsd:complexType>
              <xsd:all>
                <xsd:element ref="ns2:SharedWithUsers" minOccurs="0"/>
                <xsd:element ref="ns3:SharedWithDetails" minOccurs="0"/>
                <xsd:element ref="ns4:Document_x0020_Type"/>
                <xsd:element ref="ns4:Status"/>
                <xsd:element ref="ns4:Work_x0020_Stream"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fb54-b4c4-4db4-8593-c402a72c4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c1026-75d1-4d26-8ce4-b469cd4cd48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Document_x0020_Type" ma:index="10" ma:displayName="Document Type" ma:default="**Unclassified**" ma:format="Dropdown" ma:internalName="Document_x0020_Type">
      <xsd:simpleType>
        <xsd:restriction base="dms:Choice">
          <xsd:enumeration value="Attachments to be submitted"/>
          <xsd:enumeration value="Bid Book and qualification"/>
          <xsd:enumeration value="Commercial"/>
          <xsd:enumeration value="Content Plan"/>
          <xsd:enumeration value="Customer documents"/>
          <xsd:enumeration value="Draft Response"/>
          <xsd:enumeration value="Final Response as submitted to customer"/>
          <xsd:enumeration value="Legal"/>
          <xsd:enumeration value="Meeting notes"/>
          <xsd:enumeration value="Post submission"/>
          <xsd:enumeration value="Presentation stage"/>
          <xsd:enumeration value="**Unclassified**"/>
        </xsd:restriction>
      </xsd:simpleType>
    </xsd:element>
    <xsd:element name="Status" ma:index="11" ma:displayName="Status" ma:default="In Progress" ma:format="Dropdown" ma:internalName="Status">
      <xsd:simpleType>
        <xsd:restriction base="dms:Choice">
          <xsd:enumeration value="In Progress"/>
          <xsd:enumeration value="Complete"/>
          <xsd:enumeration value="Signed Off"/>
        </xsd:restriction>
      </xsd:simpleType>
    </xsd:element>
    <xsd:element name="Work_x0020_Stream" ma:index="12" nillable="true" ma:displayName="Work Stream" ma:internalName="Work_x0020_Stream" ma:requiredMultiChoice="true">
      <xsd:complexType>
        <xsd:complexContent>
          <xsd:extension base="dms:MultiChoice">
            <xsd:sequence>
              <xsd:element name="Value" maxOccurs="unbounded" minOccurs="0" nillable="true">
                <xsd:simpleType>
                  <xsd:restriction base="dms:Choice">
                    <xsd:enumeration value="Cloud"/>
                    <xsd:enumeration value="Network"/>
                    <xsd:enumeration value="Security"/>
                    <xsd:enumeration value="Managed Services"/>
                    <xsd:enumeration value="Professional Services"/>
                    <xsd:enumeration value="Project Management"/>
                    <xsd:enumeration value="Other"/>
                    <xsd:enumeration value="Legal"/>
                  </xsd:restriction>
                </xsd:simple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2EBFD2-3869-4133-9A54-ADFC21234907}">
  <ds:schemaRefs>
    <ds:schemaRef ds:uri="http://schemas.microsoft.com/office/infopath/2007/PartnerControls"/>
    <ds:schemaRef ds:uri="c61afb54-b4c4-4db4-8593-c402a72c4171"/>
    <ds:schemaRef ds:uri="http://schemas.microsoft.com/office/2006/documentManagement/types"/>
    <ds:schemaRef ds:uri="http://schemas.openxmlformats.org/package/2006/metadata/core-properties"/>
    <ds:schemaRef ds:uri="81e08541-f658-4508-82a0-7b360ea92fab"/>
    <ds:schemaRef ds:uri="http://www.w3.org/XML/1998/namespace"/>
    <ds:schemaRef ds:uri="http://purl.org/dc/elements/1.1/"/>
    <ds:schemaRef ds:uri="81E08541-F658-4508-82A0-7B360EA92FAB"/>
    <ds:schemaRef ds:uri="http://schemas.microsoft.com/office/2006/metadata/properties"/>
    <ds:schemaRef ds:uri="44ac1026-75d1-4d26-8ce4-b469cd4cd481"/>
    <ds:schemaRef ds:uri="http://purl.org/dc/dcmitype/"/>
    <ds:schemaRef ds:uri="http://purl.org/dc/terms/"/>
  </ds:schemaRefs>
</ds:datastoreItem>
</file>

<file path=customXml/itemProps2.xml><?xml version="1.0" encoding="utf-8"?>
<ds:datastoreItem xmlns:ds="http://schemas.openxmlformats.org/officeDocument/2006/customXml" ds:itemID="{53DD9FC0-3BAA-4D39-9BDA-E6262487FE13}">
  <ds:schemaRefs>
    <ds:schemaRef ds:uri="44ac1026-75d1-4d26-8ce4-b469cd4cd481"/>
    <ds:schemaRef ds:uri="81E08541-F658-4508-82A0-7B360EA92FAB"/>
    <ds:schemaRef ds:uri="81e08541-f658-4508-82a0-7b360ea92fab"/>
    <ds:schemaRef ds:uri="c61afb54-b4c4-4db4-8593-c402a72c4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BADBF-0762-47C5-B794-57958374FD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20773</TotalTime>
  <Words>3710</Words>
  <Application>Microsoft Office PowerPoint</Application>
  <PresentationFormat>Widescreen</PresentationFormat>
  <Paragraphs>333</Paragraphs>
  <Slides>26</Slides>
  <Notes>13</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26</vt:i4>
      </vt:variant>
    </vt:vector>
  </HeadingPairs>
  <TitlesOfParts>
    <vt:vector size="38" baseType="lpstr">
      <vt:lpstr>Helvetica</vt:lpstr>
      <vt:lpstr>Arial</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EXPO.e Connectivity </vt:lpstr>
      <vt:lpstr>Background History</vt:lpstr>
      <vt:lpstr>Why EXPO.e?</vt:lpstr>
      <vt:lpstr>Why your customers demand world-class connectivity</vt:lpstr>
      <vt:lpstr>Customer Challenges</vt:lpstr>
      <vt:lpstr>What is Smart Wires with EXPO.e?</vt:lpstr>
      <vt:lpstr>Our own fibre - Smart Wires Unlimited</vt:lpstr>
      <vt:lpstr>Complementary Connectivity Solutions</vt:lpstr>
      <vt:lpstr>EXPO.e’s £120m Core Network</vt:lpstr>
      <vt:lpstr>5i – Phase 1</vt:lpstr>
      <vt:lpstr>Multiple Services Over the Same Pipe</vt:lpstr>
      <vt:lpstr>WAN - VPLS</vt:lpstr>
      <vt:lpstr>SD-WAN</vt:lpstr>
      <vt:lpstr>SASE</vt:lpstr>
      <vt:lpstr>EXPO.e &amp; the HSCN Network</vt:lpstr>
      <vt:lpstr>EXPO.e &amp; Cloud Connect</vt:lpstr>
      <vt:lpstr>Support and Management – Service Organisation</vt:lpstr>
      <vt:lpstr>Delivery within a Service Management Framework</vt:lpstr>
      <vt:lpstr>Human Touch Provisioning &amp; Service Delivery</vt:lpstr>
      <vt:lpstr>Features &amp; Benefits</vt:lpstr>
      <vt:lpstr>Your opportunities: where are the quick wins?</vt:lpstr>
      <vt:lpstr>Next Steps / CTA’s / Engagement Process</vt:lpstr>
      <vt:lpstr>Why EXPO.e  &amp; Connectivity? What’s in it for you</vt:lpstr>
      <vt:lpstr>Success Stories</vt:lpstr>
      <vt:lpstr>Success Stories</vt:lpstr>
      <vt:lpstr>Success Stories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Jason Williams-Bew</cp:lastModifiedBy>
  <cp:revision>146</cp:revision>
  <dcterms:created xsi:type="dcterms:W3CDTF">2020-05-01T17:15:48Z</dcterms:created>
  <dcterms:modified xsi:type="dcterms:W3CDTF">2024-09-09T15:01:33Z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0x010100CC9ED0B51E702C478DF2D1F72FC985D4</vt:lpwstr>
  </property>
</Properties>
</file>