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BE72E8_BB9CD725.xml" ContentType="application/vnd.ms-powerpoint.comments+xml"/>
  <Override PartName="/ppt/comments/modernComment_7FFFCA0A_CB0C46E1.xml" ContentType="application/vnd.ms-powerpoint.comments+xml"/>
  <Override PartName="/ppt/comments/modernComment_7FBE72C0_D5BBA840.xml" ContentType="application/vnd.ms-powerpoint.comments+xml"/>
  <Override PartName="/ppt/comments/modernComment_100_E3524B7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FFCA0C_6D8E6111.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F790_F38E7A39.xml" ContentType="application/vnd.ms-powerpoint.comments+xml"/>
  <Override PartName="/ppt/comments/modernComment_7FFFF791_5CAEB687.xml" ContentType="application/vnd.ms-powerpoint.comments+xml"/>
  <Override PartName="/ppt/comments/modernComment_7FFFF792_6C2F4986.xml" ContentType="application/vnd.ms-powerpoint.comments+xml"/>
  <Override PartName="/ppt/comments/modernComment_7FFFF795_9C9B772C.xml" ContentType="application/vnd.ms-powerpoint.comments+xml"/>
  <Override PartName="/ppt/comments/modernComment_7FFFF793_55EF86B1.xml" ContentType="application/vnd.ms-powerpoint.comments+xml"/>
  <Override PartName="/ppt/comments/modernComment_7FFFF7A6_C4C0DA0D.xml" ContentType="application/vnd.ms-powerpoint.comments+xml"/>
  <Override PartName="/ppt/comments/modernComment_7FFFF7A7_DC6D73B.xml" ContentType="application/vnd.ms-powerpoint.comments+xml"/>
  <Override PartName="/ppt/comments/modernComment_7FFFF7A5_C8E2110E.xml" ContentType="application/vnd.ms-powerpoint.comments+xml"/>
  <Override PartName="/ppt/comments/modernComment_7FFFF7A8_58C584DE.xml" ContentType="application/vnd.ms-powerpoint.comments+xml"/>
  <Override PartName="/ppt/comments/modernComment_7FFFF7A9_90731FAB.xml" ContentType="application/vnd.ms-powerpoint.comments+xml"/>
  <Override PartName="/ppt/comments/modernComment_7FFFF7AA_CDA9566B.xml" ContentType="application/vnd.ms-powerpoint.comments+xml"/>
  <Override PartName="/ppt/notesSlides/notesSlide9.xml" ContentType="application/vnd.openxmlformats-officedocument.presentationml.notesSlide+xml"/>
  <Override PartName="/ppt/comments/modernComment_7FFFDEA7_C604220D.xml" ContentType="application/vnd.ms-powerpoint.comments+xml"/>
  <Override PartName="/ppt/comments/modernComment_7FFFDE93_AFED9850.xml" ContentType="application/vnd.ms-powerpoint.comments+xml"/>
  <Override PartName="/ppt/comments/modernComment_7FFFF799_F660DE2B.xml" ContentType="application/vnd.ms-powerpoint.comments+xml"/>
  <Override PartName="/ppt/comments/modernComment_7FFFF798_3A5384BC.xml" ContentType="application/vnd.ms-powerpoint.comments+xml"/>
  <Override PartName="/ppt/comments/modernComment_7FFFF79A_CB2F0740.xml" ContentType="application/vnd.ms-powerpoint.comments+xml"/>
  <Override PartName="/ppt/comments/modernComment_7FFFF79B_83E7ED9C.xml" ContentType="application/vnd.ms-powerpoint.comments+xml"/>
  <Override PartName="/ppt/comments/modernComment_7FFFF7AF_58D00290.xml" ContentType="application/vnd.ms-powerpoint.comments+xml"/>
  <Override PartName="/ppt/notesSlides/notesSlide10.xml" ContentType="application/vnd.openxmlformats-officedocument.presentationml.notesSlide+xml"/>
  <Override PartName="/ppt/comments/modernComment_7FFFEB27_BB31E26.xml" ContentType="application/vnd.ms-powerpoint.comments+xml"/>
  <Override PartName="/ppt/comments/modernComment_7FFFF7B4_B539AF8E.xml" ContentType="application/vnd.ms-powerpoint.comments+xml"/>
  <Override PartName="/ppt/comments/modernComment_7FFFF7B0_CD355898.xml" ContentType="application/vnd.ms-powerpoint.comments+xml"/>
  <Override PartName="/ppt/comments/modernComment_7FFFF7B2_D92B7866.xml" ContentType="application/vnd.ms-powerpoint.comments+xml"/>
  <Override PartName="/ppt/comments/modernComment_7FFFF79E_22588C77.xml" ContentType="application/vnd.ms-powerpoint.comments+xml"/>
  <Override PartName="/ppt/comments/modernComment_7FBE72D8_3054867F.xml" ContentType="application/vnd.ms-powerpoint.comments+xml"/>
  <Override PartName="/ppt/comments/modernComment_7FFFF7AB_D857A1BE.xml" ContentType="application/vnd.ms-powerpoint.comments+xml"/>
  <Override PartName="/ppt/comments/modernComment_7FFFD09C_E82E5734.xml" ContentType="application/vnd.ms-powerpoint.comments+xml"/>
  <Override PartName="/ppt/comments/modernComment_7FFFD09B_240380D3.xml" ContentType="application/vnd.ms-powerpoint.comments+xml"/>
  <Override PartName="/ppt/comments/modernComment_7FBE72C3_680057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2" r:id="rId4"/>
    <p:sldMasterId id="2147483804" r:id="rId5"/>
    <p:sldMasterId id="2147483806" r:id="rId6"/>
    <p:sldMasterId id="2147483808" r:id="rId7"/>
    <p:sldMasterId id="2147483810" r:id="rId8"/>
    <p:sldMasterId id="2147483812" r:id="rId9"/>
    <p:sldMasterId id="2147483814" r:id="rId10"/>
    <p:sldMasterId id="2147483816" r:id="rId11"/>
    <p:sldMasterId id="2147483771" r:id="rId12"/>
    <p:sldMasterId id="2147483818" r:id="rId13"/>
    <p:sldMasterId id="2147483692" r:id="rId14"/>
  </p:sldMasterIdLst>
  <p:notesMasterIdLst>
    <p:notesMasterId r:id="rId73"/>
  </p:notesMasterIdLst>
  <p:sldIdLst>
    <p:sldId id="2143187642" r:id="rId15"/>
    <p:sldId id="2147481484" r:id="rId16"/>
    <p:sldId id="2147481494" r:id="rId17"/>
    <p:sldId id="2143187572" r:id="rId18"/>
    <p:sldId id="2143187646" r:id="rId19"/>
    <p:sldId id="2143187688" r:id="rId20"/>
    <p:sldId id="2147469834" r:id="rId21"/>
    <p:sldId id="2143187647" r:id="rId22"/>
    <p:sldId id="2143187649" r:id="rId23"/>
    <p:sldId id="2143187648" r:id="rId24"/>
    <p:sldId id="256" r:id="rId25"/>
    <p:sldId id="2147469758" r:id="rId26"/>
    <p:sldId id="262" r:id="rId27"/>
    <p:sldId id="2143187591" r:id="rId28"/>
    <p:sldId id="2147468747" r:id="rId29"/>
    <p:sldId id="2147469836" r:id="rId30"/>
    <p:sldId id="2147481475" r:id="rId31"/>
    <p:sldId id="2147481482" r:id="rId32"/>
    <p:sldId id="2147481479" r:id="rId33"/>
    <p:sldId id="2147481487" r:id="rId34"/>
    <p:sldId id="2147481492" r:id="rId35"/>
    <p:sldId id="2147481508" r:id="rId36"/>
    <p:sldId id="2147481488" r:id="rId37"/>
    <p:sldId id="2147481489" r:id="rId38"/>
    <p:sldId id="2147481490" r:id="rId39"/>
    <p:sldId id="2147481493" r:id="rId40"/>
    <p:sldId id="2147481491" r:id="rId41"/>
    <p:sldId id="2147481510" r:id="rId42"/>
    <p:sldId id="2147481511" r:id="rId43"/>
    <p:sldId id="2147481509" r:id="rId44"/>
    <p:sldId id="2147481512" r:id="rId45"/>
    <p:sldId id="2147481513" r:id="rId46"/>
    <p:sldId id="2147481514" r:id="rId47"/>
    <p:sldId id="2147478293" r:id="rId48"/>
    <p:sldId id="2147475111" r:id="rId49"/>
    <p:sldId id="2147475091" r:id="rId50"/>
    <p:sldId id="2147481495" r:id="rId51"/>
    <p:sldId id="2147481497" r:id="rId52"/>
    <p:sldId id="2147481496" r:id="rId53"/>
    <p:sldId id="2147481498" r:id="rId54"/>
    <p:sldId id="2147481499" r:id="rId55"/>
    <p:sldId id="2147481519" r:id="rId56"/>
    <p:sldId id="2147478311" r:id="rId57"/>
    <p:sldId id="2147481524" r:id="rId58"/>
    <p:sldId id="2147481520" r:id="rId59"/>
    <p:sldId id="2147481523" r:id="rId60"/>
    <p:sldId id="2147481522" r:id="rId61"/>
    <p:sldId id="2147481501" r:id="rId62"/>
    <p:sldId id="2147481502" r:id="rId63"/>
    <p:sldId id="2147481506" r:id="rId64"/>
    <p:sldId id="2147481507" r:id="rId65"/>
    <p:sldId id="2143187672" r:id="rId66"/>
    <p:sldId id="2147481515" r:id="rId67"/>
    <p:sldId id="2147471516" r:id="rId68"/>
    <p:sldId id="2147471515" r:id="rId69"/>
    <p:sldId id="2147471517" r:id="rId70"/>
    <p:sldId id="2147471511" r:id="rId71"/>
    <p:sldId id="214318765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Title Slides" id="{39553B8C-B49A-4451-B584-D5F1307BA0F9}">
          <p14:sldIdLst>
            <p14:sldId id="2143187642"/>
          </p14:sldIdLst>
        </p14:section>
        <p14:section name="Why Expo" id="{ECD6568A-F709-467F-9D50-CFFF9B318670}">
          <p14:sldIdLst>
            <p14:sldId id="2147481484"/>
            <p14:sldId id="2147481494"/>
            <p14:sldId id="2143187572"/>
            <p14:sldId id="2143187646"/>
            <p14:sldId id="2143187688"/>
            <p14:sldId id="2147469834"/>
          </p14:sldIdLst>
        </p14:section>
        <p14:section name="Qualification Questions" id="{371FA9EB-256E-4861-B7F4-ED874872133B}">
          <p14:sldIdLst>
            <p14:sldId id="2143187647"/>
            <p14:sldId id="2143187649"/>
            <p14:sldId id="2143187648"/>
          </p14:sldIdLst>
        </p14:section>
        <p14:section name="Features and Benifits" id="{ABB93FBB-E6D1-4DD6-95FB-F40E0422D630}">
          <p14:sldIdLst>
            <p14:sldId id="256"/>
            <p14:sldId id="2147469758"/>
            <p14:sldId id="262"/>
            <p14:sldId id="2143187591"/>
            <p14:sldId id="2147468747"/>
            <p14:sldId id="2147469836"/>
            <p14:sldId id="2147481475"/>
            <p14:sldId id="2147481482"/>
            <p14:sldId id="2147481479"/>
            <p14:sldId id="2147481487"/>
          </p14:sldIdLst>
        </p14:section>
        <p14:section name="Five9 Contact Centre" id="{9E73B788-6459-454B-BE5B-545F57AD825F}">
          <p14:sldIdLst>
            <p14:sldId id="2147481492"/>
            <p14:sldId id="2147481508"/>
            <p14:sldId id="2147481488"/>
            <p14:sldId id="2147481489"/>
            <p14:sldId id="2147481490"/>
            <p14:sldId id="2147481493"/>
            <p14:sldId id="2147481491"/>
            <p14:sldId id="2147481510"/>
            <p14:sldId id="2147481511"/>
            <p14:sldId id="2147481509"/>
            <p14:sldId id="2147481512"/>
            <p14:sldId id="2147481513"/>
            <p14:sldId id="2147481514"/>
          </p14:sldIdLst>
        </p14:section>
        <p14:section name="Puzzel Contact Centre" id="{EA8E4139-791D-4247-B490-4472387387BD}">
          <p14:sldIdLst>
            <p14:sldId id="2147478293"/>
            <p14:sldId id="2147475111"/>
            <p14:sldId id="2147475091"/>
            <p14:sldId id="2147481495"/>
            <p14:sldId id="2147481497"/>
            <p14:sldId id="2147481496"/>
            <p14:sldId id="2147481498"/>
            <p14:sldId id="2147481499"/>
            <p14:sldId id="2147481519"/>
            <p14:sldId id="2147478311"/>
            <p14:sldId id="2147481524"/>
            <p14:sldId id="2147481520"/>
            <p14:sldId id="2147481523"/>
            <p14:sldId id="2147481522"/>
            <p14:sldId id="2147481501"/>
            <p14:sldId id="2147481502"/>
            <p14:sldId id="2147481506"/>
            <p14:sldId id="2147481507"/>
          </p14:sldIdLst>
        </p14:section>
        <p14:section name="Case Studies" id="{6BE93F2C-BCFF-45CA-BAEC-8259293BF036}">
          <p14:sldIdLst>
            <p14:sldId id="2143187672"/>
            <p14:sldId id="2147481515"/>
            <p14:sldId id="2147471516"/>
            <p14:sldId id="2147471515"/>
            <p14:sldId id="2147471517"/>
            <p14:sldId id="2147471511"/>
            <p14:sldId id="2143187651"/>
          </p14:sldIdLst>
        </p14:section>
        <p14:section name="Archive" id="{E584ADF1-FF78-46AF-BB21-A3CB38D03383}">
          <p14:sldIdLst/>
        </p14:section>
      </p14:sectionLst>
    </p:ext>
    <p:ext uri="{EFAFB233-063F-42B5-8137-9DF3F51BA10A}">
      <p15:sldGuideLst xmlns:p15="http://schemas.microsoft.com/office/powerpoint/2012/main">
        <p15:guide id="1" orient="horz" pos="640" userDrawn="1">
          <p15:clr>
            <a:srgbClr val="A4A3A4"/>
          </p15:clr>
        </p15:guide>
        <p15:guide id="2" pos="3840" userDrawn="1">
          <p15:clr>
            <a:srgbClr val="A4A3A4"/>
          </p15:clr>
        </p15:guide>
        <p15:guide id="3" orient="horz" pos="1026" userDrawn="1">
          <p15:clr>
            <a:srgbClr val="A4A3A4"/>
          </p15:clr>
        </p15:guide>
        <p15:guide id="4" orient="horz" pos="1389" userDrawn="1">
          <p15:clr>
            <a:srgbClr val="A4A3A4"/>
          </p15:clr>
        </p15:guide>
        <p15:guide id="5" orient="horz" pos="1752" userDrawn="1">
          <p15:clr>
            <a:srgbClr val="A4A3A4"/>
          </p15:clr>
        </p15:guide>
        <p15:guide id="6" orient="horz" pos="2115" userDrawn="1">
          <p15:clr>
            <a:srgbClr val="A4A3A4"/>
          </p15:clr>
        </p15:guide>
        <p15:guide id="7" orient="horz" pos="2478" userDrawn="1">
          <p15:clr>
            <a:srgbClr val="A4A3A4"/>
          </p15:clr>
        </p15:guide>
        <p15:guide id="8" orient="horz" pos="2863" userDrawn="1">
          <p15:clr>
            <a:srgbClr val="A4A3A4"/>
          </p15:clr>
        </p15:guide>
        <p15:guide id="9" orient="horz" pos="3226" userDrawn="1">
          <p15:clr>
            <a:srgbClr val="A4A3A4"/>
          </p15:clr>
        </p15:guide>
        <p15:guide id="10" orient="horz" pos="3589" userDrawn="1">
          <p15:clr>
            <a:srgbClr val="A4A3A4"/>
          </p15:clr>
        </p15:guide>
        <p15:guide id="11" orient="horz" pos="3974" userDrawn="1">
          <p15:clr>
            <a:srgbClr val="A4A3A4"/>
          </p15:clr>
        </p15:guide>
        <p15:guide id="12" orient="horz" pos="278" userDrawn="1">
          <p15:clr>
            <a:srgbClr val="A4A3A4"/>
          </p15:clr>
        </p15:guide>
        <p15:guide id="13" pos="3182" userDrawn="1">
          <p15:clr>
            <a:srgbClr val="A4A3A4"/>
          </p15:clr>
        </p15:guide>
        <p15:guide id="14" pos="2547" userDrawn="1">
          <p15:clr>
            <a:srgbClr val="A4A3A4"/>
          </p15:clr>
        </p15:guide>
        <p15:guide id="15" pos="1912" userDrawn="1">
          <p15:clr>
            <a:srgbClr val="A4A3A4"/>
          </p15:clr>
        </p15:guide>
        <p15:guide id="16" pos="1255" userDrawn="1">
          <p15:clr>
            <a:srgbClr val="A4A3A4"/>
          </p15:clr>
        </p15:guide>
        <p15:guide id="17" pos="597" userDrawn="1">
          <p15:clr>
            <a:srgbClr val="A4A3A4"/>
          </p15:clr>
        </p15:guide>
        <p15:guide id="18" pos="4475" userDrawn="1">
          <p15:clr>
            <a:srgbClr val="A4A3A4"/>
          </p15:clr>
        </p15:guide>
        <p15:guide id="19" pos="5110" userDrawn="1">
          <p15:clr>
            <a:srgbClr val="A4A3A4"/>
          </p15:clr>
        </p15:guide>
        <p15:guide id="20" pos="5768" userDrawn="1">
          <p15:clr>
            <a:srgbClr val="A4A3A4"/>
          </p15:clr>
        </p15:guide>
        <p15:guide id="21" pos="6403" userDrawn="1">
          <p15:clr>
            <a:srgbClr val="A4A3A4"/>
          </p15:clr>
        </p15:guide>
        <p15:guide id="22" pos="703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716D07-7C86-196D-96CE-C5758C1BD6C1}" name="Trinity Seenath" initials="TS" userId="S::trinity.seenath@exponential-e.com::e2c9180b-0947-4fc1-b739-8e5acc7c91e5" providerId="AD"/>
  <p188:author id="{D168064A-45DA-8805-DC08-199C7ECE5D97}" name="Andrew Leatherland" initials="" userId="S::Andrew.Leatherland@Exponential-e.com::41b834d7-b167-4561-8198-e25f2caa44b4" providerId="AD"/>
  <p188:author id="{6D8751A4-988C-499C-A000-97529176C0A3}" name="Gabi Warren" initials="GW" userId="S::gabi.warren@puzzel.com::cebc6508-9046-4a65-bd5f-1a11cd08b8a8" providerId="AD"/>
  <p188:author id="{AACD02E7-60B1-186E-EF1A-0619EC7667B9}" name="Viktoria Pfeff" initials="VP" userId="S::Viktoria.Pfeff@Exponential-e.com::64b38e73-835a-44e8-927a-4958e3c1077d" providerId="AD"/>
  <p188:author id="{63A631EC-518D-E3B9-852E-D7A0D1C8FDC8}" name="Andrew Leatherland" initials="AL" userId="S::andrew.leatherland@exponential-e.com::41b834d7-b167-4561-8198-e25f2caa44b4" providerId="AD"/>
  <p188:author id="{05EC59F8-3687-FA52-E1F6-4C9F22A104FF}" name="Viktoria Pfeff" initials="VP" userId="S::viktoria.pfeff@exponential-e.com::64b38e73-835a-44e8-927a-4958e3c107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sper Hardinge" initials="JH" lastIdx="1" clrIdx="0">
    <p:extLst>
      <p:ext uri="{19B8F6BF-5375-455C-9EA6-DF929625EA0E}">
        <p15:presenceInfo xmlns:p15="http://schemas.microsoft.com/office/powerpoint/2012/main" userId="S::Jasper.Hardinge@Exponential-e.com::69f86c5f-4a08-4e0b-bb9c-15fb31f3f092" providerId="AD"/>
      </p:ext>
    </p:extLst>
  </p:cmAuthor>
  <p:cmAuthor id="2" name="James Pearce" initials="JP" lastIdx="1" clrIdx="1">
    <p:extLst>
      <p:ext uri="{19B8F6BF-5375-455C-9EA6-DF929625EA0E}">
        <p15:presenceInfo xmlns:p15="http://schemas.microsoft.com/office/powerpoint/2012/main" userId="James Pearce" providerId="None"/>
      </p:ext>
    </p:extLst>
  </p:cmAuthor>
  <p:cmAuthor id="3" name="Tristin Titinchi" initials="TT" lastIdx="14" clrIdx="2">
    <p:extLst>
      <p:ext uri="{19B8F6BF-5375-455C-9EA6-DF929625EA0E}">
        <p15:presenceInfo xmlns:p15="http://schemas.microsoft.com/office/powerpoint/2012/main" userId="S::Tristin.Titinchi@Exponential-e.com::85e3d939-8389-434f-8f9c-ed833fa0112c" providerId="AD"/>
      </p:ext>
    </p:extLst>
  </p:cmAuthor>
  <p:cmAuthor id="4" name="Viktoria Pfeff" initials="VP" lastIdx="1" clrIdx="3">
    <p:extLst>
      <p:ext uri="{19B8F6BF-5375-455C-9EA6-DF929625EA0E}">
        <p15:presenceInfo xmlns:p15="http://schemas.microsoft.com/office/powerpoint/2012/main" userId="S::viktoria.pfeff@exponential-e.com::64b38e73-835a-44e8-927a-4958e3c107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F1"/>
    <a:srgbClr val="D1D4DF"/>
    <a:srgbClr val="0C1436"/>
    <a:srgbClr val="00FFD8"/>
    <a:srgbClr val="00C268"/>
    <a:srgbClr val="1A1C2B"/>
    <a:srgbClr val="2B2E46"/>
    <a:srgbClr val="FF0266"/>
    <a:srgbClr val="767CA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CBD801-D78A-4108-8A91-F6EF7D563A5F}" v="227" dt="2024-12-10T12:07:43.250"/>
    <p1510:client id="{90A9AA19-0248-4BF5-925B-DC0953733FBB}" v="1" dt="2024-12-10T15:39:39.298"/>
    <p1510:client id="{B86CDDA0-CC4D-DD4D-EABC-89D5BE736E15}" v="1" dt="2024-12-10T12:02:05.462"/>
    <p1510:client id="{CEFE31E0-5DEB-7226-AD5B-12F1F0091158}" v="33" dt="2024-12-10T11:23:58.8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104" y="678"/>
      </p:cViewPr>
      <p:guideLst>
        <p:guide orient="horz" pos="640"/>
        <p:guide pos="3840"/>
        <p:guide orient="horz" pos="1026"/>
        <p:guide orient="horz" pos="1389"/>
        <p:guide orient="horz" pos="1752"/>
        <p:guide orient="horz" pos="2115"/>
        <p:guide orient="horz" pos="2478"/>
        <p:guide orient="horz" pos="2863"/>
        <p:guide orient="horz" pos="3226"/>
        <p:guide orient="horz" pos="3589"/>
        <p:guide orient="horz" pos="3974"/>
        <p:guide orient="horz" pos="278"/>
        <p:guide pos="3182"/>
        <p:guide pos="2547"/>
        <p:guide pos="1912"/>
        <p:guide pos="1255"/>
        <p:guide pos="597"/>
        <p:guide pos="4475"/>
        <p:guide pos="5110"/>
        <p:guide pos="5768"/>
        <p:guide pos="6403"/>
        <p:guide pos="70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s>
</file>

<file path=ppt/comments/modernComment_100_E3524B7D.xml><?xml version="1.0" encoding="utf-8"?>
<p188:cmLst xmlns:a="http://schemas.openxmlformats.org/drawingml/2006/main" xmlns:r="http://schemas.openxmlformats.org/officeDocument/2006/relationships" xmlns:p188="http://schemas.microsoft.com/office/powerpoint/2018/8/main">
  <p188:cm id="{E3548BDE-6113-4D2C-964F-B1AB14EFFCA0}" authorId="{7D716D07-7C86-196D-96CE-C5758C1BD6C1}" status="resolved" created="2024-12-10T11:04:31.688" complete="100000">
    <pc:sldMkLst xmlns:pc="http://schemas.microsoft.com/office/powerpoint/2013/main/command">
      <pc:docMk/>
      <pc:sldMk cId="3813821309" sldId="256"/>
    </pc:sldMkLst>
    <p188:txBody>
      <a:bodyPr/>
      <a:lstStyle/>
      <a:p>
        <a:r>
          <a:rPr lang="en-US"/>
          <a:t>[@Viktoria Pfeff] This slide needs a slide Title font size 28 and ideally a footer like all the other slides.  Assume it it's possible to reduce the size of comparison chart?
[@Andrew Leatherland] can you please confirm what the title of this slide should be</a:t>
        </a:r>
      </a:p>
    </p188:txBody>
  </p188:cm>
</p188:cmLst>
</file>

<file path=ppt/comments/modernComment_7FBE72C0_D5BBA840.xml><?xml version="1.0" encoding="utf-8"?>
<p188:cmLst xmlns:a="http://schemas.openxmlformats.org/drawingml/2006/main" xmlns:r="http://schemas.openxmlformats.org/officeDocument/2006/relationships" xmlns:p188="http://schemas.microsoft.com/office/powerpoint/2018/8/main">
  <p188:cm id="{BC3B8ECD-4A02-48BE-A263-B8EC05BF6851}" authorId="{7D716D07-7C86-196D-96CE-C5758C1BD6C1}" status="resolved" created="2024-12-10T11:01:38.340" complete="100000">
    <pc:sldMkLst xmlns:pc="http://schemas.microsoft.com/office/powerpoint/2013/main/command">
      <pc:docMk/>
      <pc:sldMk cId="3585845312" sldId="2143187648"/>
    </pc:sldMkLst>
    <p188:txBody>
      <a:bodyPr/>
      <a:lstStyle/>
      <a:p>
        <a:r>
          <a:rPr lang="en-US"/>
          <a:t>[@Viktoria Pfeff] EXPO.e logo is missing from the top left corner</a:t>
        </a:r>
      </a:p>
    </p188:txBody>
  </p188:cm>
  <p188:cm id="{11C096D8-0A5C-4E52-B9DA-78A2578FEBB8}" authorId="{7D716D07-7C86-196D-96CE-C5758C1BD6C1}" status="resolved" created="2024-12-10T11:02:28.466" complete="100000">
    <pc:sldMkLst xmlns:pc="http://schemas.microsoft.com/office/powerpoint/2013/main/command">
      <pc:docMk/>
      <pc:sldMk cId="3585845312" sldId="2143187648"/>
    </pc:sldMkLst>
    <p188:replyLst>
      <p188:reply id="{0419BEBB-388D-4018-9FB6-D8E767DBD130}" authorId="{AACD02E7-60B1-186E-EF1A-0619EC7667B9}" created="2024-12-10T12:03:14.631">
        <p188:txBody>
          <a:bodyPr/>
          <a:lstStyle/>
          <a:p>
            <a:r>
              <a:rPr lang="en-GB"/>
              <a:t>I believe it is 28 now. It was using some altered master slide and got messed up
if you click right click on slide &gt; reset slide
it will reset it to it’s original settings
Unless someone was playing around with resizing for any reason or pulled in some inaccurate template slides</a:t>
            </a:r>
          </a:p>
        </p188:txBody>
      </p188:reply>
      <p188:reply id="{1BCD8A09-6732-41D9-86EE-83413CA76A1C}" authorId="{7D716D07-7C86-196D-96CE-C5758C1BD6C1}" created="2024-12-10T15:39:39.282">
        <p188:txBody>
          <a:bodyPr/>
          <a:lstStyle/>
          <a:p>
            <a:r>
              <a:rPr lang="en-US"/>
              <a:t>Great, thank you</a:t>
            </a:r>
          </a:p>
        </p188:txBody>
      </p188:reply>
    </p188:replyLst>
    <p188:txBody>
      <a:bodyPr/>
      <a:lstStyle/>
      <a:p>
        <a:r>
          <a:rPr lang="en-US"/>
          <a:t>[@Viktoria Pfeff] The slide  title needs to be font size 28 not 24</a:t>
        </a:r>
      </a:p>
    </p188:txBody>
  </p188:cm>
</p188:cmLst>
</file>

<file path=ppt/comments/modernComment_7FBE72C3_6800578.xml><?xml version="1.0" encoding="utf-8"?>
<p188:cmLst xmlns:a="http://schemas.openxmlformats.org/drawingml/2006/main" xmlns:r="http://schemas.openxmlformats.org/officeDocument/2006/relationships" xmlns:p188="http://schemas.microsoft.com/office/powerpoint/2018/8/main">
  <p188:cm id="{45F8A8D2-E4E1-4148-AE62-3D83BB0630DD}" authorId="{63A631EC-518D-E3B9-852E-D7A0D1C8FDC8}" status="resolved" created="2024-11-04T14:15:10.520" complete="100000">
    <pc:sldMkLst xmlns:pc="http://schemas.microsoft.com/office/powerpoint/2013/main/command">
      <pc:docMk/>
      <pc:sldMk cId="109053304" sldId="2143187651"/>
    </pc:sldMkLst>
    <p188:txBody>
      <a:bodyPr/>
      <a:lstStyle/>
      <a:p>
        <a:r>
          <a:rPr lang="en-US"/>
          <a:t>Change Akixi logo to new version</a:t>
        </a:r>
      </a:p>
    </p188:txBody>
  </p188:cm>
</p188:cmLst>
</file>

<file path=ppt/comments/modernComment_7FBE72D8_3054867F.xml><?xml version="1.0" encoding="utf-8"?>
<p188:cmLst xmlns:a="http://schemas.openxmlformats.org/drawingml/2006/main" xmlns:r="http://schemas.openxmlformats.org/officeDocument/2006/relationships" xmlns:p188="http://schemas.microsoft.com/office/powerpoint/2018/8/main">
  <p188:cm id="{1CFB8DBF-C5BE-4D79-A7BA-DDC449501845}" authorId="{7D716D07-7C86-196D-96CE-C5758C1BD6C1}" status="resolved" created="2024-12-10T11:23:17.887" startDate="2024-12-10T11:23:17.887" dueDate="2024-12-10T11:23:17.887" assignedTo="{AACD02E7-60B1-186E-EF1A-0619EC7667B9}" complete="100000" title="@Viktoria Pfeff This slide is missing the EXPO.e logo in the top left corner and the standard footer, can you please add?">
    <pc:sldMkLst xmlns:pc="http://schemas.microsoft.com/office/powerpoint/2013/main/command">
      <pc:docMk/>
      <pc:sldMk cId="810845823" sldId="2143187672"/>
    </pc:sldMkLst>
    <p188:txBody>
      <a:bodyPr/>
      <a:lstStyle/>
      <a:p>
        <a:r>
          <a:rPr lang="en-US"/>
          <a:t>[@Viktoria Pfeff] This slide is missing the EXPO.e logo in the top left corner and the standard footer, can you please add?</a:t>
        </a:r>
      </a:p>
    </p188:txBody>
    <p188:extLst>
      <p:ext xmlns:p="http://schemas.openxmlformats.org/presentationml/2006/main" uri="{5BB2D875-25FF-4072-B9AC-8F64D62656EB}">
        <p228:taskDetails xmlns:p228="http://schemas.microsoft.com/office/powerpoint/2022/08/main">
          <p228:history>
            <p228:event time="2024-12-10T11:23:17.887" id="{6A24ED19-E2EC-49FE-99FB-9E7513C0F2B1}">
              <p228:atrbtn authorId="{7D716D07-7C86-196D-96CE-C5758C1BD6C1}"/>
              <p228:anchr>
                <p228:comment id="{1CFB8DBF-C5BE-4D79-A7BA-DDC449501845}"/>
              </p228:anchr>
              <p228:add/>
            </p228:event>
            <p228:event time="2024-12-10T11:23:17.887" id="{46BC7B98-1269-4AD9-8850-6ACAB0AD3F12}">
              <p228:atrbtn authorId="{7D716D07-7C86-196D-96CE-C5758C1BD6C1}"/>
              <p228:anchr>
                <p228:comment id="{1CFB8DBF-C5BE-4D79-A7BA-DDC449501845}"/>
              </p228:anchr>
              <p228:asgn authorId="{AACD02E7-60B1-186E-EF1A-0619EC7667B9}"/>
            </p228:event>
            <p228:event time="2024-12-10T11:23:17.887" id="{93C176D4-9378-40BB-905C-3BB5F33D85BC}">
              <p228:atrbtn authorId="{7D716D07-7C86-196D-96CE-C5758C1BD6C1}"/>
              <p228:anchr>
                <p228:comment id="{1CFB8DBF-C5BE-4D79-A7BA-DDC449501845}"/>
              </p228:anchr>
              <p228:title val="@Viktoria Pfeff This slide is missing the EXPO.e logo in the top left corner and the standard footer, can you please add?"/>
            </p228:event>
            <p228:event time="2024-12-10T11:23:17.887" id="{75222873-8584-4C9C-B56D-648B11F7AE15}">
              <p228:atrbtn authorId="{7D716D07-7C86-196D-96CE-C5758C1BD6C1}"/>
              <p228:anchr>
                <p228:comment id="{1CFB8DBF-C5BE-4D79-A7BA-DDC449501845}"/>
              </p228:anchr>
              <p228:date stDt="2024-12-10T11:23:17.887" endDt="2024-12-10T11:23:17.887"/>
            </p228:event>
            <p228:event time="2024-12-10T11:52:49.764" id="{AAD5DD40-A548-4584-9B21-E7CA225A6EAC}">
              <p228:atrbtn authorId="{AACD02E7-60B1-186E-EF1A-0619EC7667B9}"/>
              <p228:anchr>
                <p228:comment id="{00000000-0000-0000-0000-000000000000}"/>
              </p228:anchr>
              <p228:pcntCmplt val="100000"/>
            </p228:event>
          </p228:history>
        </p228:taskDetails>
      </p:ext>
    </p188:extLst>
  </p188:cm>
</p188:cmLst>
</file>

<file path=ppt/comments/modernComment_7FBE72E8_BB9CD725.xml><?xml version="1.0" encoding="utf-8"?>
<p188:cmLst xmlns:a="http://schemas.openxmlformats.org/drawingml/2006/main" xmlns:r="http://schemas.openxmlformats.org/officeDocument/2006/relationships" xmlns:p188="http://schemas.microsoft.com/office/powerpoint/2018/8/main">
  <p188:cm id="{B4831012-FAC9-496F-9F64-C6AC2B2F217E}" authorId="{63A631EC-518D-E3B9-852E-D7A0D1C8FDC8}" status="resolved" created="2024-11-04T11:20:11.336" startDate="2024-11-04T11:20:11.336" dueDate="2024-11-04T11:20:11.336" assignedTo="{AACD02E7-60B1-186E-EF1A-0619EC7667B9}" complete="100000" title="@Viktoria Pfeff Like this slide change we should use this format in the other decks when needed.">
    <pc:sldMkLst xmlns:pc="http://schemas.microsoft.com/office/powerpoint/2013/main/command">
      <pc:docMk/>
      <pc:sldMk cId="3147618085" sldId="2143187688"/>
    </pc:sldMkLst>
    <p188:txBody>
      <a:bodyPr/>
      <a:lstStyle/>
      <a:p>
        <a:r>
          <a:rPr lang="en-US"/>
          <a:t>[@Viktoria Pfeff] Like this slide change we should use this format in the other decks when needed.</a:t>
        </a:r>
      </a:p>
    </p188:txBody>
    <p188:extLst>
      <p:ext xmlns:p="http://schemas.openxmlformats.org/presentationml/2006/main" uri="{5BB2D875-25FF-4072-B9AC-8F64D62656EB}">
        <p228:taskDetails xmlns:p228="http://schemas.microsoft.com/office/powerpoint/2022/08/main">
          <p228:history>
            <p228:event time="2024-11-04T11:20:11.336" id="{99EB8E5D-CBCC-44B7-8478-D74CAF6D265D}">
              <p228:atrbtn authorId="{63A631EC-518D-E3B9-852E-D7A0D1C8FDC8}"/>
              <p228:anchr>
                <p228:comment id="{B4831012-FAC9-496F-9F64-C6AC2B2F217E}"/>
              </p228:anchr>
              <p228:add/>
            </p228:event>
            <p228:event time="2024-11-04T11:20:11.336" id="{B855A53F-7E84-40AB-A60A-C94686D891B7}">
              <p228:atrbtn authorId="{63A631EC-518D-E3B9-852E-D7A0D1C8FDC8}"/>
              <p228:anchr>
                <p228:comment id="{B4831012-FAC9-496F-9F64-C6AC2B2F217E}"/>
              </p228:anchr>
              <p228:asgn authorId="{AACD02E7-60B1-186E-EF1A-0619EC7667B9}"/>
            </p228:event>
            <p228:event time="2024-11-04T11:20:11.336" id="{420D4BED-774E-4D6E-9BE6-623BBAF2E19D}">
              <p228:atrbtn authorId="{63A631EC-518D-E3B9-852E-D7A0D1C8FDC8}"/>
              <p228:anchr>
                <p228:comment id="{B4831012-FAC9-496F-9F64-C6AC2B2F217E}"/>
              </p228:anchr>
              <p228:title val="@Viktoria Pfeff Like this slide change we should use this format in the other decks when needed."/>
            </p228:event>
            <p228:event time="2024-11-04T11:20:11.336" id="{F391C453-1F26-4588-BBD2-63F3D7273E47}">
              <p228:atrbtn authorId="{63A631EC-518D-E3B9-852E-D7A0D1C8FDC8}"/>
              <p228:anchr>
                <p228:comment id="{B4831012-FAC9-496F-9F64-C6AC2B2F217E}"/>
              </p228:anchr>
              <p228:date stDt="2024-11-04T11:20:11.336" endDt="2024-11-04T11:20:11.336"/>
            </p228:event>
            <p228:event time="2024-11-11T11:15:44.995" id="{6F357BD5-33E0-4826-8225-336E773857E3}">
              <p228:atrbtn authorId="{AACD02E7-60B1-186E-EF1A-0619EC7667B9}"/>
              <p228:anchr>
                <p228:comment id="{00000000-0000-0000-0000-000000000000}"/>
              </p228:anchr>
              <p228:pcntCmplt val="100000"/>
            </p228:event>
          </p228:history>
        </p228:taskDetails>
      </p:ext>
    </p188:extLst>
  </p188:cm>
  <p188:cm id="{5AA4D529-3D21-420E-8064-47C3B11CC825}" authorId="{63A631EC-518D-E3B9-852E-D7A0D1C8FDC8}" status="resolved" created="2024-11-11T13:33:01.139" startDate="2024-11-11T13:33:01.139" dueDate="2024-11-11T13:33:01.139" assignedTo="{AACD02E7-60B1-186E-EF1A-0619EC7667B9}" complete="100000" title="@Viktoria Pfeff The WeBex logo is blue not white.">
    <pc:sldMkLst xmlns:pc="http://schemas.microsoft.com/office/powerpoint/2013/main/command">
      <pc:docMk/>
      <pc:sldMk cId="3147618085" sldId="2143187688"/>
    </pc:sldMkLst>
    <p188:replyLst>
      <p188:reply id="{9688B519-6D0B-434C-99AC-922E2E3C2AE9}" authorId="{63A631EC-518D-E3B9-852E-D7A0D1C8FDC8}" created="2024-11-11T13:34:55.705">
        <p188:txBody>
          <a:bodyPr/>
          <a:lstStyle/>
          <a:p>
            <a:r>
              <a:rPr lang="en-US"/>
              <a:t>[@Viktoria Pfeff] see slide 3 in the UCaaS Deck</a:t>
            </a:r>
          </a:p>
        </p188:txBody>
      </p188:reply>
      <p188:reply id="{2C2D32BD-C8F5-4DE2-825F-D30B7D54A894}" authorId="{05EC59F8-3687-FA52-E1F6-4C9F22A104FF}" created="2024-11-11T13:51:37.818">
        <p188:txBody>
          <a:bodyPr/>
          <a:lstStyle/>
          <a:p>
            <a:r>
              <a:rPr lang="en-US"/>
              <a:t>ok I think I'm starting this comment for the 3rd time :D
so It's their legit white logo version. I used to keep it consistent with the others.
In the other deck the new logo I placed in is just not available to edit in white I imagine because they are no longer really a brand so had to place a background behind it to work.
Originally most logos that have colours were used here as white so I thought I'll go with that style.</a:t>
            </a:r>
          </a:p>
        </p188:txBody>
      </p188:reply>
    </p188:replyLst>
    <p188:txBody>
      <a:bodyPr/>
      <a:lstStyle/>
      <a:p>
        <a:r>
          <a:rPr lang="en-US"/>
          <a:t>[@Viktoria Pfeff] The WeBex logo is blue not white.</a:t>
        </a:r>
      </a:p>
    </p188:txBody>
    <p188:extLst>
      <p:ext xmlns:p="http://schemas.openxmlformats.org/presentationml/2006/main" uri="{5BB2D875-25FF-4072-B9AC-8F64D62656EB}">
        <p228:taskDetails xmlns:p228="http://schemas.microsoft.com/office/powerpoint/2022/08/main">
          <p228:history>
            <p228:event time="2024-11-11T13:33:01.139" id="{EA4050CC-1940-4C78-BD7F-56B0EF82071B}">
              <p228:atrbtn authorId="{63A631EC-518D-E3B9-852E-D7A0D1C8FDC8}"/>
              <p228:anchr>
                <p228:comment id="{5AA4D529-3D21-420E-8064-47C3B11CC825}"/>
              </p228:anchr>
              <p228:add/>
            </p228:event>
            <p228:event time="2024-11-11T13:33:01.139" id="{B186CCEC-1DCA-43ED-BFB5-473FA1D393E8}">
              <p228:atrbtn authorId="{63A631EC-518D-E3B9-852E-D7A0D1C8FDC8}"/>
              <p228:anchr>
                <p228:comment id="{5AA4D529-3D21-420E-8064-47C3B11CC825}"/>
              </p228:anchr>
              <p228:asgn authorId="{AACD02E7-60B1-186E-EF1A-0619EC7667B9}"/>
            </p228:event>
            <p228:event time="2024-11-11T13:33:01.139" id="{EBA4B82B-9471-4106-9964-C1CF2701E7AD}">
              <p228:atrbtn authorId="{63A631EC-518D-E3B9-852E-D7A0D1C8FDC8}"/>
              <p228:anchr>
                <p228:comment id="{5AA4D529-3D21-420E-8064-47C3B11CC825}"/>
              </p228:anchr>
              <p228:title val="@Viktoria Pfeff The WeBex logo is blue not white."/>
            </p228:event>
            <p228:event time="2024-11-11T13:33:01.139" id="{C3AF0B2B-7B10-445D-90E9-0FBC5062D1FC}">
              <p228:atrbtn authorId="{63A631EC-518D-E3B9-852E-D7A0D1C8FDC8}"/>
              <p228:anchr>
                <p228:comment id="{5AA4D529-3D21-420E-8064-47C3B11CC825}"/>
              </p228:anchr>
              <p228:date stDt="2024-11-11T13:33:01.139" endDt="2024-11-11T13:33:01.139"/>
            </p228:event>
            <p228:event time="2024-12-10T11:59:47.551" id="{7D1790A1-E97B-4DA0-AE90-1EF1C8FEC4CA}">
              <p228:atrbtn authorId="{AACD02E7-60B1-186E-EF1A-0619EC7667B9}"/>
              <p228:anchr>
                <p228:comment id="{00000000-0000-0000-0000-000000000000}"/>
              </p228:anchr>
              <p228:pcntCmplt val="100000"/>
            </p228:event>
          </p228:history>
        </p228:taskDetails>
      </p:ext>
    </p188:extLst>
  </p188:cm>
</p188:cmLst>
</file>

<file path=ppt/comments/modernComment_7FFFCA0A_CB0C46E1.xml><?xml version="1.0" encoding="utf-8"?>
<p188:cmLst xmlns:a="http://schemas.openxmlformats.org/drawingml/2006/main" xmlns:r="http://schemas.openxmlformats.org/officeDocument/2006/relationships" xmlns:p188="http://schemas.microsoft.com/office/powerpoint/2018/8/main">
  <p188:cm id="{ECC1A837-4661-43A9-B679-0846844DBF84}" authorId="{63A631EC-518D-E3B9-852E-D7A0D1C8FDC8}" status="resolved" created="2024-11-04T11:21:57.606" complete="100000">
    <pc:sldMkLst xmlns:pc="http://schemas.microsoft.com/office/powerpoint/2013/main/command">
      <pc:docMk/>
      <pc:sldMk cId="3406579425" sldId="2147469834"/>
    </pc:sldMkLst>
    <p188:txBody>
      <a:bodyPr/>
      <a:lstStyle/>
      <a:p>
        <a:r>
          <a:rPr lang="en-US"/>
          <a:t>[@Viktoria Pfeff] Not sure the Green on Green works, what about a black background?</a:t>
        </a:r>
      </a:p>
    </p188:txBody>
  </p188:cm>
</p188:cmLst>
</file>

<file path=ppt/comments/modernComment_7FFFCA0C_6D8E6111.xml><?xml version="1.0" encoding="utf-8"?>
<p188:cmLst xmlns:a="http://schemas.openxmlformats.org/drawingml/2006/main" xmlns:r="http://schemas.openxmlformats.org/officeDocument/2006/relationships" xmlns:p188="http://schemas.microsoft.com/office/powerpoint/2018/8/main">
  <p188:cm id="{D6CA7EE3-AB99-4E29-9BD8-84CC6B3791B6}" authorId="{D168064A-45DA-8805-DC08-199C7ECE5D97}" status="resolved" created="2024-11-04T13:50:03.853" startDate="2024-11-04T13:50:03.854" dueDate="2024-11-04T13:50:03.854" assignedTo="{AACD02E7-60B1-186E-EF1A-0619EC7667B9}" complete="100000" title="@Viktoria Pfeff Looking at the Grey slides, what’s your thoughts does it work or should we be looking at the Black background?">
    <pc:sldMkLst xmlns:pc="http://schemas.microsoft.com/office/powerpoint/2013/main/command">
      <pc:docMk/>
      <pc:sldMk cId="1838047505" sldId="2147469836"/>
    </pc:sldMkLst>
    <p188:replyLst>
      <p188:reply id="{37AACEBD-0AC9-4832-A9B8-58AC67B065C5}" authorId="{05EC59F8-3687-FA52-E1F6-4C9F22A104FF}" created="2024-11-04T15:12:57.739">
        <p188:txBody>
          <a:bodyPr/>
          <a:lstStyle/>
          <a:p>
            <a:r>
              <a:rPr lang="en-US"/>
              <a:t>Looking at the content for images like these grey works better and looking at the content afterwards, it's better to have sections with the same background so the reader's eye is not distracted by the ever changing contrasts. </a:t>
            </a:r>
          </a:p>
        </p188:txBody>
      </p188:reply>
      <p188:reply id="{F7D9B5BF-444F-4D8F-8F56-FF31030779F1}" authorId="{D168064A-45DA-8805-DC08-199C7ECE5D97}" created="2024-11-04T17:36:11.132">
        <p188:txBody>
          <a:bodyPr/>
          <a:lstStyle/>
          <a:p>
            <a:r>
              <a:rPr lang="en-GB"/>
              <a:t>[@Viktoria Pfeff] Ok you’re the expert on this sort of thing.</a:t>
            </a:r>
          </a:p>
        </p188:txBody>
      </p188:reply>
    </p188:replyLst>
    <p188:txBody>
      <a:bodyPr/>
      <a:lstStyle/>
      <a:p>
        <a:r>
          <a:rPr lang="en-GB"/>
          <a:t>[@Viktoria Pfeff] Looking at the Grey slides, what’s your thoughts does it work or should we be looking at the Black background?</a:t>
        </a:r>
      </a:p>
    </p188:txBody>
    <p188:extLst>
      <p:ext xmlns:p="http://schemas.openxmlformats.org/presentationml/2006/main" uri="{5BB2D875-25FF-4072-B9AC-8F64D62656EB}">
        <p228:taskDetails xmlns:p228="http://schemas.microsoft.com/office/powerpoint/2022/08/main">
          <p228:history>
            <p228:event time="2024-11-04T13:50:03.853" id="{4AF4106C-772C-4598-A51C-AEA86A8DEA4F}">
              <p228:atrbtn authorId="{D168064A-45DA-8805-DC08-199C7ECE5D97}"/>
              <p228:anchr>
                <p228:comment id="{D6CA7EE3-AB99-4E29-9BD8-84CC6B3791B6}"/>
              </p228:anchr>
              <p228:add/>
            </p228:event>
            <p228:event time="2024-11-04T13:50:03.853" id="{2D92FF9E-A63A-4F56-AA3E-9FF752EB2363}">
              <p228:atrbtn authorId="{D168064A-45DA-8805-DC08-199C7ECE5D97}"/>
              <p228:anchr>
                <p228:comment id="{D6CA7EE3-AB99-4E29-9BD8-84CC6B3791B6}"/>
              </p228:anchr>
              <p228:asgn authorId="{AACD02E7-60B1-186E-EF1A-0619EC7667B9}"/>
            </p228:event>
            <p228:event time="2024-11-04T13:50:03.853" id="{5D8033A2-CD8A-4585-9C7B-EB9AC62B63EE}">
              <p228:atrbtn authorId="{D168064A-45DA-8805-DC08-199C7ECE5D97}"/>
              <p228:anchr>
                <p228:comment id="{D6CA7EE3-AB99-4E29-9BD8-84CC6B3791B6}"/>
              </p228:anchr>
              <p228:title val="@Viktoria Pfeff Looking at the Grey slides, what’s your thoughts does it work or should we be looking at the Black background?"/>
            </p228:event>
            <p228:event time="2024-11-04T13:50:03.853" id="{3634AE11-C84F-4783-B5E5-206B112E7766}">
              <p228:atrbtn authorId="{D168064A-45DA-8805-DC08-199C7ECE5D97}"/>
              <p228:anchr>
                <p228:comment id="{D6CA7EE3-AB99-4E29-9BD8-84CC6B3791B6}"/>
              </p228:anchr>
              <p228:date stDt="2024-11-04T13:50:03.854" endDt="2024-11-04T13:50:03.854"/>
            </p228:event>
            <p228:event time="2024-11-11T11:18:17.571" id="{FCF7AB6D-7D1E-4F5D-B352-21C0687A4666}">
              <p228:atrbtn authorId="{AACD02E7-60B1-186E-EF1A-0619EC7667B9}"/>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11-04T17:36:31.174" authorId="{D168064A-45DA-8805-DC08-199C7ECE5D97}"/>
          </p223:rxn>
        </p223:reactions>
      </p:ext>
    </p188:extLst>
  </p188:cm>
</p188:cmLst>
</file>

<file path=ppt/comments/modernComment_7FFFD09B_240380D3.xml><?xml version="1.0" encoding="utf-8"?>
<p188:cmLst xmlns:a="http://schemas.openxmlformats.org/drawingml/2006/main" xmlns:r="http://schemas.openxmlformats.org/officeDocument/2006/relationships" xmlns:p188="http://schemas.microsoft.com/office/powerpoint/2018/8/main">
  <p188:cm id="{0D7F8793-3CBD-433E-B344-7FED38E3DB2A}" authorId="{7D716D07-7C86-196D-96CE-C5758C1BD6C1}" status="resolved" created="2024-12-10T11:23:58.810" complete="100000">
    <pc:sldMkLst xmlns:pc="http://schemas.microsoft.com/office/powerpoint/2013/main/command">
      <pc:docMk/>
      <pc:sldMk cId="604209363" sldId="2147471515"/>
    </pc:sldMkLst>
    <p188:txBody>
      <a:bodyPr/>
      <a:lstStyle/>
      <a:p>
        <a:r>
          <a:rPr lang="en-US"/>
          <a:t>[@Viktoria Pfeff] This slide is missing the EXPO.e logo in the top left corner and the standard footer, can you please add?</a:t>
        </a:r>
      </a:p>
    </p188:txBody>
  </p188:cm>
</p188:cmLst>
</file>

<file path=ppt/comments/modernComment_7FFFD09C_E82E5734.xml><?xml version="1.0" encoding="utf-8"?>
<p188:cmLst xmlns:a="http://schemas.openxmlformats.org/drawingml/2006/main" xmlns:r="http://schemas.openxmlformats.org/officeDocument/2006/relationships" xmlns:p188="http://schemas.microsoft.com/office/powerpoint/2018/8/main">
  <p188:cm id="{1F5F1C0E-5729-4AAE-BA6F-1D2E1D0C3062}" authorId="{7D716D07-7C86-196D-96CE-C5758C1BD6C1}" status="resolved" created="2024-12-10T11:23:41.716" complete="100000">
    <pc:sldMkLst xmlns:pc="http://schemas.microsoft.com/office/powerpoint/2013/main/command">
      <pc:docMk/>
      <pc:sldMk cId="3895351092" sldId="2147471516"/>
    </pc:sldMkLst>
    <p188:txBody>
      <a:bodyPr/>
      <a:lstStyle/>
      <a:p>
        <a:r>
          <a:rPr lang="en-US"/>
          <a:t>[@Viktoria Pfeff] This slide is missing the EXPO.e logo in the top left corner and the standard footer, can you please add?</a:t>
        </a:r>
      </a:p>
    </p188:txBody>
  </p188:cm>
</p188:cmLst>
</file>

<file path=ppt/comments/modernComment_7FFFDE93_AFED9850.xml><?xml version="1.0" encoding="utf-8"?>
<p188:cmLst xmlns:a="http://schemas.openxmlformats.org/drawingml/2006/main" xmlns:r="http://schemas.openxmlformats.org/officeDocument/2006/relationships" xmlns:p188="http://schemas.microsoft.com/office/powerpoint/2018/8/main">
  <p188:cm id="{08AD070A-3879-451F-88D9-87AD9B9A4EF2}" authorId="{63A631EC-518D-E3B9-852E-D7A0D1C8FDC8}" status="resolved" created="2024-11-12T10:26:31.201" complete="100000">
    <pc:sldMkLst xmlns:pc="http://schemas.microsoft.com/office/powerpoint/2013/main/command">
      <pc:docMk/>
      <pc:sldMk cId="2951583824" sldId="2147475091"/>
    </pc:sldMkLst>
    <p188:replyLst>
      <p188:reply id="{639877BD-CD87-4B3C-AE4C-584246C09A10}" authorId="{63A631EC-518D-E3B9-852E-D7A0D1C8FDC8}" created="2024-11-25T14:26:07.119">
        <p188:txBody>
          <a:bodyPr/>
          <a:lstStyle/>
          <a:p>
            <a:r>
              <a:rPr lang="en-US"/>
              <a:t>[@Viktoria Pfeff] New images being put in today.</a:t>
            </a:r>
          </a:p>
        </p188:txBody>
      </p188:reply>
    </p188:replyLst>
    <p188:txBody>
      <a:bodyPr/>
      <a:lstStyle/>
      <a:p>
        <a:r>
          <a:rPr lang="en-US"/>
          <a:t>awaiting new image</a:t>
        </a:r>
      </a:p>
    </p188:txBody>
  </p188:cm>
  <p188:cm id="{2FC86749-59D7-42D9-B797-4C9FFC8CDA83}" authorId="{7D716D07-7C86-196D-96CE-C5758C1BD6C1}" status="resolved" created="2024-12-10T11:15:01.437" complete="100000">
    <pc:sldMkLst xmlns:pc="http://schemas.microsoft.com/office/powerpoint/2013/main/command">
      <pc:docMk/>
      <pc:sldMk cId="2951583824" sldId="2147475091"/>
    </pc:sldMkLst>
    <p188:txBody>
      <a:bodyPr/>
      <a:lstStyle/>
      <a:p>
        <a:r>
          <a:rPr lang="en-US"/>
          <a:t>[@Viktoria Pfeff] Would probably recommend the font under Key Benefits is changed from white to black to make it easier to read</a:t>
        </a:r>
      </a:p>
    </p188:txBody>
  </p188:cm>
</p188:cmLst>
</file>

<file path=ppt/comments/modernComment_7FFFDEA7_C604220D.xml><?xml version="1.0" encoding="utf-8"?>
<p188:cmLst xmlns:a="http://schemas.openxmlformats.org/drawingml/2006/main" xmlns:r="http://schemas.openxmlformats.org/officeDocument/2006/relationships" xmlns:p188="http://schemas.microsoft.com/office/powerpoint/2018/8/main">
  <p188:cm id="{D82C3526-D27B-4392-983C-89DB94ABA3AA}" authorId="{63A631EC-518D-E3B9-852E-D7A0D1C8FDC8}" status="resolved" created="2024-11-12T10:26:20.076" complete="100000">
    <pc:sldMkLst xmlns:pc="http://schemas.microsoft.com/office/powerpoint/2013/main/command">
      <pc:docMk/>
      <pc:sldMk cId="3322159629" sldId="2147475111"/>
    </pc:sldMkLst>
    <p188:txBody>
      <a:bodyPr/>
      <a:lstStyle/>
      <a:p>
        <a:r>
          <a:rPr lang="en-US"/>
          <a:t>awaiting new image</a:t>
        </a:r>
      </a:p>
    </p188:txBody>
  </p188:cm>
  <p188:cm id="{F9308DB8-DFDA-475A-84EF-049E57D15733}" authorId="{7D716D07-7C86-196D-96CE-C5758C1BD6C1}" status="resolved" created="2024-12-10T11:14:45.515" complete="100000">
    <pc:sldMkLst xmlns:pc="http://schemas.microsoft.com/office/powerpoint/2013/main/command">
      <pc:docMk/>
      <pc:sldMk cId="3322159629" sldId="2147475111"/>
    </pc:sldMkLst>
    <p188:txBody>
      <a:bodyPr/>
      <a:lstStyle/>
      <a:p>
        <a:r>
          <a:rPr lang="en-US"/>
          <a:t>[@Viktoria Pfeff] Would probably recommend the font under Key Benefits is changed from white to black to make it easier to read</a:t>
        </a:r>
      </a:p>
    </p188:txBody>
  </p188:cm>
</p188:cmLst>
</file>

<file path=ppt/comments/modernComment_7FFFEB27_BB31E26.xml><?xml version="1.0" encoding="utf-8"?>
<p188:cmLst xmlns:a="http://schemas.openxmlformats.org/drawingml/2006/main" xmlns:r="http://schemas.openxmlformats.org/officeDocument/2006/relationships" xmlns:p188="http://schemas.microsoft.com/office/powerpoint/2018/8/main">
  <p188:cm id="{EE3E6557-8678-4244-8D64-6DDB4EBC0BB8}" authorId="{D168064A-45DA-8805-DC08-199C7ECE5D97}" status="resolved" created="2024-11-04T17:34:51.289" complete="100000">
    <pc:sldMkLst xmlns:pc="http://schemas.microsoft.com/office/powerpoint/2013/main/command">
      <pc:docMk/>
      <pc:sldMk cId="196288038" sldId="2147478311"/>
    </pc:sldMkLst>
    <p188:txBody>
      <a:bodyPr/>
      <a:lstStyle/>
      <a:p>
        <a:r>
          <a:rPr lang="en-GB"/>
          <a:t>New</a:t>
        </a:r>
      </a:p>
    </p188:txBody>
  </p188:cm>
</p188:cmLst>
</file>

<file path=ppt/comments/modernComment_7FFFF790_F38E7A39.xml><?xml version="1.0" encoding="utf-8"?>
<p188:cmLst xmlns:a="http://schemas.openxmlformats.org/drawingml/2006/main" xmlns:r="http://schemas.openxmlformats.org/officeDocument/2006/relationships" xmlns:p188="http://schemas.microsoft.com/office/powerpoint/2018/8/main">
  <p188:cm id="{26DCDC4F-DAE1-484A-9AFA-E59079DCB47D}" authorId="{7D716D07-7C86-196D-96CE-C5758C1BD6C1}" status="resolved" created="2024-12-10T11:10:47.431" startDate="2024-12-10T11:10:47.431" dueDate="2024-12-10T11:10:47.431" assignedTo="{AACD02E7-60B1-186E-EF1A-0619EC7667B9}" complete="100000" title="@Viktoria Pfeff Would probably recommend the font under Key Benefits is changed from white to black to make it easier to read">
    <pc:sldMkLst xmlns:pc="http://schemas.microsoft.com/office/powerpoint/2013/main/command">
      <pc:docMk/>
      <pc:sldMk cId="4086200889" sldId="2147481488"/>
    </pc:sldMkLst>
    <p188:txBody>
      <a:bodyPr/>
      <a:lstStyle/>
      <a:p>
        <a:r>
          <a:rPr lang="en-US"/>
          <a:t>[@Viktoria Pfeff] Would probably recommend the font under Key Benefits is changed from white to black to make it easier to read</a:t>
        </a:r>
      </a:p>
    </p188:txBody>
    <p188:extLst>
      <p:ext xmlns:p="http://schemas.openxmlformats.org/presentationml/2006/main" uri="{5BB2D875-25FF-4072-B9AC-8F64D62656EB}">
        <p228:taskDetails xmlns:p228="http://schemas.microsoft.com/office/powerpoint/2022/08/main">
          <p228:history>
            <p228:event time="2024-12-10T11:10:47.431" id="{22DE25D6-DE8A-426B-8402-81BE2BD9E6F7}">
              <p228:atrbtn authorId="{7D716D07-7C86-196D-96CE-C5758C1BD6C1}"/>
              <p228:anchr>
                <p228:comment id="{26DCDC4F-DAE1-484A-9AFA-E59079DCB47D}"/>
              </p228:anchr>
              <p228:add/>
            </p228:event>
            <p228:event time="2024-12-10T11:10:47.431" id="{AD2FF9FB-E05D-48C9-A168-DB04C772C72B}">
              <p228:atrbtn authorId="{7D716D07-7C86-196D-96CE-C5758C1BD6C1}"/>
              <p228:anchr>
                <p228:comment id="{26DCDC4F-DAE1-484A-9AFA-E59079DCB47D}"/>
              </p228:anchr>
              <p228:asgn authorId="{AACD02E7-60B1-186E-EF1A-0619EC7667B9}"/>
            </p228:event>
            <p228:event time="2024-12-10T11:10:47.431" id="{D94B8D9D-23DB-478D-9A34-5F6AB62B400C}">
              <p228:atrbtn authorId="{7D716D07-7C86-196D-96CE-C5758C1BD6C1}"/>
              <p228:anchr>
                <p228:comment id="{26DCDC4F-DAE1-484A-9AFA-E59079DCB47D}"/>
              </p228:anchr>
              <p228:title val="@Viktoria Pfeff Would probably recommend the font under Key Benefits is changed from white to black to make it easier to read"/>
            </p228:event>
            <p228:event time="2024-12-10T11:10:47.431" id="{E860FFA8-210E-4757-B05E-2BA6826E0DF9}">
              <p228:atrbtn authorId="{7D716D07-7C86-196D-96CE-C5758C1BD6C1}"/>
              <p228:anchr>
                <p228:comment id="{26DCDC4F-DAE1-484A-9AFA-E59079DCB47D}"/>
              </p228:anchr>
              <p228:date stDt="2024-12-10T11:10:47.431" endDt="2024-12-10T11:10:47.431"/>
            </p228:event>
            <p228:event time="2024-12-10T11:57:08.728" id="{8D225A2E-BCBD-4363-8ED6-A29BBBB3E83F}">
              <p228:atrbtn authorId="{AACD02E7-60B1-186E-EF1A-0619EC7667B9}"/>
              <p228:anchr>
                <p228:comment id="{00000000-0000-0000-0000-000000000000}"/>
              </p228:anchr>
              <p228:pcntCmplt val="100000"/>
            </p228:event>
          </p228:history>
        </p228:taskDetails>
      </p:ext>
    </p188:extLst>
  </p188:cm>
</p188:cmLst>
</file>

<file path=ppt/comments/modernComment_7FFFF791_5CAEB687.xml><?xml version="1.0" encoding="utf-8"?>
<p188:cmLst xmlns:a="http://schemas.openxmlformats.org/drawingml/2006/main" xmlns:r="http://schemas.openxmlformats.org/officeDocument/2006/relationships" xmlns:p188="http://schemas.microsoft.com/office/powerpoint/2018/8/main">
  <p188:cm id="{50F6F54F-F283-4D3E-8568-53F604D21A3D}" authorId="{7D716D07-7C86-196D-96CE-C5758C1BD6C1}" status="resolved" created="2024-12-10T11:11:22.057" complete="100000">
    <pc:sldMkLst xmlns:pc="http://schemas.microsoft.com/office/powerpoint/2013/main/command">
      <pc:docMk/>
      <pc:sldMk cId="1554953863" sldId="2147481489"/>
    </pc:sldMkLst>
    <p188:txBody>
      <a:bodyPr/>
      <a:lstStyle/>
      <a:p>
        <a:r>
          <a:rPr lang="en-US"/>
          <a:t>[@Viktoria Pfeff] Would probably recommend the font under Key Benefits is changed from white to black to make it easier to read</a:t>
        </a:r>
      </a:p>
    </p188:txBody>
  </p188:cm>
</p188:cmLst>
</file>

<file path=ppt/comments/modernComment_7FFFF792_6C2F4986.xml><?xml version="1.0" encoding="utf-8"?>
<p188:cmLst xmlns:a="http://schemas.openxmlformats.org/drawingml/2006/main" xmlns:r="http://schemas.openxmlformats.org/officeDocument/2006/relationships" xmlns:p188="http://schemas.microsoft.com/office/powerpoint/2018/8/main">
  <p188:cm id="{22A40FF1-B519-4192-A6A8-A4FBDE146ED8}" authorId="{7D716D07-7C86-196D-96CE-C5758C1BD6C1}" status="resolved" created="2024-12-10T11:11:39.589" complete="100000">
    <pc:sldMkLst xmlns:pc="http://schemas.microsoft.com/office/powerpoint/2013/main/command">
      <pc:docMk/>
      <pc:sldMk cId="1815038342" sldId="2147481490"/>
    </pc:sldMkLst>
    <p188:txBody>
      <a:bodyPr/>
      <a:lstStyle/>
      <a:p>
        <a:r>
          <a:rPr lang="en-US"/>
          <a:t>[@Viktoria Pfeff] Would probably recommend the font under Key Benefits is changed from white to black to make it easier to read</a:t>
        </a:r>
      </a:p>
    </p188:txBody>
  </p188:cm>
</p188:cmLst>
</file>

<file path=ppt/comments/modernComment_7FFFF793_55EF86B1.xml><?xml version="1.0" encoding="utf-8"?>
<p188:cmLst xmlns:a="http://schemas.openxmlformats.org/drawingml/2006/main" xmlns:r="http://schemas.openxmlformats.org/officeDocument/2006/relationships" xmlns:p188="http://schemas.microsoft.com/office/powerpoint/2018/8/main">
  <p188:cm id="{FBB1F88A-638C-4601-A098-A5C3C2119C79}" authorId="{7D716D07-7C86-196D-96CE-C5758C1BD6C1}" status="resolved" created="2024-12-10T11:12:18.449" complete="100000">
    <ac:deMkLst xmlns:ac="http://schemas.microsoft.com/office/drawing/2013/main/command">
      <pc:docMk xmlns:pc="http://schemas.microsoft.com/office/powerpoint/2013/main/command"/>
      <pc:sldMk xmlns:pc="http://schemas.microsoft.com/office/powerpoint/2013/main/command" cId="1441760945" sldId="2147481491"/>
      <ac:spMk id="4" creationId="{106CAF2F-601A-D48E-F0F6-850C5548D3C4}"/>
    </ac:deMkLst>
    <p188:txBody>
      <a:bodyPr/>
      <a:lstStyle/>
      <a:p>
        <a:r>
          <a:rPr lang="en-US"/>
          <a:t>[@Viktoria Pfeff] Would probably recommend the font under Key Benefits is changed from white to black to make it easier to read</a:t>
        </a:r>
      </a:p>
    </p188:txBody>
  </p188:cm>
</p188:cmLst>
</file>

<file path=ppt/comments/modernComment_7FFFF795_9C9B772C.xml><?xml version="1.0" encoding="utf-8"?>
<p188:cmLst xmlns:a="http://schemas.openxmlformats.org/drawingml/2006/main" xmlns:r="http://schemas.openxmlformats.org/officeDocument/2006/relationships" xmlns:p188="http://schemas.microsoft.com/office/powerpoint/2018/8/main">
  <p188:cm id="{0ED6734E-A257-4AC8-AFB3-10CF71E1731A}" authorId="{7D716D07-7C86-196D-96CE-C5758C1BD6C1}" status="resolved" created="2024-12-10T11:12:02.386" complete="100000">
    <pc:sldMkLst xmlns:pc="http://schemas.microsoft.com/office/powerpoint/2013/main/command">
      <pc:docMk/>
      <pc:sldMk cId="2627434284" sldId="2147481493"/>
    </pc:sldMkLst>
    <p188:txBody>
      <a:bodyPr/>
      <a:lstStyle/>
      <a:p>
        <a:r>
          <a:rPr lang="en-US"/>
          <a:t>[@Viktoria Pfeff] Would probably recommend the font under Key Benefits is changed from white to black to make it easier to read</a:t>
        </a:r>
      </a:p>
    </p188:txBody>
  </p188:cm>
</p188:cmLst>
</file>

<file path=ppt/comments/modernComment_7FFFF798_3A5384BC.xml><?xml version="1.0" encoding="utf-8"?>
<p188:cmLst xmlns:a="http://schemas.openxmlformats.org/drawingml/2006/main" xmlns:r="http://schemas.openxmlformats.org/officeDocument/2006/relationships" xmlns:p188="http://schemas.microsoft.com/office/powerpoint/2018/8/main">
  <p188:cm id="{1744F62C-4CA5-4A9C-8C07-8C7A326002D0}" authorId="{7D716D07-7C86-196D-96CE-C5758C1BD6C1}" status="resolved" created="2024-12-10T11:16:41.893" complete="100000">
    <pc:sldMkLst xmlns:pc="http://schemas.microsoft.com/office/powerpoint/2013/main/command">
      <pc:docMk/>
      <pc:sldMk cId="978551996" sldId="2147481496"/>
    </pc:sldMkLst>
    <p188:txBody>
      <a:bodyPr/>
      <a:lstStyle/>
      <a:p>
        <a:r>
          <a:rPr lang="en-US"/>
          <a:t>@Viktoria Pfeff Should the green box have a title of KEY BENEFITS?
Would probably recommend the font under Key Benefits is changed from white to black to make it easier to read</a:t>
        </a:r>
      </a:p>
    </p188:txBody>
  </p188:cm>
</p188:cmLst>
</file>

<file path=ppt/comments/modernComment_7FFFF799_F660DE2B.xml><?xml version="1.0" encoding="utf-8"?>
<p188:cmLst xmlns:a="http://schemas.openxmlformats.org/drawingml/2006/main" xmlns:r="http://schemas.openxmlformats.org/officeDocument/2006/relationships" xmlns:p188="http://schemas.microsoft.com/office/powerpoint/2018/8/main">
  <p188:cm id="{0C39B910-0841-47EE-AD0F-82BF627BE9E2}" authorId="{63A631EC-518D-E3B9-852E-D7A0D1C8FDC8}" status="resolved" created="2024-11-12T10:26:41.326" complete="100000">
    <pc:sldMkLst xmlns:pc="http://schemas.microsoft.com/office/powerpoint/2013/main/command">
      <pc:docMk/>
      <pc:sldMk cId="4133543467" sldId="2147481497"/>
    </pc:sldMkLst>
    <p188:txBody>
      <a:bodyPr/>
      <a:lstStyle/>
      <a:p>
        <a:r>
          <a:rPr lang="en-US"/>
          <a:t>awaiting new image</a:t>
        </a:r>
      </a:p>
    </p188:txBody>
  </p188:cm>
  <p188:cm id="{2C1EDF42-B5EE-4452-B68D-905CDB9A0D53}" authorId="{7D716D07-7C86-196D-96CE-C5758C1BD6C1}" status="resolved" created="2024-12-10T11:15:55.782" complete="100000">
    <pc:sldMkLst xmlns:pc="http://schemas.microsoft.com/office/powerpoint/2013/main/command">
      <pc:docMk/>
      <pc:sldMk cId="4133543467" sldId="2147481497"/>
    </pc:sldMkLst>
    <p188:txBody>
      <a:bodyPr/>
      <a:lstStyle/>
      <a:p>
        <a:r>
          <a:rPr lang="en-US"/>
          <a:t>[@Viktoria Pfeff] Should the green box have a title of KEY BENEFITS?
Would probably recommend the font under Key Benefits is changed from white to black to make it easier to read</a:t>
        </a:r>
      </a:p>
    </p188:txBody>
  </p188:cm>
</p188:cmLst>
</file>

<file path=ppt/comments/modernComment_7FFFF79A_CB2F0740.xml><?xml version="1.0" encoding="utf-8"?>
<p188:cmLst xmlns:a="http://schemas.openxmlformats.org/drawingml/2006/main" xmlns:r="http://schemas.openxmlformats.org/officeDocument/2006/relationships" xmlns:p188="http://schemas.microsoft.com/office/powerpoint/2018/8/main">
  <p188:cm id="{F94798C6-FD8A-4228-A926-004E9D9FB321}" authorId="{63A631EC-518D-E3B9-852E-D7A0D1C8FDC8}" status="resolved" created="2024-11-12T10:26:52.545" complete="100000">
    <pc:sldMkLst xmlns:pc="http://schemas.microsoft.com/office/powerpoint/2013/main/command">
      <pc:docMk/>
      <pc:sldMk cId="3408856896" sldId="2147481498"/>
    </pc:sldMkLst>
    <p188:txBody>
      <a:bodyPr/>
      <a:lstStyle/>
      <a:p>
        <a:r>
          <a:rPr lang="en-US"/>
          <a:t>awaiting new image</a:t>
        </a:r>
      </a:p>
    </p188:txBody>
  </p188:cm>
  <p188:cm id="{A65D0BA7-7991-4986-921D-F12694FE1DE7}" authorId="{7D716D07-7C86-196D-96CE-C5758C1BD6C1}" status="resolved" created="2024-12-10T11:18:34.552" complete="100000">
    <pc:sldMkLst xmlns:pc="http://schemas.microsoft.com/office/powerpoint/2013/main/command">
      <pc:docMk/>
      <pc:sldMk cId="3408856896" sldId="2147481498"/>
    </pc:sldMkLst>
    <p188:txBody>
      <a:bodyPr/>
      <a:lstStyle/>
      <a:p>
        <a:r>
          <a:rPr lang="en-US"/>
          <a:t>@Viktoria Pfeff Should the green box have a title of KEY BENEFITS?
Would probably recommend the font under Key Benefits is changed from white to black to make it easier to read</a:t>
        </a:r>
      </a:p>
    </p188:txBody>
  </p188:cm>
</p188:cmLst>
</file>

<file path=ppt/comments/modernComment_7FFFF79B_83E7ED9C.xml><?xml version="1.0" encoding="utf-8"?>
<p188:cmLst xmlns:a="http://schemas.openxmlformats.org/drawingml/2006/main" xmlns:r="http://schemas.openxmlformats.org/officeDocument/2006/relationships" xmlns:p188="http://schemas.microsoft.com/office/powerpoint/2018/8/main">
  <p188:cm id="{BBDED4EA-4EA0-4A87-84BB-0B7CEC08A7F6}" authorId="{63A631EC-518D-E3B9-852E-D7A0D1C8FDC8}" status="resolved" created="2024-11-04T11:34:12.104" complete="100000">
    <pc:sldMkLst xmlns:pc="http://schemas.microsoft.com/office/powerpoint/2013/main/command">
      <pc:docMk/>
      <pc:sldMk cId="2213014940" sldId="2147481499"/>
    </pc:sldMkLst>
    <p188:replyLst>
      <p188:reply id="{7710D77E-65BC-45CC-822C-F5F89CBCB7C6}" authorId="{63A631EC-518D-E3B9-852E-D7A0D1C8FDC8}" created="2024-11-12T10:27:07.561">
        <p188:txBody>
          <a:bodyPr/>
          <a:lstStyle/>
          <a:p>
            <a:r>
              <a:rPr lang="en-US"/>
              <a:t>awaiting new image</a:t>
            </a:r>
          </a:p>
        </p188:txBody>
      </p188:reply>
    </p188:replyLst>
    <p188:txBody>
      <a:bodyPr/>
      <a:lstStyle/>
      <a:p>
        <a:r>
          <a:rPr lang="en-US"/>
          <a:t>May change this slide waiting for a replacement option from Puzzel.</a:t>
        </a:r>
      </a:p>
    </p188:txBody>
  </p188:cm>
  <p188:cm id="{1D8143EB-9067-474F-B81E-CDFF57628815}" authorId="{7D716D07-7C86-196D-96CE-C5758C1BD6C1}" status="resolved" created="2024-12-10T11:18:52.177" complete="100000">
    <pc:sldMkLst xmlns:pc="http://schemas.microsoft.com/office/powerpoint/2013/main/command">
      <pc:docMk/>
      <pc:sldMk cId="2213014940" sldId="2147481499"/>
    </pc:sldMkLst>
    <p188:txBody>
      <a:bodyPr/>
      <a:lstStyle/>
      <a:p>
        <a:r>
          <a:rPr lang="en-US"/>
          <a:t>@Viktoria Pfeff Should the green box have a title of KEY BENEFITS?
Would probably recommend the font under Key Benefits is changed from white to black to make it easier to read</a:t>
        </a:r>
      </a:p>
    </p188:txBody>
  </p188:cm>
</p188:cmLst>
</file>

<file path=ppt/comments/modernComment_7FFFF79E_22588C77.xml><?xml version="1.0" encoding="utf-8"?>
<p188:cmLst xmlns:a="http://schemas.openxmlformats.org/drawingml/2006/main" xmlns:r="http://schemas.openxmlformats.org/officeDocument/2006/relationships" xmlns:p188="http://schemas.microsoft.com/office/powerpoint/2018/8/main">
  <p188:cm id="{F4D4A2CE-5762-4946-9E8C-BEABBA67399C}" authorId="{7D716D07-7C86-196D-96CE-C5758C1BD6C1}" status="resolved" created="2024-12-10T11:21:52.244" complete="100000">
    <pc:sldMkLst xmlns:pc="http://schemas.microsoft.com/office/powerpoint/2013/main/command">
      <pc:docMk/>
      <pc:sldMk cId="576228471" sldId="2147481502"/>
    </pc:sldMkLst>
    <p188:txBody>
      <a:bodyPr/>
      <a:lstStyle/>
      <a:p>
        <a:r>
          <a:rPr lang="en-US"/>
          <a:t>@Viktoria Pfeff Should the green box have a title of KEY BENEFITS?
Would probably recommend the font under Key Benefits is changed from white to black to make it easier to read</a:t>
        </a:r>
      </a:p>
    </p188:txBody>
  </p188:cm>
</p188:cmLst>
</file>

<file path=ppt/comments/modernComment_7FFFF7A5_C8E2110E.xml><?xml version="1.0" encoding="utf-8"?>
<p188:cmLst xmlns:a="http://schemas.openxmlformats.org/drawingml/2006/main" xmlns:r="http://schemas.openxmlformats.org/officeDocument/2006/relationships" xmlns:p188="http://schemas.microsoft.com/office/powerpoint/2018/8/main">
  <p188:cm id="{51DE2638-ADA2-4708-9124-339B806FC6BF}" authorId="{7D716D07-7C86-196D-96CE-C5758C1BD6C1}" status="resolved" created="2024-12-10T11:13:42.857" complete="100000">
    <pc:sldMkLst xmlns:pc="http://schemas.microsoft.com/office/powerpoint/2013/main/command">
      <pc:docMk/>
      <pc:sldMk cId="3370258702" sldId="2147481509"/>
    </pc:sldMkLst>
    <p188:txBody>
      <a:bodyPr/>
      <a:lstStyle/>
      <a:p>
        <a:r>
          <a:rPr lang="en-US"/>
          <a:t>[@Viktoria Pfeff] Would probably recommend the font under Key Benefits is changed from white to black to make it easier to read</a:t>
        </a:r>
      </a:p>
    </p188:txBody>
  </p188:cm>
</p188:cmLst>
</file>

<file path=ppt/comments/modernComment_7FFFF7A6_C4C0DA0D.xml><?xml version="1.0" encoding="utf-8"?>
<p188:cmLst xmlns:a="http://schemas.openxmlformats.org/drawingml/2006/main" xmlns:r="http://schemas.openxmlformats.org/officeDocument/2006/relationships" xmlns:p188="http://schemas.microsoft.com/office/powerpoint/2018/8/main">
  <p188:cm id="{F6724A34-FDD9-48F9-81D1-A2FF95960EA8}" authorId="{7D716D07-7C86-196D-96CE-C5758C1BD6C1}" status="resolved" created="2024-12-10T11:12:48.184" complete="100000">
    <pc:sldMkLst xmlns:pc="http://schemas.microsoft.com/office/powerpoint/2013/main/command">
      <pc:docMk/>
      <pc:sldMk cId="3300973069" sldId="2147481510"/>
    </pc:sldMkLst>
    <p188:txBody>
      <a:bodyPr/>
      <a:lstStyle/>
      <a:p>
        <a:r>
          <a:rPr lang="en-US"/>
          <a:t>[@Viktoria Pfeff] Would probably recommend the font under Key Benefits is changed from white to black to make it easier to read</a:t>
        </a:r>
      </a:p>
    </p188:txBody>
  </p188:cm>
</p188:cmLst>
</file>

<file path=ppt/comments/modernComment_7FFFF7A7_DC6D73B.xml><?xml version="1.0" encoding="utf-8"?>
<p188:cmLst xmlns:a="http://schemas.openxmlformats.org/drawingml/2006/main" xmlns:r="http://schemas.openxmlformats.org/officeDocument/2006/relationships" xmlns:p188="http://schemas.microsoft.com/office/powerpoint/2018/8/main">
  <p188:cm id="{EF9F0097-9182-46CB-947A-595A4609D69F}" authorId="{7D716D07-7C86-196D-96CE-C5758C1BD6C1}" status="resolved" created="2024-12-10T11:13:32.732" complete="100000">
    <pc:sldMkLst xmlns:pc="http://schemas.microsoft.com/office/powerpoint/2013/main/command">
      <pc:docMk/>
      <pc:sldMk cId="231135035" sldId="2147481511"/>
    </pc:sldMkLst>
    <p188:txBody>
      <a:bodyPr/>
      <a:lstStyle/>
      <a:p>
        <a:r>
          <a:rPr lang="en-US"/>
          <a:t>[@Viktoria Pfeff] Would probably recommend the font under Key Benefits is changed from white to black to make it easier to read</a:t>
        </a:r>
      </a:p>
    </p188:txBody>
  </p188:cm>
</p188:cmLst>
</file>

<file path=ppt/comments/modernComment_7FFFF7A8_58C584DE.xml><?xml version="1.0" encoding="utf-8"?>
<p188:cmLst xmlns:a="http://schemas.openxmlformats.org/drawingml/2006/main" xmlns:r="http://schemas.openxmlformats.org/officeDocument/2006/relationships" xmlns:p188="http://schemas.microsoft.com/office/powerpoint/2018/8/main">
  <p188:cm id="{3E18C16E-5139-406F-8ECF-8F2E863CB592}" authorId="{7D716D07-7C86-196D-96CE-C5758C1BD6C1}" status="resolved" created="2024-12-10T11:13:52.264" complete="100000">
    <pc:sldMkLst xmlns:pc="http://schemas.microsoft.com/office/powerpoint/2013/main/command">
      <pc:docMk/>
      <pc:sldMk cId="1489339614" sldId="2147481512"/>
    </pc:sldMkLst>
    <p188:txBody>
      <a:bodyPr/>
      <a:lstStyle/>
      <a:p>
        <a:r>
          <a:rPr lang="en-US"/>
          <a:t>[@Viktoria Pfeff] Would probably recommend the font under Key Benefits is changed from white to black to make it easier to read</a:t>
        </a:r>
      </a:p>
    </p188:txBody>
  </p188:cm>
</p188:cmLst>
</file>

<file path=ppt/comments/modernComment_7FFFF7A9_90731FAB.xml><?xml version="1.0" encoding="utf-8"?>
<p188:cmLst xmlns:a="http://schemas.openxmlformats.org/drawingml/2006/main" xmlns:r="http://schemas.openxmlformats.org/officeDocument/2006/relationships" xmlns:p188="http://schemas.microsoft.com/office/powerpoint/2018/8/main">
  <p188:cm id="{203DDD76-9F10-4C90-B414-07B067BC3647}" authorId="{7D716D07-7C86-196D-96CE-C5758C1BD6C1}" status="resolved" created="2024-12-10T11:14:00.561" complete="100000">
    <pc:sldMkLst xmlns:pc="http://schemas.microsoft.com/office/powerpoint/2013/main/command">
      <pc:docMk/>
      <pc:sldMk cId="2423463851" sldId="2147481513"/>
    </pc:sldMkLst>
    <p188:txBody>
      <a:bodyPr/>
      <a:lstStyle/>
      <a:p>
        <a:r>
          <a:rPr lang="en-US"/>
          <a:t>[@Viktoria Pfeff] Would probably recommend the font under Key Benefits is changed from white to black to make it easier to read</a:t>
        </a:r>
      </a:p>
    </p188:txBody>
  </p188:cm>
</p188:cmLst>
</file>

<file path=ppt/comments/modernComment_7FFFF7AA_CDA9566B.xml><?xml version="1.0" encoding="utf-8"?>
<p188:cmLst xmlns:a="http://schemas.openxmlformats.org/drawingml/2006/main" xmlns:r="http://schemas.openxmlformats.org/officeDocument/2006/relationships" xmlns:p188="http://schemas.microsoft.com/office/powerpoint/2018/8/main">
  <p188:cm id="{A822A186-729C-48E9-A24A-4B969C1C5B6D}" authorId="{7D716D07-7C86-196D-96CE-C5758C1BD6C1}" status="resolved" created="2024-12-10T11:14:09.686" complete="100000">
    <pc:sldMkLst xmlns:pc="http://schemas.microsoft.com/office/powerpoint/2013/main/command">
      <pc:docMk/>
      <pc:sldMk cId="3450426987" sldId="2147481514"/>
    </pc:sldMkLst>
    <p188:txBody>
      <a:bodyPr/>
      <a:lstStyle/>
      <a:p>
        <a:r>
          <a:rPr lang="en-US"/>
          <a:t>[@Viktoria Pfeff] Would probably recommend the font under Key Benefits is changed from white to black to make it easier to read</a:t>
        </a:r>
      </a:p>
    </p188:txBody>
  </p188:cm>
</p188:cmLst>
</file>

<file path=ppt/comments/modernComment_7FFFF7AB_D857A1BE.xml><?xml version="1.0" encoding="utf-8"?>
<p188:cmLst xmlns:a="http://schemas.openxmlformats.org/drawingml/2006/main" xmlns:r="http://schemas.openxmlformats.org/officeDocument/2006/relationships" xmlns:p188="http://schemas.microsoft.com/office/powerpoint/2018/8/main">
  <p188:cm id="{AA55A639-B483-4AC0-8AD7-4A24213E636B}" authorId="{7D716D07-7C86-196D-96CE-C5758C1BD6C1}" status="resolved" created="2024-12-10T11:23:30.700" complete="100000">
    <pc:sldMkLst xmlns:pc="http://schemas.microsoft.com/office/powerpoint/2013/main/command">
      <pc:docMk/>
      <pc:sldMk cId="3629621694" sldId="2147481515"/>
    </pc:sldMkLst>
    <p188:txBody>
      <a:bodyPr/>
      <a:lstStyle/>
      <a:p>
        <a:r>
          <a:rPr lang="en-US"/>
          <a:t>[@Viktoria Pfeff] This slide is missing the EXPO.e logo in the top left corner and the standard footer, can you please add?</a:t>
        </a:r>
      </a:p>
    </p188:txBody>
  </p188:cm>
</p188:cmLst>
</file>

<file path=ppt/comments/modernComment_7FFFF7AF_58D00290.xml><?xml version="1.0" encoding="utf-8"?>
<p188:cmLst xmlns:a="http://schemas.openxmlformats.org/drawingml/2006/main" xmlns:r="http://schemas.openxmlformats.org/officeDocument/2006/relationships" xmlns:p188="http://schemas.microsoft.com/office/powerpoint/2018/8/main">
  <p188:cm id="{F2FFE305-F275-4BE8-8C0B-3E3AA7A03464}" authorId="{63A631EC-518D-E3B9-852E-D7A0D1C8FDC8}" status="resolved" created="2024-11-04T16:16:40.943" startDate="2024-11-04T17:33:32.388" dueDate="2024-11-04T17:33:32.388" assignedTo="{AACD02E7-60B1-186E-EF1A-0619EC7667B9}" complete="100000" title="@Viktoria Pfeff This is the start slide for the additional AI and Chatbot please review and format. Slides 45 to 49">
    <pc:sldMkLst xmlns:pc="http://schemas.microsoft.com/office/powerpoint/2013/main/command">
      <pc:docMk/>
      <pc:sldMk cId="1490027152" sldId="2147481519"/>
    </pc:sldMkLst>
    <p188:replyLst>
      <p188:reply id="{BE5C8C77-AE05-4AAE-899C-D6532A33F9B8}" authorId="{D168064A-45DA-8805-DC08-199C7ECE5D97}" created="2024-11-04T17:33:32.386">
        <p188:txBody>
          <a:bodyPr/>
          <a:lstStyle/>
          <a:p>
            <a:r>
              <a:rPr lang="en-GB"/>
              <a:t>[@Viktoria Pfeff] This is the start slide for the additional AI and Chatbot please review and format. Slides 45 to 49</a:t>
            </a:r>
          </a:p>
        </p188:txBody>
      </p188:reply>
    </p188:replyLst>
    <p188:txBody>
      <a:bodyPr/>
      <a:lstStyle/>
      <a:p>
        <a:r>
          <a:rPr lang="en-US"/>
          <a:t>Added some additional slides. 45 to 49 about ChatBot.</a:t>
        </a:r>
      </a:p>
    </p188:txBody>
    <p188:extLst>
      <p:ext xmlns:p="http://schemas.openxmlformats.org/presentationml/2006/main" uri="{5BB2D875-25FF-4072-B9AC-8F64D62656EB}">
        <p228:taskDetails xmlns:p228="http://schemas.microsoft.com/office/powerpoint/2022/08/main">
          <p228:history>
            <p228:event time="2024-11-04T17:33:32.391" id="{38FA057E-342A-4B1E-B348-1683A5505F36}">
              <p228:atrbtn authorId="{D168064A-45DA-8805-DC08-199C7ECE5D97}"/>
              <p228:anchr>
                <p228:comment id="{BE5C8C77-AE05-4AAE-899C-D6532A33F9B8}"/>
              </p228:anchr>
              <p228:add/>
            </p228:event>
            <p228:event time="2024-11-04T17:33:32.391" id="{6735DADD-33B4-491E-B0FD-4DFCC8530B27}">
              <p228:atrbtn authorId="{D168064A-45DA-8805-DC08-199C7ECE5D97}"/>
              <p228:anchr>
                <p228:comment id="{BE5C8C77-AE05-4AAE-899C-D6532A33F9B8}"/>
              </p228:anchr>
              <p228:asgn authorId="{AACD02E7-60B1-186E-EF1A-0619EC7667B9}"/>
            </p228:event>
            <p228:event time="2024-11-04T17:33:32.391" id="{082FE771-3CBC-45E3-B161-2D5603725B41}">
              <p228:atrbtn authorId="{D168064A-45DA-8805-DC08-199C7ECE5D97}"/>
              <p228:anchr>
                <p228:comment id="{BE5C8C77-AE05-4AAE-899C-D6532A33F9B8}"/>
              </p228:anchr>
              <p228:date stDt="2024-11-04T17:33:32.388" endDt="2024-11-04T17:33:32.388"/>
            </p228:event>
            <p228:event time="2024-11-04T17:33:32.391" id="{B159F344-C375-413D-9DC9-20135F840294}">
              <p228:atrbtn authorId="{D168064A-45DA-8805-DC08-199C7ECE5D97}"/>
              <p228:anchr>
                <p228:comment id="{BE5C8C77-AE05-4AAE-899C-D6532A33F9B8}"/>
              </p228:anchr>
              <p228:title val="@Viktoria Pfeff This is the start slide for the additional AI and Chatbot please review and format. Slides 45 to 49"/>
            </p228:event>
            <p228:event time="2024-11-11T11:50:57.198" id="{61D52C07-A301-476D-A00B-C5D46AAF6E27}">
              <p228:atrbtn authorId="{AACD02E7-60B1-186E-EF1A-0619EC7667B9}"/>
              <p228:anchr>
                <p228:comment id="{00000000-0000-0000-0000-000000000000}"/>
              </p228:anchr>
              <p228:pcntCmplt val="100000"/>
            </p228:event>
          </p228:history>
        </p228:taskDetails>
      </p:ext>
    </p188:extLst>
  </p188:cm>
</p188:cmLst>
</file>

<file path=ppt/comments/modernComment_7FFFF7B0_CD355898.xml><?xml version="1.0" encoding="utf-8"?>
<p188:cmLst xmlns:a="http://schemas.openxmlformats.org/drawingml/2006/main" xmlns:r="http://schemas.openxmlformats.org/officeDocument/2006/relationships" xmlns:p188="http://schemas.microsoft.com/office/powerpoint/2018/8/main">
  <p188:cm id="{E91768BC-6CF8-4B37-894D-55762D1D4581}" authorId="{D168064A-45DA-8805-DC08-199C7ECE5D97}" status="resolved" created="2024-11-04T17:35:00.342" complete="100000">
    <pc:sldMkLst xmlns:pc="http://schemas.microsoft.com/office/powerpoint/2013/main/command">
      <pc:docMk/>
      <pc:sldMk cId="3442825368" sldId="2147481520"/>
    </pc:sldMkLst>
    <p188:txBody>
      <a:bodyPr/>
      <a:lstStyle/>
      <a:p>
        <a:r>
          <a:rPr lang="en-GB"/>
          <a:t>New</a:t>
        </a:r>
      </a:p>
    </p188:txBody>
  </p188:cm>
</p188:cmLst>
</file>

<file path=ppt/comments/modernComment_7FFFF7B2_D92B7866.xml><?xml version="1.0" encoding="utf-8"?>
<p188:cmLst xmlns:a="http://schemas.openxmlformats.org/drawingml/2006/main" xmlns:r="http://schemas.openxmlformats.org/officeDocument/2006/relationships" xmlns:p188="http://schemas.microsoft.com/office/powerpoint/2018/8/main">
  <p188:cm id="{7ECEF928-A5D3-46AE-B74B-358807E1F050}" authorId="{D168064A-45DA-8805-DC08-199C7ECE5D97}" status="resolved" created="2024-11-04T17:35:16.692" complete="100000">
    <pc:sldMkLst xmlns:pc="http://schemas.microsoft.com/office/powerpoint/2013/main/command">
      <pc:docMk/>
      <pc:sldMk cId="3643504742" sldId="2147481522"/>
    </pc:sldMkLst>
    <p188:txBody>
      <a:bodyPr/>
      <a:lstStyle/>
      <a:p>
        <a:r>
          <a:rPr lang="en-GB"/>
          <a:t>New</a:t>
        </a:r>
      </a:p>
    </p188:txBody>
  </p188:cm>
  <p188:cm id="{401D1138-30D3-4EA6-8ECC-691814E12111}" authorId="{7D716D07-7C86-196D-96CE-C5758C1BD6C1}" status="resolved" created="2024-12-10T11:21:14.978" complete="100000">
    <ac:deMkLst xmlns:ac="http://schemas.microsoft.com/office/drawing/2013/main/command">
      <pc:docMk xmlns:pc="http://schemas.microsoft.com/office/powerpoint/2013/main/command"/>
      <pc:sldMk xmlns:pc="http://schemas.microsoft.com/office/powerpoint/2013/main/command" cId="3643504742" sldId="2147481522"/>
      <ac:spMk id="6" creationId="{97717D96-0ECB-62E0-02C5-208B9D58714B}"/>
    </ac:deMkLst>
    <p188:txBody>
      <a:bodyPr/>
      <a:lstStyle/>
      <a:p>
        <a:r>
          <a:rPr lang="en-US"/>
          <a:t>[@Viktoria Pfeff] The font on this should be Helvetica not Poppins</a:t>
        </a:r>
      </a:p>
    </p188:txBody>
  </p188:cm>
</p188:cmLst>
</file>

<file path=ppt/comments/modernComment_7FFFF7B4_B539AF8E.xml><?xml version="1.0" encoding="utf-8"?>
<p188:cmLst xmlns:a="http://schemas.openxmlformats.org/drawingml/2006/main" xmlns:r="http://schemas.openxmlformats.org/officeDocument/2006/relationships" xmlns:p188="http://schemas.microsoft.com/office/powerpoint/2018/8/main">
  <p188:cm id="{9280487C-F3BA-4A96-BE43-E58E411EAF39}" authorId="{7D716D07-7C86-196D-96CE-C5758C1BD6C1}" status="resolved" created="2024-12-10T11:20:03.835" complete="100000">
    <pc:sldMkLst xmlns:pc="http://schemas.microsoft.com/office/powerpoint/2013/main/command">
      <pc:docMk/>
      <pc:sldMk cId="3040456590" sldId="2147481524"/>
    </pc:sldMkLst>
    <p188:txBody>
      <a:bodyPr/>
      <a:lstStyle/>
      <a:p>
        <a:r>
          <a:rPr lang="en-US"/>
          <a:t>@Viktoria Pfeff Should the green box have a title of KEY BENEFITS?
Would probably recommend the font under Key Benefits is changed from white to black to make it easier to read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A810B-DEC7-4747-8DEE-C29B71197D5C}" type="datetimeFigureOut">
              <a:rPr lang="en-GB" smtClean="0"/>
              <a:t>11/12/2024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4DE8A-6D9C-4261-B1A7-A6BAB7D2CF09}" type="slidenum">
              <a:rPr lang="en-GB" smtClean="0"/>
              <a:t>‹#›</a:t>
            </a:fld>
            <a:endParaRPr lang="en-GB"/>
          </a:p>
        </p:txBody>
      </p:sp>
    </p:spTree>
    <p:extLst>
      <p:ext uri="{BB962C8B-B14F-4D97-AF65-F5344CB8AC3E}">
        <p14:creationId xmlns:p14="http://schemas.microsoft.com/office/powerpoint/2010/main" val="334374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4</a:t>
            </a:fld>
            <a:endParaRPr lang="en-GB"/>
          </a:p>
        </p:txBody>
      </p:sp>
    </p:spTree>
    <p:extLst>
      <p:ext uri="{BB962C8B-B14F-4D97-AF65-F5344CB8AC3E}">
        <p14:creationId xmlns:p14="http://schemas.microsoft.com/office/powerpoint/2010/main" val="2045596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EC4F6-2B9D-C14D-863E-B1CD956415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7891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5</a:t>
            </a:fld>
            <a:endParaRPr lang="en-GB"/>
          </a:p>
        </p:txBody>
      </p:sp>
    </p:spTree>
    <p:extLst>
      <p:ext uri="{BB962C8B-B14F-4D97-AF65-F5344CB8AC3E}">
        <p14:creationId xmlns:p14="http://schemas.microsoft.com/office/powerpoint/2010/main" val="99176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6</a:t>
            </a:fld>
            <a:endParaRPr lang="en-GB"/>
          </a:p>
        </p:txBody>
      </p:sp>
    </p:spTree>
    <p:extLst>
      <p:ext uri="{BB962C8B-B14F-4D97-AF65-F5344CB8AC3E}">
        <p14:creationId xmlns:p14="http://schemas.microsoft.com/office/powerpoint/2010/main" val="146165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pPr/>
              <a:t>12</a:t>
            </a:fld>
            <a:endParaRPr lang="en-GB"/>
          </a:p>
        </p:txBody>
      </p:sp>
    </p:spTree>
    <p:extLst>
      <p:ext uri="{BB962C8B-B14F-4D97-AF65-F5344CB8AC3E}">
        <p14:creationId xmlns:p14="http://schemas.microsoft.com/office/powerpoint/2010/main" val="9674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E4DE8A-6D9C-4261-B1A7-A6BAB7D2CF09}" type="slidenum">
              <a:rPr lang="en-GB" smtClean="0"/>
              <a:t>14</a:t>
            </a:fld>
            <a:endParaRPr lang="en-GB"/>
          </a:p>
        </p:txBody>
      </p:sp>
    </p:spTree>
    <p:extLst>
      <p:ext uri="{BB962C8B-B14F-4D97-AF65-F5344CB8AC3E}">
        <p14:creationId xmlns:p14="http://schemas.microsoft.com/office/powerpoint/2010/main" val="3055522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9CAFB-8EDA-5643-A021-38DA8753C8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928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78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a:t>Insert</a:t>
            </a:r>
            <a:r>
              <a:rPr lang="en-US" b="0" baseline="0"/>
              <a:t> a ‘New Slide’ or select ‘Layout’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Exponential - Light Background</a:t>
            </a:r>
            <a:endParaRPr lang="en-GB" sz="1200" b="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08B2DF-AD57-8542-BF1E-65E6C0AD92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6854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F35DE-B142-4427-FD7E-0E2D19EA8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EEEA9-C803-516D-0CFB-583F2CE1B2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268AB-EEF8-CE67-FE5F-363462F6FE9A}"/>
              </a:ext>
            </a:extLst>
          </p:cNvPr>
          <p:cNvSpPr>
            <a:spLocks noGrp="1"/>
          </p:cNvSpPr>
          <p:nvPr>
            <p:ph type="body" idx="1"/>
          </p:nvPr>
        </p:nvSpPr>
        <p:spPr/>
        <p:txBody>
          <a:bodyPr/>
          <a:lstStyle/>
          <a:p>
            <a:r>
              <a:rPr lang="en-GB" sz="1200">
                <a:solidFill>
                  <a:srgbClr val="0E0E0E"/>
                </a:solidFill>
                <a:effectLst/>
                <a:latin typeface=".SF NS"/>
              </a:rPr>
              <a:t>In today’s rapidly evolving digital landscape, delivering an exceptional customer experience (CX) has become a crucial differentiator for businesses. Many organisations are under significant pressure to deliver more efficiently while also maintaining high standards of service. Our CX Ecosystem represents a holistic approach to integrating various touchpoints and technologies, ensuring a seamless and unified customer journey. This enables businesses to meet efficiency demands while delivering great CX.</a:t>
            </a:r>
          </a:p>
          <a:p>
            <a:endParaRPr lang="en-GB" sz="1200">
              <a:solidFill>
                <a:srgbClr val="0E0E0E"/>
              </a:solidFill>
              <a:effectLst/>
              <a:latin typeface=".SF NS"/>
            </a:endParaRPr>
          </a:p>
          <a:p>
            <a:r>
              <a:rPr lang="en-GB" sz="1200" b="1">
                <a:solidFill>
                  <a:srgbClr val="0E0E0E"/>
                </a:solidFill>
                <a:effectLst/>
                <a:latin typeface=".SF NS"/>
              </a:rPr>
              <a:t>Unified CX:</a:t>
            </a:r>
            <a:endParaRPr lang="en-GB" sz="1200">
              <a:solidFill>
                <a:srgbClr val="0E0E0E"/>
              </a:solidFill>
              <a:effectLst/>
              <a:latin typeface=".SF NS"/>
            </a:endParaRPr>
          </a:p>
          <a:p>
            <a:r>
              <a:rPr lang="en-GB" sz="1200">
                <a:solidFill>
                  <a:srgbClr val="0E0E0E"/>
                </a:solidFill>
                <a:effectLst/>
                <a:latin typeface=".SF NS"/>
              </a:rPr>
              <a:t>The foundation of our ecosystem is the concept of Unified CX, which ensures that every interaction a customer has, whether it’s through voice, chat, email, SMS, social media, or self-serve options supported by virtual agents and </a:t>
            </a:r>
            <a:r>
              <a:rPr lang="en-GB" sz="1200">
                <a:solidFill>
                  <a:srgbClr val="0E0E0E"/>
                </a:solidFill>
                <a:latin typeface=".SF NS"/>
              </a:rPr>
              <a:t>knowledgebases</a:t>
            </a:r>
            <a:r>
              <a:rPr lang="en-GB" sz="1200">
                <a:solidFill>
                  <a:srgbClr val="0E0E0E"/>
                </a:solidFill>
                <a:effectLst/>
                <a:latin typeface=".SF NS"/>
              </a:rPr>
              <a:t>, is consistent and connected. This unification is essential for providing a coherent experience across all channels.</a:t>
            </a:r>
          </a:p>
          <a:p>
            <a:endParaRPr lang="en-GB" sz="1200" b="1">
              <a:solidFill>
                <a:srgbClr val="0E0E0E"/>
              </a:solidFill>
              <a:effectLst/>
              <a:latin typeface="Times New Roman" panose="02020603050405020304" pitchFamily="18" charset="0"/>
            </a:endParaRPr>
          </a:p>
          <a:p>
            <a:r>
              <a:rPr lang="en-GB" sz="1200" b="1">
                <a:solidFill>
                  <a:srgbClr val="0E0E0E"/>
                </a:solidFill>
                <a:effectLst/>
                <a:latin typeface=".SF NS"/>
              </a:rPr>
              <a:t>AI and Analytics:</a:t>
            </a:r>
            <a:endParaRPr lang="en-GB" sz="1200">
              <a:solidFill>
                <a:srgbClr val="0E0E0E"/>
              </a:solidFill>
              <a:effectLst/>
              <a:latin typeface=".SF NS"/>
            </a:endParaRPr>
          </a:p>
          <a:p>
            <a:r>
              <a:rPr lang="en-GB" sz="1200">
                <a:solidFill>
                  <a:srgbClr val="0E0E0E"/>
                </a:solidFill>
                <a:effectLst/>
                <a:latin typeface=".SF NS"/>
              </a:rPr>
              <a:t>At the heart of our ecosystem are AI and Analytics. AI drives intelligent automation, virtual agents, and AI-assisted services, enhancing efficiency and personalisation across all touchpoints. Embedded throughout the platform, AI automates routine tasks and provides users with tools that streamline their workflows, freeing up resources to focus on more complex and value-added activities. By offering real-time insights and actionable recommendations, AI helps businesses optimise resource allocation and improve decision-making processes.</a:t>
            </a:r>
            <a:r>
              <a:rPr lang="en-GB" sz="1200">
                <a:solidFill>
                  <a:srgbClr val="0E0E0E"/>
                </a:solidFill>
                <a:latin typeface=".SF NS"/>
              </a:rPr>
              <a:t> </a:t>
            </a:r>
            <a:endParaRPr lang="en-GB" sz="1200">
              <a:solidFill>
                <a:srgbClr val="0E0E0E"/>
              </a:solidFill>
              <a:effectLst/>
              <a:latin typeface=".SF NS"/>
            </a:endParaRPr>
          </a:p>
          <a:p>
            <a:r>
              <a:rPr lang="en-GB" sz="1200">
                <a:solidFill>
                  <a:srgbClr val="0E0E0E"/>
                </a:solidFill>
                <a:effectLst/>
                <a:latin typeface=".SF NS"/>
              </a:rPr>
              <a:t>Analytics delivers deep insights into customer behaviours and preferences, enabling data-driven strategies that further enhance operational efficiency. Together, AI and Analytics create a dynamic CX environment that continually learns and adapts, delivering superior customer experiences while driving business efficiency and growth.</a:t>
            </a:r>
          </a:p>
          <a:p>
            <a:endParaRPr lang="en-GB" sz="1200" b="1">
              <a:solidFill>
                <a:srgbClr val="0E0E0E"/>
              </a:solidFill>
              <a:effectLst/>
              <a:latin typeface="Times New Roman" panose="02020603050405020304" pitchFamily="18" charset="0"/>
            </a:endParaRPr>
          </a:p>
          <a:p>
            <a:r>
              <a:rPr lang="en-GB" sz="1200" b="1">
                <a:solidFill>
                  <a:srgbClr val="0E0E0E"/>
                </a:solidFill>
                <a:effectLst/>
                <a:latin typeface=".SF NS"/>
              </a:rPr>
              <a:t>Control Centre and WFO:</a:t>
            </a:r>
            <a:endParaRPr lang="en-GB" sz="1200">
              <a:solidFill>
                <a:srgbClr val="0E0E0E"/>
              </a:solidFill>
              <a:effectLst/>
              <a:latin typeface=".SF NS"/>
            </a:endParaRPr>
          </a:p>
          <a:p>
            <a:r>
              <a:rPr lang="en-GB" sz="1200">
                <a:solidFill>
                  <a:srgbClr val="0E0E0E"/>
                </a:solidFill>
                <a:effectLst/>
                <a:latin typeface=".SF NS"/>
              </a:rPr>
              <a:t>Surrounding AI and Analytics is the Control Centre, which serves as the central administration hub. It provides a comprehensive overview and control over all CX operations. Workforce Optimisation (WFO) tools, embedded within this centre, are designed to optimise agent resources, time, and performance. This ensures that agents are effectively managed and deployed, enhancing their productivity and the overall efficiency of customer service operations.</a:t>
            </a:r>
          </a:p>
          <a:p>
            <a:endParaRPr lang="en-US"/>
          </a:p>
          <a:p>
            <a:r>
              <a:rPr lang="en-GB" sz="1200" b="1">
                <a:solidFill>
                  <a:srgbClr val="0E0E0E"/>
                </a:solidFill>
                <a:effectLst/>
                <a:latin typeface=".SF NS"/>
              </a:rPr>
              <a:t>Virtual Agents and Knowledgebase:</a:t>
            </a:r>
            <a:endParaRPr lang="en-GB" sz="1200">
              <a:solidFill>
                <a:srgbClr val="0E0E0E"/>
              </a:solidFill>
              <a:effectLst/>
              <a:latin typeface=".SF NS"/>
            </a:endParaRPr>
          </a:p>
          <a:p>
            <a:r>
              <a:rPr lang="en-GB" sz="1200">
                <a:solidFill>
                  <a:srgbClr val="0E0E0E"/>
                </a:solidFill>
                <a:effectLst/>
                <a:latin typeface=".SF NS"/>
              </a:rPr>
              <a:t>Our virtual agents are powered by a robust knowledge base and AI assistance, providing quick and accurate responses to customer inquiries. This layer of self-serve capabilities reduces the load on human agents and improves response times.</a:t>
            </a:r>
          </a:p>
          <a:p>
            <a:endParaRPr lang="en-GB" sz="1200" b="1">
              <a:solidFill>
                <a:srgbClr val="0E0E0E"/>
              </a:solidFill>
              <a:effectLst/>
              <a:latin typeface="Times New Roman" panose="02020603050405020304" pitchFamily="18" charset="0"/>
            </a:endParaRPr>
          </a:p>
          <a:p>
            <a:r>
              <a:rPr lang="en-GB" sz="1200" b="1">
                <a:solidFill>
                  <a:srgbClr val="0E0E0E"/>
                </a:solidFill>
                <a:effectLst/>
                <a:latin typeface=".SF NS"/>
              </a:rPr>
              <a:t>CX Workspace and Integration:</a:t>
            </a:r>
            <a:endParaRPr lang="en-GB" sz="1200">
              <a:solidFill>
                <a:srgbClr val="0E0E0E"/>
              </a:solidFill>
              <a:effectLst/>
              <a:latin typeface=".SF NS"/>
            </a:endParaRPr>
          </a:p>
          <a:p>
            <a:r>
              <a:rPr lang="en-GB" sz="1200">
                <a:solidFill>
                  <a:srgbClr val="0E0E0E"/>
                </a:solidFill>
                <a:effectLst/>
                <a:latin typeface=".SF NS"/>
              </a:rPr>
              <a:t>The CX Workspace is a unified interface where agents can access all necessary tools and information. As well as providing agents with a comprehensive view of customer interactions and history. </a:t>
            </a:r>
            <a:r>
              <a:rPr lang="en-GB" sz="1200">
                <a:solidFill>
                  <a:srgbClr val="0E0E0E"/>
                </a:solidFill>
                <a:latin typeface=".SF NS"/>
              </a:rPr>
              <a:t>Seamless integration to business systems</a:t>
            </a:r>
            <a:r>
              <a:rPr lang="en-GB" sz="1200">
                <a:solidFill>
                  <a:srgbClr val="0E0E0E"/>
                </a:solidFill>
                <a:effectLst/>
                <a:latin typeface=".SF NS"/>
              </a:rPr>
              <a:t> enable personalised support by providing contextually relevant information and ensuring all business systems remain current. By becoming an integral part of the customer’s overall business operations, the CX Workspace facilitates a holistic and integrated approach, leading to more informed, efficient support and a consistent customer experience across the entire business ecosystem.</a:t>
            </a:r>
          </a:p>
          <a:p>
            <a:endParaRPr lang="en-GB" sz="1200">
              <a:solidFill>
                <a:srgbClr val="0E0E0E"/>
              </a:solidFill>
              <a:effectLst/>
              <a:latin typeface=".SF NS"/>
            </a:endParaRPr>
          </a:p>
          <a:p>
            <a:r>
              <a:rPr lang="en-GB" sz="1200" b="1">
                <a:solidFill>
                  <a:srgbClr val="0E0E0E"/>
                </a:solidFill>
                <a:effectLst/>
                <a:latin typeface=".SF NS"/>
              </a:rPr>
              <a:t>The Human and Self-Serve Interaction:</a:t>
            </a:r>
            <a:br>
              <a:rPr lang="en-GB" sz="1200">
                <a:solidFill>
                  <a:srgbClr val="0E0E0E"/>
                </a:solidFill>
                <a:effectLst/>
                <a:latin typeface=".SF NS"/>
              </a:rPr>
            </a:br>
            <a:endParaRPr lang="en-GB" sz="1200">
              <a:solidFill>
                <a:srgbClr val="0E0E0E"/>
              </a:solidFill>
              <a:effectLst/>
              <a:latin typeface=".SF NS"/>
            </a:endParaRPr>
          </a:p>
          <a:p>
            <a:r>
              <a:rPr lang="en-GB" sz="1200" b="1">
                <a:solidFill>
                  <a:srgbClr val="0E0E0E"/>
                </a:solidFill>
                <a:effectLst/>
                <a:latin typeface=".SF NS"/>
              </a:rPr>
              <a:t>Human Touch:</a:t>
            </a:r>
            <a:endParaRPr lang="en-GB" sz="1200">
              <a:solidFill>
                <a:srgbClr val="0E0E0E"/>
              </a:solidFill>
              <a:effectLst/>
              <a:latin typeface=".SF NS"/>
            </a:endParaRPr>
          </a:p>
          <a:p>
            <a:r>
              <a:rPr lang="en-GB" sz="1200">
                <a:solidFill>
                  <a:srgbClr val="0E0E0E"/>
                </a:solidFill>
                <a:effectLst/>
                <a:latin typeface=".SF NS"/>
              </a:rPr>
              <a:t>Despite the advancements in AI and automation, the human touch remains indispensable. Our ecosystem ensures that when customers need human assistance, agents are empowered with the right tools and information to provide empathetic and effective support.</a:t>
            </a:r>
          </a:p>
          <a:p>
            <a:endParaRPr lang="en-GB" sz="1200" b="1">
              <a:solidFill>
                <a:srgbClr val="0E0E0E"/>
              </a:solidFill>
              <a:effectLst/>
              <a:latin typeface="Times New Roman" panose="02020603050405020304" pitchFamily="18" charset="0"/>
            </a:endParaRPr>
          </a:p>
          <a:p>
            <a:r>
              <a:rPr lang="en-GB" sz="1200" b="1">
                <a:solidFill>
                  <a:srgbClr val="0E0E0E"/>
                </a:solidFill>
                <a:effectLst/>
                <a:latin typeface=".SF NS"/>
              </a:rPr>
              <a:t>Self-Serve Capabilities:</a:t>
            </a:r>
            <a:endParaRPr lang="en-GB" sz="1200">
              <a:solidFill>
                <a:srgbClr val="0E0E0E"/>
              </a:solidFill>
              <a:effectLst/>
              <a:latin typeface=".SF NS"/>
            </a:endParaRPr>
          </a:p>
          <a:p>
            <a:r>
              <a:rPr lang="en-GB" sz="1200">
                <a:solidFill>
                  <a:srgbClr val="0E0E0E"/>
                </a:solidFill>
                <a:effectLst/>
                <a:latin typeface=".SF NS"/>
              </a:rPr>
              <a:t>On the flip side, for customers who prefer self-service, our ecosystem offers robust self-serve options powered by virtual agents and a comprehensive knowledge base. This empowers customers to find solutions independently, enhancing satisfaction and reducing wait times.</a:t>
            </a:r>
          </a:p>
          <a:p>
            <a:br>
              <a:rPr lang="en-GB" sz="1200">
                <a:solidFill>
                  <a:srgbClr val="0E0E0E"/>
                </a:solidFill>
                <a:effectLst/>
                <a:latin typeface=".SF NS"/>
              </a:rPr>
            </a:br>
            <a:r>
              <a:rPr lang="en-GB" sz="1200">
                <a:solidFill>
                  <a:srgbClr val="0E0E0E"/>
                </a:solidFill>
                <a:effectLst/>
                <a:latin typeface=".SF NS"/>
              </a:rPr>
              <a:t>Our CX Ecosystem is designed to provide a unified, seamless, and intelligent customer experience. By integrating AI, analytics, and a centralised control mechanism with robust self-serve and human support options, we ensure that every customer interaction is efficient, personalised, and satisfying. This holistic approach not only improves customer satisfaction but also drives operational efficiency and business growth.</a:t>
            </a:r>
          </a:p>
          <a:p>
            <a:endParaRPr lang="en-US"/>
          </a:p>
          <a:p>
            <a:endParaRPr lang="en-US"/>
          </a:p>
        </p:txBody>
      </p:sp>
      <p:sp>
        <p:nvSpPr>
          <p:cNvPr id="4" name="Slide Number Placeholder 3">
            <a:extLst>
              <a:ext uri="{FF2B5EF4-FFF2-40B4-BE49-F238E27FC236}">
                <a16:creationId xmlns:a16="http://schemas.microsoft.com/office/drawing/2014/main" id="{5B5F7748-EB6C-4D35-FACA-67AC3037FC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EC4F6-2B9D-C14D-863E-B1CD956415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7641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5" Type="http://schemas.openxmlformats.org/officeDocument/2006/relationships/image" Target="../media/image24.svg"/><Relationship Id="rId10"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20.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5" Type="http://schemas.openxmlformats.org/officeDocument/2006/relationships/image" Target="../media/image24.svg"/><Relationship Id="rId10"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20.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bg1"/>
                  </a:solidFill>
                  <a:latin typeface="HelveticaNowDisplay Bold" panose="020B0804030202020204" pitchFamily="34" charset="0"/>
                  <a:cs typeface="HelveticaNowDisplay Bold" panose="020B0804030202020204" pitchFamily="34" charset="0"/>
                </a:rPr>
                <a:t>The Exponential-e Group </a:t>
              </a:r>
              <a:r>
                <a:rPr lang="en-GB" sz="120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a:t>Click to edit Master title style</a:t>
            </a:r>
          </a:p>
        </p:txBody>
      </p:sp>
    </p:spTree>
    <p:extLst>
      <p:ext uri="{BB962C8B-B14F-4D97-AF65-F5344CB8AC3E}">
        <p14:creationId xmlns:p14="http://schemas.microsoft.com/office/powerpoint/2010/main" val="30680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NowText Medium" panose="020B0604030202020204" pitchFamily="34" charset="0"/>
                <a:ea typeface="+mj-ea"/>
                <a:cs typeface="HelveticaNowText Medium" panose="020B0604030202020204" pitchFamily="34"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a:solidFill>
                    <a:srgbClr val="1A1C2B"/>
                  </a:solidFill>
                  <a:latin typeface="HelveticaNowDisplay Bold" panose="020B0804030202020204" pitchFamily="34" charset="0"/>
                  <a:ea typeface="+mn-ea"/>
                  <a:cs typeface="HelveticaNowDisplay Bold" panose="020B0804030202020204" pitchFamily="34" charset="0"/>
                </a:rPr>
                <a:t> </a:t>
              </a:r>
              <a:r>
                <a:rPr lang="en-GB" sz="1200" b="1">
                  <a:solidFill>
                    <a:srgbClr val="1A1C2B"/>
                  </a:solidFill>
                  <a:latin typeface="HelveticaNowDisplay Bold" panose="020B0804030202020204" pitchFamily="34" charset="0"/>
                  <a:cs typeface="HelveticaNowDisplay Bold" panose="020B0804030202020204" pitchFamily="34" charset="0"/>
                </a:rPr>
                <a:t>The Exponential-e Group </a:t>
              </a:r>
              <a:r>
                <a:rPr lang="en-GB" sz="120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191449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FD40BF8-9F7C-45B4-8356-8B470D48CEE6}"/>
              </a:ext>
            </a:extLst>
          </p:cNvPr>
          <p:cNvSpPr>
            <a:spLocks noGrp="1"/>
          </p:cNvSpPr>
          <p:nvPr>
            <p:ph type="pic" sz="quarter" idx="10"/>
          </p:nvPr>
        </p:nvSpPr>
        <p:spPr>
          <a:xfrm>
            <a:off x="903926" y="2329854"/>
            <a:ext cx="3325564" cy="2367116"/>
          </a:xfrm>
          <a:custGeom>
            <a:avLst/>
            <a:gdLst>
              <a:gd name="connsiteX0" fmla="*/ 51603 w 3325564"/>
              <a:gd name="connsiteY0" fmla="*/ 0 h 2367116"/>
              <a:gd name="connsiteX1" fmla="*/ 3273961 w 3325564"/>
              <a:gd name="connsiteY1" fmla="*/ 0 h 2367116"/>
              <a:gd name="connsiteX2" fmla="*/ 3325564 w 3325564"/>
              <a:gd name="connsiteY2" fmla="*/ 51603 h 2367116"/>
              <a:gd name="connsiteX3" fmla="*/ 3325564 w 3325564"/>
              <a:gd name="connsiteY3" fmla="*/ 2315513 h 2367116"/>
              <a:gd name="connsiteX4" fmla="*/ 3273961 w 3325564"/>
              <a:gd name="connsiteY4" fmla="*/ 2367116 h 2367116"/>
              <a:gd name="connsiteX5" fmla="*/ 51603 w 3325564"/>
              <a:gd name="connsiteY5" fmla="*/ 2367116 h 2367116"/>
              <a:gd name="connsiteX6" fmla="*/ 0 w 3325564"/>
              <a:gd name="connsiteY6" fmla="*/ 2315513 h 2367116"/>
              <a:gd name="connsiteX7" fmla="*/ 0 w 3325564"/>
              <a:gd name="connsiteY7" fmla="*/ 51603 h 2367116"/>
              <a:gd name="connsiteX8" fmla="*/ 51603 w 3325564"/>
              <a:gd name="connsiteY8" fmla="*/ 0 h 236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564" h="2367116">
                <a:moveTo>
                  <a:pt x="51603" y="0"/>
                </a:moveTo>
                <a:lnTo>
                  <a:pt x="3273961" y="0"/>
                </a:lnTo>
                <a:cubicBezTo>
                  <a:pt x="3302461" y="0"/>
                  <a:pt x="3325564" y="23103"/>
                  <a:pt x="3325564" y="51603"/>
                </a:cubicBezTo>
                <a:lnTo>
                  <a:pt x="3325564" y="2315513"/>
                </a:lnTo>
                <a:cubicBezTo>
                  <a:pt x="3325564" y="2344013"/>
                  <a:pt x="3302461" y="2367116"/>
                  <a:pt x="3273961" y="2367116"/>
                </a:cubicBezTo>
                <a:lnTo>
                  <a:pt x="51603" y="2367116"/>
                </a:lnTo>
                <a:cubicBezTo>
                  <a:pt x="23103" y="2367116"/>
                  <a:pt x="0" y="2344013"/>
                  <a:pt x="0" y="2315513"/>
                </a:cubicBezTo>
                <a:lnTo>
                  <a:pt x="0" y="51603"/>
                </a:lnTo>
                <a:cubicBezTo>
                  <a:pt x="0" y="23103"/>
                  <a:pt x="23103" y="0"/>
                  <a:pt x="51603" y="0"/>
                </a:cubicBezTo>
                <a:close/>
              </a:path>
            </a:pathLst>
          </a:custGeom>
        </p:spPr>
        <p:txBody>
          <a:bodyPr wrap="square">
            <a:noAutofit/>
          </a:bodyPr>
          <a:lstStyle/>
          <a:p>
            <a:r>
              <a:rPr lang="en-GB"/>
              <a:t>Click icon to add picture</a:t>
            </a:r>
          </a:p>
        </p:txBody>
      </p:sp>
      <p:sp>
        <p:nvSpPr>
          <p:cNvPr id="11" name="Picture Placeholder 10">
            <a:extLst>
              <a:ext uri="{FF2B5EF4-FFF2-40B4-BE49-F238E27FC236}">
                <a16:creationId xmlns:a16="http://schemas.microsoft.com/office/drawing/2014/main" id="{6DA9C0AE-4A27-4972-B150-BD33D69EFA6D}"/>
              </a:ext>
            </a:extLst>
          </p:cNvPr>
          <p:cNvSpPr>
            <a:spLocks noGrp="1"/>
          </p:cNvSpPr>
          <p:nvPr>
            <p:ph type="pic" sz="quarter" idx="11"/>
          </p:nvPr>
        </p:nvSpPr>
        <p:spPr>
          <a:xfrm>
            <a:off x="4433218" y="2329854"/>
            <a:ext cx="3325564" cy="2367116"/>
          </a:xfrm>
          <a:custGeom>
            <a:avLst/>
            <a:gdLst>
              <a:gd name="connsiteX0" fmla="*/ 51603 w 3325564"/>
              <a:gd name="connsiteY0" fmla="*/ 0 h 2367116"/>
              <a:gd name="connsiteX1" fmla="*/ 3273961 w 3325564"/>
              <a:gd name="connsiteY1" fmla="*/ 0 h 2367116"/>
              <a:gd name="connsiteX2" fmla="*/ 3325564 w 3325564"/>
              <a:gd name="connsiteY2" fmla="*/ 51603 h 2367116"/>
              <a:gd name="connsiteX3" fmla="*/ 3325564 w 3325564"/>
              <a:gd name="connsiteY3" fmla="*/ 2315513 h 2367116"/>
              <a:gd name="connsiteX4" fmla="*/ 3273961 w 3325564"/>
              <a:gd name="connsiteY4" fmla="*/ 2367116 h 2367116"/>
              <a:gd name="connsiteX5" fmla="*/ 51603 w 3325564"/>
              <a:gd name="connsiteY5" fmla="*/ 2367116 h 2367116"/>
              <a:gd name="connsiteX6" fmla="*/ 0 w 3325564"/>
              <a:gd name="connsiteY6" fmla="*/ 2315513 h 2367116"/>
              <a:gd name="connsiteX7" fmla="*/ 0 w 3325564"/>
              <a:gd name="connsiteY7" fmla="*/ 51603 h 2367116"/>
              <a:gd name="connsiteX8" fmla="*/ 51603 w 3325564"/>
              <a:gd name="connsiteY8" fmla="*/ 0 h 236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564" h="2367116">
                <a:moveTo>
                  <a:pt x="51603" y="0"/>
                </a:moveTo>
                <a:lnTo>
                  <a:pt x="3273961" y="0"/>
                </a:lnTo>
                <a:cubicBezTo>
                  <a:pt x="3302461" y="0"/>
                  <a:pt x="3325564" y="23103"/>
                  <a:pt x="3325564" y="51603"/>
                </a:cubicBezTo>
                <a:lnTo>
                  <a:pt x="3325564" y="2315513"/>
                </a:lnTo>
                <a:cubicBezTo>
                  <a:pt x="3325564" y="2344013"/>
                  <a:pt x="3302461" y="2367116"/>
                  <a:pt x="3273961" y="2367116"/>
                </a:cubicBezTo>
                <a:lnTo>
                  <a:pt x="51603" y="2367116"/>
                </a:lnTo>
                <a:cubicBezTo>
                  <a:pt x="23103" y="2367116"/>
                  <a:pt x="0" y="2344013"/>
                  <a:pt x="0" y="2315513"/>
                </a:cubicBezTo>
                <a:lnTo>
                  <a:pt x="0" y="51603"/>
                </a:lnTo>
                <a:cubicBezTo>
                  <a:pt x="0" y="23103"/>
                  <a:pt x="23103" y="0"/>
                  <a:pt x="51603" y="0"/>
                </a:cubicBezTo>
                <a:close/>
              </a:path>
            </a:pathLst>
          </a:custGeom>
        </p:spPr>
        <p:txBody>
          <a:bodyPr wrap="square">
            <a:noAutofit/>
          </a:bodyPr>
          <a:lstStyle/>
          <a:p>
            <a:r>
              <a:rPr lang="en-GB"/>
              <a:t>Click icon to add picture</a:t>
            </a:r>
          </a:p>
        </p:txBody>
      </p:sp>
      <p:sp>
        <p:nvSpPr>
          <p:cNvPr id="12" name="Picture Placeholder 11">
            <a:extLst>
              <a:ext uri="{FF2B5EF4-FFF2-40B4-BE49-F238E27FC236}">
                <a16:creationId xmlns:a16="http://schemas.microsoft.com/office/drawing/2014/main" id="{363378FD-28BC-4306-9116-1992593495BE}"/>
              </a:ext>
            </a:extLst>
          </p:cNvPr>
          <p:cNvSpPr>
            <a:spLocks noGrp="1"/>
          </p:cNvSpPr>
          <p:nvPr>
            <p:ph type="pic" sz="quarter" idx="12"/>
          </p:nvPr>
        </p:nvSpPr>
        <p:spPr>
          <a:xfrm>
            <a:off x="7962510" y="2329854"/>
            <a:ext cx="3325564" cy="2367116"/>
          </a:xfrm>
          <a:custGeom>
            <a:avLst/>
            <a:gdLst>
              <a:gd name="connsiteX0" fmla="*/ 51603 w 3325564"/>
              <a:gd name="connsiteY0" fmla="*/ 0 h 2367116"/>
              <a:gd name="connsiteX1" fmla="*/ 3273961 w 3325564"/>
              <a:gd name="connsiteY1" fmla="*/ 0 h 2367116"/>
              <a:gd name="connsiteX2" fmla="*/ 3325564 w 3325564"/>
              <a:gd name="connsiteY2" fmla="*/ 51603 h 2367116"/>
              <a:gd name="connsiteX3" fmla="*/ 3325564 w 3325564"/>
              <a:gd name="connsiteY3" fmla="*/ 2315513 h 2367116"/>
              <a:gd name="connsiteX4" fmla="*/ 3273961 w 3325564"/>
              <a:gd name="connsiteY4" fmla="*/ 2367116 h 2367116"/>
              <a:gd name="connsiteX5" fmla="*/ 51603 w 3325564"/>
              <a:gd name="connsiteY5" fmla="*/ 2367116 h 2367116"/>
              <a:gd name="connsiteX6" fmla="*/ 0 w 3325564"/>
              <a:gd name="connsiteY6" fmla="*/ 2315513 h 2367116"/>
              <a:gd name="connsiteX7" fmla="*/ 0 w 3325564"/>
              <a:gd name="connsiteY7" fmla="*/ 51603 h 2367116"/>
              <a:gd name="connsiteX8" fmla="*/ 51603 w 3325564"/>
              <a:gd name="connsiteY8" fmla="*/ 0 h 236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564" h="2367116">
                <a:moveTo>
                  <a:pt x="51603" y="0"/>
                </a:moveTo>
                <a:lnTo>
                  <a:pt x="3273961" y="0"/>
                </a:lnTo>
                <a:cubicBezTo>
                  <a:pt x="3302461" y="0"/>
                  <a:pt x="3325564" y="23103"/>
                  <a:pt x="3325564" y="51603"/>
                </a:cubicBezTo>
                <a:lnTo>
                  <a:pt x="3325564" y="2315513"/>
                </a:lnTo>
                <a:cubicBezTo>
                  <a:pt x="3325564" y="2344013"/>
                  <a:pt x="3302461" y="2367116"/>
                  <a:pt x="3273961" y="2367116"/>
                </a:cubicBezTo>
                <a:lnTo>
                  <a:pt x="51603" y="2367116"/>
                </a:lnTo>
                <a:cubicBezTo>
                  <a:pt x="23103" y="2367116"/>
                  <a:pt x="0" y="2344013"/>
                  <a:pt x="0" y="2315513"/>
                </a:cubicBezTo>
                <a:lnTo>
                  <a:pt x="0" y="51603"/>
                </a:lnTo>
                <a:cubicBezTo>
                  <a:pt x="0" y="23103"/>
                  <a:pt x="23103" y="0"/>
                  <a:pt x="51603" y="0"/>
                </a:cubicBezTo>
                <a:close/>
              </a:path>
            </a:pathLst>
          </a:custGeom>
        </p:spPr>
        <p:txBody>
          <a:bodyPr wrap="square">
            <a:noAutofit/>
          </a:bodyPr>
          <a:lstStyle/>
          <a:p>
            <a:r>
              <a:rPr lang="en-GB"/>
              <a:t>Click icon to add picture</a:t>
            </a:r>
          </a:p>
        </p:txBody>
      </p:sp>
      <p:sp>
        <p:nvSpPr>
          <p:cNvPr id="2" name="TextBox 1">
            <a:extLst>
              <a:ext uri="{FF2B5EF4-FFF2-40B4-BE49-F238E27FC236}">
                <a16:creationId xmlns:a16="http://schemas.microsoft.com/office/drawing/2014/main" id="{4F3D27F2-A324-2019-2E86-B0A78BFE9A4E}"/>
              </a:ext>
            </a:extLst>
          </p:cNvPr>
          <p:cNvSpPr txBox="1"/>
          <p:nvPr userDrawn="1"/>
        </p:nvSpPr>
        <p:spPr>
          <a:xfrm>
            <a:off x="1875692" y="6670431"/>
            <a:ext cx="0" cy="0"/>
          </a:xfrm>
          <a:prstGeom prst="rect">
            <a:avLst/>
          </a:prstGeom>
        </p:spPr>
        <p:txBody>
          <a:bodyPr wrap="none" lIns="0" tIns="91428" rIns="0" bIns="0" rtlCol="0" anchor="ctr">
            <a:noAutofit/>
          </a:bodyPr>
          <a:lstStyle/>
          <a:p>
            <a:pPr marL="0" marR="0" indent="0" algn="l" defTabSz="914217" rtl="0" eaLnBrk="1" fontAlgn="auto" latinLnBrk="0" hangingPunct="1">
              <a:lnSpc>
                <a:spcPct val="80000"/>
              </a:lnSpc>
              <a:spcBef>
                <a:spcPts val="1000"/>
              </a:spcBef>
              <a:spcAft>
                <a:spcPts val="0"/>
              </a:spcAft>
              <a:buClrTx/>
              <a:buSzTx/>
              <a:buFont typeface="Arial"/>
              <a:buNone/>
              <a:tabLst/>
            </a:pPr>
            <a:endParaRPr kumimoji="0" lang="en-US" sz="2699" b="0" i="0" u="none" strike="noStrike" kern="1200" cap="none" spc="0" normalizeH="0" baseline="0" noProof="0">
              <a:ln>
                <a:noFill/>
              </a:ln>
              <a:solidFill>
                <a:srgbClr val="15141D"/>
              </a:solidFill>
              <a:effectLst/>
              <a:uLnTx/>
              <a:uFillTx/>
              <a:latin typeface="Calibri" panose="020F0502020204030204"/>
              <a:ea typeface="+mn-ea"/>
              <a:cs typeface="Calibri Light" panose="020F0302020204030204" pitchFamily="34" charset="0"/>
            </a:endParaRPr>
          </a:p>
        </p:txBody>
      </p:sp>
      <p:sp>
        <p:nvSpPr>
          <p:cNvPr id="3" name="TextBox 2">
            <a:extLst>
              <a:ext uri="{FF2B5EF4-FFF2-40B4-BE49-F238E27FC236}">
                <a16:creationId xmlns:a16="http://schemas.microsoft.com/office/drawing/2014/main" id="{EF6C9384-2D16-5896-501D-752F00FA32C9}"/>
              </a:ext>
            </a:extLst>
          </p:cNvPr>
          <p:cNvSpPr txBox="1"/>
          <p:nvPr userDrawn="1"/>
        </p:nvSpPr>
        <p:spPr>
          <a:xfrm>
            <a:off x="797169" y="6658708"/>
            <a:ext cx="0" cy="0"/>
          </a:xfrm>
          <a:prstGeom prst="rect">
            <a:avLst/>
          </a:prstGeom>
        </p:spPr>
        <p:txBody>
          <a:bodyPr wrap="none" lIns="0" tIns="91428" rIns="0" bIns="0" rtlCol="0" anchor="ctr">
            <a:noAutofit/>
          </a:bodyPr>
          <a:lstStyle/>
          <a:p>
            <a:pPr marL="0" marR="0" indent="0" algn="l" defTabSz="914217" rtl="0" eaLnBrk="1" fontAlgn="auto" latinLnBrk="0" hangingPunct="1">
              <a:lnSpc>
                <a:spcPct val="80000"/>
              </a:lnSpc>
              <a:spcBef>
                <a:spcPts val="1000"/>
              </a:spcBef>
              <a:spcAft>
                <a:spcPts val="0"/>
              </a:spcAft>
              <a:buClrTx/>
              <a:buSzTx/>
              <a:buFont typeface="Arial"/>
              <a:buNone/>
              <a:tabLst/>
            </a:pPr>
            <a:endParaRPr kumimoji="0" lang="en-US" sz="2699" b="0" i="0" u="none" strike="noStrike" kern="1200" cap="none" spc="0" normalizeH="0" baseline="0" noProof="0">
              <a:ln>
                <a:noFill/>
              </a:ln>
              <a:solidFill>
                <a:srgbClr val="15141D"/>
              </a:solidFill>
              <a:effectLst/>
              <a:uLnTx/>
              <a:uFillTx/>
              <a:latin typeface="Calibri" panose="020F0502020204030204"/>
              <a:ea typeface="+mn-ea"/>
              <a:cs typeface="Calibri Light" panose="020F0302020204030204" pitchFamily="34" charset="0"/>
            </a:endParaRPr>
          </a:p>
        </p:txBody>
      </p:sp>
    </p:spTree>
    <p:extLst>
      <p:ext uri="{BB962C8B-B14F-4D97-AF65-F5344CB8AC3E}">
        <p14:creationId xmlns:p14="http://schemas.microsoft.com/office/powerpoint/2010/main" val="1296989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 Backing - Option C">
    <p:bg>
      <p:bgPr>
        <a:solidFill>
          <a:schemeClr val="tx1"/>
        </a:solidFill>
        <a:effectLst/>
      </p:bgPr>
    </p:bg>
    <p:spTree>
      <p:nvGrpSpPr>
        <p:cNvPr id="1" name=""/>
        <p:cNvGrpSpPr/>
        <p:nvPr/>
      </p:nvGrpSpPr>
      <p:grpSpPr>
        <a:xfrm>
          <a:off x="0" y="0"/>
          <a:ext cx="0" cy="0"/>
          <a:chOff x="0" y="0"/>
          <a:chExt cx="0" cy="0"/>
        </a:xfrm>
      </p:grpSpPr>
      <p:sp>
        <p:nvSpPr>
          <p:cNvPr id="4"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1008528" y="6875"/>
            <a:ext cx="10726272"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bg1"/>
                </a:solidFill>
                <a:latin typeface="Helvetica" pitchFamily="2" charset="0"/>
                <a:ea typeface="+mj-ea"/>
                <a:cs typeface="+mj-cs"/>
              </a:defRPr>
            </a:lvl1pPr>
          </a:lstStyle>
          <a:p>
            <a:r>
              <a:rPr lang="en-US"/>
              <a:t>Presentation Title Slide Here</a:t>
            </a:r>
          </a:p>
        </p:txBody>
      </p:sp>
      <p:sp>
        <p:nvSpPr>
          <p:cNvPr id="6"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 pitchFamily="2" charset="0"/>
                <a:ea typeface="Helvetica" pitchFamily="2" charset="0"/>
                <a:cs typeface="Helvetica" pitchFamily="2" charset="0"/>
              </a:defRPr>
            </a:lvl1pPr>
            <a:lvl2pPr>
              <a:spcBef>
                <a:spcPts val="600"/>
              </a:spcBef>
              <a:spcAft>
                <a:spcPts val="600"/>
              </a:spcAft>
              <a:defRPr sz="1600">
                <a:solidFill>
                  <a:schemeClr val="bg1"/>
                </a:solidFill>
                <a:latin typeface="Helvetica" pitchFamily="2" charset="0"/>
                <a:ea typeface="Helvetica" pitchFamily="2" charset="0"/>
                <a:cs typeface="Helvetica" pitchFamily="2" charset="0"/>
              </a:defRPr>
            </a:lvl2pPr>
            <a:lvl3pPr>
              <a:spcBef>
                <a:spcPts val="600"/>
              </a:spcBef>
              <a:spcAft>
                <a:spcPts val="600"/>
              </a:spcAft>
              <a:defRPr sz="1600">
                <a:solidFill>
                  <a:schemeClr val="bg1"/>
                </a:solidFill>
                <a:latin typeface="Helvetica" pitchFamily="2" charset="0"/>
                <a:ea typeface="Helvetica" pitchFamily="2" charset="0"/>
                <a:cs typeface="Helvetica" pitchFamily="2" charset="0"/>
              </a:defRPr>
            </a:lvl3pPr>
            <a:lvl4pPr>
              <a:spcBef>
                <a:spcPts val="600"/>
              </a:spcBef>
              <a:spcAft>
                <a:spcPts val="600"/>
              </a:spcAft>
              <a:defRPr sz="1600">
                <a:solidFill>
                  <a:schemeClr val="bg1"/>
                </a:solidFill>
                <a:latin typeface="Helvetica" pitchFamily="2" charset="0"/>
                <a:ea typeface="Helvetica" pitchFamily="2" charset="0"/>
                <a:cs typeface="Helvetica" pitchFamily="2" charset="0"/>
              </a:defRPr>
            </a:lvl4pPr>
            <a:lvl5pPr>
              <a:spcBef>
                <a:spcPts val="600"/>
              </a:spcBef>
              <a:spcAft>
                <a:spcPts val="600"/>
              </a:spcAft>
              <a:defRPr sz="1600">
                <a:solidFill>
                  <a:schemeClr val="bg1"/>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116840" y="6224711"/>
            <a:ext cx="12308840" cy="518160"/>
            <a:chOff x="-116840" y="6224711"/>
            <a:chExt cx="12308840" cy="518160"/>
          </a:xfrm>
        </p:grpSpPr>
        <p:sp>
          <p:nvSpPr>
            <p:cNvPr id="10" name="Rectangle 9"/>
            <p:cNvSpPr/>
            <p:nvPr userDrawn="1"/>
          </p:nvSpPr>
          <p:spPr>
            <a:xfrm>
              <a:off x="-116840" y="6224711"/>
              <a:ext cx="12308840" cy="518160"/>
            </a:xfrm>
            <a:prstGeom prst="rect">
              <a:avLst/>
            </a:prstGeom>
            <a:gradFill>
              <a:gsLst>
                <a:gs pos="0">
                  <a:srgbClr val="105FAC"/>
                </a:gs>
                <a:gs pos="100000">
                  <a:srgbClr val="105FAC">
                    <a:alpha val="68000"/>
                  </a:srgb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p:cNvSpPr txBox="1"/>
            <p:nvPr userDrawn="1"/>
          </p:nvSpPr>
          <p:spPr>
            <a:xfrm>
              <a:off x="193040" y="6224711"/>
              <a:ext cx="4708710" cy="518160"/>
            </a:xfrm>
            <a:prstGeom prst="rect">
              <a:avLst/>
            </a:prstGeom>
            <a:noFill/>
          </p:spPr>
          <p:txBody>
            <a:bodyPr wrap="square" lIns="180000" tIns="180000" rIns="180000" bIns="180000" rtlCol="0" anchor="ctr" anchorCtr="0">
              <a:noAutofit/>
            </a:bodyPr>
            <a:lstStyle/>
            <a:p>
              <a:r>
                <a:rPr lang="en-GB" sz="1100" b="0">
                  <a:solidFill>
                    <a:schemeClr val="bg1"/>
                  </a:solidFill>
                  <a:latin typeface="Helvetica" pitchFamily="2" charset="0"/>
                </a:rPr>
                <a:t>Digital Transformation </a:t>
              </a:r>
              <a:r>
                <a:rPr lang="en-GB" sz="1100" b="1" baseline="0">
                  <a:solidFill>
                    <a:schemeClr val="bg1"/>
                  </a:solidFill>
                  <a:latin typeface="Helvetica" pitchFamily="2" charset="0"/>
                </a:rPr>
                <a:t>by Exponential-e</a:t>
              </a:r>
              <a:endParaRPr lang="en-GB" sz="1100" b="1">
                <a:solidFill>
                  <a:schemeClr val="bg1"/>
                </a:solidFill>
                <a:latin typeface="Helvetica" pitchFamily="2" charset="0"/>
              </a:endParaRPr>
            </a:p>
          </p:txBody>
        </p:sp>
      </p:grpSp>
    </p:spTree>
    <p:extLst>
      <p:ext uri="{BB962C8B-B14F-4D97-AF65-F5344CB8AC3E}">
        <p14:creationId xmlns:p14="http://schemas.microsoft.com/office/powerpoint/2010/main" val="335770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tmplLst>
          <p:tmpl>
            <p:tnLst>
              <p:par>
                <p:cTn presetID="10" presetClass="entr" presetSubtype="0" fill="hold" nodeType="withEffect">
                  <p:stCondLst>
                    <p:cond delay="7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ight Backing - Main">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300123"/>
          </a:xfrm>
          <a:prstGeom prst="rect">
            <a:avLst/>
          </a:prstGeom>
        </p:spPr>
        <p:txBody>
          <a:bodyPr/>
          <a:lstStyle>
            <a:lvl1pPr>
              <a:spcBef>
                <a:spcPts val="600"/>
              </a:spcBef>
              <a:spcAft>
                <a:spcPts val="600"/>
              </a:spcAft>
              <a:defRPr sz="1600">
                <a:solidFill>
                  <a:schemeClr val="tx1"/>
                </a:solidFill>
                <a:latin typeface="Helvetica" pitchFamily="2" charset="0"/>
                <a:ea typeface="Helvetica" pitchFamily="2" charset="0"/>
                <a:cs typeface="Helvetica" pitchFamily="2" charset="0"/>
              </a:defRPr>
            </a:lvl1pPr>
            <a:lvl2pPr>
              <a:spcBef>
                <a:spcPts val="600"/>
              </a:spcBef>
              <a:spcAft>
                <a:spcPts val="600"/>
              </a:spcAft>
              <a:defRPr sz="1600">
                <a:solidFill>
                  <a:schemeClr val="tx1"/>
                </a:solidFill>
                <a:latin typeface="Helvetica" pitchFamily="2" charset="0"/>
                <a:ea typeface="Helvetica" pitchFamily="2" charset="0"/>
                <a:cs typeface="Helvetica" pitchFamily="2" charset="0"/>
              </a:defRPr>
            </a:lvl2pPr>
            <a:lvl3pPr>
              <a:spcBef>
                <a:spcPts val="600"/>
              </a:spcBef>
              <a:spcAft>
                <a:spcPts val="600"/>
              </a:spcAft>
              <a:defRPr sz="1600">
                <a:solidFill>
                  <a:schemeClr val="tx1"/>
                </a:solidFill>
                <a:latin typeface="Helvetica" pitchFamily="2" charset="0"/>
                <a:ea typeface="Helvetica" pitchFamily="2" charset="0"/>
                <a:cs typeface="Helvetica" pitchFamily="2" charset="0"/>
              </a:defRPr>
            </a:lvl3pPr>
            <a:lvl4pPr>
              <a:spcBef>
                <a:spcPts val="600"/>
              </a:spcBef>
              <a:spcAft>
                <a:spcPts val="600"/>
              </a:spcAft>
              <a:defRPr sz="1600">
                <a:solidFill>
                  <a:schemeClr val="tx1"/>
                </a:solidFill>
                <a:latin typeface="Helvetica" pitchFamily="2" charset="0"/>
                <a:ea typeface="Helvetica" pitchFamily="2" charset="0"/>
                <a:cs typeface="Helvetica" pitchFamily="2" charset="0"/>
              </a:defRPr>
            </a:lvl4pPr>
            <a:lvl5pPr>
              <a:spcBef>
                <a:spcPts val="600"/>
              </a:spcBef>
              <a:spcAft>
                <a:spcPts val="600"/>
              </a:spcAft>
              <a:defRPr sz="1600">
                <a:solidFill>
                  <a:schemeClr val="tx1"/>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8138A02E-146E-4DDA-B16C-C6DA867ADBA2}"/>
              </a:ext>
            </a:extLst>
          </p:cNvPr>
          <p:cNvSpPr txBox="1"/>
          <p:nvPr userDrawn="1"/>
        </p:nvSpPr>
        <p:spPr>
          <a:xfrm>
            <a:off x="193040" y="6224711"/>
            <a:ext cx="4708710" cy="518160"/>
          </a:xfrm>
          <a:prstGeom prst="rect">
            <a:avLst/>
          </a:prstGeom>
          <a:noFill/>
        </p:spPr>
        <p:txBody>
          <a:bodyPr wrap="square" lIns="180000" tIns="180000" rIns="180000" bIns="180000" rtlCol="0" anchor="ctr" anchorCtr="0">
            <a:noAutofit/>
          </a:bodyPr>
          <a:lstStyle/>
          <a:p>
            <a:r>
              <a:rPr lang="en-GB" sz="1100" b="0">
                <a:solidFill>
                  <a:schemeClr val="tx1"/>
                </a:solidFill>
                <a:latin typeface="Helvetica" pitchFamily="2" charset="0"/>
              </a:rPr>
              <a:t>Digital Transformation </a:t>
            </a:r>
            <a:r>
              <a:rPr lang="en-GB" sz="1100" b="1" baseline="0">
                <a:solidFill>
                  <a:schemeClr val="tx1"/>
                </a:solidFill>
                <a:latin typeface="Helvetica" pitchFamily="2" charset="0"/>
              </a:rPr>
              <a:t>by Exponential-e</a:t>
            </a:r>
            <a:endParaRPr lang="en-GB" sz="1100" b="1">
              <a:solidFill>
                <a:schemeClr val="tx1"/>
              </a:solidFill>
              <a:latin typeface="Helvetica" pitchFamily="2" charset="0"/>
            </a:endParaRPr>
          </a:p>
        </p:txBody>
      </p:sp>
      <p:sp>
        <p:nvSpPr>
          <p:cNvPr id="2" name="Title 23">
            <a:extLst>
              <a:ext uri="{FF2B5EF4-FFF2-40B4-BE49-F238E27FC236}">
                <a16:creationId xmlns:a16="http://schemas.microsoft.com/office/drawing/2014/main" id="{F49CCA1E-1C45-CB93-7F16-3B15E674CB12}"/>
              </a:ext>
            </a:extLst>
          </p:cNvPr>
          <p:cNvSpPr>
            <a:spLocks noGrp="1"/>
          </p:cNvSpPr>
          <p:nvPr>
            <p:ph type="title" hasCustomPrompt="1"/>
          </p:nvPr>
        </p:nvSpPr>
        <p:spPr>
          <a:xfrm>
            <a:off x="2806700" y="6875"/>
            <a:ext cx="8928100"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bg1"/>
                </a:solidFill>
                <a:latin typeface="Helvetica" pitchFamily="2" charset="0"/>
                <a:ea typeface="+mj-ea"/>
                <a:cs typeface="+mj-cs"/>
              </a:defRPr>
            </a:lvl1pPr>
          </a:lstStyle>
          <a:p>
            <a:r>
              <a:rPr lang="en-US"/>
              <a:t>Presentation Title Slide Here</a:t>
            </a:r>
          </a:p>
        </p:txBody>
      </p:sp>
    </p:spTree>
    <p:extLst>
      <p:ext uri="{BB962C8B-B14F-4D97-AF65-F5344CB8AC3E}">
        <p14:creationId xmlns:p14="http://schemas.microsoft.com/office/powerpoint/2010/main" val="199666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Title Only">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2C4711-40ED-5942-B3F4-69F7BB435B8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53693" y="6207760"/>
            <a:ext cx="1078155" cy="833119"/>
          </a:xfrm>
          <a:prstGeom prst="rect">
            <a:avLst/>
          </a:prstGeom>
        </p:spPr>
      </p:pic>
      <p:sp>
        <p:nvSpPr>
          <p:cNvPr id="3" name="Title 2">
            <a:extLst>
              <a:ext uri="{FF2B5EF4-FFF2-40B4-BE49-F238E27FC236}">
                <a16:creationId xmlns:a16="http://schemas.microsoft.com/office/drawing/2014/main" id="{0EDCDA1E-6697-864C-83FF-7B4AFEBC6EF4}"/>
              </a:ext>
            </a:extLst>
          </p:cNvPr>
          <p:cNvSpPr>
            <a:spLocks noGrp="1"/>
          </p:cNvSpPr>
          <p:nvPr>
            <p:ph type="title" hasCustomPrompt="1"/>
          </p:nvPr>
        </p:nvSpPr>
        <p:spPr/>
        <p:txBody>
          <a:bodyPr anchor="t"/>
          <a:lstStyle/>
          <a:p>
            <a:r>
              <a:rPr lang="en-US"/>
              <a:t>Click to edit Calibri bold, 40pt</a:t>
            </a:r>
          </a:p>
        </p:txBody>
      </p:sp>
      <p:sp>
        <p:nvSpPr>
          <p:cNvPr id="2" name="Slide Number Placeholder 1">
            <a:extLst>
              <a:ext uri="{FF2B5EF4-FFF2-40B4-BE49-F238E27FC236}">
                <a16:creationId xmlns:a16="http://schemas.microsoft.com/office/drawing/2014/main" id="{B4E92F4F-C217-1447-B780-F991A23DA614}"/>
              </a:ext>
            </a:extLst>
          </p:cNvPr>
          <p:cNvSpPr>
            <a:spLocks noGrp="1"/>
          </p:cNvSpPr>
          <p:nvPr>
            <p:ph type="sldNum" sz="quarter" idx="10"/>
          </p:nvPr>
        </p:nvSpPr>
        <p:spPr>
          <a:xfrm>
            <a:off x="256032" y="6382512"/>
            <a:ext cx="191583" cy="365125"/>
          </a:xfrm>
          <a:prstGeom prst="rect">
            <a:avLst/>
          </a:prstGeom>
        </p:spPr>
        <p:txBody>
          <a:bodyPr/>
          <a:lstStyle/>
          <a:p>
            <a:fld id="{8F7CD1BA-DA5F-1C49-BF18-6CB271957334}" type="slidenum">
              <a:rPr lang="en-US" smtClean="0"/>
              <a:pPr/>
              <a:t>‹#›</a:t>
            </a:fld>
            <a:endParaRPr lang="en-US"/>
          </a:p>
        </p:txBody>
      </p:sp>
    </p:spTree>
    <p:extLst>
      <p:ext uri="{BB962C8B-B14F-4D97-AF65-F5344CB8AC3E}">
        <p14:creationId xmlns:p14="http://schemas.microsoft.com/office/powerpoint/2010/main" val="539665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C174C-27F0-50A1-B066-8E0AF1AE9185}"/>
              </a:ext>
            </a:extLst>
          </p:cNvPr>
          <p:cNvSpPr>
            <a:spLocks noGrp="1"/>
          </p:cNvSpPr>
          <p:nvPr>
            <p:ph type="dt" sz="half" idx="10"/>
          </p:nvPr>
        </p:nvSpPr>
        <p:spPr/>
        <p:txBody>
          <a:bodyPr/>
          <a:lstStyle/>
          <a:p>
            <a:fld id="{A2BA6F8C-B981-441C-B08A-A81A877624B4}" type="datetimeFigureOut">
              <a:rPr lang="en-GB" smtClean="0"/>
              <a:t>11/12/2024</a:t>
            </a:fld>
            <a:endParaRPr lang="en-GB"/>
          </a:p>
        </p:txBody>
      </p:sp>
      <p:sp>
        <p:nvSpPr>
          <p:cNvPr id="3" name="Footer Placeholder 2">
            <a:extLst>
              <a:ext uri="{FF2B5EF4-FFF2-40B4-BE49-F238E27FC236}">
                <a16:creationId xmlns:a16="http://schemas.microsoft.com/office/drawing/2014/main" id="{342B5F48-87FE-5CB9-F3C3-083F2D919EF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3521AB-593D-987C-F842-BFF6C63663D3}"/>
              </a:ext>
            </a:extLst>
          </p:cNvPr>
          <p:cNvSpPr>
            <a:spLocks noGrp="1"/>
          </p:cNvSpPr>
          <p:nvPr>
            <p:ph type="sldNum" sz="quarter" idx="12"/>
          </p:nvPr>
        </p:nvSpPr>
        <p:spPr/>
        <p:txBody>
          <a:bodyPr/>
          <a:lstStyle/>
          <a:p>
            <a:fld id="{7AF422D6-FF54-4D70-A2B1-D7CB17620A5E}" type="slidenum">
              <a:rPr lang="en-GB" smtClean="0"/>
              <a:t>‹#›</a:t>
            </a:fld>
            <a:endParaRPr lang="en-GB"/>
          </a:p>
        </p:txBody>
      </p:sp>
    </p:spTree>
    <p:extLst>
      <p:ext uri="{BB962C8B-B14F-4D97-AF65-F5344CB8AC3E}">
        <p14:creationId xmlns:p14="http://schemas.microsoft.com/office/powerpoint/2010/main" val="2796817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wide 1col">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5887288-F74C-AB19-CB2C-05E540D47255}"/>
              </a:ext>
            </a:extLst>
          </p:cNvPr>
          <p:cNvSpPr>
            <a:spLocks noGrp="1"/>
          </p:cNvSpPr>
          <p:nvPr>
            <p:ph sz="quarter" idx="12"/>
          </p:nvPr>
        </p:nvSpPr>
        <p:spPr>
          <a:xfrm>
            <a:off x="488708" y="726215"/>
            <a:ext cx="10267541" cy="322639"/>
          </a:xfrm>
          <a:prstGeom prst="rect">
            <a:avLst/>
          </a:prstGeom>
          <a:ln>
            <a:noFill/>
          </a:ln>
        </p:spPr>
        <p:txBody>
          <a:bodyPr/>
          <a:lstStyle>
            <a:lvl1pPr marL="0" indent="0">
              <a:lnSpc>
                <a:spcPct val="100000"/>
              </a:lnSpc>
              <a:buNone/>
              <a:defRPr sz="2000">
                <a:solidFill>
                  <a:schemeClr val="accent1"/>
                </a:solidFill>
              </a:defRPr>
            </a:lvl1pPr>
          </a:lstStyle>
          <a:p>
            <a:pPr lvl="0"/>
            <a:r>
              <a:rPr lang="en-GB"/>
              <a:t>Click to edit Master text styles</a:t>
            </a:r>
          </a:p>
        </p:txBody>
      </p:sp>
      <p:sp>
        <p:nvSpPr>
          <p:cNvPr id="16" name="Content Placeholder 15">
            <a:extLst>
              <a:ext uri="{FF2B5EF4-FFF2-40B4-BE49-F238E27FC236}">
                <a16:creationId xmlns:a16="http://schemas.microsoft.com/office/drawing/2014/main" id="{0B79B8C5-4DB6-C160-C923-A1FCDA10FF83}"/>
              </a:ext>
            </a:extLst>
          </p:cNvPr>
          <p:cNvSpPr>
            <a:spLocks noGrp="1"/>
          </p:cNvSpPr>
          <p:nvPr>
            <p:ph sz="quarter" idx="13" hasCustomPrompt="1"/>
          </p:nvPr>
        </p:nvSpPr>
        <p:spPr>
          <a:xfrm>
            <a:off x="488950" y="278034"/>
            <a:ext cx="10267540" cy="441480"/>
          </a:xfrm>
          <a:prstGeom prst="rect">
            <a:avLst/>
          </a:prstGeom>
        </p:spPr>
        <p:txBody>
          <a:bodyPr anchor="b"/>
          <a:lstStyle>
            <a:lvl1pPr marL="0" indent="0">
              <a:lnSpc>
                <a:spcPct val="100000"/>
              </a:lnSpc>
              <a:buNone/>
              <a:defRPr b="1"/>
            </a:lvl1pPr>
          </a:lstStyle>
          <a:p>
            <a:r>
              <a:rPr lang="en-GB" sz="2800"/>
              <a:t>Enter slide title</a:t>
            </a:r>
            <a:endParaRPr lang="en-US" sz="2800"/>
          </a:p>
        </p:txBody>
      </p:sp>
      <p:sp>
        <p:nvSpPr>
          <p:cNvPr id="19" name="Content Placeholder 18">
            <a:extLst>
              <a:ext uri="{FF2B5EF4-FFF2-40B4-BE49-F238E27FC236}">
                <a16:creationId xmlns:a16="http://schemas.microsoft.com/office/drawing/2014/main" id="{D1C85119-6EB0-ABEF-D786-8A1C3264D831}"/>
              </a:ext>
            </a:extLst>
          </p:cNvPr>
          <p:cNvSpPr>
            <a:spLocks noGrp="1"/>
          </p:cNvSpPr>
          <p:nvPr>
            <p:ph sz="quarter" idx="14"/>
          </p:nvPr>
        </p:nvSpPr>
        <p:spPr>
          <a:xfrm>
            <a:off x="488950" y="1249680"/>
            <a:ext cx="11214100" cy="4911277"/>
          </a:xfrm>
          <a:prstGeom prst="rect">
            <a:avLst/>
          </a:prstGeom>
        </p:spPr>
        <p:txBody>
          <a:bodyPr/>
          <a:lstStyle>
            <a:lvl1pPr>
              <a:lnSpc>
                <a:spcPct val="100000"/>
              </a:lnSpc>
              <a:buClr>
                <a:schemeClr val="accent2"/>
              </a:buClr>
              <a:defRPr sz="1800"/>
            </a:lvl1pPr>
            <a:lvl2pPr marL="685800" indent="-228600">
              <a:lnSpc>
                <a:spcPct val="100000"/>
              </a:lnSpc>
              <a:buClr>
                <a:schemeClr val="accent3"/>
              </a:buClr>
              <a:buFont typeface="Courier New" panose="02070309020205020404" pitchFamily="49" charset="0"/>
              <a:buChar char="o"/>
              <a:defRPr sz="1600"/>
            </a:lvl2pPr>
            <a:lvl3pPr marL="1143000" indent="-228600">
              <a:lnSpc>
                <a:spcPct val="100000"/>
              </a:lnSpc>
              <a:buClr>
                <a:schemeClr val="accent1"/>
              </a:buClr>
              <a:buFont typeface="Courier New" panose="02070309020205020404" pitchFamily="49" charset="0"/>
              <a:buChar char="o"/>
              <a:defRPr sz="1400"/>
            </a:lvl3pPr>
            <a:lvl4pPr>
              <a:defRPr sz="1050"/>
            </a:lvl4pPr>
            <a:lvl5pPr>
              <a:defRPr sz="1050"/>
            </a:lvl5pPr>
          </a:lstStyle>
          <a:p>
            <a:pPr lvl="0"/>
            <a:r>
              <a:rPr lang="en-GB"/>
              <a:t>Click to edit Master text styles</a:t>
            </a:r>
          </a:p>
          <a:p>
            <a:pPr lvl="1"/>
            <a:r>
              <a:rPr lang="en-GB"/>
              <a:t>Second level</a:t>
            </a:r>
          </a:p>
          <a:p>
            <a:pPr lvl="2"/>
            <a:r>
              <a:rPr lang="en-GB"/>
              <a:t>Third level</a:t>
            </a:r>
          </a:p>
        </p:txBody>
      </p:sp>
      <p:sp>
        <p:nvSpPr>
          <p:cNvPr id="6" name="Text Placeholder 18">
            <a:extLst>
              <a:ext uri="{FF2B5EF4-FFF2-40B4-BE49-F238E27FC236}">
                <a16:creationId xmlns:a16="http://schemas.microsoft.com/office/drawing/2014/main" id="{7752BAD0-0C09-0DDC-2CE2-30BDF256E873}"/>
              </a:ext>
            </a:extLst>
          </p:cNvPr>
          <p:cNvSpPr>
            <a:spLocks noGrp="1"/>
          </p:cNvSpPr>
          <p:nvPr>
            <p:ph type="body" sz="quarter" idx="18" hasCustomPrompt="1"/>
          </p:nvPr>
        </p:nvSpPr>
        <p:spPr>
          <a:xfrm>
            <a:off x="488950" y="6413401"/>
            <a:ext cx="5623856" cy="252870"/>
          </a:xfrm>
          <a:prstGeom prst="rect">
            <a:avLst/>
          </a:prstGeom>
        </p:spPr>
        <p:txBody>
          <a:bodyPr anchor="ctr"/>
          <a:lstStyle>
            <a:lvl1pPr marL="0" indent="0" algn="l">
              <a:buNone/>
              <a:defRPr sz="800" spc="0">
                <a:solidFill>
                  <a:schemeClr val="tx1"/>
                </a:solidFill>
              </a:defRPr>
            </a:lvl1pPr>
          </a:lstStyle>
          <a:p>
            <a:pPr lvl="0"/>
            <a:r>
              <a:rPr lang="en-GB"/>
              <a:t>Is this presentation for CONFIDENTIAL/INTERNAL USE/EXTERNAL USE? Choose the one that applies</a:t>
            </a:r>
            <a:endParaRPr lang="en-US"/>
          </a:p>
        </p:txBody>
      </p:sp>
      <p:sp>
        <p:nvSpPr>
          <p:cNvPr id="7" name="Oval 6">
            <a:extLst>
              <a:ext uri="{FF2B5EF4-FFF2-40B4-BE49-F238E27FC236}">
                <a16:creationId xmlns:a16="http://schemas.microsoft.com/office/drawing/2014/main" id="{99301E34-72AD-2C38-CF74-D4B65F5C5B71}"/>
              </a:ext>
            </a:extLst>
          </p:cNvPr>
          <p:cNvSpPr/>
          <p:nvPr/>
        </p:nvSpPr>
        <p:spPr>
          <a:xfrm>
            <a:off x="11265152" y="434154"/>
            <a:ext cx="373626" cy="37362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8" name="Slide Number Placeholder 3">
            <a:extLst>
              <a:ext uri="{FF2B5EF4-FFF2-40B4-BE49-F238E27FC236}">
                <a16:creationId xmlns:a16="http://schemas.microsoft.com/office/drawing/2014/main" id="{CC15BD98-6358-3426-2670-7592E00E0DC4}"/>
              </a:ext>
            </a:extLst>
          </p:cNvPr>
          <p:cNvSpPr txBox="1">
            <a:spLocks/>
          </p:cNvSpPr>
          <p:nvPr/>
        </p:nvSpPr>
        <p:spPr>
          <a:xfrm>
            <a:off x="11265152" y="442655"/>
            <a:ext cx="363794"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tint val="82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fld id="{C348BFD0-04BB-C446-95DC-63B616F87DC9}" type="slidenum">
              <a:rPr lang="en-US" smtClean="0"/>
              <a:pPr algn="ctr">
                <a:lnSpc>
                  <a:spcPct val="100000"/>
                </a:lnSpc>
              </a:pPr>
              <a:t>‹#›</a:t>
            </a:fld>
            <a:endParaRPr lang="en-US"/>
          </a:p>
        </p:txBody>
      </p:sp>
      <p:pic>
        <p:nvPicPr>
          <p:cNvPr id="2" name="Picture 1" descr="A blue text on a black background&#10;&#10;Description automatically generated">
            <a:extLst>
              <a:ext uri="{FF2B5EF4-FFF2-40B4-BE49-F238E27FC236}">
                <a16:creationId xmlns:a16="http://schemas.microsoft.com/office/drawing/2014/main" id="{74F236B1-5248-11AE-54A2-31C2FB1381AD}"/>
              </a:ext>
            </a:extLst>
          </p:cNvPr>
          <p:cNvPicPr>
            <a:picLocks noChangeAspect="1"/>
          </p:cNvPicPr>
          <p:nvPr userDrawn="1"/>
        </p:nvPicPr>
        <p:blipFill>
          <a:blip r:embed="rId2"/>
          <a:stretch>
            <a:fillRect/>
          </a:stretch>
        </p:blipFill>
        <p:spPr>
          <a:xfrm>
            <a:off x="10590972" y="6389938"/>
            <a:ext cx="1037974" cy="276333"/>
          </a:xfrm>
          <a:prstGeom prst="rect">
            <a:avLst/>
          </a:prstGeom>
        </p:spPr>
      </p:pic>
    </p:spTree>
    <p:extLst>
      <p:ext uri="{BB962C8B-B14F-4D97-AF65-F5344CB8AC3E}">
        <p14:creationId xmlns:p14="http://schemas.microsoft.com/office/powerpoint/2010/main" val="4050576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a:solidFill>
                    <a:srgbClr val="1A1C2B"/>
                  </a:solidFill>
                  <a:latin typeface="HelveticaNowDisplay Bold" panose="020B0804030202020204" pitchFamily="34" charset="0"/>
                  <a:ea typeface="+mn-ea"/>
                  <a:cs typeface="HelveticaNowDisplay Bold" panose="020B0804030202020204" pitchFamily="34" charset="0"/>
                </a:rPr>
                <a:t> </a:t>
              </a:r>
              <a:r>
                <a:rPr lang="en-GB" sz="1200" b="1">
                  <a:solidFill>
                    <a:srgbClr val="1A1C2B"/>
                  </a:solidFill>
                  <a:latin typeface="HelveticaNowDisplay Bold" panose="020B0804030202020204" pitchFamily="34" charset="0"/>
                  <a:cs typeface="HelveticaNowDisplay Bold" panose="020B0804030202020204" pitchFamily="34" charset="0"/>
                </a:rPr>
                <a:t>The Exponential-e Group </a:t>
              </a:r>
              <a:r>
                <a:rPr lang="en-GB" sz="120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253483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NowText Medium" panose="020B0604030202020204" pitchFamily="34" charset="0"/>
                <a:ea typeface="+mj-ea"/>
                <a:cs typeface="HelveticaNowText Medium" panose="020B0604030202020204" pitchFamily="34"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a:solidFill>
                    <a:srgbClr val="1A1C2B"/>
                  </a:solidFill>
                  <a:latin typeface="HelveticaNowDisplay Bold" panose="020B0804030202020204" pitchFamily="34" charset="0"/>
                  <a:ea typeface="+mn-ea"/>
                  <a:cs typeface="HelveticaNowDisplay Bold" panose="020B0804030202020204" pitchFamily="34" charset="0"/>
                </a:rPr>
                <a:t> </a:t>
              </a:r>
              <a:r>
                <a:rPr lang="en-GB" sz="1200" b="1">
                  <a:solidFill>
                    <a:srgbClr val="1A1C2B"/>
                  </a:solidFill>
                  <a:latin typeface="HelveticaNowDisplay Bold" panose="020B0804030202020204" pitchFamily="34" charset="0"/>
                  <a:cs typeface="HelveticaNowDisplay Bold" panose="020B0804030202020204" pitchFamily="34" charset="0"/>
                </a:rPr>
                <a:t>The Exponential-e Group </a:t>
              </a:r>
              <a:r>
                <a:rPr lang="en-GB" sz="120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377382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ntent slide wide 1col">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5887288-F74C-AB19-CB2C-05E540D47255}"/>
              </a:ext>
            </a:extLst>
          </p:cNvPr>
          <p:cNvSpPr>
            <a:spLocks noGrp="1"/>
          </p:cNvSpPr>
          <p:nvPr>
            <p:ph sz="quarter" idx="12"/>
          </p:nvPr>
        </p:nvSpPr>
        <p:spPr>
          <a:xfrm>
            <a:off x="488708" y="726215"/>
            <a:ext cx="10267541" cy="322639"/>
          </a:xfrm>
          <a:prstGeom prst="rect">
            <a:avLst/>
          </a:prstGeom>
          <a:ln>
            <a:noFill/>
          </a:ln>
        </p:spPr>
        <p:txBody>
          <a:bodyPr/>
          <a:lstStyle>
            <a:lvl1pPr marL="0" indent="0">
              <a:lnSpc>
                <a:spcPct val="100000"/>
              </a:lnSpc>
              <a:buNone/>
              <a:defRPr sz="2000">
                <a:solidFill>
                  <a:schemeClr val="accent1"/>
                </a:solidFill>
              </a:defRPr>
            </a:lvl1pPr>
          </a:lstStyle>
          <a:p>
            <a:pPr lvl="0"/>
            <a:r>
              <a:rPr lang="en-GB"/>
              <a:t>Click to edit Master text styles</a:t>
            </a:r>
          </a:p>
        </p:txBody>
      </p:sp>
      <p:sp>
        <p:nvSpPr>
          <p:cNvPr id="16" name="Content Placeholder 15">
            <a:extLst>
              <a:ext uri="{FF2B5EF4-FFF2-40B4-BE49-F238E27FC236}">
                <a16:creationId xmlns:a16="http://schemas.microsoft.com/office/drawing/2014/main" id="{0B79B8C5-4DB6-C160-C923-A1FCDA10FF83}"/>
              </a:ext>
            </a:extLst>
          </p:cNvPr>
          <p:cNvSpPr>
            <a:spLocks noGrp="1"/>
          </p:cNvSpPr>
          <p:nvPr>
            <p:ph sz="quarter" idx="13" hasCustomPrompt="1"/>
          </p:nvPr>
        </p:nvSpPr>
        <p:spPr>
          <a:xfrm>
            <a:off x="488950" y="278034"/>
            <a:ext cx="10267540" cy="441480"/>
          </a:xfrm>
          <a:prstGeom prst="rect">
            <a:avLst/>
          </a:prstGeom>
        </p:spPr>
        <p:txBody>
          <a:bodyPr anchor="b"/>
          <a:lstStyle>
            <a:lvl1pPr marL="0" indent="0">
              <a:lnSpc>
                <a:spcPct val="100000"/>
              </a:lnSpc>
              <a:buNone/>
              <a:defRPr b="1"/>
            </a:lvl1pPr>
          </a:lstStyle>
          <a:p>
            <a:r>
              <a:rPr lang="en-GB" sz="2800"/>
              <a:t>Enter slide title</a:t>
            </a:r>
            <a:endParaRPr lang="en-US" sz="2800"/>
          </a:p>
        </p:txBody>
      </p:sp>
      <p:sp>
        <p:nvSpPr>
          <p:cNvPr id="19" name="Content Placeholder 18">
            <a:extLst>
              <a:ext uri="{FF2B5EF4-FFF2-40B4-BE49-F238E27FC236}">
                <a16:creationId xmlns:a16="http://schemas.microsoft.com/office/drawing/2014/main" id="{D1C85119-6EB0-ABEF-D786-8A1C3264D831}"/>
              </a:ext>
            </a:extLst>
          </p:cNvPr>
          <p:cNvSpPr>
            <a:spLocks noGrp="1"/>
          </p:cNvSpPr>
          <p:nvPr>
            <p:ph sz="quarter" idx="14"/>
          </p:nvPr>
        </p:nvSpPr>
        <p:spPr>
          <a:xfrm>
            <a:off x="488950" y="1249680"/>
            <a:ext cx="11214100" cy="4911277"/>
          </a:xfrm>
          <a:prstGeom prst="rect">
            <a:avLst/>
          </a:prstGeom>
        </p:spPr>
        <p:txBody>
          <a:bodyPr/>
          <a:lstStyle>
            <a:lvl1pPr>
              <a:lnSpc>
                <a:spcPct val="100000"/>
              </a:lnSpc>
              <a:buClr>
                <a:schemeClr val="accent2"/>
              </a:buClr>
              <a:defRPr sz="1800"/>
            </a:lvl1pPr>
            <a:lvl2pPr marL="685800" indent="-228600">
              <a:lnSpc>
                <a:spcPct val="100000"/>
              </a:lnSpc>
              <a:buClr>
                <a:schemeClr val="accent3"/>
              </a:buClr>
              <a:buFont typeface="Courier New" panose="02070309020205020404" pitchFamily="49" charset="0"/>
              <a:buChar char="o"/>
              <a:defRPr sz="1600"/>
            </a:lvl2pPr>
            <a:lvl3pPr marL="1143000" indent="-228600">
              <a:lnSpc>
                <a:spcPct val="100000"/>
              </a:lnSpc>
              <a:buClr>
                <a:schemeClr val="accent1"/>
              </a:buClr>
              <a:buFont typeface="Courier New" panose="02070309020205020404" pitchFamily="49" charset="0"/>
              <a:buChar char="o"/>
              <a:defRPr sz="1400"/>
            </a:lvl3pPr>
            <a:lvl4pPr>
              <a:defRPr sz="1050"/>
            </a:lvl4pPr>
            <a:lvl5pPr>
              <a:defRPr sz="1050"/>
            </a:lvl5pPr>
          </a:lstStyle>
          <a:p>
            <a:pPr lvl="0"/>
            <a:r>
              <a:rPr lang="en-GB"/>
              <a:t>Click to edit Master text styles</a:t>
            </a:r>
          </a:p>
          <a:p>
            <a:pPr lvl="1"/>
            <a:r>
              <a:rPr lang="en-GB"/>
              <a:t>Second level</a:t>
            </a:r>
          </a:p>
          <a:p>
            <a:pPr lvl="2"/>
            <a:r>
              <a:rPr lang="en-GB"/>
              <a:t>Third level</a:t>
            </a:r>
          </a:p>
        </p:txBody>
      </p:sp>
      <p:sp>
        <p:nvSpPr>
          <p:cNvPr id="6" name="Text Placeholder 18">
            <a:extLst>
              <a:ext uri="{FF2B5EF4-FFF2-40B4-BE49-F238E27FC236}">
                <a16:creationId xmlns:a16="http://schemas.microsoft.com/office/drawing/2014/main" id="{7752BAD0-0C09-0DDC-2CE2-30BDF256E873}"/>
              </a:ext>
            </a:extLst>
          </p:cNvPr>
          <p:cNvSpPr>
            <a:spLocks noGrp="1"/>
          </p:cNvSpPr>
          <p:nvPr>
            <p:ph type="body" sz="quarter" idx="18" hasCustomPrompt="1"/>
          </p:nvPr>
        </p:nvSpPr>
        <p:spPr>
          <a:xfrm>
            <a:off x="488950" y="6413401"/>
            <a:ext cx="5623856" cy="252870"/>
          </a:xfrm>
          <a:prstGeom prst="rect">
            <a:avLst/>
          </a:prstGeom>
        </p:spPr>
        <p:txBody>
          <a:bodyPr anchor="ctr"/>
          <a:lstStyle>
            <a:lvl1pPr marL="0" indent="0" algn="l">
              <a:buNone/>
              <a:defRPr sz="800" spc="0">
                <a:solidFill>
                  <a:schemeClr val="tx1"/>
                </a:solidFill>
              </a:defRPr>
            </a:lvl1pPr>
          </a:lstStyle>
          <a:p>
            <a:pPr lvl="0"/>
            <a:r>
              <a:rPr lang="en-GB"/>
              <a:t>Is this presentation for CONFIDENTIAL/INTERNAL USE/EXTERNAL USE? Choose the one that applies</a:t>
            </a:r>
            <a:endParaRPr lang="en-US"/>
          </a:p>
        </p:txBody>
      </p:sp>
      <p:sp>
        <p:nvSpPr>
          <p:cNvPr id="7" name="Oval 6">
            <a:extLst>
              <a:ext uri="{FF2B5EF4-FFF2-40B4-BE49-F238E27FC236}">
                <a16:creationId xmlns:a16="http://schemas.microsoft.com/office/drawing/2014/main" id="{99301E34-72AD-2C38-CF74-D4B65F5C5B71}"/>
              </a:ext>
            </a:extLst>
          </p:cNvPr>
          <p:cNvSpPr/>
          <p:nvPr/>
        </p:nvSpPr>
        <p:spPr>
          <a:xfrm>
            <a:off x="11265152" y="434154"/>
            <a:ext cx="373626" cy="37362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8" name="Slide Number Placeholder 3">
            <a:extLst>
              <a:ext uri="{FF2B5EF4-FFF2-40B4-BE49-F238E27FC236}">
                <a16:creationId xmlns:a16="http://schemas.microsoft.com/office/drawing/2014/main" id="{CC15BD98-6358-3426-2670-7592E00E0DC4}"/>
              </a:ext>
            </a:extLst>
          </p:cNvPr>
          <p:cNvSpPr txBox="1">
            <a:spLocks/>
          </p:cNvSpPr>
          <p:nvPr/>
        </p:nvSpPr>
        <p:spPr>
          <a:xfrm>
            <a:off x="11265152" y="442655"/>
            <a:ext cx="363794"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tint val="82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fld id="{C348BFD0-04BB-C446-95DC-63B616F87DC9}" type="slidenum">
              <a:rPr lang="en-US" smtClean="0"/>
              <a:pPr algn="ctr">
                <a:lnSpc>
                  <a:spcPct val="100000"/>
                </a:lnSpc>
              </a:pPr>
              <a:t>‹#›</a:t>
            </a:fld>
            <a:endParaRPr lang="en-US"/>
          </a:p>
        </p:txBody>
      </p:sp>
      <p:pic>
        <p:nvPicPr>
          <p:cNvPr id="2" name="Picture 1" descr="A blue text on a black background&#10;&#10;Description automatically generated">
            <a:extLst>
              <a:ext uri="{FF2B5EF4-FFF2-40B4-BE49-F238E27FC236}">
                <a16:creationId xmlns:a16="http://schemas.microsoft.com/office/drawing/2014/main" id="{74F236B1-5248-11AE-54A2-31C2FB1381AD}"/>
              </a:ext>
            </a:extLst>
          </p:cNvPr>
          <p:cNvPicPr>
            <a:picLocks noChangeAspect="1"/>
          </p:cNvPicPr>
          <p:nvPr userDrawn="1"/>
        </p:nvPicPr>
        <p:blipFill>
          <a:blip r:embed="rId2"/>
          <a:stretch>
            <a:fillRect/>
          </a:stretch>
        </p:blipFill>
        <p:spPr>
          <a:xfrm>
            <a:off x="10590972" y="6389938"/>
            <a:ext cx="1037974" cy="276333"/>
          </a:xfrm>
          <a:prstGeom prst="rect">
            <a:avLst/>
          </a:prstGeom>
        </p:spPr>
      </p:pic>
    </p:spTree>
    <p:extLst>
      <p:ext uri="{BB962C8B-B14F-4D97-AF65-F5344CB8AC3E}">
        <p14:creationId xmlns:p14="http://schemas.microsoft.com/office/powerpoint/2010/main" val="146477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ain Title Slide B">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bg1"/>
                  </a:solidFill>
                  <a:latin typeface="HelveticaNowDisplay Bold" panose="020B0804030202020204" pitchFamily="34" charset="0"/>
                  <a:cs typeface="HelveticaNowDisplay Bold" panose="020B0804030202020204" pitchFamily="34" charset="0"/>
                </a:rPr>
                <a:t>The Exponential-e Group </a:t>
              </a:r>
              <a:r>
                <a:rPr lang="en-GB" sz="120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a:t>Click to edit Master title style</a:t>
            </a:r>
          </a:p>
        </p:txBody>
      </p:sp>
    </p:spTree>
    <p:extLst>
      <p:ext uri="{BB962C8B-B14F-4D97-AF65-F5344CB8AC3E}">
        <p14:creationId xmlns:p14="http://schemas.microsoft.com/office/powerpoint/2010/main" val="34221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Slide - Dark">
    <p:bg>
      <p:bgPr>
        <a:solidFill>
          <a:srgbClr val="1A1C2B"/>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NowText Medium" panose="020B0604030202020204" pitchFamily="34" charset="0"/>
                <a:ea typeface="+mj-ea"/>
                <a:cs typeface="HelveticaNowText Medium" panose="020B0604030202020204" pitchFamily="34"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chemeClr val="bg1"/>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a:solidFill>
            <a:srgbClr val="1A1C2B"/>
          </a:solidFill>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a:solidFill>
                    <a:srgbClr val="1A1C2B"/>
                  </a:solidFill>
                  <a:latin typeface="HelveticaNowDisplay Bold" panose="020B0804030202020204" pitchFamily="34" charset="0"/>
                  <a:ea typeface="+mn-ea"/>
                  <a:cs typeface="HelveticaNowDisplay Bold" panose="020B0804030202020204" pitchFamily="34" charset="0"/>
                </a:rPr>
                <a:t> </a:t>
              </a:r>
              <a:r>
                <a:rPr lang="en-GB" sz="1200" b="1">
                  <a:solidFill>
                    <a:srgbClr val="1A1C2B"/>
                  </a:solidFill>
                  <a:latin typeface="HelveticaNowDisplay Bold" panose="020B0804030202020204" pitchFamily="34" charset="0"/>
                  <a:cs typeface="HelveticaNowDisplay Bold" panose="020B0804030202020204" pitchFamily="34" charset="0"/>
                </a:rPr>
                <a:t>The Exponential-e Group </a:t>
              </a:r>
              <a:r>
                <a:rPr lang="en-GB" sz="120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bg2"/>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10844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ank you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green and blue background with many small dots&#10;&#10;Description automatically generated with medium confidence">
            <a:extLst>
              <a:ext uri="{FF2B5EF4-FFF2-40B4-BE49-F238E27FC236}">
                <a16:creationId xmlns:a16="http://schemas.microsoft.com/office/drawing/2014/main" id="{2178EEEF-2282-C389-D791-F9B4B3A406F7}"/>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BB4867BF-DBCE-3193-F78B-E1DBA1255F7F}"/>
              </a:ext>
            </a:extLst>
          </p:cNvPr>
          <p:cNvPicPr>
            <a:picLocks noChangeAspect="1"/>
          </p:cNvPicPr>
          <p:nvPr/>
        </p:nvPicPr>
        <p:blipFill>
          <a:blip r:embed="rId4"/>
          <a:stretch>
            <a:fillRect/>
          </a:stretch>
        </p:blipFill>
        <p:spPr>
          <a:xfrm>
            <a:off x="5467074" y="6240270"/>
            <a:ext cx="1257853" cy="334869"/>
          </a:xfrm>
          <a:prstGeom prst="rect">
            <a:avLst/>
          </a:prstGeom>
        </p:spPr>
      </p:pic>
      <p:sp>
        <p:nvSpPr>
          <p:cNvPr id="7" name="TextBox 6">
            <a:extLst>
              <a:ext uri="{FF2B5EF4-FFF2-40B4-BE49-F238E27FC236}">
                <a16:creationId xmlns:a16="http://schemas.microsoft.com/office/drawing/2014/main" id="{1127A6FE-69F7-26DB-9396-84223DC185C8}"/>
              </a:ext>
            </a:extLst>
          </p:cNvPr>
          <p:cNvSpPr txBox="1"/>
          <p:nvPr/>
        </p:nvSpPr>
        <p:spPr>
          <a:xfrm>
            <a:off x="3819575" y="2921168"/>
            <a:ext cx="4552849" cy="1015663"/>
          </a:xfrm>
          <a:prstGeom prst="rect">
            <a:avLst/>
          </a:prstGeom>
          <a:noFill/>
        </p:spPr>
        <p:txBody>
          <a:bodyPr wrap="none" rtlCol="0">
            <a:spAutoFit/>
          </a:bodyPr>
          <a:lstStyle/>
          <a:p>
            <a:pPr algn="ctr"/>
            <a:r>
              <a:rPr lang="en-US" sz="6000" b="1" i="0">
                <a:solidFill>
                  <a:schemeClr val="bg1"/>
                </a:solidFill>
                <a:latin typeface="Poppins" pitchFamily="2" charset="77"/>
                <a:cs typeface="Poppins" pitchFamily="2" charset="77"/>
              </a:rPr>
              <a:t>Thank you</a:t>
            </a:r>
            <a:r>
              <a:rPr lang="en-US" sz="6000" b="1" i="0">
                <a:solidFill>
                  <a:schemeClr val="accent2"/>
                </a:solidFill>
                <a:latin typeface="Poppins" pitchFamily="2" charset="77"/>
                <a:cs typeface="Poppins" pitchFamily="2" charset="77"/>
              </a:rPr>
              <a:t>.</a:t>
            </a:r>
          </a:p>
        </p:txBody>
      </p:sp>
    </p:spTree>
    <p:extLst>
      <p:ext uri="{BB962C8B-B14F-4D97-AF65-F5344CB8AC3E}">
        <p14:creationId xmlns:p14="http://schemas.microsoft.com/office/powerpoint/2010/main" val="3020790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hank you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white text on a black background&#10;&#10;Description automatically generated">
            <a:extLst>
              <a:ext uri="{FF2B5EF4-FFF2-40B4-BE49-F238E27FC236}">
                <a16:creationId xmlns:a16="http://schemas.microsoft.com/office/drawing/2014/main" id="{BB4867BF-DBCE-3193-F78B-E1DBA1255F7F}"/>
              </a:ext>
            </a:extLst>
          </p:cNvPr>
          <p:cNvPicPr>
            <a:picLocks noChangeAspect="1"/>
          </p:cNvPicPr>
          <p:nvPr/>
        </p:nvPicPr>
        <p:blipFill>
          <a:blip r:embed="rId3"/>
          <a:stretch>
            <a:fillRect/>
          </a:stretch>
        </p:blipFill>
        <p:spPr>
          <a:xfrm>
            <a:off x="5467074" y="6240270"/>
            <a:ext cx="1257853" cy="334869"/>
          </a:xfrm>
          <a:prstGeom prst="rect">
            <a:avLst/>
          </a:prstGeom>
        </p:spPr>
      </p:pic>
      <p:sp>
        <p:nvSpPr>
          <p:cNvPr id="7" name="TextBox 6">
            <a:extLst>
              <a:ext uri="{FF2B5EF4-FFF2-40B4-BE49-F238E27FC236}">
                <a16:creationId xmlns:a16="http://schemas.microsoft.com/office/drawing/2014/main" id="{1127A6FE-69F7-26DB-9396-84223DC185C8}"/>
              </a:ext>
            </a:extLst>
          </p:cNvPr>
          <p:cNvSpPr txBox="1"/>
          <p:nvPr/>
        </p:nvSpPr>
        <p:spPr>
          <a:xfrm>
            <a:off x="3819575" y="2921168"/>
            <a:ext cx="4552849" cy="1015663"/>
          </a:xfrm>
          <a:prstGeom prst="rect">
            <a:avLst/>
          </a:prstGeom>
          <a:noFill/>
        </p:spPr>
        <p:txBody>
          <a:bodyPr wrap="none" rtlCol="0">
            <a:spAutoFit/>
          </a:bodyPr>
          <a:lstStyle/>
          <a:p>
            <a:pPr algn="ctr"/>
            <a:r>
              <a:rPr lang="en-US" sz="6000" b="1" i="0">
                <a:solidFill>
                  <a:schemeClr val="bg1"/>
                </a:solidFill>
                <a:latin typeface="Poppins" pitchFamily="2" charset="77"/>
                <a:cs typeface="Poppins" pitchFamily="2" charset="77"/>
              </a:rPr>
              <a:t>Thank you</a:t>
            </a:r>
            <a:r>
              <a:rPr lang="en-US" sz="6000" b="1" i="0">
                <a:solidFill>
                  <a:schemeClr val="accent5"/>
                </a:solidFill>
                <a:latin typeface="Poppins" pitchFamily="2" charset="77"/>
                <a:cs typeface="Poppins" pitchFamily="2" charset="77"/>
              </a:rPr>
              <a:t>.</a:t>
            </a:r>
          </a:p>
        </p:txBody>
      </p:sp>
    </p:spTree>
    <p:extLst>
      <p:ext uri="{BB962C8B-B14F-4D97-AF65-F5344CB8AC3E}">
        <p14:creationId xmlns:p14="http://schemas.microsoft.com/office/powerpoint/2010/main" val="3376158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ank you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a:extLst>
              <a:ext uri="{FF2B5EF4-FFF2-40B4-BE49-F238E27FC236}">
                <a16:creationId xmlns:a16="http://schemas.microsoft.com/office/drawing/2014/main" id="{C8D4E232-8DA1-624A-1F18-7C1E0376F818}"/>
              </a:ext>
            </a:extLst>
          </p:cNvPr>
          <p:cNvPicPr>
            <a:picLocks noChangeAspect="1"/>
          </p:cNvPicPr>
          <p:nvPr/>
        </p:nvPicPr>
        <p:blipFill>
          <a:blip r:embed="rId3"/>
          <a:stretch>
            <a:fillRect/>
          </a:stretch>
        </p:blipFill>
        <p:spPr>
          <a:xfrm>
            <a:off x="5166118" y="5964646"/>
            <a:ext cx="1647637" cy="438639"/>
          </a:xfrm>
          <a:prstGeom prst="rect">
            <a:avLst/>
          </a:prstGeom>
        </p:spPr>
      </p:pic>
      <p:pic>
        <p:nvPicPr>
          <p:cNvPr id="9" name="Graphic 8">
            <a:extLst>
              <a:ext uri="{FF2B5EF4-FFF2-40B4-BE49-F238E27FC236}">
                <a16:creationId xmlns:a16="http://schemas.microsoft.com/office/drawing/2014/main" id="{A4EA3347-A6FD-6DDF-45C9-3B6C20CF6A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1585" y="5081950"/>
            <a:ext cx="1570106" cy="132419"/>
          </a:xfrm>
          <a:prstGeom prst="rect">
            <a:avLst/>
          </a:prstGeom>
        </p:spPr>
      </p:pic>
      <p:sp>
        <p:nvSpPr>
          <p:cNvPr id="4" name="TextBox 3">
            <a:extLst>
              <a:ext uri="{FF2B5EF4-FFF2-40B4-BE49-F238E27FC236}">
                <a16:creationId xmlns:a16="http://schemas.microsoft.com/office/drawing/2014/main" id="{950068FD-311C-B11B-3A8F-AE2508B149B6}"/>
              </a:ext>
            </a:extLst>
          </p:cNvPr>
          <p:cNvSpPr txBox="1"/>
          <p:nvPr/>
        </p:nvSpPr>
        <p:spPr>
          <a:xfrm>
            <a:off x="3385963" y="2828835"/>
            <a:ext cx="5420074" cy="1200329"/>
          </a:xfrm>
          <a:prstGeom prst="rect">
            <a:avLst/>
          </a:prstGeom>
          <a:noFill/>
        </p:spPr>
        <p:txBody>
          <a:bodyPr wrap="none" rtlCol="0">
            <a:spAutoFit/>
          </a:bodyPr>
          <a:lstStyle/>
          <a:p>
            <a:pPr algn="ctr"/>
            <a:r>
              <a:rPr lang="en-US" sz="7200" b="1" i="0">
                <a:latin typeface="Poppins" pitchFamily="2" charset="77"/>
                <a:cs typeface="Poppins" pitchFamily="2" charset="77"/>
              </a:rPr>
              <a:t>Thank you</a:t>
            </a:r>
            <a:r>
              <a:rPr lang="en-US" sz="7200" b="1" i="0">
                <a:solidFill>
                  <a:schemeClr val="accent3"/>
                </a:solidFill>
                <a:latin typeface="Poppins" pitchFamily="2" charset="77"/>
                <a:cs typeface="Poppins" pitchFamily="2" charset="77"/>
              </a:rPr>
              <a:t>.</a:t>
            </a:r>
          </a:p>
        </p:txBody>
      </p:sp>
      <p:pic>
        <p:nvPicPr>
          <p:cNvPr id="10" name="Graphic 9">
            <a:extLst>
              <a:ext uri="{FF2B5EF4-FFF2-40B4-BE49-F238E27FC236}">
                <a16:creationId xmlns:a16="http://schemas.microsoft.com/office/drawing/2014/main" id="{DC77A63A-5278-40E5-9732-A53AEA7C7B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2364" y="1183827"/>
            <a:ext cx="447108" cy="406461"/>
          </a:xfrm>
          <a:prstGeom prst="rect">
            <a:avLst/>
          </a:prstGeom>
        </p:spPr>
      </p:pic>
      <p:pic>
        <p:nvPicPr>
          <p:cNvPr id="11" name="Graphic 10">
            <a:extLst>
              <a:ext uri="{FF2B5EF4-FFF2-40B4-BE49-F238E27FC236}">
                <a16:creationId xmlns:a16="http://schemas.microsoft.com/office/drawing/2014/main" id="{4E45E3BA-D7B2-CE39-684A-BA56338FA4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96518" y="1552228"/>
            <a:ext cx="355172" cy="519764"/>
          </a:xfrm>
          <a:prstGeom prst="rect">
            <a:avLst/>
          </a:prstGeom>
        </p:spPr>
      </p:pic>
      <p:pic>
        <p:nvPicPr>
          <p:cNvPr id="12" name="Graphic 11">
            <a:extLst>
              <a:ext uri="{FF2B5EF4-FFF2-40B4-BE49-F238E27FC236}">
                <a16:creationId xmlns:a16="http://schemas.microsoft.com/office/drawing/2014/main" id="{CB5C19E2-9B1D-48DD-2E4B-E5FE3ABF71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4710" y="5485323"/>
            <a:ext cx="635600" cy="635600"/>
          </a:xfrm>
          <a:prstGeom prst="rect">
            <a:avLst/>
          </a:prstGeom>
        </p:spPr>
      </p:pic>
      <p:pic>
        <p:nvPicPr>
          <p:cNvPr id="13" name="Graphic 12">
            <a:extLst>
              <a:ext uri="{FF2B5EF4-FFF2-40B4-BE49-F238E27FC236}">
                <a16:creationId xmlns:a16="http://schemas.microsoft.com/office/drawing/2014/main" id="{A5B48777-B017-6EB8-EFA8-B0598198D5F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8090" y="4910027"/>
            <a:ext cx="239366" cy="239366"/>
          </a:xfrm>
          <a:prstGeom prst="rect">
            <a:avLst/>
          </a:prstGeom>
        </p:spPr>
      </p:pic>
      <p:pic>
        <p:nvPicPr>
          <p:cNvPr id="14" name="Graphic 13">
            <a:extLst>
              <a:ext uri="{FF2B5EF4-FFF2-40B4-BE49-F238E27FC236}">
                <a16:creationId xmlns:a16="http://schemas.microsoft.com/office/drawing/2014/main" id="{08B2652E-6372-0C01-7ECA-DBE56753B28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55407" y="1042161"/>
            <a:ext cx="173058" cy="152172"/>
          </a:xfrm>
          <a:prstGeom prst="rect">
            <a:avLst/>
          </a:prstGeom>
        </p:spPr>
      </p:pic>
    </p:spTree>
    <p:extLst>
      <p:ext uri="{BB962C8B-B14F-4D97-AF65-F5344CB8AC3E}">
        <p14:creationId xmlns:p14="http://schemas.microsoft.com/office/powerpoint/2010/main" val="2541008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ank you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a:extLst>
              <a:ext uri="{FF2B5EF4-FFF2-40B4-BE49-F238E27FC236}">
                <a16:creationId xmlns:a16="http://schemas.microsoft.com/office/drawing/2014/main" id="{C8D4E232-8DA1-624A-1F18-7C1E0376F818}"/>
              </a:ext>
            </a:extLst>
          </p:cNvPr>
          <p:cNvPicPr>
            <a:picLocks noChangeAspect="1"/>
          </p:cNvPicPr>
          <p:nvPr/>
        </p:nvPicPr>
        <p:blipFill>
          <a:blip r:embed="rId3"/>
          <a:stretch>
            <a:fillRect/>
          </a:stretch>
        </p:blipFill>
        <p:spPr>
          <a:xfrm>
            <a:off x="5166118" y="5964646"/>
            <a:ext cx="1647637" cy="438639"/>
          </a:xfrm>
          <a:prstGeom prst="rect">
            <a:avLst/>
          </a:prstGeom>
        </p:spPr>
      </p:pic>
      <p:pic>
        <p:nvPicPr>
          <p:cNvPr id="9" name="Graphic 8">
            <a:extLst>
              <a:ext uri="{FF2B5EF4-FFF2-40B4-BE49-F238E27FC236}">
                <a16:creationId xmlns:a16="http://schemas.microsoft.com/office/drawing/2014/main" id="{A4EA3347-A6FD-6DDF-45C9-3B6C20CF6A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1585" y="5081950"/>
            <a:ext cx="1570106" cy="132419"/>
          </a:xfrm>
          <a:prstGeom prst="rect">
            <a:avLst/>
          </a:prstGeom>
        </p:spPr>
      </p:pic>
      <p:sp>
        <p:nvSpPr>
          <p:cNvPr id="4" name="TextBox 3">
            <a:extLst>
              <a:ext uri="{FF2B5EF4-FFF2-40B4-BE49-F238E27FC236}">
                <a16:creationId xmlns:a16="http://schemas.microsoft.com/office/drawing/2014/main" id="{950068FD-311C-B11B-3A8F-AE2508B149B6}"/>
              </a:ext>
            </a:extLst>
          </p:cNvPr>
          <p:cNvSpPr txBox="1"/>
          <p:nvPr/>
        </p:nvSpPr>
        <p:spPr>
          <a:xfrm>
            <a:off x="3385963" y="2828835"/>
            <a:ext cx="5420074" cy="1200329"/>
          </a:xfrm>
          <a:prstGeom prst="rect">
            <a:avLst/>
          </a:prstGeom>
          <a:noFill/>
        </p:spPr>
        <p:txBody>
          <a:bodyPr wrap="none" rtlCol="0">
            <a:spAutoFit/>
          </a:bodyPr>
          <a:lstStyle/>
          <a:p>
            <a:pPr algn="ctr"/>
            <a:r>
              <a:rPr lang="en-US" sz="7200" b="1" i="0">
                <a:latin typeface="Poppins" pitchFamily="2" charset="77"/>
                <a:cs typeface="Poppins" pitchFamily="2" charset="77"/>
              </a:rPr>
              <a:t>Thank you</a:t>
            </a:r>
            <a:r>
              <a:rPr lang="en-US" sz="7200" b="1" i="0">
                <a:solidFill>
                  <a:schemeClr val="accent3"/>
                </a:solidFill>
                <a:latin typeface="Poppins" pitchFamily="2" charset="77"/>
                <a:cs typeface="Poppins" pitchFamily="2" charset="77"/>
              </a:rPr>
              <a:t>.</a:t>
            </a:r>
          </a:p>
        </p:txBody>
      </p:sp>
      <p:pic>
        <p:nvPicPr>
          <p:cNvPr id="10" name="Graphic 9">
            <a:extLst>
              <a:ext uri="{FF2B5EF4-FFF2-40B4-BE49-F238E27FC236}">
                <a16:creationId xmlns:a16="http://schemas.microsoft.com/office/drawing/2014/main" id="{DC77A63A-5278-40E5-9732-A53AEA7C7B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2364" y="1183827"/>
            <a:ext cx="447108" cy="406461"/>
          </a:xfrm>
          <a:prstGeom prst="rect">
            <a:avLst/>
          </a:prstGeom>
        </p:spPr>
      </p:pic>
      <p:pic>
        <p:nvPicPr>
          <p:cNvPr id="11" name="Graphic 10">
            <a:extLst>
              <a:ext uri="{FF2B5EF4-FFF2-40B4-BE49-F238E27FC236}">
                <a16:creationId xmlns:a16="http://schemas.microsoft.com/office/drawing/2014/main" id="{4E45E3BA-D7B2-CE39-684A-BA56338FA4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96518" y="1552228"/>
            <a:ext cx="355172" cy="519764"/>
          </a:xfrm>
          <a:prstGeom prst="rect">
            <a:avLst/>
          </a:prstGeom>
        </p:spPr>
      </p:pic>
      <p:pic>
        <p:nvPicPr>
          <p:cNvPr id="12" name="Graphic 11">
            <a:extLst>
              <a:ext uri="{FF2B5EF4-FFF2-40B4-BE49-F238E27FC236}">
                <a16:creationId xmlns:a16="http://schemas.microsoft.com/office/drawing/2014/main" id="{CB5C19E2-9B1D-48DD-2E4B-E5FE3ABF71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4710" y="5485323"/>
            <a:ext cx="635600" cy="635600"/>
          </a:xfrm>
          <a:prstGeom prst="rect">
            <a:avLst/>
          </a:prstGeom>
        </p:spPr>
      </p:pic>
      <p:pic>
        <p:nvPicPr>
          <p:cNvPr id="13" name="Graphic 12">
            <a:extLst>
              <a:ext uri="{FF2B5EF4-FFF2-40B4-BE49-F238E27FC236}">
                <a16:creationId xmlns:a16="http://schemas.microsoft.com/office/drawing/2014/main" id="{A5B48777-B017-6EB8-EFA8-B0598198D5F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8090" y="4910027"/>
            <a:ext cx="239366" cy="239366"/>
          </a:xfrm>
          <a:prstGeom prst="rect">
            <a:avLst/>
          </a:prstGeom>
        </p:spPr>
      </p:pic>
      <p:pic>
        <p:nvPicPr>
          <p:cNvPr id="14" name="Graphic 13">
            <a:extLst>
              <a:ext uri="{FF2B5EF4-FFF2-40B4-BE49-F238E27FC236}">
                <a16:creationId xmlns:a16="http://schemas.microsoft.com/office/drawing/2014/main" id="{08B2652E-6372-0C01-7ECA-DBE56753B28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55407" y="1042161"/>
            <a:ext cx="173058" cy="152172"/>
          </a:xfrm>
          <a:prstGeom prst="rect">
            <a:avLst/>
          </a:prstGeom>
        </p:spPr>
      </p:pic>
    </p:spTree>
    <p:extLst>
      <p:ext uri="{BB962C8B-B14F-4D97-AF65-F5344CB8AC3E}">
        <p14:creationId xmlns:p14="http://schemas.microsoft.com/office/powerpoint/2010/main" val="2541008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losing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white text on a black background&#10;&#10;Description automatically generated">
            <a:extLst>
              <a:ext uri="{FF2B5EF4-FFF2-40B4-BE49-F238E27FC236}">
                <a16:creationId xmlns:a16="http://schemas.microsoft.com/office/drawing/2014/main" id="{BB4867BF-DBCE-3193-F78B-E1DBA1255F7F}"/>
              </a:ext>
            </a:extLst>
          </p:cNvPr>
          <p:cNvPicPr>
            <a:picLocks noChangeAspect="1"/>
          </p:cNvPicPr>
          <p:nvPr/>
        </p:nvPicPr>
        <p:blipFill>
          <a:blip r:embed="rId3"/>
          <a:stretch>
            <a:fillRect/>
          </a:stretch>
        </p:blipFill>
        <p:spPr>
          <a:xfrm>
            <a:off x="4723222" y="3063535"/>
            <a:ext cx="2745556" cy="730930"/>
          </a:xfrm>
          <a:prstGeom prst="rect">
            <a:avLst/>
          </a:prstGeom>
        </p:spPr>
      </p:pic>
    </p:spTree>
    <p:extLst>
      <p:ext uri="{BB962C8B-B14F-4D97-AF65-F5344CB8AC3E}">
        <p14:creationId xmlns:p14="http://schemas.microsoft.com/office/powerpoint/2010/main" val="3487401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ntent slide wide 1col">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5887288-F74C-AB19-CB2C-05E540D47255}"/>
              </a:ext>
            </a:extLst>
          </p:cNvPr>
          <p:cNvSpPr>
            <a:spLocks noGrp="1"/>
          </p:cNvSpPr>
          <p:nvPr>
            <p:ph sz="quarter" idx="12"/>
          </p:nvPr>
        </p:nvSpPr>
        <p:spPr>
          <a:xfrm>
            <a:off x="488708" y="726215"/>
            <a:ext cx="10267541" cy="322639"/>
          </a:xfrm>
          <a:prstGeom prst="rect">
            <a:avLst/>
          </a:prstGeom>
          <a:ln>
            <a:noFill/>
          </a:ln>
        </p:spPr>
        <p:txBody>
          <a:bodyPr/>
          <a:lstStyle>
            <a:lvl1pPr marL="0" indent="0">
              <a:lnSpc>
                <a:spcPct val="100000"/>
              </a:lnSpc>
              <a:buNone/>
              <a:defRPr sz="2000">
                <a:solidFill>
                  <a:schemeClr val="accent1"/>
                </a:solidFill>
              </a:defRPr>
            </a:lvl1pPr>
          </a:lstStyle>
          <a:p>
            <a:pPr lvl="0"/>
            <a:r>
              <a:rPr lang="en-GB"/>
              <a:t>Click to edit Master text styles</a:t>
            </a:r>
          </a:p>
        </p:txBody>
      </p:sp>
      <p:sp>
        <p:nvSpPr>
          <p:cNvPr id="16" name="Content Placeholder 15">
            <a:extLst>
              <a:ext uri="{FF2B5EF4-FFF2-40B4-BE49-F238E27FC236}">
                <a16:creationId xmlns:a16="http://schemas.microsoft.com/office/drawing/2014/main" id="{0B79B8C5-4DB6-C160-C923-A1FCDA10FF83}"/>
              </a:ext>
            </a:extLst>
          </p:cNvPr>
          <p:cNvSpPr>
            <a:spLocks noGrp="1"/>
          </p:cNvSpPr>
          <p:nvPr>
            <p:ph sz="quarter" idx="13" hasCustomPrompt="1"/>
          </p:nvPr>
        </p:nvSpPr>
        <p:spPr>
          <a:xfrm>
            <a:off x="488950" y="278034"/>
            <a:ext cx="10267540" cy="441480"/>
          </a:xfrm>
          <a:prstGeom prst="rect">
            <a:avLst/>
          </a:prstGeom>
        </p:spPr>
        <p:txBody>
          <a:bodyPr anchor="b"/>
          <a:lstStyle>
            <a:lvl1pPr marL="0" indent="0">
              <a:lnSpc>
                <a:spcPct val="100000"/>
              </a:lnSpc>
              <a:buNone/>
              <a:defRPr b="1"/>
            </a:lvl1pPr>
          </a:lstStyle>
          <a:p>
            <a:r>
              <a:rPr lang="en-GB" sz="2800"/>
              <a:t>Enter slide title</a:t>
            </a:r>
            <a:endParaRPr lang="en-US" sz="2800"/>
          </a:p>
        </p:txBody>
      </p:sp>
      <p:sp>
        <p:nvSpPr>
          <p:cNvPr id="19" name="Content Placeholder 18">
            <a:extLst>
              <a:ext uri="{FF2B5EF4-FFF2-40B4-BE49-F238E27FC236}">
                <a16:creationId xmlns:a16="http://schemas.microsoft.com/office/drawing/2014/main" id="{D1C85119-6EB0-ABEF-D786-8A1C3264D831}"/>
              </a:ext>
            </a:extLst>
          </p:cNvPr>
          <p:cNvSpPr>
            <a:spLocks noGrp="1"/>
          </p:cNvSpPr>
          <p:nvPr>
            <p:ph sz="quarter" idx="14"/>
          </p:nvPr>
        </p:nvSpPr>
        <p:spPr>
          <a:xfrm>
            <a:off x="488950" y="1249680"/>
            <a:ext cx="11214100" cy="4911277"/>
          </a:xfrm>
          <a:prstGeom prst="rect">
            <a:avLst/>
          </a:prstGeom>
        </p:spPr>
        <p:txBody>
          <a:bodyPr/>
          <a:lstStyle>
            <a:lvl1pPr>
              <a:lnSpc>
                <a:spcPct val="100000"/>
              </a:lnSpc>
              <a:buClr>
                <a:schemeClr val="accent2"/>
              </a:buClr>
              <a:defRPr sz="1800"/>
            </a:lvl1pPr>
            <a:lvl2pPr marL="685800" indent="-228600">
              <a:lnSpc>
                <a:spcPct val="100000"/>
              </a:lnSpc>
              <a:buClr>
                <a:schemeClr val="accent3"/>
              </a:buClr>
              <a:buFont typeface="Courier New" panose="02070309020205020404" pitchFamily="49" charset="0"/>
              <a:buChar char="o"/>
              <a:defRPr sz="1600"/>
            </a:lvl2pPr>
            <a:lvl3pPr marL="1143000" indent="-228600">
              <a:lnSpc>
                <a:spcPct val="100000"/>
              </a:lnSpc>
              <a:buClr>
                <a:schemeClr val="accent1"/>
              </a:buClr>
              <a:buFont typeface="Courier New" panose="02070309020205020404" pitchFamily="49" charset="0"/>
              <a:buChar char="o"/>
              <a:defRPr sz="1400"/>
            </a:lvl3pPr>
            <a:lvl4pPr>
              <a:defRPr sz="1050"/>
            </a:lvl4pPr>
            <a:lvl5pPr>
              <a:defRPr sz="1050"/>
            </a:lvl5pPr>
          </a:lstStyle>
          <a:p>
            <a:pPr lvl="0"/>
            <a:r>
              <a:rPr lang="en-GB"/>
              <a:t>Click to edit Master text styles</a:t>
            </a:r>
          </a:p>
          <a:p>
            <a:pPr lvl="1"/>
            <a:r>
              <a:rPr lang="en-GB"/>
              <a:t>Second level</a:t>
            </a:r>
          </a:p>
          <a:p>
            <a:pPr lvl="2"/>
            <a:r>
              <a:rPr lang="en-GB"/>
              <a:t>Third level</a:t>
            </a:r>
          </a:p>
        </p:txBody>
      </p:sp>
      <p:sp>
        <p:nvSpPr>
          <p:cNvPr id="6" name="Text Placeholder 18">
            <a:extLst>
              <a:ext uri="{FF2B5EF4-FFF2-40B4-BE49-F238E27FC236}">
                <a16:creationId xmlns:a16="http://schemas.microsoft.com/office/drawing/2014/main" id="{7752BAD0-0C09-0DDC-2CE2-30BDF256E873}"/>
              </a:ext>
            </a:extLst>
          </p:cNvPr>
          <p:cNvSpPr>
            <a:spLocks noGrp="1"/>
          </p:cNvSpPr>
          <p:nvPr>
            <p:ph type="body" sz="quarter" idx="18" hasCustomPrompt="1"/>
          </p:nvPr>
        </p:nvSpPr>
        <p:spPr>
          <a:xfrm>
            <a:off x="488950" y="6413401"/>
            <a:ext cx="5623856" cy="252870"/>
          </a:xfrm>
          <a:prstGeom prst="rect">
            <a:avLst/>
          </a:prstGeom>
        </p:spPr>
        <p:txBody>
          <a:bodyPr anchor="ctr"/>
          <a:lstStyle>
            <a:lvl1pPr marL="0" indent="0" algn="l">
              <a:buNone/>
              <a:defRPr sz="800" spc="0">
                <a:solidFill>
                  <a:schemeClr val="tx1"/>
                </a:solidFill>
              </a:defRPr>
            </a:lvl1pPr>
          </a:lstStyle>
          <a:p>
            <a:pPr lvl="0"/>
            <a:r>
              <a:rPr lang="en-GB"/>
              <a:t>Is this presentation for CONFIDENTIAL/INTERNAL USE/EXTERNAL USE? Choose the one that applies</a:t>
            </a:r>
            <a:endParaRPr lang="en-US"/>
          </a:p>
        </p:txBody>
      </p:sp>
      <p:sp>
        <p:nvSpPr>
          <p:cNvPr id="7" name="Oval 6">
            <a:extLst>
              <a:ext uri="{FF2B5EF4-FFF2-40B4-BE49-F238E27FC236}">
                <a16:creationId xmlns:a16="http://schemas.microsoft.com/office/drawing/2014/main" id="{99301E34-72AD-2C38-CF74-D4B65F5C5B71}"/>
              </a:ext>
            </a:extLst>
          </p:cNvPr>
          <p:cNvSpPr/>
          <p:nvPr/>
        </p:nvSpPr>
        <p:spPr>
          <a:xfrm>
            <a:off x="11265152" y="434154"/>
            <a:ext cx="373626" cy="37362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8" name="Slide Number Placeholder 3">
            <a:extLst>
              <a:ext uri="{FF2B5EF4-FFF2-40B4-BE49-F238E27FC236}">
                <a16:creationId xmlns:a16="http://schemas.microsoft.com/office/drawing/2014/main" id="{CC15BD98-6358-3426-2670-7592E00E0DC4}"/>
              </a:ext>
            </a:extLst>
          </p:cNvPr>
          <p:cNvSpPr txBox="1">
            <a:spLocks/>
          </p:cNvSpPr>
          <p:nvPr/>
        </p:nvSpPr>
        <p:spPr>
          <a:xfrm>
            <a:off x="11265152" y="442655"/>
            <a:ext cx="363794"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tint val="82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fld id="{C348BFD0-04BB-C446-95DC-63B616F87DC9}" type="slidenum">
              <a:rPr lang="en-US" smtClean="0"/>
              <a:pPr algn="ctr">
                <a:lnSpc>
                  <a:spcPct val="100000"/>
                </a:lnSpc>
              </a:pPr>
              <a:t>‹#›</a:t>
            </a:fld>
            <a:endParaRPr lang="en-US"/>
          </a:p>
        </p:txBody>
      </p:sp>
      <p:pic>
        <p:nvPicPr>
          <p:cNvPr id="2" name="Picture 1" descr="A blue text on a black background&#10;&#10;Description automatically generated">
            <a:extLst>
              <a:ext uri="{FF2B5EF4-FFF2-40B4-BE49-F238E27FC236}">
                <a16:creationId xmlns:a16="http://schemas.microsoft.com/office/drawing/2014/main" id="{74F236B1-5248-11AE-54A2-31C2FB1381AD}"/>
              </a:ext>
            </a:extLst>
          </p:cNvPr>
          <p:cNvPicPr>
            <a:picLocks noChangeAspect="1"/>
          </p:cNvPicPr>
          <p:nvPr userDrawn="1"/>
        </p:nvPicPr>
        <p:blipFill>
          <a:blip r:embed="rId2"/>
          <a:stretch>
            <a:fillRect/>
          </a:stretch>
        </p:blipFill>
        <p:spPr>
          <a:xfrm>
            <a:off x="10590972" y="6389938"/>
            <a:ext cx="1037974" cy="276333"/>
          </a:xfrm>
          <a:prstGeom prst="rect">
            <a:avLst/>
          </a:prstGeom>
        </p:spPr>
      </p:pic>
    </p:spTree>
    <p:extLst>
      <p:ext uri="{BB962C8B-B14F-4D97-AF65-F5344CB8AC3E}">
        <p14:creationId xmlns:p14="http://schemas.microsoft.com/office/powerpoint/2010/main" val="3211789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slide + comments 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8E7E0E-1E38-FDD5-E34E-8DFB50698950}"/>
              </a:ext>
            </a:extLst>
          </p:cNvPr>
          <p:cNvSpPr/>
          <p:nvPr/>
        </p:nvSpPr>
        <p:spPr>
          <a:xfrm>
            <a:off x="8246165" y="0"/>
            <a:ext cx="394583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F5887288-F74C-AB19-CB2C-05E540D47255}"/>
              </a:ext>
            </a:extLst>
          </p:cNvPr>
          <p:cNvSpPr>
            <a:spLocks noGrp="1"/>
          </p:cNvSpPr>
          <p:nvPr>
            <p:ph sz="quarter" idx="12"/>
          </p:nvPr>
        </p:nvSpPr>
        <p:spPr>
          <a:xfrm>
            <a:off x="488637" y="959416"/>
            <a:ext cx="7269015" cy="322639"/>
          </a:xfrm>
          <a:prstGeom prst="rect">
            <a:avLst/>
          </a:prstGeom>
        </p:spPr>
        <p:txBody>
          <a:bodyPr/>
          <a:lstStyle>
            <a:lvl1pPr marL="0" indent="0">
              <a:lnSpc>
                <a:spcPct val="100000"/>
              </a:lnSpc>
              <a:buNone/>
              <a:defRPr sz="2000">
                <a:solidFill>
                  <a:schemeClr val="accent1"/>
                </a:solidFill>
              </a:defRPr>
            </a:lvl1pPr>
          </a:lstStyle>
          <a:p>
            <a:pPr lvl="0"/>
            <a:r>
              <a:rPr lang="en-GB"/>
              <a:t>Click to edit Master text styles</a:t>
            </a:r>
          </a:p>
        </p:txBody>
      </p:sp>
      <p:sp>
        <p:nvSpPr>
          <p:cNvPr id="16" name="Content Placeholder 15">
            <a:extLst>
              <a:ext uri="{FF2B5EF4-FFF2-40B4-BE49-F238E27FC236}">
                <a16:creationId xmlns:a16="http://schemas.microsoft.com/office/drawing/2014/main" id="{0B79B8C5-4DB6-C160-C923-A1FCDA10FF83}"/>
              </a:ext>
            </a:extLst>
          </p:cNvPr>
          <p:cNvSpPr>
            <a:spLocks noGrp="1"/>
          </p:cNvSpPr>
          <p:nvPr>
            <p:ph sz="quarter" idx="13" hasCustomPrompt="1"/>
          </p:nvPr>
        </p:nvSpPr>
        <p:spPr>
          <a:xfrm>
            <a:off x="488950" y="278034"/>
            <a:ext cx="7268702" cy="630238"/>
          </a:xfrm>
          <a:prstGeom prst="rect">
            <a:avLst/>
          </a:prstGeom>
        </p:spPr>
        <p:txBody>
          <a:bodyPr anchor="ctr"/>
          <a:lstStyle>
            <a:lvl1pPr marL="0" indent="0">
              <a:lnSpc>
                <a:spcPct val="100000"/>
              </a:lnSpc>
              <a:buNone/>
              <a:defRPr b="1"/>
            </a:lvl1pPr>
          </a:lstStyle>
          <a:p>
            <a:r>
              <a:rPr lang="en-GB" sz="2800"/>
              <a:t>Enter slide title</a:t>
            </a:r>
            <a:endParaRPr lang="en-US" sz="2800"/>
          </a:p>
        </p:txBody>
      </p:sp>
      <p:sp>
        <p:nvSpPr>
          <p:cNvPr id="6" name="Text Placeholder 5">
            <a:extLst>
              <a:ext uri="{FF2B5EF4-FFF2-40B4-BE49-F238E27FC236}">
                <a16:creationId xmlns:a16="http://schemas.microsoft.com/office/drawing/2014/main" id="{1E11C9B0-B4F1-D32B-7984-52F17A72FA9C}"/>
              </a:ext>
            </a:extLst>
          </p:cNvPr>
          <p:cNvSpPr>
            <a:spLocks noGrp="1"/>
          </p:cNvSpPr>
          <p:nvPr>
            <p:ph type="body" sz="quarter" idx="15"/>
          </p:nvPr>
        </p:nvSpPr>
        <p:spPr>
          <a:xfrm>
            <a:off x="8610600" y="1432063"/>
            <a:ext cx="3092450" cy="4728894"/>
          </a:xfrm>
          <a:prstGeom prst="rect">
            <a:avLst/>
          </a:prstGeom>
        </p:spPr>
        <p:txBody>
          <a:bodyPr/>
          <a:lstStyle>
            <a:lvl1pPr marL="0" indent="0">
              <a:lnSpc>
                <a:spcPct val="100000"/>
              </a:lnSpc>
              <a:buNone/>
              <a:defRPr sz="1600"/>
            </a:lvl1pPr>
          </a:lstStyle>
          <a:p>
            <a:pPr lvl="0"/>
            <a:r>
              <a:rPr lang="en-GB"/>
              <a:t>Click to edit Master text styles</a:t>
            </a:r>
          </a:p>
        </p:txBody>
      </p:sp>
      <p:pic>
        <p:nvPicPr>
          <p:cNvPr id="7" name="Graphic 6">
            <a:extLst>
              <a:ext uri="{FF2B5EF4-FFF2-40B4-BE49-F238E27FC236}">
                <a16:creationId xmlns:a16="http://schemas.microsoft.com/office/drawing/2014/main" id="{D8F9662E-0EE1-1EB2-7145-E2D8090163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73926">
            <a:off x="8587198" y="910207"/>
            <a:ext cx="246972" cy="361422"/>
          </a:xfrm>
          <a:prstGeom prst="rect">
            <a:avLst/>
          </a:prstGeom>
        </p:spPr>
      </p:pic>
      <p:pic>
        <p:nvPicPr>
          <p:cNvPr id="8" name="Graphic 7">
            <a:extLst>
              <a:ext uri="{FF2B5EF4-FFF2-40B4-BE49-F238E27FC236}">
                <a16:creationId xmlns:a16="http://schemas.microsoft.com/office/drawing/2014/main" id="{700651C6-3500-58E8-914A-71F545BB9E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0872" y="6317177"/>
            <a:ext cx="388717" cy="388717"/>
          </a:xfrm>
          <a:prstGeom prst="rect">
            <a:avLst/>
          </a:prstGeom>
        </p:spPr>
      </p:pic>
      <p:sp>
        <p:nvSpPr>
          <p:cNvPr id="12" name="Text Placeholder 18">
            <a:extLst>
              <a:ext uri="{FF2B5EF4-FFF2-40B4-BE49-F238E27FC236}">
                <a16:creationId xmlns:a16="http://schemas.microsoft.com/office/drawing/2014/main" id="{6B9BDADF-7103-C910-4FB3-5F4139CB75BE}"/>
              </a:ext>
            </a:extLst>
          </p:cNvPr>
          <p:cNvSpPr>
            <a:spLocks noGrp="1"/>
          </p:cNvSpPr>
          <p:nvPr>
            <p:ph type="body" sz="quarter" idx="18" hasCustomPrompt="1"/>
          </p:nvPr>
        </p:nvSpPr>
        <p:spPr>
          <a:xfrm>
            <a:off x="488950" y="6413401"/>
            <a:ext cx="5623856" cy="252870"/>
          </a:xfrm>
          <a:prstGeom prst="rect">
            <a:avLst/>
          </a:prstGeom>
        </p:spPr>
        <p:txBody>
          <a:bodyPr anchor="ctr"/>
          <a:lstStyle>
            <a:lvl1pPr marL="0" indent="0" algn="l">
              <a:buNone/>
              <a:defRPr sz="800" spc="0">
                <a:solidFill>
                  <a:schemeClr val="tx1"/>
                </a:solidFill>
              </a:defRPr>
            </a:lvl1pPr>
          </a:lstStyle>
          <a:p>
            <a:pPr lvl="0"/>
            <a:r>
              <a:rPr lang="en-GB"/>
              <a:t>Is this presentation for CONFIDENTIAL/INTERNAL USE/EXTERNAL USE? Choose the one that applies</a:t>
            </a:r>
            <a:endParaRPr lang="en-US"/>
          </a:p>
        </p:txBody>
      </p:sp>
      <p:sp>
        <p:nvSpPr>
          <p:cNvPr id="13" name="Oval 12">
            <a:extLst>
              <a:ext uri="{FF2B5EF4-FFF2-40B4-BE49-F238E27FC236}">
                <a16:creationId xmlns:a16="http://schemas.microsoft.com/office/drawing/2014/main" id="{F76A56F2-614B-0EBA-9EAF-6D5AEB016317}"/>
              </a:ext>
            </a:extLst>
          </p:cNvPr>
          <p:cNvSpPr/>
          <p:nvPr/>
        </p:nvSpPr>
        <p:spPr>
          <a:xfrm>
            <a:off x="11265152" y="434154"/>
            <a:ext cx="373626" cy="373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3">
            <a:extLst>
              <a:ext uri="{FF2B5EF4-FFF2-40B4-BE49-F238E27FC236}">
                <a16:creationId xmlns:a16="http://schemas.microsoft.com/office/drawing/2014/main" id="{272E6AAA-8E4F-BB45-E4DA-7D0A96CBFADD}"/>
              </a:ext>
            </a:extLst>
          </p:cNvPr>
          <p:cNvSpPr txBox="1">
            <a:spLocks/>
          </p:cNvSpPr>
          <p:nvPr/>
        </p:nvSpPr>
        <p:spPr>
          <a:xfrm>
            <a:off x="11265152" y="442655"/>
            <a:ext cx="363794"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tint val="82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348BFD0-04BB-C446-95DC-63B616F87DC9}" type="slidenum">
              <a:rPr lang="en-US" smtClean="0"/>
              <a:pPr algn="ctr"/>
              <a:t>‹#›</a:t>
            </a:fld>
            <a:endParaRPr lang="en-US"/>
          </a:p>
        </p:txBody>
      </p:sp>
      <p:pic>
        <p:nvPicPr>
          <p:cNvPr id="3" name="Picture 2" descr="A blue text on a black background&#10;&#10;Description automatically generated">
            <a:extLst>
              <a:ext uri="{FF2B5EF4-FFF2-40B4-BE49-F238E27FC236}">
                <a16:creationId xmlns:a16="http://schemas.microsoft.com/office/drawing/2014/main" id="{217803CB-C88F-21B9-814A-521B12F193FE}"/>
              </a:ext>
            </a:extLst>
          </p:cNvPr>
          <p:cNvPicPr>
            <a:picLocks noChangeAspect="1"/>
          </p:cNvPicPr>
          <p:nvPr userDrawn="1"/>
        </p:nvPicPr>
        <p:blipFill>
          <a:blip r:embed="rId6"/>
          <a:stretch>
            <a:fillRect/>
          </a:stretch>
        </p:blipFill>
        <p:spPr>
          <a:xfrm>
            <a:off x="10590972" y="6389938"/>
            <a:ext cx="1037974" cy="276333"/>
          </a:xfrm>
          <a:prstGeom prst="rect">
            <a:avLst/>
          </a:prstGeom>
        </p:spPr>
      </p:pic>
      <p:sp>
        <p:nvSpPr>
          <p:cNvPr id="4" name="Content Placeholder 9">
            <a:extLst>
              <a:ext uri="{FF2B5EF4-FFF2-40B4-BE49-F238E27FC236}">
                <a16:creationId xmlns:a16="http://schemas.microsoft.com/office/drawing/2014/main" id="{2725C716-CF22-0C4A-987A-C0E05273F693}"/>
              </a:ext>
            </a:extLst>
          </p:cNvPr>
          <p:cNvSpPr>
            <a:spLocks noGrp="1"/>
          </p:cNvSpPr>
          <p:nvPr>
            <p:ph sz="quarter" idx="19"/>
          </p:nvPr>
        </p:nvSpPr>
        <p:spPr>
          <a:xfrm>
            <a:off x="488708" y="1432063"/>
            <a:ext cx="7268507" cy="4690536"/>
          </a:xfrm>
          <a:prstGeom prst="rect">
            <a:avLst/>
          </a:prstGeom>
        </p:spPr>
        <p:txBody>
          <a:bodyPr/>
          <a:lstStyle>
            <a:lvl1pPr>
              <a:lnSpc>
                <a:spcPct val="100000"/>
              </a:lnSpc>
              <a:buClr>
                <a:schemeClr val="accent2"/>
              </a:buClr>
              <a:defRPr sz="1600"/>
            </a:lvl1pPr>
            <a:lvl2pPr marL="685800" indent="-228600">
              <a:lnSpc>
                <a:spcPct val="100000"/>
              </a:lnSpc>
              <a:buClr>
                <a:schemeClr val="accent1"/>
              </a:buClr>
              <a:buFont typeface="Arial" panose="020B0604020202020204" pitchFamily="34" charset="0"/>
              <a:buChar char="•"/>
              <a:defRPr sz="1400"/>
            </a:lvl2pPr>
            <a:lvl3pPr marL="1143000" indent="-228600">
              <a:lnSpc>
                <a:spcPct val="100000"/>
              </a:lnSpc>
              <a:buClr>
                <a:schemeClr val="accent3"/>
              </a:buClr>
              <a:buFont typeface="Arial" panose="020B0604020202020204" pitchFamily="34" charset="0"/>
              <a:buChar cha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10260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slide + comments 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8E7E0E-1E38-FDD5-E34E-8DFB50698950}"/>
              </a:ext>
            </a:extLst>
          </p:cNvPr>
          <p:cNvSpPr/>
          <p:nvPr/>
        </p:nvSpPr>
        <p:spPr>
          <a:xfrm>
            <a:off x="8246165" y="0"/>
            <a:ext cx="394583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F5887288-F74C-AB19-CB2C-05E540D47255}"/>
              </a:ext>
            </a:extLst>
          </p:cNvPr>
          <p:cNvSpPr>
            <a:spLocks noGrp="1"/>
          </p:cNvSpPr>
          <p:nvPr>
            <p:ph sz="quarter" idx="12"/>
          </p:nvPr>
        </p:nvSpPr>
        <p:spPr>
          <a:xfrm>
            <a:off x="488637" y="959416"/>
            <a:ext cx="7269015" cy="322639"/>
          </a:xfrm>
          <a:prstGeom prst="rect">
            <a:avLst/>
          </a:prstGeom>
        </p:spPr>
        <p:txBody>
          <a:bodyPr/>
          <a:lstStyle>
            <a:lvl1pPr marL="0" indent="0">
              <a:lnSpc>
                <a:spcPct val="100000"/>
              </a:lnSpc>
              <a:buNone/>
              <a:defRPr sz="2000">
                <a:solidFill>
                  <a:schemeClr val="accent1"/>
                </a:solidFill>
              </a:defRPr>
            </a:lvl1pPr>
          </a:lstStyle>
          <a:p>
            <a:pPr lvl="0"/>
            <a:r>
              <a:rPr lang="en-GB"/>
              <a:t>Click to edit Master text styles</a:t>
            </a:r>
          </a:p>
        </p:txBody>
      </p:sp>
      <p:sp>
        <p:nvSpPr>
          <p:cNvPr id="16" name="Content Placeholder 15">
            <a:extLst>
              <a:ext uri="{FF2B5EF4-FFF2-40B4-BE49-F238E27FC236}">
                <a16:creationId xmlns:a16="http://schemas.microsoft.com/office/drawing/2014/main" id="{0B79B8C5-4DB6-C160-C923-A1FCDA10FF83}"/>
              </a:ext>
            </a:extLst>
          </p:cNvPr>
          <p:cNvSpPr>
            <a:spLocks noGrp="1"/>
          </p:cNvSpPr>
          <p:nvPr>
            <p:ph sz="quarter" idx="13" hasCustomPrompt="1"/>
          </p:nvPr>
        </p:nvSpPr>
        <p:spPr>
          <a:xfrm>
            <a:off x="488950" y="278034"/>
            <a:ext cx="7268702" cy="630238"/>
          </a:xfrm>
          <a:prstGeom prst="rect">
            <a:avLst/>
          </a:prstGeom>
        </p:spPr>
        <p:txBody>
          <a:bodyPr anchor="ctr"/>
          <a:lstStyle>
            <a:lvl1pPr marL="0" indent="0">
              <a:lnSpc>
                <a:spcPct val="100000"/>
              </a:lnSpc>
              <a:buNone/>
              <a:defRPr b="1"/>
            </a:lvl1pPr>
          </a:lstStyle>
          <a:p>
            <a:r>
              <a:rPr lang="en-GB" sz="2800"/>
              <a:t>Enter slide title</a:t>
            </a:r>
            <a:endParaRPr lang="en-US" sz="2800"/>
          </a:p>
        </p:txBody>
      </p:sp>
      <p:sp>
        <p:nvSpPr>
          <p:cNvPr id="6" name="Text Placeholder 5">
            <a:extLst>
              <a:ext uri="{FF2B5EF4-FFF2-40B4-BE49-F238E27FC236}">
                <a16:creationId xmlns:a16="http://schemas.microsoft.com/office/drawing/2014/main" id="{1E11C9B0-B4F1-D32B-7984-52F17A72FA9C}"/>
              </a:ext>
            </a:extLst>
          </p:cNvPr>
          <p:cNvSpPr>
            <a:spLocks noGrp="1"/>
          </p:cNvSpPr>
          <p:nvPr>
            <p:ph type="body" sz="quarter" idx="15"/>
          </p:nvPr>
        </p:nvSpPr>
        <p:spPr>
          <a:xfrm>
            <a:off x="8610600" y="1432063"/>
            <a:ext cx="3092450" cy="4728894"/>
          </a:xfrm>
          <a:prstGeom prst="rect">
            <a:avLst/>
          </a:prstGeom>
        </p:spPr>
        <p:txBody>
          <a:bodyPr/>
          <a:lstStyle>
            <a:lvl1pPr marL="0" indent="0">
              <a:lnSpc>
                <a:spcPct val="100000"/>
              </a:lnSpc>
              <a:buNone/>
              <a:defRPr sz="1600"/>
            </a:lvl1pPr>
          </a:lstStyle>
          <a:p>
            <a:pPr lvl="0"/>
            <a:r>
              <a:rPr lang="en-GB"/>
              <a:t>Click to edit Master text styles</a:t>
            </a:r>
          </a:p>
        </p:txBody>
      </p:sp>
      <p:pic>
        <p:nvPicPr>
          <p:cNvPr id="7" name="Graphic 6">
            <a:extLst>
              <a:ext uri="{FF2B5EF4-FFF2-40B4-BE49-F238E27FC236}">
                <a16:creationId xmlns:a16="http://schemas.microsoft.com/office/drawing/2014/main" id="{D8F9662E-0EE1-1EB2-7145-E2D8090163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73926">
            <a:off x="8587198" y="910207"/>
            <a:ext cx="246972" cy="361422"/>
          </a:xfrm>
          <a:prstGeom prst="rect">
            <a:avLst/>
          </a:prstGeom>
        </p:spPr>
      </p:pic>
      <p:pic>
        <p:nvPicPr>
          <p:cNvPr id="8" name="Graphic 7">
            <a:extLst>
              <a:ext uri="{FF2B5EF4-FFF2-40B4-BE49-F238E27FC236}">
                <a16:creationId xmlns:a16="http://schemas.microsoft.com/office/drawing/2014/main" id="{700651C6-3500-58E8-914A-71F545BB9E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0872" y="6317177"/>
            <a:ext cx="388717" cy="388717"/>
          </a:xfrm>
          <a:prstGeom prst="rect">
            <a:avLst/>
          </a:prstGeom>
        </p:spPr>
      </p:pic>
      <p:sp>
        <p:nvSpPr>
          <p:cNvPr id="12" name="Text Placeholder 18">
            <a:extLst>
              <a:ext uri="{FF2B5EF4-FFF2-40B4-BE49-F238E27FC236}">
                <a16:creationId xmlns:a16="http://schemas.microsoft.com/office/drawing/2014/main" id="{6B9BDADF-7103-C910-4FB3-5F4139CB75BE}"/>
              </a:ext>
            </a:extLst>
          </p:cNvPr>
          <p:cNvSpPr>
            <a:spLocks noGrp="1"/>
          </p:cNvSpPr>
          <p:nvPr>
            <p:ph type="body" sz="quarter" idx="18" hasCustomPrompt="1"/>
          </p:nvPr>
        </p:nvSpPr>
        <p:spPr>
          <a:xfrm>
            <a:off x="488950" y="6413401"/>
            <a:ext cx="5623856" cy="252870"/>
          </a:xfrm>
          <a:prstGeom prst="rect">
            <a:avLst/>
          </a:prstGeom>
        </p:spPr>
        <p:txBody>
          <a:bodyPr anchor="ctr"/>
          <a:lstStyle>
            <a:lvl1pPr marL="0" indent="0" algn="l">
              <a:buNone/>
              <a:defRPr sz="800" spc="0">
                <a:solidFill>
                  <a:schemeClr val="tx1"/>
                </a:solidFill>
              </a:defRPr>
            </a:lvl1pPr>
          </a:lstStyle>
          <a:p>
            <a:pPr lvl="0"/>
            <a:r>
              <a:rPr lang="en-GB"/>
              <a:t>Is this presentation for CONFIDENTIAL/INTERNAL USE/EXTERNAL USE? Choose the one that applies</a:t>
            </a:r>
            <a:endParaRPr lang="en-US"/>
          </a:p>
        </p:txBody>
      </p:sp>
      <p:sp>
        <p:nvSpPr>
          <p:cNvPr id="13" name="Oval 12">
            <a:extLst>
              <a:ext uri="{FF2B5EF4-FFF2-40B4-BE49-F238E27FC236}">
                <a16:creationId xmlns:a16="http://schemas.microsoft.com/office/drawing/2014/main" id="{F76A56F2-614B-0EBA-9EAF-6D5AEB016317}"/>
              </a:ext>
            </a:extLst>
          </p:cNvPr>
          <p:cNvSpPr/>
          <p:nvPr/>
        </p:nvSpPr>
        <p:spPr>
          <a:xfrm>
            <a:off x="11265152" y="434154"/>
            <a:ext cx="373626" cy="373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3">
            <a:extLst>
              <a:ext uri="{FF2B5EF4-FFF2-40B4-BE49-F238E27FC236}">
                <a16:creationId xmlns:a16="http://schemas.microsoft.com/office/drawing/2014/main" id="{272E6AAA-8E4F-BB45-E4DA-7D0A96CBFADD}"/>
              </a:ext>
            </a:extLst>
          </p:cNvPr>
          <p:cNvSpPr txBox="1">
            <a:spLocks/>
          </p:cNvSpPr>
          <p:nvPr/>
        </p:nvSpPr>
        <p:spPr>
          <a:xfrm>
            <a:off x="11265152" y="442655"/>
            <a:ext cx="363794"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tint val="82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348BFD0-04BB-C446-95DC-63B616F87DC9}" type="slidenum">
              <a:rPr lang="en-US" smtClean="0"/>
              <a:pPr algn="ctr"/>
              <a:t>‹#›</a:t>
            </a:fld>
            <a:endParaRPr lang="en-US"/>
          </a:p>
        </p:txBody>
      </p:sp>
      <p:pic>
        <p:nvPicPr>
          <p:cNvPr id="3" name="Picture 2" descr="A blue text on a black background&#10;&#10;Description automatically generated">
            <a:extLst>
              <a:ext uri="{FF2B5EF4-FFF2-40B4-BE49-F238E27FC236}">
                <a16:creationId xmlns:a16="http://schemas.microsoft.com/office/drawing/2014/main" id="{217803CB-C88F-21B9-814A-521B12F193FE}"/>
              </a:ext>
            </a:extLst>
          </p:cNvPr>
          <p:cNvPicPr>
            <a:picLocks noChangeAspect="1"/>
          </p:cNvPicPr>
          <p:nvPr userDrawn="1"/>
        </p:nvPicPr>
        <p:blipFill>
          <a:blip r:embed="rId6"/>
          <a:stretch>
            <a:fillRect/>
          </a:stretch>
        </p:blipFill>
        <p:spPr>
          <a:xfrm>
            <a:off x="10590972" y="6389938"/>
            <a:ext cx="1037974" cy="276333"/>
          </a:xfrm>
          <a:prstGeom prst="rect">
            <a:avLst/>
          </a:prstGeom>
        </p:spPr>
      </p:pic>
      <p:sp>
        <p:nvSpPr>
          <p:cNvPr id="4" name="Content Placeholder 9">
            <a:extLst>
              <a:ext uri="{FF2B5EF4-FFF2-40B4-BE49-F238E27FC236}">
                <a16:creationId xmlns:a16="http://schemas.microsoft.com/office/drawing/2014/main" id="{2725C716-CF22-0C4A-987A-C0E05273F693}"/>
              </a:ext>
            </a:extLst>
          </p:cNvPr>
          <p:cNvSpPr>
            <a:spLocks noGrp="1"/>
          </p:cNvSpPr>
          <p:nvPr>
            <p:ph sz="quarter" idx="19"/>
          </p:nvPr>
        </p:nvSpPr>
        <p:spPr>
          <a:xfrm>
            <a:off x="488708" y="1432063"/>
            <a:ext cx="7268507" cy="4690536"/>
          </a:xfrm>
          <a:prstGeom prst="rect">
            <a:avLst/>
          </a:prstGeom>
        </p:spPr>
        <p:txBody>
          <a:bodyPr/>
          <a:lstStyle>
            <a:lvl1pPr>
              <a:lnSpc>
                <a:spcPct val="100000"/>
              </a:lnSpc>
              <a:buClr>
                <a:schemeClr val="accent2"/>
              </a:buClr>
              <a:defRPr sz="1600"/>
            </a:lvl1pPr>
            <a:lvl2pPr marL="685800" indent="-228600">
              <a:lnSpc>
                <a:spcPct val="100000"/>
              </a:lnSpc>
              <a:buClr>
                <a:schemeClr val="accent1"/>
              </a:buClr>
              <a:buFont typeface="Arial" panose="020B0604020202020204" pitchFamily="34" charset="0"/>
              <a:buChar char="•"/>
              <a:defRPr sz="1400"/>
            </a:lvl2pPr>
            <a:lvl3pPr marL="1143000" indent="-228600">
              <a:lnSpc>
                <a:spcPct val="100000"/>
              </a:lnSpc>
              <a:buClr>
                <a:schemeClr val="accent3"/>
              </a:buClr>
              <a:buFont typeface="Arial" panose="020B0604020202020204" pitchFamily="34" charset="0"/>
              <a:buChar cha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10260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ection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7D394E-8E01-C165-FBDF-D2A03FB81E66}"/>
              </a:ext>
            </a:extLst>
          </p:cNvPr>
          <p:cNvSpPr>
            <a:spLocks noGrp="1"/>
          </p:cNvSpPr>
          <p:nvPr>
            <p:ph type="body" sz="quarter" idx="16" hasCustomPrompt="1"/>
          </p:nvPr>
        </p:nvSpPr>
        <p:spPr>
          <a:xfrm>
            <a:off x="629130" y="2412362"/>
            <a:ext cx="3795712" cy="2279650"/>
          </a:xfrm>
          <a:prstGeom prst="rect">
            <a:avLst/>
          </a:prstGeom>
        </p:spPr>
        <p:txBody>
          <a:bodyPr/>
          <a:lstStyle>
            <a:lvl1pPr marL="0" indent="0" algn="l">
              <a:buNone/>
              <a:defRPr sz="13800" b="0" i="0">
                <a:solidFill>
                  <a:schemeClr val="accent1">
                    <a:alpha val="39867"/>
                  </a:schemeClr>
                </a:solidFill>
                <a:latin typeface="Poppins" pitchFamily="2" charset="77"/>
                <a:cs typeface="Poppins" pitchFamily="2" charset="77"/>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GB"/>
              <a:t>01</a:t>
            </a:r>
            <a:endParaRPr lang="en-US"/>
          </a:p>
        </p:txBody>
      </p:sp>
      <p:sp>
        <p:nvSpPr>
          <p:cNvPr id="22" name="Title 1">
            <a:extLst>
              <a:ext uri="{FF2B5EF4-FFF2-40B4-BE49-F238E27FC236}">
                <a16:creationId xmlns:a16="http://schemas.microsoft.com/office/drawing/2014/main" id="{B5BEB629-D986-5613-F7C1-5BA4A59CAFD0}"/>
              </a:ext>
            </a:extLst>
          </p:cNvPr>
          <p:cNvSpPr>
            <a:spLocks noGrp="1"/>
          </p:cNvSpPr>
          <p:nvPr>
            <p:ph type="title"/>
          </p:nvPr>
        </p:nvSpPr>
        <p:spPr>
          <a:xfrm>
            <a:off x="629130" y="2570922"/>
            <a:ext cx="5052077" cy="1298713"/>
          </a:xfrm>
          <a:prstGeom prst="rect">
            <a:avLst/>
          </a:prstGeom>
        </p:spPr>
        <p:txBody>
          <a:bodyPr anchor="ctr">
            <a:normAutofit/>
          </a:bodyPr>
          <a:lstStyle>
            <a:lvl1pPr>
              <a:lnSpc>
                <a:spcPct val="100000"/>
              </a:lnSpc>
              <a:defRPr sz="3200" b="0" i="0">
                <a:solidFill>
                  <a:schemeClr val="tx1"/>
                </a:solidFill>
                <a:latin typeface="Poppins" pitchFamily="2" charset="77"/>
                <a:cs typeface="Poppins" pitchFamily="2" charset="77"/>
              </a:defRPr>
            </a:lvl1pPr>
          </a:lstStyle>
          <a:p>
            <a:r>
              <a:rPr lang="en-GB"/>
              <a:t>Click to edit Master title style</a:t>
            </a:r>
            <a:endParaRPr lang="en-US"/>
          </a:p>
        </p:txBody>
      </p:sp>
      <p:pic>
        <p:nvPicPr>
          <p:cNvPr id="39" name="Picture 38" descr="A blue text on a black background&#10;&#10;Description automatically generated">
            <a:extLst>
              <a:ext uri="{FF2B5EF4-FFF2-40B4-BE49-F238E27FC236}">
                <a16:creationId xmlns:a16="http://schemas.microsoft.com/office/drawing/2014/main" id="{27135303-0B46-4DC3-BF09-606D496D9AD3}"/>
              </a:ext>
            </a:extLst>
          </p:cNvPr>
          <p:cNvPicPr>
            <a:picLocks noChangeAspect="1"/>
          </p:cNvPicPr>
          <p:nvPr/>
        </p:nvPicPr>
        <p:blipFill>
          <a:blip r:embed="rId3"/>
          <a:stretch>
            <a:fillRect/>
          </a:stretch>
        </p:blipFill>
        <p:spPr>
          <a:xfrm>
            <a:off x="10323230" y="6249301"/>
            <a:ext cx="1355035" cy="360742"/>
          </a:xfrm>
          <a:prstGeom prst="rect">
            <a:avLst/>
          </a:prstGeom>
        </p:spPr>
      </p:pic>
      <p:sp>
        <p:nvSpPr>
          <p:cNvPr id="3" name="Text Placeholder 18">
            <a:extLst>
              <a:ext uri="{FF2B5EF4-FFF2-40B4-BE49-F238E27FC236}">
                <a16:creationId xmlns:a16="http://schemas.microsoft.com/office/drawing/2014/main" id="{E87E4BF1-9674-894E-4FDC-17B5B981B383}"/>
              </a:ext>
            </a:extLst>
          </p:cNvPr>
          <p:cNvSpPr>
            <a:spLocks noGrp="1"/>
          </p:cNvSpPr>
          <p:nvPr>
            <p:ph type="body" sz="quarter" idx="14" hasCustomPrompt="1"/>
          </p:nvPr>
        </p:nvSpPr>
        <p:spPr>
          <a:xfrm>
            <a:off x="633065" y="6423232"/>
            <a:ext cx="5187632" cy="272535"/>
          </a:xfrm>
          <a:prstGeom prst="rect">
            <a:avLst/>
          </a:prstGeom>
        </p:spPr>
        <p:txBody>
          <a:bodyPr anchor="ctr"/>
          <a:lstStyle>
            <a:lvl1pPr marL="0" indent="0" algn="l">
              <a:buNone/>
              <a:defRPr sz="800" b="0" i="0" spc="0">
                <a:solidFill>
                  <a:schemeClr val="tx1"/>
                </a:solidFill>
                <a:latin typeface="Poppins" pitchFamily="2" charset="77"/>
                <a:cs typeface="Poppins" pitchFamily="2" charset="77"/>
              </a:defRPr>
            </a:lvl1pPr>
          </a:lstStyle>
          <a:p>
            <a:pPr lvl="0"/>
            <a:r>
              <a:rPr lang="en-GB"/>
              <a:t>Is this presentation for CONFIDENTIAL/INTERNAL USE/EXTERNAL USE? Choose the one that applies</a:t>
            </a:r>
            <a:endParaRPr lang="en-US"/>
          </a:p>
        </p:txBody>
      </p:sp>
    </p:spTree>
    <p:extLst>
      <p:ext uri="{BB962C8B-B14F-4D97-AF65-F5344CB8AC3E}">
        <p14:creationId xmlns:p14="http://schemas.microsoft.com/office/powerpoint/2010/main" val="3492693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Main Title Slide C">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bg1"/>
                  </a:solidFill>
                  <a:latin typeface="HelveticaNowDisplay Bold" panose="020B0804030202020204" pitchFamily="34" charset="0"/>
                  <a:cs typeface="HelveticaNowDisplay Bold" panose="020B0804030202020204" pitchFamily="34" charset="0"/>
                </a:rPr>
                <a:t>The Exponential-e Group </a:t>
              </a:r>
              <a:r>
                <a:rPr lang="en-GB" sz="120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a:t>Click to edit Master title style</a:t>
            </a:r>
          </a:p>
        </p:txBody>
      </p:sp>
    </p:spTree>
    <p:extLst>
      <p:ext uri="{BB962C8B-B14F-4D97-AF65-F5344CB8AC3E}">
        <p14:creationId xmlns:p14="http://schemas.microsoft.com/office/powerpoint/2010/main" val="59408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slide + laptop mockup">
    <p:spTree>
      <p:nvGrpSpPr>
        <p:cNvPr id="1" name=""/>
        <p:cNvGrpSpPr/>
        <p:nvPr/>
      </p:nvGrpSpPr>
      <p:grpSpPr>
        <a:xfrm>
          <a:off x="0" y="0"/>
          <a:ext cx="0" cy="0"/>
          <a:chOff x="0" y="0"/>
          <a:chExt cx="0" cy="0"/>
        </a:xfrm>
      </p:grpSpPr>
      <p:sp>
        <p:nvSpPr>
          <p:cNvPr id="251" name="Rectangle 250">
            <a:extLst>
              <a:ext uri="{FF2B5EF4-FFF2-40B4-BE49-F238E27FC236}">
                <a16:creationId xmlns:a16="http://schemas.microsoft.com/office/drawing/2014/main" id="{1FDB693B-B4FD-CD92-7CB7-DC39237FFED3}"/>
              </a:ext>
            </a:extLst>
          </p:cNvPr>
          <p:cNvSpPr/>
          <p:nvPr/>
        </p:nvSpPr>
        <p:spPr>
          <a:xfrm>
            <a:off x="8012243" y="0"/>
            <a:ext cx="418955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595B009B-1D95-FE4D-56F4-E79F52F7C8D6}"/>
              </a:ext>
            </a:extLst>
          </p:cNvPr>
          <p:cNvSpPr>
            <a:spLocks noGrp="1"/>
          </p:cNvSpPr>
          <p:nvPr>
            <p:ph sz="quarter" idx="12"/>
          </p:nvPr>
        </p:nvSpPr>
        <p:spPr>
          <a:xfrm>
            <a:off x="488709" y="948495"/>
            <a:ext cx="5389624" cy="322639"/>
          </a:xfrm>
          <a:prstGeom prst="rect">
            <a:avLst/>
          </a:prstGeom>
        </p:spPr>
        <p:txBody>
          <a:bodyPr/>
          <a:lstStyle>
            <a:lvl1pPr marL="0" indent="0">
              <a:lnSpc>
                <a:spcPct val="100000"/>
              </a:lnSpc>
              <a:buNone/>
              <a:defRPr sz="2000">
                <a:solidFill>
                  <a:schemeClr val="accent2"/>
                </a:solidFill>
              </a:defRPr>
            </a:lvl1pPr>
          </a:lstStyle>
          <a:p>
            <a:pPr lvl="0"/>
            <a:r>
              <a:rPr lang="en-GB"/>
              <a:t>Click to edit Master text styles</a:t>
            </a:r>
          </a:p>
        </p:txBody>
      </p:sp>
      <p:sp>
        <p:nvSpPr>
          <p:cNvPr id="13" name="Content Placeholder 15">
            <a:extLst>
              <a:ext uri="{FF2B5EF4-FFF2-40B4-BE49-F238E27FC236}">
                <a16:creationId xmlns:a16="http://schemas.microsoft.com/office/drawing/2014/main" id="{3FE7BF15-E793-05D9-94AF-2511B4BD6829}"/>
              </a:ext>
            </a:extLst>
          </p:cNvPr>
          <p:cNvSpPr>
            <a:spLocks noGrp="1"/>
          </p:cNvSpPr>
          <p:nvPr>
            <p:ph sz="quarter" idx="13" hasCustomPrompt="1"/>
          </p:nvPr>
        </p:nvSpPr>
        <p:spPr>
          <a:xfrm>
            <a:off x="488950" y="278034"/>
            <a:ext cx="5389383" cy="630238"/>
          </a:xfrm>
          <a:prstGeom prst="rect">
            <a:avLst/>
          </a:prstGeom>
        </p:spPr>
        <p:txBody>
          <a:bodyPr anchor="ctr"/>
          <a:lstStyle>
            <a:lvl1pPr marL="0" indent="0">
              <a:lnSpc>
                <a:spcPct val="100000"/>
              </a:lnSpc>
              <a:buNone/>
              <a:defRPr b="1"/>
            </a:lvl1pPr>
          </a:lstStyle>
          <a:p>
            <a:r>
              <a:rPr lang="en-GB" sz="2800"/>
              <a:t>Enter slide title</a:t>
            </a:r>
            <a:endParaRPr lang="en-US" sz="2800"/>
          </a:p>
        </p:txBody>
      </p:sp>
      <p:grpSp>
        <p:nvGrpSpPr>
          <p:cNvPr id="10" name="Group 9">
            <a:extLst>
              <a:ext uri="{FF2B5EF4-FFF2-40B4-BE49-F238E27FC236}">
                <a16:creationId xmlns:a16="http://schemas.microsoft.com/office/drawing/2014/main" id="{1587FEC7-89E9-FA90-51E4-F03EBCD1814E}"/>
              </a:ext>
            </a:extLst>
          </p:cNvPr>
          <p:cNvGrpSpPr/>
          <p:nvPr/>
        </p:nvGrpSpPr>
        <p:grpSpPr>
          <a:xfrm>
            <a:off x="5703958" y="1041014"/>
            <a:ext cx="7870920" cy="4775970"/>
            <a:chOff x="5487083" y="1467212"/>
            <a:chExt cx="6504892" cy="3947083"/>
          </a:xfrm>
        </p:grpSpPr>
        <p:sp>
          <p:nvSpPr>
            <p:cNvPr id="220" name="Rectangle: Top Corners Rounded 2">
              <a:extLst>
                <a:ext uri="{FF2B5EF4-FFF2-40B4-BE49-F238E27FC236}">
                  <a16:creationId xmlns:a16="http://schemas.microsoft.com/office/drawing/2014/main" id="{1B749DC1-DF18-0FBB-A4A5-6B95E001392A}"/>
                </a:ext>
              </a:extLst>
            </p:cNvPr>
            <p:cNvSpPr/>
            <p:nvPr/>
          </p:nvSpPr>
          <p:spPr>
            <a:xfrm>
              <a:off x="6009028" y="1467212"/>
              <a:ext cx="5461000" cy="3712464"/>
            </a:xfrm>
            <a:prstGeom prst="round2SameRect">
              <a:avLst>
                <a:gd name="adj1" fmla="val 3864"/>
                <a:gd name="adj2" fmla="val 0"/>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Top Corners Rounded 3">
              <a:extLst>
                <a:ext uri="{FF2B5EF4-FFF2-40B4-BE49-F238E27FC236}">
                  <a16:creationId xmlns:a16="http://schemas.microsoft.com/office/drawing/2014/main" id="{147F3E71-44B4-4A11-C52D-6D73ED1D922E}"/>
                </a:ext>
              </a:extLst>
            </p:cNvPr>
            <p:cNvSpPr/>
            <p:nvPr/>
          </p:nvSpPr>
          <p:spPr>
            <a:xfrm>
              <a:off x="5487083" y="5179676"/>
              <a:ext cx="6504892" cy="215209"/>
            </a:xfrm>
            <a:prstGeom prst="round2SameRect">
              <a:avLst>
                <a:gd name="adj1" fmla="val 0"/>
                <a:gd name="adj2" fmla="val 50000"/>
              </a:avLst>
            </a:prstGeom>
            <a:gradFill>
              <a:gsLst>
                <a:gs pos="31858">
                  <a:schemeClr val="bg1">
                    <a:lumMod val="75000"/>
                  </a:schemeClr>
                </a:gs>
                <a:gs pos="68000">
                  <a:schemeClr val="bg1">
                    <a:lumMod val="71000"/>
                  </a:schemeClr>
                </a:gs>
                <a:gs pos="100000">
                  <a:schemeClr val="bg1">
                    <a:lumMod val="85000"/>
                  </a:schemeClr>
                </a:gs>
                <a:gs pos="83000">
                  <a:schemeClr val="bg1">
                    <a:lumMod val="8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4">
              <a:extLst>
                <a:ext uri="{FF2B5EF4-FFF2-40B4-BE49-F238E27FC236}">
                  <a16:creationId xmlns:a16="http://schemas.microsoft.com/office/drawing/2014/main" id="{4DD63CED-3179-E8AC-3428-DF4744DAC188}"/>
                </a:ext>
              </a:extLst>
            </p:cNvPr>
            <p:cNvSpPr/>
            <p:nvPr/>
          </p:nvSpPr>
          <p:spPr>
            <a:xfrm rot="10800000" flipH="1">
              <a:off x="11309995" y="5387706"/>
              <a:ext cx="339119" cy="26589"/>
            </a:xfrm>
            <a:prstGeom prst="trapezoid">
              <a:avLst>
                <a:gd name="adj" fmla="val 44328"/>
              </a:avLst>
            </a:prstGeom>
            <a:gradFill>
              <a:gsLst>
                <a:gs pos="28000">
                  <a:schemeClr val="tx1">
                    <a:lumMod val="75000"/>
                    <a:lumOff val="25000"/>
                  </a:schemeClr>
                </a:gs>
                <a:gs pos="100000">
                  <a:schemeClr val="tx1">
                    <a:lumMod val="65000"/>
                    <a:lumOff val="35000"/>
                  </a:schemeClr>
                </a:gs>
                <a:gs pos="75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5">
              <a:extLst>
                <a:ext uri="{FF2B5EF4-FFF2-40B4-BE49-F238E27FC236}">
                  <a16:creationId xmlns:a16="http://schemas.microsoft.com/office/drawing/2014/main" id="{7CBD2A2F-191F-D849-C939-F2B46B0B5136}"/>
                </a:ext>
              </a:extLst>
            </p:cNvPr>
            <p:cNvSpPr/>
            <p:nvPr/>
          </p:nvSpPr>
          <p:spPr>
            <a:xfrm rot="10800000" flipH="1">
              <a:off x="5829945" y="5387706"/>
              <a:ext cx="339119" cy="26589"/>
            </a:xfrm>
            <a:prstGeom prst="trapezoid">
              <a:avLst>
                <a:gd name="adj" fmla="val 44328"/>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E8A615C9-B33B-28D6-549D-FB16CE2D3804}"/>
                </a:ext>
              </a:extLst>
            </p:cNvPr>
            <p:cNvSpPr/>
            <p:nvPr/>
          </p:nvSpPr>
          <p:spPr>
            <a:xfrm>
              <a:off x="6085228" y="1612172"/>
              <a:ext cx="5303004" cy="3428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793471E5-97BC-4BF0-C370-43302B3F173D}"/>
                </a:ext>
              </a:extLst>
            </p:cNvPr>
            <p:cNvSpPr/>
            <p:nvPr/>
          </p:nvSpPr>
          <p:spPr>
            <a:xfrm>
              <a:off x="8710393" y="1510810"/>
              <a:ext cx="58271" cy="57765"/>
            </a:xfrm>
            <a:prstGeom prst="ellipse">
              <a:avLst/>
            </a:prstGeom>
            <a:gradFill flip="none" rotWithShape="1">
              <a:gsLst>
                <a:gs pos="0">
                  <a:schemeClr val="tx1">
                    <a:lumMod val="85000"/>
                    <a:lumOff val="15000"/>
                  </a:schemeClr>
                </a:gs>
                <a:gs pos="100000">
                  <a:schemeClr val="tx1">
                    <a:lumMod val="95000"/>
                    <a:lumOff val="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CD3155AC-FCCA-4CBE-39BD-671E3B84DD74}"/>
                </a:ext>
              </a:extLst>
            </p:cNvPr>
            <p:cNvSpPr/>
            <p:nvPr/>
          </p:nvSpPr>
          <p:spPr>
            <a:xfrm>
              <a:off x="8730623" y="1530864"/>
              <a:ext cx="17810" cy="17656"/>
            </a:xfrm>
            <a:prstGeom prst="ellipse">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8C97A6F4-7727-73E1-7285-3DF727A2A875}"/>
                </a:ext>
              </a:extLst>
            </p:cNvPr>
            <p:cNvSpPr/>
            <p:nvPr/>
          </p:nvSpPr>
          <p:spPr>
            <a:xfrm>
              <a:off x="6009028" y="5040569"/>
              <a:ext cx="5461000" cy="13281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Top Corners Rounded 10">
              <a:extLst>
                <a:ext uri="{FF2B5EF4-FFF2-40B4-BE49-F238E27FC236}">
                  <a16:creationId xmlns:a16="http://schemas.microsoft.com/office/drawing/2014/main" id="{8DE24E1C-AAC0-CEDD-C435-B5E10DFD9D8A}"/>
                </a:ext>
              </a:extLst>
            </p:cNvPr>
            <p:cNvSpPr/>
            <p:nvPr/>
          </p:nvSpPr>
          <p:spPr>
            <a:xfrm>
              <a:off x="5487083" y="5179676"/>
              <a:ext cx="6504892" cy="215209"/>
            </a:xfrm>
            <a:prstGeom prst="round2SameRect">
              <a:avLst>
                <a:gd name="adj1" fmla="val 0"/>
                <a:gd name="adj2" fmla="val 50000"/>
              </a:avLst>
            </a:prstGeom>
            <a:gradFill>
              <a:gsLst>
                <a:gs pos="81000">
                  <a:schemeClr val="bg1">
                    <a:alpha val="0"/>
                  </a:schemeClr>
                </a:gs>
                <a:gs pos="0">
                  <a:schemeClr val="bg1">
                    <a:alpha val="0"/>
                  </a:schemeClr>
                </a:gs>
                <a:gs pos="100000">
                  <a:schemeClr val="bg1">
                    <a:lumMod val="75000"/>
                  </a:schemeClr>
                </a:gs>
                <a:gs pos="90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Top Corners Rounded 11">
              <a:extLst>
                <a:ext uri="{FF2B5EF4-FFF2-40B4-BE49-F238E27FC236}">
                  <a16:creationId xmlns:a16="http://schemas.microsoft.com/office/drawing/2014/main" id="{6944AD6F-C08E-FC58-F468-854AF7781939}"/>
                </a:ext>
              </a:extLst>
            </p:cNvPr>
            <p:cNvSpPr/>
            <p:nvPr/>
          </p:nvSpPr>
          <p:spPr>
            <a:xfrm>
              <a:off x="5487083" y="5179676"/>
              <a:ext cx="6504892" cy="215209"/>
            </a:xfrm>
            <a:prstGeom prst="round2SameRect">
              <a:avLst>
                <a:gd name="adj1" fmla="val 0"/>
                <a:gd name="adj2" fmla="val 50000"/>
              </a:avLst>
            </a:prstGeom>
            <a:gradFill>
              <a:gsLst>
                <a:gs pos="75000">
                  <a:schemeClr val="bg1">
                    <a:alpha val="0"/>
                  </a:schemeClr>
                </a:gs>
                <a:gs pos="25000">
                  <a:schemeClr val="bg1">
                    <a:alpha val="0"/>
                  </a:schemeClr>
                </a:gs>
                <a:gs pos="5000">
                  <a:schemeClr val="bg1">
                    <a:lumMod val="65000"/>
                  </a:schemeClr>
                </a:gs>
                <a:gs pos="100000">
                  <a:schemeClr val="bg1">
                    <a:lumMod val="50000"/>
                  </a:schemeClr>
                </a:gs>
                <a:gs pos="0">
                  <a:schemeClr val="bg1">
                    <a:lumMod val="85000"/>
                  </a:schemeClr>
                </a:gs>
                <a:gs pos="95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0" name="Freeform: Shape 12">
              <a:extLst>
                <a:ext uri="{FF2B5EF4-FFF2-40B4-BE49-F238E27FC236}">
                  <a16:creationId xmlns:a16="http://schemas.microsoft.com/office/drawing/2014/main" id="{69565AA9-A471-4B64-66E1-D7C6E02D852B}"/>
                </a:ext>
              </a:extLst>
            </p:cNvPr>
            <p:cNvSpPr/>
            <p:nvPr/>
          </p:nvSpPr>
          <p:spPr>
            <a:xfrm>
              <a:off x="5487083" y="5183506"/>
              <a:ext cx="107246" cy="211379"/>
            </a:xfrm>
            <a:custGeom>
              <a:avLst/>
              <a:gdLst>
                <a:gd name="connsiteX0" fmla="*/ 0 w 88633"/>
                <a:gd name="connsiteY0" fmla="*/ 0 h 211379"/>
                <a:gd name="connsiteX1" fmla="*/ 88633 w 88633"/>
                <a:gd name="connsiteY1" fmla="*/ 0 h 211379"/>
                <a:gd name="connsiteX2" fmla="*/ 88633 w 88633"/>
                <a:gd name="connsiteY2" fmla="*/ 211379 h 211379"/>
                <a:gd name="connsiteX3" fmla="*/ 65720 w 88633"/>
                <a:gd name="connsiteY3" fmla="*/ 206753 h 211379"/>
                <a:gd name="connsiteX4" fmla="*/ 0 w 88633"/>
                <a:gd name="connsiteY4" fmla="*/ 107604 h 21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33" h="211379">
                  <a:moveTo>
                    <a:pt x="0" y="0"/>
                  </a:moveTo>
                  <a:lnTo>
                    <a:pt x="88633" y="0"/>
                  </a:lnTo>
                  <a:lnTo>
                    <a:pt x="88633" y="211379"/>
                  </a:lnTo>
                  <a:lnTo>
                    <a:pt x="65720" y="206753"/>
                  </a:lnTo>
                  <a:cubicBezTo>
                    <a:pt x="27099" y="190418"/>
                    <a:pt x="0" y="152176"/>
                    <a:pt x="0" y="107604"/>
                  </a:cubicBezTo>
                  <a:close/>
                </a:path>
              </a:pathLst>
            </a:custGeom>
            <a:gradFill>
              <a:gsLst>
                <a:gs pos="54000">
                  <a:schemeClr val="bg1"/>
                </a:gs>
                <a:gs pos="0">
                  <a:schemeClr val="bg1">
                    <a:alpha val="0"/>
                  </a:schemeClr>
                </a:gs>
                <a:gs pos="100000">
                  <a:schemeClr val="bg1">
                    <a:alpha val="0"/>
                  </a:schemeClr>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1" name="Freeform: Shape 13">
              <a:extLst>
                <a:ext uri="{FF2B5EF4-FFF2-40B4-BE49-F238E27FC236}">
                  <a16:creationId xmlns:a16="http://schemas.microsoft.com/office/drawing/2014/main" id="{E79E22C2-A0C2-4187-3A60-1E9F68B1518A}"/>
                </a:ext>
              </a:extLst>
            </p:cNvPr>
            <p:cNvSpPr/>
            <p:nvPr/>
          </p:nvSpPr>
          <p:spPr>
            <a:xfrm flipH="1">
              <a:off x="11884729" y="5183506"/>
              <a:ext cx="107246" cy="211379"/>
            </a:xfrm>
            <a:custGeom>
              <a:avLst/>
              <a:gdLst>
                <a:gd name="connsiteX0" fmla="*/ 0 w 88633"/>
                <a:gd name="connsiteY0" fmla="*/ 0 h 211379"/>
                <a:gd name="connsiteX1" fmla="*/ 88633 w 88633"/>
                <a:gd name="connsiteY1" fmla="*/ 0 h 211379"/>
                <a:gd name="connsiteX2" fmla="*/ 88633 w 88633"/>
                <a:gd name="connsiteY2" fmla="*/ 211379 h 211379"/>
                <a:gd name="connsiteX3" fmla="*/ 65720 w 88633"/>
                <a:gd name="connsiteY3" fmla="*/ 206753 h 211379"/>
                <a:gd name="connsiteX4" fmla="*/ 0 w 88633"/>
                <a:gd name="connsiteY4" fmla="*/ 107604 h 21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33" h="211379">
                  <a:moveTo>
                    <a:pt x="0" y="0"/>
                  </a:moveTo>
                  <a:lnTo>
                    <a:pt x="88633" y="0"/>
                  </a:lnTo>
                  <a:lnTo>
                    <a:pt x="88633" y="211379"/>
                  </a:lnTo>
                  <a:lnTo>
                    <a:pt x="65720" y="206753"/>
                  </a:lnTo>
                  <a:cubicBezTo>
                    <a:pt x="27099" y="190418"/>
                    <a:pt x="0" y="152176"/>
                    <a:pt x="0" y="107604"/>
                  </a:cubicBezTo>
                  <a:close/>
                </a:path>
              </a:pathLst>
            </a:custGeom>
            <a:gradFill>
              <a:gsLst>
                <a:gs pos="54000">
                  <a:schemeClr val="bg1"/>
                </a:gs>
                <a:gs pos="0">
                  <a:schemeClr val="bg1">
                    <a:alpha val="0"/>
                  </a:schemeClr>
                </a:gs>
                <a:gs pos="100000">
                  <a:schemeClr val="bg1">
                    <a:alpha val="0"/>
                  </a:schemeClr>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3" name="Freeform: Shape 15">
              <a:extLst>
                <a:ext uri="{FF2B5EF4-FFF2-40B4-BE49-F238E27FC236}">
                  <a16:creationId xmlns:a16="http://schemas.microsoft.com/office/drawing/2014/main" id="{5A94B1FF-EE56-C194-882E-145A3B85B3A8}"/>
                </a:ext>
              </a:extLst>
            </p:cNvPr>
            <p:cNvSpPr/>
            <p:nvPr/>
          </p:nvSpPr>
          <p:spPr>
            <a:xfrm>
              <a:off x="8252371" y="5179676"/>
              <a:ext cx="974314" cy="58046"/>
            </a:xfrm>
            <a:custGeom>
              <a:avLst/>
              <a:gdLst>
                <a:gd name="connsiteX0" fmla="*/ 0 w 1024014"/>
                <a:gd name="connsiteY0" fmla="*/ 0 h 58046"/>
                <a:gd name="connsiteX1" fmla="*/ 120648 w 1024014"/>
                <a:gd name="connsiteY1" fmla="*/ 0 h 58046"/>
                <a:gd name="connsiteX2" fmla="*/ 903366 w 1024014"/>
                <a:gd name="connsiteY2" fmla="*/ 0 h 58046"/>
                <a:gd name="connsiteX3" fmla="*/ 1024014 w 1024014"/>
                <a:gd name="connsiteY3" fmla="*/ 0 h 58046"/>
                <a:gd name="connsiteX4" fmla="*/ 1019804 w 1024014"/>
                <a:gd name="connsiteY4" fmla="*/ 20852 h 58046"/>
                <a:gd name="connsiteX5" fmla="*/ 987395 w 1024014"/>
                <a:gd name="connsiteY5" fmla="*/ 53261 h 58046"/>
                <a:gd name="connsiteX6" fmla="*/ 963695 w 1024014"/>
                <a:gd name="connsiteY6" fmla="*/ 58046 h 58046"/>
                <a:gd name="connsiteX7" fmla="*/ 963685 w 1024014"/>
                <a:gd name="connsiteY7" fmla="*/ 58046 h 58046"/>
                <a:gd name="connsiteX8" fmla="*/ 60329 w 1024014"/>
                <a:gd name="connsiteY8" fmla="*/ 58046 h 58046"/>
                <a:gd name="connsiteX9" fmla="*/ 60319 w 1024014"/>
                <a:gd name="connsiteY9" fmla="*/ 58046 h 58046"/>
                <a:gd name="connsiteX10" fmla="*/ 36619 w 1024014"/>
                <a:gd name="connsiteY10" fmla="*/ 53261 h 58046"/>
                <a:gd name="connsiteX11" fmla="*/ 4210 w 1024014"/>
                <a:gd name="connsiteY11" fmla="*/ 20852 h 5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4014" h="58046">
                  <a:moveTo>
                    <a:pt x="0" y="0"/>
                  </a:moveTo>
                  <a:lnTo>
                    <a:pt x="120648" y="0"/>
                  </a:lnTo>
                  <a:lnTo>
                    <a:pt x="903366" y="0"/>
                  </a:lnTo>
                  <a:lnTo>
                    <a:pt x="1024014" y="0"/>
                  </a:lnTo>
                  <a:lnTo>
                    <a:pt x="1019804" y="20852"/>
                  </a:lnTo>
                  <a:cubicBezTo>
                    <a:pt x="1013641" y="35424"/>
                    <a:pt x="1001967" y="47098"/>
                    <a:pt x="987395" y="53261"/>
                  </a:cubicBezTo>
                  <a:lnTo>
                    <a:pt x="963695" y="58046"/>
                  </a:lnTo>
                  <a:lnTo>
                    <a:pt x="963685" y="58046"/>
                  </a:lnTo>
                  <a:lnTo>
                    <a:pt x="60329" y="58046"/>
                  </a:lnTo>
                  <a:lnTo>
                    <a:pt x="60319" y="58046"/>
                  </a:lnTo>
                  <a:lnTo>
                    <a:pt x="36619" y="53261"/>
                  </a:lnTo>
                  <a:cubicBezTo>
                    <a:pt x="22047" y="47098"/>
                    <a:pt x="10373" y="35424"/>
                    <a:pt x="4210" y="20852"/>
                  </a:cubicBezTo>
                  <a:close/>
                </a:path>
              </a:pathLst>
            </a:custGeom>
            <a:gradFill>
              <a:gsLst>
                <a:gs pos="0">
                  <a:schemeClr val="bg1">
                    <a:lumMod val="65000"/>
                  </a:schemeClr>
                </a:gs>
                <a:gs pos="99000">
                  <a:schemeClr val="bg1">
                    <a:lumMod val="65000"/>
                  </a:schemeClr>
                </a:gs>
                <a:gs pos="95000">
                  <a:schemeClr val="bg1">
                    <a:lumMod val="85000"/>
                  </a:schemeClr>
                </a:gs>
                <a:gs pos="59315">
                  <a:schemeClr val="bg1">
                    <a:lumMod val="95000"/>
                  </a:schemeClr>
                </a:gs>
                <a:gs pos="5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34" name="Picture Placeholder 18">
            <a:extLst>
              <a:ext uri="{FF2B5EF4-FFF2-40B4-BE49-F238E27FC236}">
                <a16:creationId xmlns:a16="http://schemas.microsoft.com/office/drawing/2014/main" id="{2CAF372C-10CF-9C71-4E02-8D4612DF0AF6}"/>
              </a:ext>
            </a:extLst>
          </p:cNvPr>
          <p:cNvSpPr>
            <a:spLocks noGrp="1"/>
          </p:cNvSpPr>
          <p:nvPr>
            <p:ph type="pic" sz="quarter" idx="17"/>
          </p:nvPr>
        </p:nvSpPr>
        <p:spPr>
          <a:xfrm>
            <a:off x="6427712" y="1216416"/>
            <a:ext cx="6416635" cy="4148361"/>
          </a:xfrm>
          <a:custGeom>
            <a:avLst/>
            <a:gdLst>
              <a:gd name="connsiteX0" fmla="*/ 0 w 6416635"/>
              <a:gd name="connsiteY0" fmla="*/ 0 h 4148361"/>
              <a:gd name="connsiteX1" fmla="*/ 6416635 w 6416635"/>
              <a:gd name="connsiteY1" fmla="*/ 0 h 4148361"/>
              <a:gd name="connsiteX2" fmla="*/ 6416635 w 6416635"/>
              <a:gd name="connsiteY2" fmla="*/ 4148361 h 4148361"/>
              <a:gd name="connsiteX3" fmla="*/ 0 w 6416635"/>
              <a:gd name="connsiteY3" fmla="*/ 4148361 h 4148361"/>
            </a:gdLst>
            <a:ahLst/>
            <a:cxnLst>
              <a:cxn ang="0">
                <a:pos x="connsiteX0" y="connsiteY0"/>
              </a:cxn>
              <a:cxn ang="0">
                <a:pos x="connsiteX1" y="connsiteY1"/>
              </a:cxn>
              <a:cxn ang="0">
                <a:pos x="connsiteX2" y="connsiteY2"/>
              </a:cxn>
              <a:cxn ang="0">
                <a:pos x="connsiteX3" y="connsiteY3"/>
              </a:cxn>
            </a:cxnLst>
            <a:rect l="l" t="t" r="r" b="b"/>
            <a:pathLst>
              <a:path w="6416635" h="4148361">
                <a:moveTo>
                  <a:pt x="0" y="0"/>
                </a:moveTo>
                <a:lnTo>
                  <a:pt x="6416635" y="0"/>
                </a:lnTo>
                <a:lnTo>
                  <a:pt x="6416635" y="4148361"/>
                </a:lnTo>
                <a:lnTo>
                  <a:pt x="0" y="4148361"/>
                </a:lnTo>
                <a:close/>
              </a:path>
            </a:pathLst>
          </a:custGeom>
        </p:spPr>
        <p:txBody>
          <a:bodyPr/>
          <a:lstStyle>
            <a:lvl1pPr marL="0" indent="0" algn="ctr">
              <a:buNone/>
              <a:defRPr sz="1600"/>
            </a:lvl1pPr>
          </a:lstStyle>
          <a:p>
            <a:endParaRPr lang="en-GB"/>
          </a:p>
          <a:p>
            <a:endParaRPr lang="en-GB"/>
          </a:p>
          <a:p>
            <a:endParaRPr lang="en-GB"/>
          </a:p>
          <a:p>
            <a:endParaRPr lang="en-GB"/>
          </a:p>
          <a:p>
            <a:r>
              <a:rPr lang="en-GB"/>
              <a:t>Click icon to add picture</a:t>
            </a:r>
            <a:endParaRPr lang="en-US"/>
          </a:p>
        </p:txBody>
      </p:sp>
      <p:sp>
        <p:nvSpPr>
          <p:cNvPr id="250" name="Rectangle: Top Corners Rounded 14">
            <a:extLst>
              <a:ext uri="{FF2B5EF4-FFF2-40B4-BE49-F238E27FC236}">
                <a16:creationId xmlns:a16="http://schemas.microsoft.com/office/drawing/2014/main" id="{8B57B479-D2DE-7A4F-82FD-0F3B6FAD0D58}"/>
              </a:ext>
            </a:extLst>
          </p:cNvPr>
          <p:cNvSpPr/>
          <p:nvPr/>
        </p:nvSpPr>
        <p:spPr>
          <a:xfrm>
            <a:off x="5703957" y="5533095"/>
            <a:ext cx="7870920" cy="260403"/>
          </a:xfrm>
          <a:prstGeom prst="round2SameRect">
            <a:avLst>
              <a:gd name="adj1" fmla="val 0"/>
              <a:gd name="adj2" fmla="val 50000"/>
            </a:avLst>
          </a:prstGeom>
          <a:gradFill>
            <a:gsLst>
              <a:gs pos="7000">
                <a:schemeClr val="bg1">
                  <a:lumMod val="85000"/>
                  <a:alpha val="0"/>
                </a:schemeClr>
              </a:gs>
              <a:gs pos="100000">
                <a:schemeClr val="bg1">
                  <a:lumMod val="75000"/>
                </a:schemeClr>
              </a:gs>
              <a:gs pos="90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2" name="Oval 251">
            <a:extLst>
              <a:ext uri="{FF2B5EF4-FFF2-40B4-BE49-F238E27FC236}">
                <a16:creationId xmlns:a16="http://schemas.microsoft.com/office/drawing/2014/main" id="{7CB7F314-3ABF-E7D2-D252-AB7C84BF3D7A}"/>
              </a:ext>
            </a:extLst>
          </p:cNvPr>
          <p:cNvSpPr/>
          <p:nvPr/>
        </p:nvSpPr>
        <p:spPr>
          <a:xfrm>
            <a:off x="11265152" y="434154"/>
            <a:ext cx="373626" cy="373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ext Placeholder 18">
            <a:extLst>
              <a:ext uri="{FF2B5EF4-FFF2-40B4-BE49-F238E27FC236}">
                <a16:creationId xmlns:a16="http://schemas.microsoft.com/office/drawing/2014/main" id="{C5FEAEAD-0D01-E094-45C7-01AF832385BB}"/>
              </a:ext>
            </a:extLst>
          </p:cNvPr>
          <p:cNvSpPr>
            <a:spLocks noGrp="1"/>
          </p:cNvSpPr>
          <p:nvPr>
            <p:ph type="body" sz="quarter" idx="18" hasCustomPrompt="1"/>
          </p:nvPr>
        </p:nvSpPr>
        <p:spPr>
          <a:xfrm>
            <a:off x="488950" y="6413401"/>
            <a:ext cx="5623856" cy="252870"/>
          </a:xfrm>
          <a:prstGeom prst="rect">
            <a:avLst/>
          </a:prstGeom>
        </p:spPr>
        <p:txBody>
          <a:bodyPr anchor="ctr"/>
          <a:lstStyle>
            <a:lvl1pPr marL="0" indent="0" algn="l">
              <a:buNone/>
              <a:defRPr sz="800" spc="0">
                <a:solidFill>
                  <a:schemeClr val="tx1"/>
                </a:solidFill>
              </a:defRPr>
            </a:lvl1pPr>
          </a:lstStyle>
          <a:p>
            <a:pPr lvl="0"/>
            <a:r>
              <a:rPr lang="en-GB"/>
              <a:t>Is this presentation for CONFIDENTIAL/INTERNAL USE/EXTERNAL USE? Choose the one that applies</a:t>
            </a:r>
            <a:endParaRPr lang="en-US"/>
          </a:p>
        </p:txBody>
      </p:sp>
      <p:sp>
        <p:nvSpPr>
          <p:cNvPr id="256" name="Slide Number Placeholder 3">
            <a:extLst>
              <a:ext uri="{FF2B5EF4-FFF2-40B4-BE49-F238E27FC236}">
                <a16:creationId xmlns:a16="http://schemas.microsoft.com/office/drawing/2014/main" id="{EB819A6F-664C-3583-45DF-00926D1835DF}"/>
              </a:ext>
            </a:extLst>
          </p:cNvPr>
          <p:cNvSpPr txBox="1">
            <a:spLocks/>
          </p:cNvSpPr>
          <p:nvPr/>
        </p:nvSpPr>
        <p:spPr>
          <a:xfrm>
            <a:off x="11265152" y="442655"/>
            <a:ext cx="363794"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tint val="82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348BFD0-04BB-C446-95DC-63B616F87DC9}" type="slidenum">
              <a:rPr lang="en-US" smtClean="0"/>
              <a:pPr algn="ctr"/>
              <a:t>‹#›</a:t>
            </a:fld>
            <a:endParaRPr lang="en-US"/>
          </a:p>
        </p:txBody>
      </p:sp>
      <p:pic>
        <p:nvPicPr>
          <p:cNvPr id="2" name="Picture 1" descr="A blue text on a black background&#10;&#10;Description automatically generated">
            <a:extLst>
              <a:ext uri="{FF2B5EF4-FFF2-40B4-BE49-F238E27FC236}">
                <a16:creationId xmlns:a16="http://schemas.microsoft.com/office/drawing/2014/main" id="{5FEF4827-E0E6-9B38-5731-73A9F7F868FB}"/>
              </a:ext>
            </a:extLst>
          </p:cNvPr>
          <p:cNvPicPr>
            <a:picLocks noChangeAspect="1"/>
          </p:cNvPicPr>
          <p:nvPr userDrawn="1"/>
        </p:nvPicPr>
        <p:blipFill>
          <a:blip r:embed="rId2"/>
          <a:stretch>
            <a:fillRect/>
          </a:stretch>
        </p:blipFill>
        <p:spPr>
          <a:xfrm>
            <a:off x="10590972" y="6389938"/>
            <a:ext cx="1037974" cy="276333"/>
          </a:xfrm>
          <a:prstGeom prst="rect">
            <a:avLst/>
          </a:prstGeom>
        </p:spPr>
      </p:pic>
      <p:sp>
        <p:nvSpPr>
          <p:cNvPr id="3" name="Content Placeholder 9">
            <a:extLst>
              <a:ext uri="{FF2B5EF4-FFF2-40B4-BE49-F238E27FC236}">
                <a16:creationId xmlns:a16="http://schemas.microsoft.com/office/drawing/2014/main" id="{6A01AF86-3C12-762B-43DA-FF6C26D89ECC}"/>
              </a:ext>
            </a:extLst>
          </p:cNvPr>
          <p:cNvSpPr>
            <a:spLocks noGrp="1"/>
          </p:cNvSpPr>
          <p:nvPr>
            <p:ph sz="quarter" idx="16"/>
          </p:nvPr>
        </p:nvSpPr>
        <p:spPr>
          <a:xfrm>
            <a:off x="488709" y="1528175"/>
            <a:ext cx="5389624" cy="4203856"/>
          </a:xfrm>
          <a:prstGeom prst="rect">
            <a:avLst/>
          </a:prstGeom>
        </p:spPr>
        <p:txBody>
          <a:bodyPr/>
          <a:lstStyle>
            <a:lvl1pPr>
              <a:lnSpc>
                <a:spcPct val="100000"/>
              </a:lnSpc>
              <a:buClr>
                <a:schemeClr val="accent2"/>
              </a:buClr>
              <a:defRPr sz="1600"/>
            </a:lvl1pPr>
            <a:lvl2pPr marL="685800" indent="-228600">
              <a:lnSpc>
                <a:spcPct val="100000"/>
              </a:lnSpc>
              <a:buClr>
                <a:schemeClr val="accent1"/>
              </a:buClr>
              <a:buFont typeface="Arial" panose="020B0604020202020204" pitchFamily="34" charset="0"/>
              <a:buChar char="•"/>
              <a:defRPr sz="1400"/>
            </a:lvl2pPr>
            <a:lvl3pPr marL="1143000" indent="-228600">
              <a:lnSpc>
                <a:spcPct val="100000"/>
              </a:lnSpc>
              <a:buClr>
                <a:schemeClr val="accent3"/>
              </a:buClr>
              <a:buFont typeface="Arial" panose="020B0604020202020204" pitchFamily="34" charset="0"/>
              <a:buChar cha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92836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slide + laptop mockup">
    <p:spTree>
      <p:nvGrpSpPr>
        <p:cNvPr id="1" name=""/>
        <p:cNvGrpSpPr/>
        <p:nvPr/>
      </p:nvGrpSpPr>
      <p:grpSpPr>
        <a:xfrm>
          <a:off x="0" y="0"/>
          <a:ext cx="0" cy="0"/>
          <a:chOff x="0" y="0"/>
          <a:chExt cx="0" cy="0"/>
        </a:xfrm>
      </p:grpSpPr>
      <p:sp>
        <p:nvSpPr>
          <p:cNvPr id="251" name="Rectangle 250">
            <a:extLst>
              <a:ext uri="{FF2B5EF4-FFF2-40B4-BE49-F238E27FC236}">
                <a16:creationId xmlns:a16="http://schemas.microsoft.com/office/drawing/2014/main" id="{1FDB693B-B4FD-CD92-7CB7-DC39237FFED3}"/>
              </a:ext>
            </a:extLst>
          </p:cNvPr>
          <p:cNvSpPr/>
          <p:nvPr/>
        </p:nvSpPr>
        <p:spPr>
          <a:xfrm>
            <a:off x="8012243" y="0"/>
            <a:ext cx="418955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595B009B-1D95-FE4D-56F4-E79F52F7C8D6}"/>
              </a:ext>
            </a:extLst>
          </p:cNvPr>
          <p:cNvSpPr>
            <a:spLocks noGrp="1"/>
          </p:cNvSpPr>
          <p:nvPr>
            <p:ph sz="quarter" idx="12"/>
          </p:nvPr>
        </p:nvSpPr>
        <p:spPr>
          <a:xfrm>
            <a:off x="488709" y="948495"/>
            <a:ext cx="5389624" cy="322639"/>
          </a:xfrm>
          <a:prstGeom prst="rect">
            <a:avLst/>
          </a:prstGeom>
        </p:spPr>
        <p:txBody>
          <a:bodyPr/>
          <a:lstStyle>
            <a:lvl1pPr marL="0" indent="0">
              <a:lnSpc>
                <a:spcPct val="100000"/>
              </a:lnSpc>
              <a:buNone/>
              <a:defRPr sz="2000">
                <a:solidFill>
                  <a:schemeClr val="accent2"/>
                </a:solidFill>
              </a:defRPr>
            </a:lvl1pPr>
          </a:lstStyle>
          <a:p>
            <a:pPr lvl="0"/>
            <a:r>
              <a:rPr lang="en-GB"/>
              <a:t>Click to edit Master text styles</a:t>
            </a:r>
          </a:p>
        </p:txBody>
      </p:sp>
      <p:sp>
        <p:nvSpPr>
          <p:cNvPr id="13" name="Content Placeholder 15">
            <a:extLst>
              <a:ext uri="{FF2B5EF4-FFF2-40B4-BE49-F238E27FC236}">
                <a16:creationId xmlns:a16="http://schemas.microsoft.com/office/drawing/2014/main" id="{3FE7BF15-E793-05D9-94AF-2511B4BD6829}"/>
              </a:ext>
            </a:extLst>
          </p:cNvPr>
          <p:cNvSpPr>
            <a:spLocks noGrp="1"/>
          </p:cNvSpPr>
          <p:nvPr>
            <p:ph sz="quarter" idx="13" hasCustomPrompt="1"/>
          </p:nvPr>
        </p:nvSpPr>
        <p:spPr>
          <a:xfrm>
            <a:off x="488950" y="278034"/>
            <a:ext cx="5389383" cy="630238"/>
          </a:xfrm>
          <a:prstGeom prst="rect">
            <a:avLst/>
          </a:prstGeom>
        </p:spPr>
        <p:txBody>
          <a:bodyPr anchor="ctr"/>
          <a:lstStyle>
            <a:lvl1pPr marL="0" indent="0">
              <a:lnSpc>
                <a:spcPct val="100000"/>
              </a:lnSpc>
              <a:buNone/>
              <a:defRPr b="1"/>
            </a:lvl1pPr>
          </a:lstStyle>
          <a:p>
            <a:r>
              <a:rPr lang="en-GB" sz="2800"/>
              <a:t>Enter slide title</a:t>
            </a:r>
            <a:endParaRPr lang="en-US" sz="2800"/>
          </a:p>
        </p:txBody>
      </p:sp>
      <p:sp>
        <p:nvSpPr>
          <p:cNvPr id="250" name="Rectangle: Top Corners Rounded 14">
            <a:extLst>
              <a:ext uri="{FF2B5EF4-FFF2-40B4-BE49-F238E27FC236}">
                <a16:creationId xmlns:a16="http://schemas.microsoft.com/office/drawing/2014/main" id="{8B57B479-D2DE-7A4F-82FD-0F3B6FAD0D58}"/>
              </a:ext>
            </a:extLst>
          </p:cNvPr>
          <p:cNvSpPr/>
          <p:nvPr/>
        </p:nvSpPr>
        <p:spPr>
          <a:xfrm>
            <a:off x="5703957" y="5533095"/>
            <a:ext cx="7870920" cy="260403"/>
          </a:xfrm>
          <a:prstGeom prst="round2SameRect">
            <a:avLst>
              <a:gd name="adj1" fmla="val 0"/>
              <a:gd name="adj2" fmla="val 50000"/>
            </a:avLst>
          </a:prstGeom>
          <a:gradFill>
            <a:gsLst>
              <a:gs pos="7000">
                <a:schemeClr val="bg1">
                  <a:lumMod val="85000"/>
                  <a:alpha val="0"/>
                </a:schemeClr>
              </a:gs>
              <a:gs pos="100000">
                <a:schemeClr val="bg1">
                  <a:lumMod val="75000"/>
                </a:schemeClr>
              </a:gs>
              <a:gs pos="90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2" name="Oval 251">
            <a:extLst>
              <a:ext uri="{FF2B5EF4-FFF2-40B4-BE49-F238E27FC236}">
                <a16:creationId xmlns:a16="http://schemas.microsoft.com/office/drawing/2014/main" id="{7CB7F314-3ABF-E7D2-D252-AB7C84BF3D7A}"/>
              </a:ext>
            </a:extLst>
          </p:cNvPr>
          <p:cNvSpPr/>
          <p:nvPr/>
        </p:nvSpPr>
        <p:spPr>
          <a:xfrm>
            <a:off x="11265152" y="434154"/>
            <a:ext cx="373626" cy="373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ext Placeholder 18">
            <a:extLst>
              <a:ext uri="{FF2B5EF4-FFF2-40B4-BE49-F238E27FC236}">
                <a16:creationId xmlns:a16="http://schemas.microsoft.com/office/drawing/2014/main" id="{C5FEAEAD-0D01-E094-45C7-01AF832385BB}"/>
              </a:ext>
            </a:extLst>
          </p:cNvPr>
          <p:cNvSpPr>
            <a:spLocks noGrp="1"/>
          </p:cNvSpPr>
          <p:nvPr>
            <p:ph type="body" sz="quarter" idx="18" hasCustomPrompt="1"/>
          </p:nvPr>
        </p:nvSpPr>
        <p:spPr>
          <a:xfrm>
            <a:off x="488950" y="6413401"/>
            <a:ext cx="5623856" cy="252870"/>
          </a:xfrm>
          <a:prstGeom prst="rect">
            <a:avLst/>
          </a:prstGeom>
        </p:spPr>
        <p:txBody>
          <a:bodyPr anchor="ctr"/>
          <a:lstStyle>
            <a:lvl1pPr marL="0" indent="0" algn="l">
              <a:buNone/>
              <a:defRPr sz="800" spc="0">
                <a:solidFill>
                  <a:schemeClr val="tx1"/>
                </a:solidFill>
              </a:defRPr>
            </a:lvl1pPr>
          </a:lstStyle>
          <a:p>
            <a:pPr lvl="0"/>
            <a:r>
              <a:rPr lang="en-GB"/>
              <a:t>Is this presentation for CONFIDENTIAL/INTERNAL USE/EXTERNAL USE? Choose the one that applies</a:t>
            </a:r>
            <a:endParaRPr lang="en-US"/>
          </a:p>
        </p:txBody>
      </p:sp>
      <p:sp>
        <p:nvSpPr>
          <p:cNvPr id="256" name="Slide Number Placeholder 3">
            <a:extLst>
              <a:ext uri="{FF2B5EF4-FFF2-40B4-BE49-F238E27FC236}">
                <a16:creationId xmlns:a16="http://schemas.microsoft.com/office/drawing/2014/main" id="{EB819A6F-664C-3583-45DF-00926D1835DF}"/>
              </a:ext>
            </a:extLst>
          </p:cNvPr>
          <p:cNvSpPr txBox="1">
            <a:spLocks/>
          </p:cNvSpPr>
          <p:nvPr/>
        </p:nvSpPr>
        <p:spPr>
          <a:xfrm>
            <a:off x="11265152" y="442655"/>
            <a:ext cx="363794"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tint val="82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348BFD0-04BB-C446-95DC-63B616F87DC9}" type="slidenum">
              <a:rPr lang="en-US" smtClean="0"/>
              <a:pPr algn="ctr"/>
              <a:t>‹#›</a:t>
            </a:fld>
            <a:endParaRPr lang="en-US"/>
          </a:p>
        </p:txBody>
      </p:sp>
      <p:pic>
        <p:nvPicPr>
          <p:cNvPr id="2" name="Picture 1" descr="A blue text on a black background&#10;&#10;Description automatically generated">
            <a:extLst>
              <a:ext uri="{FF2B5EF4-FFF2-40B4-BE49-F238E27FC236}">
                <a16:creationId xmlns:a16="http://schemas.microsoft.com/office/drawing/2014/main" id="{5FEF4827-E0E6-9B38-5731-73A9F7F868FB}"/>
              </a:ext>
            </a:extLst>
          </p:cNvPr>
          <p:cNvPicPr>
            <a:picLocks noChangeAspect="1"/>
          </p:cNvPicPr>
          <p:nvPr userDrawn="1"/>
        </p:nvPicPr>
        <p:blipFill>
          <a:blip r:embed="rId2"/>
          <a:stretch>
            <a:fillRect/>
          </a:stretch>
        </p:blipFill>
        <p:spPr>
          <a:xfrm>
            <a:off x="10590972" y="6389938"/>
            <a:ext cx="1037974" cy="276333"/>
          </a:xfrm>
          <a:prstGeom prst="rect">
            <a:avLst/>
          </a:prstGeom>
        </p:spPr>
      </p:pic>
      <p:sp>
        <p:nvSpPr>
          <p:cNvPr id="3" name="Content Placeholder 9">
            <a:extLst>
              <a:ext uri="{FF2B5EF4-FFF2-40B4-BE49-F238E27FC236}">
                <a16:creationId xmlns:a16="http://schemas.microsoft.com/office/drawing/2014/main" id="{6A01AF86-3C12-762B-43DA-FF6C26D89ECC}"/>
              </a:ext>
            </a:extLst>
          </p:cNvPr>
          <p:cNvSpPr>
            <a:spLocks noGrp="1"/>
          </p:cNvSpPr>
          <p:nvPr>
            <p:ph sz="quarter" idx="16"/>
          </p:nvPr>
        </p:nvSpPr>
        <p:spPr>
          <a:xfrm>
            <a:off x="488709" y="1528175"/>
            <a:ext cx="5389624" cy="4203856"/>
          </a:xfrm>
          <a:prstGeom prst="rect">
            <a:avLst/>
          </a:prstGeom>
        </p:spPr>
        <p:txBody>
          <a:bodyPr/>
          <a:lstStyle>
            <a:lvl1pPr>
              <a:lnSpc>
                <a:spcPct val="100000"/>
              </a:lnSpc>
              <a:buClr>
                <a:schemeClr val="accent2"/>
              </a:buClr>
              <a:defRPr sz="1600"/>
            </a:lvl1pPr>
            <a:lvl2pPr marL="685800" indent="-228600">
              <a:lnSpc>
                <a:spcPct val="100000"/>
              </a:lnSpc>
              <a:buClr>
                <a:schemeClr val="accent1"/>
              </a:buClr>
              <a:buFont typeface="Arial" panose="020B0604020202020204" pitchFamily="34" charset="0"/>
              <a:buChar char="•"/>
              <a:defRPr sz="1400"/>
            </a:lvl2pPr>
            <a:lvl3pPr marL="1143000" indent="-228600">
              <a:lnSpc>
                <a:spcPct val="100000"/>
              </a:lnSpc>
              <a:buClr>
                <a:schemeClr val="accent3"/>
              </a:buClr>
              <a:buFont typeface="Arial" panose="020B0604020202020204" pitchFamily="34" charset="0"/>
              <a:buChar cha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33369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5BEB629-D986-5613-F7C1-5BA4A59CAFD0}"/>
              </a:ext>
            </a:extLst>
          </p:cNvPr>
          <p:cNvSpPr>
            <a:spLocks noGrp="1"/>
          </p:cNvSpPr>
          <p:nvPr>
            <p:ph type="title"/>
          </p:nvPr>
        </p:nvSpPr>
        <p:spPr>
          <a:xfrm>
            <a:off x="3306763" y="2641387"/>
            <a:ext cx="5561012" cy="1325563"/>
          </a:xfrm>
          <a:prstGeom prst="rect">
            <a:avLst/>
          </a:prstGeom>
        </p:spPr>
        <p:txBody>
          <a:bodyPr>
            <a:noAutofit/>
          </a:bodyPr>
          <a:lstStyle>
            <a:lvl1pPr algn="ctr">
              <a:defRPr sz="4800" b="1">
                <a:solidFill>
                  <a:schemeClr val="bg1"/>
                </a:solidFill>
              </a:defRPr>
            </a:lvl1pPr>
          </a:lstStyle>
          <a:p>
            <a:r>
              <a:rPr lang="en-GB"/>
              <a:t>Click to edit Master title style</a:t>
            </a:r>
            <a:endParaRPr lang="en-US"/>
          </a:p>
        </p:txBody>
      </p:sp>
      <p:pic>
        <p:nvPicPr>
          <p:cNvPr id="6" name="Graphic 5">
            <a:extLst>
              <a:ext uri="{FF2B5EF4-FFF2-40B4-BE49-F238E27FC236}">
                <a16:creationId xmlns:a16="http://schemas.microsoft.com/office/drawing/2014/main" id="{499D8DF1-107B-6AA5-A874-0C2F4CA419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64603">
            <a:off x="-210098" y="151377"/>
            <a:ext cx="3085421" cy="1420273"/>
          </a:xfrm>
          <a:prstGeom prst="rect">
            <a:avLst/>
          </a:prstGeom>
        </p:spPr>
      </p:pic>
      <p:pic>
        <p:nvPicPr>
          <p:cNvPr id="8" name="Graphic 7">
            <a:extLst>
              <a:ext uri="{FF2B5EF4-FFF2-40B4-BE49-F238E27FC236}">
                <a16:creationId xmlns:a16="http://schemas.microsoft.com/office/drawing/2014/main" id="{6CBFBCBA-9280-A990-FB45-0146C3BA6B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064603">
            <a:off x="9622575" y="5570022"/>
            <a:ext cx="2843864" cy="1309080"/>
          </a:xfrm>
          <a:prstGeom prst="rect">
            <a:avLst/>
          </a:prstGeom>
        </p:spPr>
      </p:pic>
      <p:sp>
        <p:nvSpPr>
          <p:cNvPr id="20" name="Text Placeholder 18">
            <a:extLst>
              <a:ext uri="{FF2B5EF4-FFF2-40B4-BE49-F238E27FC236}">
                <a16:creationId xmlns:a16="http://schemas.microsoft.com/office/drawing/2014/main" id="{5CE74663-44C1-1060-FF8D-E437C2082730}"/>
              </a:ext>
            </a:extLst>
          </p:cNvPr>
          <p:cNvSpPr>
            <a:spLocks noGrp="1"/>
          </p:cNvSpPr>
          <p:nvPr>
            <p:ph type="body" sz="quarter" idx="14" hasCustomPrompt="1"/>
          </p:nvPr>
        </p:nvSpPr>
        <p:spPr>
          <a:xfrm>
            <a:off x="3455552" y="6413401"/>
            <a:ext cx="5280896" cy="252870"/>
          </a:xfrm>
          <a:prstGeom prst="rect">
            <a:avLst/>
          </a:prstGeom>
        </p:spPr>
        <p:txBody>
          <a:bodyPr anchor="ctr"/>
          <a:lstStyle>
            <a:lvl1pPr marL="0" indent="0" algn="ctr">
              <a:buNone/>
              <a:defRPr sz="800" spc="0">
                <a:solidFill>
                  <a:schemeClr val="bg1"/>
                </a:solidFill>
              </a:defRPr>
            </a:lvl1pPr>
          </a:lstStyle>
          <a:p>
            <a:pPr lvl="0"/>
            <a:r>
              <a:rPr lang="en-GB"/>
              <a:t>Is this presentation for CONFIDENTIAL/INTERNAL USE/EXTERNAL USE? Choose the one that applies</a:t>
            </a:r>
            <a:endParaRPr lang="en-US"/>
          </a:p>
        </p:txBody>
      </p:sp>
      <p:sp>
        <p:nvSpPr>
          <p:cNvPr id="3" name="Text Placeholder 2">
            <a:extLst>
              <a:ext uri="{FF2B5EF4-FFF2-40B4-BE49-F238E27FC236}">
                <a16:creationId xmlns:a16="http://schemas.microsoft.com/office/drawing/2014/main" id="{27D866E4-3FD0-41F6-CA44-B4A916C64489}"/>
              </a:ext>
            </a:extLst>
          </p:cNvPr>
          <p:cNvSpPr>
            <a:spLocks noGrp="1"/>
          </p:cNvSpPr>
          <p:nvPr>
            <p:ph type="body" sz="quarter" idx="15"/>
          </p:nvPr>
        </p:nvSpPr>
        <p:spPr>
          <a:xfrm>
            <a:off x="3306763" y="4092575"/>
            <a:ext cx="5561012" cy="704850"/>
          </a:xfrm>
          <a:prstGeom prst="rect">
            <a:avLst/>
          </a:prstGeom>
        </p:spPr>
        <p:txBody>
          <a:bodyPr/>
          <a:lstStyle>
            <a:lvl1pPr marL="0" indent="0" algn="ctr">
              <a:buNone/>
              <a:defRPr sz="16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2065096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14C2-07EC-CD6D-E218-D9249D89FC92}"/>
              </a:ext>
            </a:extLst>
          </p:cNvPr>
          <p:cNvSpPr>
            <a:spLocks noGrp="1"/>
          </p:cNvSpPr>
          <p:nvPr>
            <p:ph type="title"/>
          </p:nvPr>
        </p:nvSpPr>
        <p:spPr>
          <a:xfrm>
            <a:off x="838200" y="667813"/>
            <a:ext cx="10515600" cy="583096"/>
          </a:xfrm>
        </p:spPr>
        <p:txBody>
          <a:bodyPr anchor="ctr">
            <a:normAutofit/>
          </a:bodyPr>
          <a:lstStyle>
            <a:lvl1pPr algn="ctr">
              <a:lnSpc>
                <a:spcPct val="100000"/>
              </a:lnSpc>
              <a:defRPr sz="2800"/>
            </a:lvl1pPr>
          </a:lstStyle>
          <a:p>
            <a:r>
              <a:rPr lang="en-GB"/>
              <a:t>Click to edit Master title style</a:t>
            </a:r>
            <a:endParaRPr lang="en-US"/>
          </a:p>
        </p:txBody>
      </p:sp>
      <p:sp>
        <p:nvSpPr>
          <p:cNvPr id="6" name="Text Placeholder 5">
            <a:extLst>
              <a:ext uri="{FF2B5EF4-FFF2-40B4-BE49-F238E27FC236}">
                <a16:creationId xmlns:a16="http://schemas.microsoft.com/office/drawing/2014/main" id="{53A1F512-CEF6-D173-5ABD-56E2E8648266}"/>
              </a:ext>
            </a:extLst>
          </p:cNvPr>
          <p:cNvSpPr>
            <a:spLocks noGrp="1"/>
          </p:cNvSpPr>
          <p:nvPr>
            <p:ph type="body" sz="quarter" idx="12" hasCustomPrompt="1"/>
          </p:nvPr>
        </p:nvSpPr>
        <p:spPr>
          <a:xfrm>
            <a:off x="838200" y="1326195"/>
            <a:ext cx="10515600" cy="365125"/>
          </a:xfrm>
          <a:prstGeom prst="rect">
            <a:avLst/>
          </a:prstGeom>
        </p:spPr>
        <p:txBody>
          <a:bodyPr/>
          <a:lstStyle>
            <a:lvl1pPr marL="0" indent="0" algn="ctr">
              <a:lnSpc>
                <a:spcPct val="100000"/>
              </a:lnSpc>
              <a:buNone/>
              <a:defRPr sz="20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Second level</a:t>
            </a:r>
            <a:endParaRPr lang="en-US"/>
          </a:p>
        </p:txBody>
      </p:sp>
      <p:sp>
        <p:nvSpPr>
          <p:cNvPr id="7" name="Rounded Rectangle 6">
            <a:extLst>
              <a:ext uri="{FF2B5EF4-FFF2-40B4-BE49-F238E27FC236}">
                <a16:creationId xmlns:a16="http://schemas.microsoft.com/office/drawing/2014/main" id="{7C1918F9-956B-CD07-5966-EF8248BBDB9B}"/>
              </a:ext>
            </a:extLst>
          </p:cNvPr>
          <p:cNvSpPr/>
          <p:nvPr userDrawn="1"/>
        </p:nvSpPr>
        <p:spPr>
          <a:xfrm>
            <a:off x="824948" y="2120348"/>
            <a:ext cx="2342320" cy="3738838"/>
          </a:xfrm>
          <a:prstGeom prst="roundRect">
            <a:avLst>
              <a:gd name="adj" fmla="val 643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1555759-FC1F-E157-D870-A06029E45799}"/>
              </a:ext>
            </a:extLst>
          </p:cNvPr>
          <p:cNvSpPr/>
          <p:nvPr userDrawn="1"/>
        </p:nvSpPr>
        <p:spPr>
          <a:xfrm>
            <a:off x="3564007" y="2120348"/>
            <a:ext cx="2342320" cy="3738838"/>
          </a:xfrm>
          <a:prstGeom prst="roundRect">
            <a:avLst>
              <a:gd name="adj" fmla="val 643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E193B28-AB52-67AF-0CD6-B0D6E79BC6AF}"/>
              </a:ext>
            </a:extLst>
          </p:cNvPr>
          <p:cNvSpPr/>
          <p:nvPr userDrawn="1"/>
        </p:nvSpPr>
        <p:spPr>
          <a:xfrm>
            <a:off x="6303066" y="2120348"/>
            <a:ext cx="2342320" cy="3738838"/>
          </a:xfrm>
          <a:prstGeom prst="roundRect">
            <a:avLst>
              <a:gd name="adj" fmla="val 643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3FBE769-7F85-DA15-97B3-7C6AF512578B}"/>
              </a:ext>
            </a:extLst>
          </p:cNvPr>
          <p:cNvSpPr/>
          <p:nvPr userDrawn="1"/>
        </p:nvSpPr>
        <p:spPr>
          <a:xfrm>
            <a:off x="9042125" y="2120348"/>
            <a:ext cx="2342320" cy="3738838"/>
          </a:xfrm>
          <a:prstGeom prst="roundRect">
            <a:avLst>
              <a:gd name="adj" fmla="val 643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B974297C-AF87-F13F-2A02-1525DBE707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3956" y="2533443"/>
            <a:ext cx="670789" cy="609808"/>
          </a:xfrm>
          <a:prstGeom prst="rect">
            <a:avLst/>
          </a:prstGeom>
        </p:spPr>
      </p:pic>
      <p:pic>
        <p:nvPicPr>
          <p:cNvPr id="16" name="Graphic 15">
            <a:extLst>
              <a:ext uri="{FF2B5EF4-FFF2-40B4-BE49-F238E27FC236}">
                <a16:creationId xmlns:a16="http://schemas.microsoft.com/office/drawing/2014/main" id="{0D106692-88E1-CD03-30FF-38CDC5EF39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73914" y="2497446"/>
            <a:ext cx="641489" cy="641489"/>
          </a:xfrm>
          <a:prstGeom prst="rect">
            <a:avLst/>
          </a:prstGeom>
        </p:spPr>
      </p:pic>
      <p:pic>
        <p:nvPicPr>
          <p:cNvPr id="18" name="Graphic 17">
            <a:extLst>
              <a:ext uri="{FF2B5EF4-FFF2-40B4-BE49-F238E27FC236}">
                <a16:creationId xmlns:a16="http://schemas.microsoft.com/office/drawing/2014/main" id="{947BDB10-4DFE-DBFF-BF54-7EF659EEF4D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45607" y="2451655"/>
            <a:ext cx="824116" cy="824116"/>
          </a:xfrm>
          <a:prstGeom prst="rect">
            <a:avLst/>
          </a:prstGeom>
        </p:spPr>
      </p:pic>
      <p:pic>
        <p:nvPicPr>
          <p:cNvPr id="20" name="Graphic 19">
            <a:extLst>
              <a:ext uri="{FF2B5EF4-FFF2-40B4-BE49-F238E27FC236}">
                <a16:creationId xmlns:a16="http://schemas.microsoft.com/office/drawing/2014/main" id="{F952CE8E-6205-0286-A3AD-9B9248AFC86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56956" y="2533443"/>
            <a:ext cx="451368" cy="660539"/>
          </a:xfrm>
          <a:prstGeom prst="rect">
            <a:avLst/>
          </a:prstGeom>
        </p:spPr>
      </p:pic>
      <p:sp>
        <p:nvSpPr>
          <p:cNvPr id="22" name="Text Placeholder 21">
            <a:extLst>
              <a:ext uri="{FF2B5EF4-FFF2-40B4-BE49-F238E27FC236}">
                <a16:creationId xmlns:a16="http://schemas.microsoft.com/office/drawing/2014/main" id="{52B35252-8B37-8884-E696-95259BDE3536}"/>
              </a:ext>
            </a:extLst>
          </p:cNvPr>
          <p:cNvSpPr>
            <a:spLocks noGrp="1"/>
          </p:cNvSpPr>
          <p:nvPr>
            <p:ph type="body" sz="quarter" idx="13"/>
          </p:nvPr>
        </p:nvSpPr>
        <p:spPr>
          <a:xfrm>
            <a:off x="1113595" y="3364792"/>
            <a:ext cx="1762125" cy="532190"/>
          </a:xfrm>
          <a:prstGeom prst="rect">
            <a:avLst/>
          </a:prstGeom>
        </p:spPr>
        <p:txBody>
          <a:bodyPr/>
          <a:lstStyle>
            <a:lvl1pPr marL="0" indent="0" algn="ctr">
              <a:buNone/>
              <a:defRPr sz="1800" b="1"/>
            </a:lvl1pPr>
          </a:lstStyle>
          <a:p>
            <a:pPr lvl="0"/>
            <a:r>
              <a:rPr lang="en-GB"/>
              <a:t>Click to edit Master text</a:t>
            </a:r>
            <a:endParaRPr lang="en-US"/>
          </a:p>
        </p:txBody>
      </p:sp>
      <p:sp>
        <p:nvSpPr>
          <p:cNvPr id="23" name="Text Placeholder 21">
            <a:extLst>
              <a:ext uri="{FF2B5EF4-FFF2-40B4-BE49-F238E27FC236}">
                <a16:creationId xmlns:a16="http://schemas.microsoft.com/office/drawing/2014/main" id="{F1B42969-32A2-C870-2240-D1F97F4ECDD6}"/>
              </a:ext>
            </a:extLst>
          </p:cNvPr>
          <p:cNvSpPr>
            <a:spLocks noGrp="1"/>
          </p:cNvSpPr>
          <p:nvPr>
            <p:ph type="body" sz="quarter" idx="14"/>
          </p:nvPr>
        </p:nvSpPr>
        <p:spPr>
          <a:xfrm>
            <a:off x="1113595" y="4014147"/>
            <a:ext cx="1762125" cy="1651640"/>
          </a:xfrm>
          <a:prstGeom prst="rect">
            <a:avLst/>
          </a:prstGeom>
        </p:spPr>
        <p:txBody>
          <a:bodyPr/>
          <a:lstStyle>
            <a:lvl1pPr marL="0" indent="0" algn="ctr">
              <a:lnSpc>
                <a:spcPct val="100000"/>
              </a:lnSpc>
              <a:buNone/>
              <a:defRPr sz="1400"/>
            </a:lvl1pPr>
          </a:lstStyle>
          <a:p>
            <a:pPr lvl="0"/>
            <a:r>
              <a:rPr lang="en-GB"/>
              <a:t>Click to edit Master text</a:t>
            </a:r>
            <a:endParaRPr lang="en-US"/>
          </a:p>
        </p:txBody>
      </p:sp>
      <p:sp>
        <p:nvSpPr>
          <p:cNvPr id="24" name="Text Placeholder 21">
            <a:extLst>
              <a:ext uri="{FF2B5EF4-FFF2-40B4-BE49-F238E27FC236}">
                <a16:creationId xmlns:a16="http://schemas.microsoft.com/office/drawing/2014/main" id="{5C051BA3-5076-FCB3-567B-2C1CFF7CF1D4}"/>
              </a:ext>
            </a:extLst>
          </p:cNvPr>
          <p:cNvSpPr>
            <a:spLocks noGrp="1"/>
          </p:cNvSpPr>
          <p:nvPr>
            <p:ph type="body" sz="quarter" idx="15"/>
          </p:nvPr>
        </p:nvSpPr>
        <p:spPr>
          <a:xfrm>
            <a:off x="3856795" y="3364792"/>
            <a:ext cx="1762125" cy="532190"/>
          </a:xfrm>
          <a:prstGeom prst="rect">
            <a:avLst/>
          </a:prstGeom>
        </p:spPr>
        <p:txBody>
          <a:bodyPr/>
          <a:lstStyle>
            <a:lvl1pPr marL="0" indent="0" algn="ctr">
              <a:buNone/>
              <a:defRPr sz="1800" b="1"/>
            </a:lvl1pPr>
          </a:lstStyle>
          <a:p>
            <a:pPr lvl="0"/>
            <a:r>
              <a:rPr lang="en-GB"/>
              <a:t>Click to edit Master text</a:t>
            </a:r>
            <a:endParaRPr lang="en-US"/>
          </a:p>
        </p:txBody>
      </p:sp>
      <p:sp>
        <p:nvSpPr>
          <p:cNvPr id="25" name="Text Placeholder 21">
            <a:extLst>
              <a:ext uri="{FF2B5EF4-FFF2-40B4-BE49-F238E27FC236}">
                <a16:creationId xmlns:a16="http://schemas.microsoft.com/office/drawing/2014/main" id="{3B5F6171-CA92-AA93-35F1-1B100A2F88E4}"/>
              </a:ext>
            </a:extLst>
          </p:cNvPr>
          <p:cNvSpPr>
            <a:spLocks noGrp="1"/>
          </p:cNvSpPr>
          <p:nvPr>
            <p:ph type="body" sz="quarter" idx="16"/>
          </p:nvPr>
        </p:nvSpPr>
        <p:spPr>
          <a:xfrm>
            <a:off x="3856795" y="4014147"/>
            <a:ext cx="1762125" cy="1651640"/>
          </a:xfrm>
          <a:prstGeom prst="rect">
            <a:avLst/>
          </a:prstGeom>
        </p:spPr>
        <p:txBody>
          <a:bodyPr/>
          <a:lstStyle>
            <a:lvl1pPr marL="0" indent="0" algn="ctr">
              <a:lnSpc>
                <a:spcPct val="100000"/>
              </a:lnSpc>
              <a:buNone/>
              <a:defRPr sz="1400"/>
            </a:lvl1pPr>
          </a:lstStyle>
          <a:p>
            <a:pPr lvl="0"/>
            <a:r>
              <a:rPr lang="en-GB"/>
              <a:t>Click to edit Master text</a:t>
            </a:r>
            <a:endParaRPr lang="en-US"/>
          </a:p>
        </p:txBody>
      </p:sp>
      <p:sp>
        <p:nvSpPr>
          <p:cNvPr id="26" name="Text Placeholder 21">
            <a:extLst>
              <a:ext uri="{FF2B5EF4-FFF2-40B4-BE49-F238E27FC236}">
                <a16:creationId xmlns:a16="http://schemas.microsoft.com/office/drawing/2014/main" id="{FC0031B4-6069-3DEF-0C9B-F2AB37D3F00B}"/>
              </a:ext>
            </a:extLst>
          </p:cNvPr>
          <p:cNvSpPr>
            <a:spLocks noGrp="1"/>
          </p:cNvSpPr>
          <p:nvPr>
            <p:ph type="body" sz="quarter" idx="17"/>
          </p:nvPr>
        </p:nvSpPr>
        <p:spPr>
          <a:xfrm>
            <a:off x="6599995" y="3364792"/>
            <a:ext cx="1762125" cy="532190"/>
          </a:xfrm>
          <a:prstGeom prst="rect">
            <a:avLst/>
          </a:prstGeom>
        </p:spPr>
        <p:txBody>
          <a:bodyPr/>
          <a:lstStyle>
            <a:lvl1pPr marL="0" indent="0" algn="ctr">
              <a:buNone/>
              <a:defRPr sz="1800" b="1"/>
            </a:lvl1pPr>
          </a:lstStyle>
          <a:p>
            <a:pPr lvl="0"/>
            <a:r>
              <a:rPr lang="en-GB"/>
              <a:t>Click to edit Master text</a:t>
            </a:r>
            <a:endParaRPr lang="en-US"/>
          </a:p>
        </p:txBody>
      </p:sp>
      <p:sp>
        <p:nvSpPr>
          <p:cNvPr id="27" name="Text Placeholder 21">
            <a:extLst>
              <a:ext uri="{FF2B5EF4-FFF2-40B4-BE49-F238E27FC236}">
                <a16:creationId xmlns:a16="http://schemas.microsoft.com/office/drawing/2014/main" id="{79036E56-1F2A-21DE-E5FA-1AA71298E4D1}"/>
              </a:ext>
            </a:extLst>
          </p:cNvPr>
          <p:cNvSpPr>
            <a:spLocks noGrp="1"/>
          </p:cNvSpPr>
          <p:nvPr>
            <p:ph type="body" sz="quarter" idx="18"/>
          </p:nvPr>
        </p:nvSpPr>
        <p:spPr>
          <a:xfrm>
            <a:off x="6599995" y="4014147"/>
            <a:ext cx="1762125" cy="1651640"/>
          </a:xfrm>
          <a:prstGeom prst="rect">
            <a:avLst/>
          </a:prstGeom>
        </p:spPr>
        <p:txBody>
          <a:bodyPr/>
          <a:lstStyle>
            <a:lvl1pPr marL="0" indent="0" algn="ctr">
              <a:lnSpc>
                <a:spcPct val="100000"/>
              </a:lnSpc>
              <a:buNone/>
              <a:defRPr sz="1400"/>
            </a:lvl1pPr>
          </a:lstStyle>
          <a:p>
            <a:pPr lvl="0"/>
            <a:r>
              <a:rPr lang="en-GB"/>
              <a:t>Click to edit Master text</a:t>
            </a:r>
            <a:endParaRPr lang="en-US"/>
          </a:p>
        </p:txBody>
      </p:sp>
      <p:sp>
        <p:nvSpPr>
          <p:cNvPr id="28" name="Text Placeholder 21">
            <a:extLst>
              <a:ext uri="{FF2B5EF4-FFF2-40B4-BE49-F238E27FC236}">
                <a16:creationId xmlns:a16="http://schemas.microsoft.com/office/drawing/2014/main" id="{5A3DB0BA-A96E-7CEB-3651-EFE1472B5768}"/>
              </a:ext>
            </a:extLst>
          </p:cNvPr>
          <p:cNvSpPr>
            <a:spLocks noGrp="1"/>
          </p:cNvSpPr>
          <p:nvPr>
            <p:ph type="body" sz="quarter" idx="19"/>
          </p:nvPr>
        </p:nvSpPr>
        <p:spPr>
          <a:xfrm>
            <a:off x="9343195" y="3364792"/>
            <a:ext cx="1762125" cy="532190"/>
          </a:xfrm>
          <a:prstGeom prst="rect">
            <a:avLst/>
          </a:prstGeom>
        </p:spPr>
        <p:txBody>
          <a:bodyPr/>
          <a:lstStyle>
            <a:lvl1pPr marL="0" indent="0" algn="ctr">
              <a:buNone/>
              <a:defRPr sz="1800" b="1"/>
            </a:lvl1pPr>
          </a:lstStyle>
          <a:p>
            <a:pPr lvl="0"/>
            <a:r>
              <a:rPr lang="en-GB"/>
              <a:t>Click to edit Master text</a:t>
            </a:r>
            <a:endParaRPr lang="en-US"/>
          </a:p>
        </p:txBody>
      </p:sp>
      <p:sp>
        <p:nvSpPr>
          <p:cNvPr id="29" name="Text Placeholder 21">
            <a:extLst>
              <a:ext uri="{FF2B5EF4-FFF2-40B4-BE49-F238E27FC236}">
                <a16:creationId xmlns:a16="http://schemas.microsoft.com/office/drawing/2014/main" id="{75579F29-7E54-147B-CF9C-61DA82E3E108}"/>
              </a:ext>
            </a:extLst>
          </p:cNvPr>
          <p:cNvSpPr>
            <a:spLocks noGrp="1"/>
          </p:cNvSpPr>
          <p:nvPr>
            <p:ph type="body" sz="quarter" idx="20"/>
          </p:nvPr>
        </p:nvSpPr>
        <p:spPr>
          <a:xfrm>
            <a:off x="9343195" y="4014147"/>
            <a:ext cx="1762125" cy="1651640"/>
          </a:xfrm>
          <a:prstGeom prst="rect">
            <a:avLst/>
          </a:prstGeom>
        </p:spPr>
        <p:txBody>
          <a:bodyPr/>
          <a:lstStyle>
            <a:lvl1pPr marL="0" indent="0" algn="ctr">
              <a:lnSpc>
                <a:spcPct val="100000"/>
              </a:lnSpc>
              <a:buNone/>
              <a:defRPr sz="1400"/>
            </a:lvl1pPr>
          </a:lstStyle>
          <a:p>
            <a:pPr lvl="0"/>
            <a:r>
              <a:rPr lang="en-GB"/>
              <a:t>Click to edit Master text</a:t>
            </a:r>
            <a:endParaRPr lang="en-US"/>
          </a:p>
        </p:txBody>
      </p:sp>
      <p:pic>
        <p:nvPicPr>
          <p:cNvPr id="5" name="Picture 4" descr="A blue text on a black background&#10;&#10;Description automatically generated">
            <a:extLst>
              <a:ext uri="{FF2B5EF4-FFF2-40B4-BE49-F238E27FC236}">
                <a16:creationId xmlns:a16="http://schemas.microsoft.com/office/drawing/2014/main" id="{3156CFBD-A8D7-99C7-A1BC-D4874164D44E}"/>
              </a:ext>
            </a:extLst>
          </p:cNvPr>
          <p:cNvPicPr>
            <a:picLocks noChangeAspect="1"/>
          </p:cNvPicPr>
          <p:nvPr userDrawn="1"/>
        </p:nvPicPr>
        <p:blipFill>
          <a:blip r:embed="rId10"/>
          <a:stretch>
            <a:fillRect/>
          </a:stretch>
        </p:blipFill>
        <p:spPr>
          <a:xfrm>
            <a:off x="10590972" y="6389938"/>
            <a:ext cx="1037974" cy="276333"/>
          </a:xfrm>
          <a:prstGeom prst="rect">
            <a:avLst/>
          </a:prstGeom>
        </p:spPr>
      </p:pic>
      <p:sp>
        <p:nvSpPr>
          <p:cNvPr id="11" name="Oval 10">
            <a:extLst>
              <a:ext uri="{FF2B5EF4-FFF2-40B4-BE49-F238E27FC236}">
                <a16:creationId xmlns:a16="http://schemas.microsoft.com/office/drawing/2014/main" id="{D604F19F-6C5B-3DDB-2596-1F78CD37ED3E}"/>
              </a:ext>
            </a:extLst>
          </p:cNvPr>
          <p:cNvSpPr/>
          <p:nvPr userDrawn="1"/>
        </p:nvSpPr>
        <p:spPr>
          <a:xfrm>
            <a:off x="11265152" y="434154"/>
            <a:ext cx="373626" cy="37362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a:extLst>
              <a:ext uri="{FF2B5EF4-FFF2-40B4-BE49-F238E27FC236}">
                <a16:creationId xmlns:a16="http://schemas.microsoft.com/office/drawing/2014/main" id="{7DAAD8D9-FE5B-DC81-D4D5-01C6C2CB0A6D}"/>
              </a:ext>
            </a:extLst>
          </p:cNvPr>
          <p:cNvSpPr txBox="1">
            <a:spLocks/>
          </p:cNvSpPr>
          <p:nvPr userDrawn="1"/>
        </p:nvSpPr>
        <p:spPr>
          <a:xfrm>
            <a:off x="11265152" y="442655"/>
            <a:ext cx="363794"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tint val="82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348BFD0-04BB-C446-95DC-63B616F87DC9}" type="slidenum">
              <a:rPr lang="en-US" smtClean="0"/>
              <a:pPr algn="ctr"/>
              <a:t>‹#›</a:t>
            </a:fld>
            <a:endParaRPr lang="en-US"/>
          </a:p>
        </p:txBody>
      </p:sp>
      <p:sp>
        <p:nvSpPr>
          <p:cNvPr id="13" name="Text Placeholder 18">
            <a:extLst>
              <a:ext uri="{FF2B5EF4-FFF2-40B4-BE49-F238E27FC236}">
                <a16:creationId xmlns:a16="http://schemas.microsoft.com/office/drawing/2014/main" id="{51C1A082-DC2E-1546-55ED-7D65FB6A2246}"/>
              </a:ext>
            </a:extLst>
          </p:cNvPr>
          <p:cNvSpPr>
            <a:spLocks noGrp="1"/>
          </p:cNvSpPr>
          <p:nvPr>
            <p:ph type="body" sz="quarter" idx="21" hasCustomPrompt="1"/>
          </p:nvPr>
        </p:nvSpPr>
        <p:spPr>
          <a:xfrm>
            <a:off x="488950" y="6413401"/>
            <a:ext cx="5623856" cy="252870"/>
          </a:xfrm>
          <a:prstGeom prst="rect">
            <a:avLst/>
          </a:prstGeom>
        </p:spPr>
        <p:txBody>
          <a:bodyPr anchor="ctr"/>
          <a:lstStyle>
            <a:lvl1pPr marL="0" indent="0" algn="l">
              <a:buNone/>
              <a:defRPr sz="800" spc="0">
                <a:solidFill>
                  <a:schemeClr val="tx1"/>
                </a:solidFill>
              </a:defRPr>
            </a:lvl1pPr>
          </a:lstStyle>
          <a:p>
            <a:pPr lvl="0"/>
            <a:r>
              <a:rPr lang="en-GB"/>
              <a:t>Is this presentation for CONFIDENTIAL/INTERNAL USE/EXTERNAL USE? Choose the one that applies</a:t>
            </a:r>
            <a:endParaRPr lang="en-US"/>
          </a:p>
        </p:txBody>
      </p:sp>
    </p:spTree>
    <p:extLst>
      <p:ext uri="{BB962C8B-B14F-4D97-AF65-F5344CB8AC3E}">
        <p14:creationId xmlns:p14="http://schemas.microsoft.com/office/powerpoint/2010/main" val="108108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5BEB629-D986-5613-F7C1-5BA4A59CAFD0}"/>
              </a:ext>
            </a:extLst>
          </p:cNvPr>
          <p:cNvSpPr>
            <a:spLocks noGrp="1"/>
          </p:cNvSpPr>
          <p:nvPr>
            <p:ph type="title"/>
          </p:nvPr>
        </p:nvSpPr>
        <p:spPr>
          <a:xfrm>
            <a:off x="3306763" y="2641387"/>
            <a:ext cx="5561012" cy="1325563"/>
          </a:xfrm>
          <a:prstGeom prst="rect">
            <a:avLst/>
          </a:prstGeom>
        </p:spPr>
        <p:txBody>
          <a:bodyPr>
            <a:noAutofit/>
          </a:bodyPr>
          <a:lstStyle>
            <a:lvl1pPr algn="ctr">
              <a:defRPr sz="4800" b="1">
                <a:solidFill>
                  <a:schemeClr val="bg1"/>
                </a:solidFill>
              </a:defRPr>
            </a:lvl1pPr>
          </a:lstStyle>
          <a:p>
            <a:r>
              <a:rPr lang="en-GB"/>
              <a:t>Click to edit Master title style</a:t>
            </a:r>
            <a:endParaRPr lang="en-US"/>
          </a:p>
        </p:txBody>
      </p:sp>
      <p:pic>
        <p:nvPicPr>
          <p:cNvPr id="6" name="Graphic 5">
            <a:extLst>
              <a:ext uri="{FF2B5EF4-FFF2-40B4-BE49-F238E27FC236}">
                <a16:creationId xmlns:a16="http://schemas.microsoft.com/office/drawing/2014/main" id="{499D8DF1-107B-6AA5-A874-0C2F4CA419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64603">
            <a:off x="-210098" y="151377"/>
            <a:ext cx="3085421" cy="1420273"/>
          </a:xfrm>
          <a:prstGeom prst="rect">
            <a:avLst/>
          </a:prstGeom>
        </p:spPr>
      </p:pic>
      <p:pic>
        <p:nvPicPr>
          <p:cNvPr id="8" name="Graphic 7">
            <a:extLst>
              <a:ext uri="{FF2B5EF4-FFF2-40B4-BE49-F238E27FC236}">
                <a16:creationId xmlns:a16="http://schemas.microsoft.com/office/drawing/2014/main" id="{6CBFBCBA-9280-A990-FB45-0146C3BA6B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064603">
            <a:off x="9622575" y="5570022"/>
            <a:ext cx="2843864" cy="1309080"/>
          </a:xfrm>
          <a:prstGeom prst="rect">
            <a:avLst/>
          </a:prstGeom>
        </p:spPr>
      </p:pic>
      <p:sp>
        <p:nvSpPr>
          <p:cNvPr id="20" name="Text Placeholder 18">
            <a:extLst>
              <a:ext uri="{FF2B5EF4-FFF2-40B4-BE49-F238E27FC236}">
                <a16:creationId xmlns:a16="http://schemas.microsoft.com/office/drawing/2014/main" id="{5CE74663-44C1-1060-FF8D-E437C2082730}"/>
              </a:ext>
            </a:extLst>
          </p:cNvPr>
          <p:cNvSpPr>
            <a:spLocks noGrp="1"/>
          </p:cNvSpPr>
          <p:nvPr>
            <p:ph type="body" sz="quarter" idx="14" hasCustomPrompt="1"/>
          </p:nvPr>
        </p:nvSpPr>
        <p:spPr>
          <a:xfrm>
            <a:off x="3455552" y="6413401"/>
            <a:ext cx="5280896" cy="252870"/>
          </a:xfrm>
          <a:prstGeom prst="rect">
            <a:avLst/>
          </a:prstGeom>
        </p:spPr>
        <p:txBody>
          <a:bodyPr anchor="ctr"/>
          <a:lstStyle>
            <a:lvl1pPr marL="0" indent="0" algn="ctr">
              <a:buNone/>
              <a:defRPr sz="800" spc="0">
                <a:solidFill>
                  <a:schemeClr val="bg1"/>
                </a:solidFill>
              </a:defRPr>
            </a:lvl1pPr>
          </a:lstStyle>
          <a:p>
            <a:pPr lvl="0"/>
            <a:r>
              <a:rPr lang="en-GB"/>
              <a:t>Is this presentation for CONFIDENTIAL/INTERNAL USE/EXTERNAL USE? Choose the one that applies</a:t>
            </a:r>
            <a:endParaRPr lang="en-US"/>
          </a:p>
        </p:txBody>
      </p:sp>
      <p:sp>
        <p:nvSpPr>
          <p:cNvPr id="3" name="Text Placeholder 2">
            <a:extLst>
              <a:ext uri="{FF2B5EF4-FFF2-40B4-BE49-F238E27FC236}">
                <a16:creationId xmlns:a16="http://schemas.microsoft.com/office/drawing/2014/main" id="{27D866E4-3FD0-41F6-CA44-B4A916C64489}"/>
              </a:ext>
            </a:extLst>
          </p:cNvPr>
          <p:cNvSpPr>
            <a:spLocks noGrp="1"/>
          </p:cNvSpPr>
          <p:nvPr>
            <p:ph type="body" sz="quarter" idx="15"/>
          </p:nvPr>
        </p:nvSpPr>
        <p:spPr>
          <a:xfrm>
            <a:off x="3306763" y="4092575"/>
            <a:ext cx="5561012" cy="704850"/>
          </a:xfrm>
          <a:prstGeom prst="rect">
            <a:avLst/>
          </a:prstGeom>
        </p:spPr>
        <p:txBody>
          <a:bodyPr/>
          <a:lstStyle>
            <a:lvl1pPr marL="0" indent="0" algn="ctr">
              <a:buNone/>
              <a:defRPr sz="16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2065096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14C2-07EC-CD6D-E218-D9249D89FC92}"/>
              </a:ext>
            </a:extLst>
          </p:cNvPr>
          <p:cNvSpPr>
            <a:spLocks noGrp="1"/>
          </p:cNvSpPr>
          <p:nvPr>
            <p:ph type="title"/>
          </p:nvPr>
        </p:nvSpPr>
        <p:spPr>
          <a:xfrm>
            <a:off x="838200" y="667813"/>
            <a:ext cx="10515600" cy="583096"/>
          </a:xfrm>
        </p:spPr>
        <p:txBody>
          <a:bodyPr anchor="ctr">
            <a:normAutofit/>
          </a:bodyPr>
          <a:lstStyle>
            <a:lvl1pPr algn="ctr">
              <a:lnSpc>
                <a:spcPct val="100000"/>
              </a:lnSpc>
              <a:defRPr sz="2800"/>
            </a:lvl1pPr>
          </a:lstStyle>
          <a:p>
            <a:r>
              <a:rPr lang="en-GB"/>
              <a:t>Click to edit Master title style</a:t>
            </a:r>
            <a:endParaRPr lang="en-US"/>
          </a:p>
        </p:txBody>
      </p:sp>
      <p:sp>
        <p:nvSpPr>
          <p:cNvPr id="6" name="Text Placeholder 5">
            <a:extLst>
              <a:ext uri="{FF2B5EF4-FFF2-40B4-BE49-F238E27FC236}">
                <a16:creationId xmlns:a16="http://schemas.microsoft.com/office/drawing/2014/main" id="{53A1F512-CEF6-D173-5ABD-56E2E8648266}"/>
              </a:ext>
            </a:extLst>
          </p:cNvPr>
          <p:cNvSpPr>
            <a:spLocks noGrp="1"/>
          </p:cNvSpPr>
          <p:nvPr>
            <p:ph type="body" sz="quarter" idx="12" hasCustomPrompt="1"/>
          </p:nvPr>
        </p:nvSpPr>
        <p:spPr>
          <a:xfrm>
            <a:off x="838200" y="1326195"/>
            <a:ext cx="10515600" cy="365125"/>
          </a:xfrm>
          <a:prstGeom prst="rect">
            <a:avLst/>
          </a:prstGeom>
        </p:spPr>
        <p:txBody>
          <a:bodyPr/>
          <a:lstStyle>
            <a:lvl1pPr marL="0" indent="0" algn="ctr">
              <a:lnSpc>
                <a:spcPct val="100000"/>
              </a:lnSpc>
              <a:buNone/>
              <a:defRPr sz="20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Second level</a:t>
            </a:r>
            <a:endParaRPr lang="en-US"/>
          </a:p>
        </p:txBody>
      </p:sp>
      <p:sp>
        <p:nvSpPr>
          <p:cNvPr id="7" name="Rounded Rectangle 6">
            <a:extLst>
              <a:ext uri="{FF2B5EF4-FFF2-40B4-BE49-F238E27FC236}">
                <a16:creationId xmlns:a16="http://schemas.microsoft.com/office/drawing/2014/main" id="{7C1918F9-956B-CD07-5966-EF8248BBDB9B}"/>
              </a:ext>
            </a:extLst>
          </p:cNvPr>
          <p:cNvSpPr/>
          <p:nvPr userDrawn="1"/>
        </p:nvSpPr>
        <p:spPr>
          <a:xfrm>
            <a:off x="824948" y="2120348"/>
            <a:ext cx="2342320" cy="3738838"/>
          </a:xfrm>
          <a:prstGeom prst="roundRect">
            <a:avLst>
              <a:gd name="adj" fmla="val 643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1555759-FC1F-E157-D870-A06029E45799}"/>
              </a:ext>
            </a:extLst>
          </p:cNvPr>
          <p:cNvSpPr/>
          <p:nvPr userDrawn="1"/>
        </p:nvSpPr>
        <p:spPr>
          <a:xfrm>
            <a:off x="3564007" y="2120348"/>
            <a:ext cx="2342320" cy="3738838"/>
          </a:xfrm>
          <a:prstGeom prst="roundRect">
            <a:avLst>
              <a:gd name="adj" fmla="val 643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E193B28-AB52-67AF-0CD6-B0D6E79BC6AF}"/>
              </a:ext>
            </a:extLst>
          </p:cNvPr>
          <p:cNvSpPr/>
          <p:nvPr userDrawn="1"/>
        </p:nvSpPr>
        <p:spPr>
          <a:xfrm>
            <a:off x="6303066" y="2120348"/>
            <a:ext cx="2342320" cy="3738838"/>
          </a:xfrm>
          <a:prstGeom prst="roundRect">
            <a:avLst>
              <a:gd name="adj" fmla="val 643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3FBE769-7F85-DA15-97B3-7C6AF512578B}"/>
              </a:ext>
            </a:extLst>
          </p:cNvPr>
          <p:cNvSpPr/>
          <p:nvPr userDrawn="1"/>
        </p:nvSpPr>
        <p:spPr>
          <a:xfrm>
            <a:off x="9042125" y="2120348"/>
            <a:ext cx="2342320" cy="3738838"/>
          </a:xfrm>
          <a:prstGeom prst="roundRect">
            <a:avLst>
              <a:gd name="adj" fmla="val 643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B974297C-AF87-F13F-2A02-1525DBE707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43956" y="2533443"/>
            <a:ext cx="670789" cy="609808"/>
          </a:xfrm>
          <a:prstGeom prst="rect">
            <a:avLst/>
          </a:prstGeom>
        </p:spPr>
      </p:pic>
      <p:pic>
        <p:nvPicPr>
          <p:cNvPr id="16" name="Graphic 15">
            <a:extLst>
              <a:ext uri="{FF2B5EF4-FFF2-40B4-BE49-F238E27FC236}">
                <a16:creationId xmlns:a16="http://schemas.microsoft.com/office/drawing/2014/main" id="{0D106692-88E1-CD03-30FF-38CDC5EF39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73914" y="2497446"/>
            <a:ext cx="641489" cy="641489"/>
          </a:xfrm>
          <a:prstGeom prst="rect">
            <a:avLst/>
          </a:prstGeom>
        </p:spPr>
      </p:pic>
      <p:pic>
        <p:nvPicPr>
          <p:cNvPr id="18" name="Graphic 17">
            <a:extLst>
              <a:ext uri="{FF2B5EF4-FFF2-40B4-BE49-F238E27FC236}">
                <a16:creationId xmlns:a16="http://schemas.microsoft.com/office/drawing/2014/main" id="{947BDB10-4DFE-DBFF-BF54-7EF659EEF4D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45607" y="2451655"/>
            <a:ext cx="824116" cy="824116"/>
          </a:xfrm>
          <a:prstGeom prst="rect">
            <a:avLst/>
          </a:prstGeom>
        </p:spPr>
      </p:pic>
      <p:pic>
        <p:nvPicPr>
          <p:cNvPr id="20" name="Graphic 19">
            <a:extLst>
              <a:ext uri="{FF2B5EF4-FFF2-40B4-BE49-F238E27FC236}">
                <a16:creationId xmlns:a16="http://schemas.microsoft.com/office/drawing/2014/main" id="{F952CE8E-6205-0286-A3AD-9B9248AFC86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56956" y="2533443"/>
            <a:ext cx="451368" cy="660539"/>
          </a:xfrm>
          <a:prstGeom prst="rect">
            <a:avLst/>
          </a:prstGeom>
        </p:spPr>
      </p:pic>
      <p:sp>
        <p:nvSpPr>
          <p:cNvPr id="22" name="Text Placeholder 21">
            <a:extLst>
              <a:ext uri="{FF2B5EF4-FFF2-40B4-BE49-F238E27FC236}">
                <a16:creationId xmlns:a16="http://schemas.microsoft.com/office/drawing/2014/main" id="{52B35252-8B37-8884-E696-95259BDE3536}"/>
              </a:ext>
            </a:extLst>
          </p:cNvPr>
          <p:cNvSpPr>
            <a:spLocks noGrp="1"/>
          </p:cNvSpPr>
          <p:nvPr>
            <p:ph type="body" sz="quarter" idx="13"/>
          </p:nvPr>
        </p:nvSpPr>
        <p:spPr>
          <a:xfrm>
            <a:off x="1113595" y="3364792"/>
            <a:ext cx="1762125" cy="532190"/>
          </a:xfrm>
          <a:prstGeom prst="rect">
            <a:avLst/>
          </a:prstGeom>
        </p:spPr>
        <p:txBody>
          <a:bodyPr/>
          <a:lstStyle>
            <a:lvl1pPr marL="0" indent="0" algn="ctr">
              <a:buNone/>
              <a:defRPr sz="1800" b="1"/>
            </a:lvl1pPr>
          </a:lstStyle>
          <a:p>
            <a:pPr lvl="0"/>
            <a:r>
              <a:rPr lang="en-GB"/>
              <a:t>Click to edit Master text</a:t>
            </a:r>
            <a:endParaRPr lang="en-US"/>
          </a:p>
        </p:txBody>
      </p:sp>
      <p:sp>
        <p:nvSpPr>
          <p:cNvPr id="23" name="Text Placeholder 21">
            <a:extLst>
              <a:ext uri="{FF2B5EF4-FFF2-40B4-BE49-F238E27FC236}">
                <a16:creationId xmlns:a16="http://schemas.microsoft.com/office/drawing/2014/main" id="{F1B42969-32A2-C870-2240-D1F97F4ECDD6}"/>
              </a:ext>
            </a:extLst>
          </p:cNvPr>
          <p:cNvSpPr>
            <a:spLocks noGrp="1"/>
          </p:cNvSpPr>
          <p:nvPr>
            <p:ph type="body" sz="quarter" idx="14"/>
          </p:nvPr>
        </p:nvSpPr>
        <p:spPr>
          <a:xfrm>
            <a:off x="1113595" y="4014147"/>
            <a:ext cx="1762125" cy="1651640"/>
          </a:xfrm>
          <a:prstGeom prst="rect">
            <a:avLst/>
          </a:prstGeom>
        </p:spPr>
        <p:txBody>
          <a:bodyPr/>
          <a:lstStyle>
            <a:lvl1pPr marL="0" indent="0" algn="ctr">
              <a:lnSpc>
                <a:spcPct val="100000"/>
              </a:lnSpc>
              <a:buNone/>
              <a:defRPr sz="1400"/>
            </a:lvl1pPr>
          </a:lstStyle>
          <a:p>
            <a:pPr lvl="0"/>
            <a:r>
              <a:rPr lang="en-GB"/>
              <a:t>Click to edit Master text</a:t>
            </a:r>
            <a:endParaRPr lang="en-US"/>
          </a:p>
        </p:txBody>
      </p:sp>
      <p:sp>
        <p:nvSpPr>
          <p:cNvPr id="24" name="Text Placeholder 21">
            <a:extLst>
              <a:ext uri="{FF2B5EF4-FFF2-40B4-BE49-F238E27FC236}">
                <a16:creationId xmlns:a16="http://schemas.microsoft.com/office/drawing/2014/main" id="{5C051BA3-5076-FCB3-567B-2C1CFF7CF1D4}"/>
              </a:ext>
            </a:extLst>
          </p:cNvPr>
          <p:cNvSpPr>
            <a:spLocks noGrp="1"/>
          </p:cNvSpPr>
          <p:nvPr>
            <p:ph type="body" sz="quarter" idx="15"/>
          </p:nvPr>
        </p:nvSpPr>
        <p:spPr>
          <a:xfrm>
            <a:off x="3856795" y="3364792"/>
            <a:ext cx="1762125" cy="532190"/>
          </a:xfrm>
          <a:prstGeom prst="rect">
            <a:avLst/>
          </a:prstGeom>
        </p:spPr>
        <p:txBody>
          <a:bodyPr/>
          <a:lstStyle>
            <a:lvl1pPr marL="0" indent="0" algn="ctr">
              <a:buNone/>
              <a:defRPr sz="1800" b="1"/>
            </a:lvl1pPr>
          </a:lstStyle>
          <a:p>
            <a:pPr lvl="0"/>
            <a:r>
              <a:rPr lang="en-GB"/>
              <a:t>Click to edit Master text</a:t>
            </a:r>
            <a:endParaRPr lang="en-US"/>
          </a:p>
        </p:txBody>
      </p:sp>
      <p:sp>
        <p:nvSpPr>
          <p:cNvPr id="25" name="Text Placeholder 21">
            <a:extLst>
              <a:ext uri="{FF2B5EF4-FFF2-40B4-BE49-F238E27FC236}">
                <a16:creationId xmlns:a16="http://schemas.microsoft.com/office/drawing/2014/main" id="{3B5F6171-CA92-AA93-35F1-1B100A2F88E4}"/>
              </a:ext>
            </a:extLst>
          </p:cNvPr>
          <p:cNvSpPr>
            <a:spLocks noGrp="1"/>
          </p:cNvSpPr>
          <p:nvPr>
            <p:ph type="body" sz="quarter" idx="16"/>
          </p:nvPr>
        </p:nvSpPr>
        <p:spPr>
          <a:xfrm>
            <a:off x="3856795" y="4014147"/>
            <a:ext cx="1762125" cy="1651640"/>
          </a:xfrm>
          <a:prstGeom prst="rect">
            <a:avLst/>
          </a:prstGeom>
        </p:spPr>
        <p:txBody>
          <a:bodyPr/>
          <a:lstStyle>
            <a:lvl1pPr marL="0" indent="0" algn="ctr">
              <a:lnSpc>
                <a:spcPct val="100000"/>
              </a:lnSpc>
              <a:buNone/>
              <a:defRPr sz="1400"/>
            </a:lvl1pPr>
          </a:lstStyle>
          <a:p>
            <a:pPr lvl="0"/>
            <a:r>
              <a:rPr lang="en-GB"/>
              <a:t>Click to edit Master text</a:t>
            </a:r>
            <a:endParaRPr lang="en-US"/>
          </a:p>
        </p:txBody>
      </p:sp>
      <p:sp>
        <p:nvSpPr>
          <p:cNvPr id="26" name="Text Placeholder 21">
            <a:extLst>
              <a:ext uri="{FF2B5EF4-FFF2-40B4-BE49-F238E27FC236}">
                <a16:creationId xmlns:a16="http://schemas.microsoft.com/office/drawing/2014/main" id="{FC0031B4-6069-3DEF-0C9B-F2AB37D3F00B}"/>
              </a:ext>
            </a:extLst>
          </p:cNvPr>
          <p:cNvSpPr>
            <a:spLocks noGrp="1"/>
          </p:cNvSpPr>
          <p:nvPr>
            <p:ph type="body" sz="quarter" idx="17"/>
          </p:nvPr>
        </p:nvSpPr>
        <p:spPr>
          <a:xfrm>
            <a:off x="6599995" y="3364792"/>
            <a:ext cx="1762125" cy="532190"/>
          </a:xfrm>
          <a:prstGeom prst="rect">
            <a:avLst/>
          </a:prstGeom>
        </p:spPr>
        <p:txBody>
          <a:bodyPr/>
          <a:lstStyle>
            <a:lvl1pPr marL="0" indent="0" algn="ctr">
              <a:buNone/>
              <a:defRPr sz="1800" b="1"/>
            </a:lvl1pPr>
          </a:lstStyle>
          <a:p>
            <a:pPr lvl="0"/>
            <a:r>
              <a:rPr lang="en-GB"/>
              <a:t>Click to edit Master text</a:t>
            </a:r>
            <a:endParaRPr lang="en-US"/>
          </a:p>
        </p:txBody>
      </p:sp>
      <p:sp>
        <p:nvSpPr>
          <p:cNvPr id="27" name="Text Placeholder 21">
            <a:extLst>
              <a:ext uri="{FF2B5EF4-FFF2-40B4-BE49-F238E27FC236}">
                <a16:creationId xmlns:a16="http://schemas.microsoft.com/office/drawing/2014/main" id="{79036E56-1F2A-21DE-E5FA-1AA71298E4D1}"/>
              </a:ext>
            </a:extLst>
          </p:cNvPr>
          <p:cNvSpPr>
            <a:spLocks noGrp="1"/>
          </p:cNvSpPr>
          <p:nvPr>
            <p:ph type="body" sz="quarter" idx="18"/>
          </p:nvPr>
        </p:nvSpPr>
        <p:spPr>
          <a:xfrm>
            <a:off x="6599995" y="4014147"/>
            <a:ext cx="1762125" cy="1651640"/>
          </a:xfrm>
          <a:prstGeom prst="rect">
            <a:avLst/>
          </a:prstGeom>
        </p:spPr>
        <p:txBody>
          <a:bodyPr/>
          <a:lstStyle>
            <a:lvl1pPr marL="0" indent="0" algn="ctr">
              <a:lnSpc>
                <a:spcPct val="100000"/>
              </a:lnSpc>
              <a:buNone/>
              <a:defRPr sz="1400"/>
            </a:lvl1pPr>
          </a:lstStyle>
          <a:p>
            <a:pPr lvl="0"/>
            <a:r>
              <a:rPr lang="en-GB"/>
              <a:t>Click to edit Master text</a:t>
            </a:r>
            <a:endParaRPr lang="en-US"/>
          </a:p>
        </p:txBody>
      </p:sp>
      <p:sp>
        <p:nvSpPr>
          <p:cNvPr id="28" name="Text Placeholder 21">
            <a:extLst>
              <a:ext uri="{FF2B5EF4-FFF2-40B4-BE49-F238E27FC236}">
                <a16:creationId xmlns:a16="http://schemas.microsoft.com/office/drawing/2014/main" id="{5A3DB0BA-A96E-7CEB-3651-EFE1472B5768}"/>
              </a:ext>
            </a:extLst>
          </p:cNvPr>
          <p:cNvSpPr>
            <a:spLocks noGrp="1"/>
          </p:cNvSpPr>
          <p:nvPr>
            <p:ph type="body" sz="quarter" idx="19"/>
          </p:nvPr>
        </p:nvSpPr>
        <p:spPr>
          <a:xfrm>
            <a:off x="9343195" y="3364792"/>
            <a:ext cx="1762125" cy="532190"/>
          </a:xfrm>
          <a:prstGeom prst="rect">
            <a:avLst/>
          </a:prstGeom>
        </p:spPr>
        <p:txBody>
          <a:bodyPr/>
          <a:lstStyle>
            <a:lvl1pPr marL="0" indent="0" algn="ctr">
              <a:buNone/>
              <a:defRPr sz="1800" b="1"/>
            </a:lvl1pPr>
          </a:lstStyle>
          <a:p>
            <a:pPr lvl="0"/>
            <a:r>
              <a:rPr lang="en-GB"/>
              <a:t>Click to edit Master text</a:t>
            </a:r>
            <a:endParaRPr lang="en-US"/>
          </a:p>
        </p:txBody>
      </p:sp>
      <p:sp>
        <p:nvSpPr>
          <p:cNvPr id="29" name="Text Placeholder 21">
            <a:extLst>
              <a:ext uri="{FF2B5EF4-FFF2-40B4-BE49-F238E27FC236}">
                <a16:creationId xmlns:a16="http://schemas.microsoft.com/office/drawing/2014/main" id="{75579F29-7E54-147B-CF9C-61DA82E3E108}"/>
              </a:ext>
            </a:extLst>
          </p:cNvPr>
          <p:cNvSpPr>
            <a:spLocks noGrp="1"/>
          </p:cNvSpPr>
          <p:nvPr>
            <p:ph type="body" sz="quarter" idx="20"/>
          </p:nvPr>
        </p:nvSpPr>
        <p:spPr>
          <a:xfrm>
            <a:off x="9343195" y="4014147"/>
            <a:ext cx="1762125" cy="1651640"/>
          </a:xfrm>
          <a:prstGeom prst="rect">
            <a:avLst/>
          </a:prstGeom>
        </p:spPr>
        <p:txBody>
          <a:bodyPr/>
          <a:lstStyle>
            <a:lvl1pPr marL="0" indent="0" algn="ctr">
              <a:lnSpc>
                <a:spcPct val="100000"/>
              </a:lnSpc>
              <a:buNone/>
              <a:defRPr sz="1400"/>
            </a:lvl1pPr>
          </a:lstStyle>
          <a:p>
            <a:pPr lvl="0"/>
            <a:r>
              <a:rPr lang="en-GB"/>
              <a:t>Click to edit Master text</a:t>
            </a:r>
            <a:endParaRPr lang="en-US"/>
          </a:p>
        </p:txBody>
      </p:sp>
      <p:pic>
        <p:nvPicPr>
          <p:cNvPr id="5" name="Picture 4" descr="A blue text on a black background&#10;&#10;Description automatically generated">
            <a:extLst>
              <a:ext uri="{FF2B5EF4-FFF2-40B4-BE49-F238E27FC236}">
                <a16:creationId xmlns:a16="http://schemas.microsoft.com/office/drawing/2014/main" id="{3156CFBD-A8D7-99C7-A1BC-D4874164D44E}"/>
              </a:ext>
            </a:extLst>
          </p:cNvPr>
          <p:cNvPicPr>
            <a:picLocks noChangeAspect="1"/>
          </p:cNvPicPr>
          <p:nvPr userDrawn="1"/>
        </p:nvPicPr>
        <p:blipFill>
          <a:blip r:embed="rId10"/>
          <a:stretch>
            <a:fillRect/>
          </a:stretch>
        </p:blipFill>
        <p:spPr>
          <a:xfrm>
            <a:off x="10590972" y="6389938"/>
            <a:ext cx="1037974" cy="276333"/>
          </a:xfrm>
          <a:prstGeom prst="rect">
            <a:avLst/>
          </a:prstGeom>
        </p:spPr>
      </p:pic>
      <p:sp>
        <p:nvSpPr>
          <p:cNvPr id="11" name="Oval 10">
            <a:extLst>
              <a:ext uri="{FF2B5EF4-FFF2-40B4-BE49-F238E27FC236}">
                <a16:creationId xmlns:a16="http://schemas.microsoft.com/office/drawing/2014/main" id="{D604F19F-6C5B-3DDB-2596-1F78CD37ED3E}"/>
              </a:ext>
            </a:extLst>
          </p:cNvPr>
          <p:cNvSpPr/>
          <p:nvPr userDrawn="1"/>
        </p:nvSpPr>
        <p:spPr>
          <a:xfrm>
            <a:off x="11265152" y="434154"/>
            <a:ext cx="373626" cy="37362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a:extLst>
              <a:ext uri="{FF2B5EF4-FFF2-40B4-BE49-F238E27FC236}">
                <a16:creationId xmlns:a16="http://schemas.microsoft.com/office/drawing/2014/main" id="{7DAAD8D9-FE5B-DC81-D4D5-01C6C2CB0A6D}"/>
              </a:ext>
            </a:extLst>
          </p:cNvPr>
          <p:cNvSpPr txBox="1">
            <a:spLocks/>
          </p:cNvSpPr>
          <p:nvPr userDrawn="1"/>
        </p:nvSpPr>
        <p:spPr>
          <a:xfrm>
            <a:off x="11265152" y="442655"/>
            <a:ext cx="363794"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tx1">
                    <a:tint val="82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348BFD0-04BB-C446-95DC-63B616F87DC9}" type="slidenum">
              <a:rPr lang="en-US" smtClean="0"/>
              <a:pPr algn="ctr"/>
              <a:t>‹#›</a:t>
            </a:fld>
            <a:endParaRPr lang="en-US"/>
          </a:p>
        </p:txBody>
      </p:sp>
      <p:sp>
        <p:nvSpPr>
          <p:cNvPr id="13" name="Text Placeholder 18">
            <a:extLst>
              <a:ext uri="{FF2B5EF4-FFF2-40B4-BE49-F238E27FC236}">
                <a16:creationId xmlns:a16="http://schemas.microsoft.com/office/drawing/2014/main" id="{51C1A082-DC2E-1546-55ED-7D65FB6A2246}"/>
              </a:ext>
            </a:extLst>
          </p:cNvPr>
          <p:cNvSpPr>
            <a:spLocks noGrp="1"/>
          </p:cNvSpPr>
          <p:nvPr>
            <p:ph type="body" sz="quarter" idx="21" hasCustomPrompt="1"/>
          </p:nvPr>
        </p:nvSpPr>
        <p:spPr>
          <a:xfrm>
            <a:off x="488950" y="6413401"/>
            <a:ext cx="5623856" cy="252870"/>
          </a:xfrm>
          <a:prstGeom prst="rect">
            <a:avLst/>
          </a:prstGeom>
        </p:spPr>
        <p:txBody>
          <a:bodyPr anchor="ctr"/>
          <a:lstStyle>
            <a:lvl1pPr marL="0" indent="0" algn="l">
              <a:buNone/>
              <a:defRPr sz="800" spc="0">
                <a:solidFill>
                  <a:schemeClr val="tx1"/>
                </a:solidFill>
              </a:defRPr>
            </a:lvl1pPr>
          </a:lstStyle>
          <a:p>
            <a:pPr lvl="0"/>
            <a:r>
              <a:rPr lang="en-GB"/>
              <a:t>Is this presentation for CONFIDENTIAL/INTERNAL USE/EXTERNAL USE? Choose the one that applies</a:t>
            </a:r>
            <a:endParaRPr lang="en-US"/>
          </a:p>
        </p:txBody>
      </p:sp>
    </p:spTree>
    <p:extLst>
      <p:ext uri="{BB962C8B-B14F-4D97-AF65-F5344CB8AC3E}">
        <p14:creationId xmlns:p14="http://schemas.microsoft.com/office/powerpoint/2010/main" val="1081087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ain Title Slide D">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bg1"/>
                  </a:solidFill>
                  <a:latin typeface="HelveticaNowDisplay Bold" panose="020B0804030202020204" pitchFamily="34" charset="0"/>
                  <a:cs typeface="HelveticaNowDisplay Bold" panose="020B0804030202020204" pitchFamily="34" charset="0"/>
                </a:rPr>
                <a:t>The Exponential-e Group </a:t>
              </a:r>
              <a:r>
                <a:rPr lang="en-GB" sz="120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a:t>Click to edit Master title style</a:t>
            </a:r>
          </a:p>
        </p:txBody>
      </p:sp>
    </p:spTree>
    <p:extLst>
      <p:ext uri="{BB962C8B-B14F-4D97-AF65-F5344CB8AC3E}">
        <p14:creationId xmlns:p14="http://schemas.microsoft.com/office/powerpoint/2010/main" val="25712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Main Title Slide 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bg1"/>
                  </a:solidFill>
                  <a:latin typeface="HelveticaNowDisplay Bold" panose="020B0804030202020204" pitchFamily="34" charset="0"/>
                  <a:cs typeface="HelveticaNowDisplay Bold" panose="020B0804030202020204" pitchFamily="34" charset="0"/>
                </a:rPr>
                <a:t>The Exponential-e Group </a:t>
              </a:r>
              <a:r>
                <a:rPr lang="en-GB" sz="120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a:t>Click to edit Master title style</a:t>
            </a:r>
          </a:p>
        </p:txBody>
      </p:sp>
    </p:spTree>
    <p:extLst>
      <p:ext uri="{BB962C8B-B14F-4D97-AF65-F5344CB8AC3E}">
        <p14:creationId xmlns:p14="http://schemas.microsoft.com/office/powerpoint/2010/main" val="107054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Main Title Slide F">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bg1"/>
                  </a:solidFill>
                  <a:latin typeface="HelveticaNowDisplay Bold" panose="020B0804030202020204" pitchFamily="34" charset="0"/>
                  <a:cs typeface="HelveticaNowDisplay Bold" panose="020B0804030202020204" pitchFamily="34" charset="0"/>
                </a:rPr>
                <a:t>The Exponential-e Group </a:t>
              </a:r>
              <a:r>
                <a:rPr lang="en-GB" sz="120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a:t>Click to edit Master title style</a:t>
            </a:r>
          </a:p>
        </p:txBody>
      </p:sp>
    </p:spTree>
    <p:extLst>
      <p:ext uri="{BB962C8B-B14F-4D97-AF65-F5344CB8AC3E}">
        <p14:creationId xmlns:p14="http://schemas.microsoft.com/office/powerpoint/2010/main" val="427268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Main Title Slide G">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solidFill>
            <a:srgbClr val="DADCEA">
              <a:alpha val="80000"/>
            </a:srgbClr>
          </a:solid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bg1"/>
                  </a:solidFill>
                  <a:latin typeface="HelveticaNowDisplay Bold" panose="020B0804030202020204" pitchFamily="34" charset="0"/>
                  <a:cs typeface="HelveticaNowDisplay Bold" panose="020B0804030202020204" pitchFamily="34" charset="0"/>
                </a:rPr>
                <a:t>The Exponential-e Group </a:t>
              </a:r>
              <a:r>
                <a:rPr lang="en-GB" sz="1200">
                  <a:solidFill>
                    <a:schemeClr val="bg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bg1"/>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chemeClr val="bg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bg1"/>
                </a:solidFill>
                <a:latin typeface="HelveticaNowDisplay Bold" panose="020B0804030202020204" pitchFamily="34" charset="0"/>
                <a:ea typeface="+mn-ea"/>
                <a:cs typeface="HelveticaNowDisplay Bold" panose="020B0804030202020204" pitchFamily="34" charset="0"/>
              </a:rPr>
              <a:t>Be Unstoppable.</a:t>
            </a:r>
            <a:endParaRPr lang="en-GB" sz="1500" b="1" kern="1200">
              <a:solidFill>
                <a:schemeClr val="bg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bg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latin typeface="HelveticaNowText Medium" panose="020B0604030202020204" pitchFamily="34" charset="0"/>
                <a:cs typeface="HelveticaNowText Medium" panose="020B0604030202020204" pitchFamily="34" charset="0"/>
              </a:defRPr>
            </a:lvl1pPr>
          </a:lstStyle>
          <a:p>
            <a:r>
              <a:rPr lang="en-GB"/>
              <a:t>Click to edit Master title style</a:t>
            </a:r>
          </a:p>
        </p:txBody>
      </p:sp>
    </p:spTree>
    <p:extLst>
      <p:ext uri="{BB962C8B-B14F-4D97-AF65-F5344CB8AC3E}">
        <p14:creationId xmlns:p14="http://schemas.microsoft.com/office/powerpoint/2010/main" val="16701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3" name="Sub Title">
            <a:extLst>
              <a:ext uri="{FF2B5EF4-FFF2-40B4-BE49-F238E27FC236}">
                <a16:creationId xmlns:a16="http://schemas.microsoft.com/office/drawing/2014/main" id="{336EC5C6-9B65-DE6B-2632-23C025169F0D}"/>
              </a:ext>
            </a:extLst>
          </p:cNvPr>
          <p:cNvSpPr>
            <a:spLocks noGrp="1"/>
          </p:cNvSpPr>
          <p:nvPr>
            <p:ph type="subTitle" idx="1"/>
          </p:nvPr>
        </p:nvSpPr>
        <p:spPr>
          <a:xfrm>
            <a:off x="0" y="4267201"/>
            <a:ext cx="6096000" cy="584200"/>
          </a:xfrm>
          <a:prstGeom prst="rect">
            <a:avLst/>
          </a:prstGeom>
          <a:noFill/>
        </p:spPr>
        <p:txBody>
          <a:bodyPr lIns="360000" tIns="0" rIns="0" bIns="0" anchor="ctr">
            <a:noAutofit/>
          </a:bodyPr>
          <a:lstStyle>
            <a:lvl1pPr marL="0" indent="0" algn="l">
              <a:buNone/>
              <a:defRPr sz="1800">
                <a:latin typeface="HelveticaNowText Regular" panose="020B0504030202020204" pitchFamily="34" charset="0"/>
                <a:cs typeface="HelveticaNowText Regular" panose="020B05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17" name="Footer">
            <a:extLst>
              <a:ext uri="{FF2B5EF4-FFF2-40B4-BE49-F238E27FC236}">
                <a16:creationId xmlns:a16="http://schemas.microsoft.com/office/drawing/2014/main" id="{B74940B3-1E81-9B4F-67A3-8408D6BA6252}"/>
              </a:ext>
            </a:extLst>
          </p:cNvPr>
          <p:cNvGrpSpPr/>
          <p:nvPr userDrawn="1"/>
        </p:nvGrpSpPr>
        <p:grpSpPr>
          <a:xfrm>
            <a:off x="0" y="6334126"/>
            <a:ext cx="12249150" cy="549274"/>
            <a:chOff x="0" y="6334126"/>
            <a:chExt cx="12249150" cy="549274"/>
          </a:xfrm>
        </p:grpSpPr>
        <p:sp>
          <p:nvSpPr>
            <p:cNvPr id="7" name="The Exponential-e Group Channel Partner Programme">
              <a:extLst>
                <a:ext uri="{FF2B5EF4-FFF2-40B4-BE49-F238E27FC236}">
                  <a16:creationId xmlns:a16="http://schemas.microsoft.com/office/drawing/2014/main" id="{3FB99057-2DBE-3BBF-1188-991F69DE06BA}"/>
                </a:ext>
              </a:extLst>
            </p:cNvPr>
            <p:cNvSpPr/>
            <p:nvPr userDrawn="1"/>
          </p:nvSpPr>
          <p:spPr>
            <a:xfrm>
              <a:off x="0" y="6334126"/>
              <a:ext cx="12249150" cy="546100"/>
            </a:xfrm>
            <a:prstGeom prst="rect">
              <a:avLst/>
            </a:prstGeom>
            <a:solidFill>
              <a:srgbClr val="DADCE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l"/>
              <a:r>
                <a:rPr lang="en-GB" sz="1200" b="1">
                  <a:solidFill>
                    <a:schemeClr val="tx1"/>
                  </a:solidFill>
                  <a:latin typeface="HelveticaNowDisplay Bold" panose="020B0804030202020204" pitchFamily="34" charset="0"/>
                  <a:cs typeface="HelveticaNowDisplay Bold" panose="020B0804030202020204" pitchFamily="34" charset="0"/>
                </a:rPr>
                <a:t>The Exponential-e Group </a:t>
              </a:r>
              <a:r>
                <a:rPr lang="en-GB" sz="1200">
                  <a:solidFill>
                    <a:schemeClr val="tx1"/>
                  </a:solidFill>
                  <a:latin typeface="HelveticaNowText Regular" panose="020B0504030202020204" pitchFamily="34" charset="0"/>
                  <a:cs typeface="HelveticaNowText Regular" panose="020B0504030202020204" pitchFamily="34" charset="0"/>
                </a:rPr>
                <a:t>Channel Partner Programme</a:t>
              </a:r>
            </a:p>
          </p:txBody>
        </p:sp>
        <p:sp>
          <p:nvSpPr>
            <p:cNvPr id="8" name="Website | Contact Number">
              <a:extLst>
                <a:ext uri="{FF2B5EF4-FFF2-40B4-BE49-F238E27FC236}">
                  <a16:creationId xmlns:a16="http://schemas.microsoft.com/office/drawing/2014/main" id="{0E9E7A52-FA0C-6FFD-CEA5-E82AF0BFEBE4}"/>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chemeClr val="tx1"/>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chemeClr val="tx1"/>
                  </a:solidFill>
                  <a:latin typeface="HelveticaNowDisplay Bold" panose="020B0804030202020204" pitchFamily="34" charset="0"/>
                  <a:ea typeface="+mn-ea"/>
                  <a:cs typeface="HelveticaNowDisplay Bold" panose="020B0804030202020204" pitchFamily="34" charset="0"/>
                </a:rPr>
                <a:t>0203 993 3374</a:t>
              </a:r>
            </a:p>
          </p:txBody>
        </p:sp>
      </p:grpSp>
      <p:sp>
        <p:nvSpPr>
          <p:cNvPr id="9" name="Be Unstoppable.">
            <a:extLst>
              <a:ext uri="{FF2B5EF4-FFF2-40B4-BE49-F238E27FC236}">
                <a16:creationId xmlns:a16="http://schemas.microsoft.com/office/drawing/2014/main" id="{E0B79F1B-E698-3463-03AF-A3403227A996}"/>
              </a:ext>
            </a:extLst>
          </p:cNvPr>
          <p:cNvSpPr/>
          <p:nvPr userDrawn="1"/>
        </p:nvSpPr>
        <p:spPr>
          <a:xfrm>
            <a:off x="6096000" y="1270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500" kern="1200">
                <a:solidFill>
                  <a:schemeClr val="tx1"/>
                </a:solidFill>
                <a:latin typeface="HelveticaNowDisplay Bold" panose="020B0804030202020204" pitchFamily="34" charset="0"/>
                <a:ea typeface="+mn-ea"/>
                <a:cs typeface="HelveticaNowDisplay Bold" panose="020B0804030202020204" pitchFamily="34" charset="0"/>
              </a:rPr>
              <a:t>Be Unstoppable.</a:t>
            </a:r>
            <a:endParaRPr lang="en-GB" sz="1500" b="1" kern="1200">
              <a:solidFill>
                <a:schemeClr val="tx1"/>
              </a:solidFill>
              <a:latin typeface="HelveticaNowDisplay Bold" panose="020B0804030202020204" pitchFamily="34" charset="0"/>
              <a:ea typeface="+mn-ea"/>
              <a:cs typeface="HelveticaNowDisplay Bold" panose="020B0804030202020204" pitchFamily="34" charset="0"/>
            </a:endParaRPr>
          </a:p>
        </p:txBody>
      </p:sp>
      <p:grpSp>
        <p:nvGrpSpPr>
          <p:cNvPr id="10" name="Expo.e Logo">
            <a:extLst>
              <a:ext uri="{FF2B5EF4-FFF2-40B4-BE49-F238E27FC236}">
                <a16:creationId xmlns:a16="http://schemas.microsoft.com/office/drawing/2014/main" id="{51ADFC2B-9A58-1EEB-F59A-C17F9CC4D507}"/>
              </a:ext>
            </a:extLst>
          </p:cNvPr>
          <p:cNvGrpSpPr/>
          <p:nvPr userDrawn="1"/>
        </p:nvGrpSpPr>
        <p:grpSpPr>
          <a:xfrm>
            <a:off x="368300" y="241303"/>
            <a:ext cx="2057353" cy="324928"/>
            <a:chOff x="368300" y="241303"/>
            <a:chExt cx="2057353" cy="324928"/>
          </a:xfrm>
          <a:solidFill>
            <a:schemeClr val="tx1"/>
          </a:solidFill>
        </p:grpSpPr>
        <p:sp>
          <p:nvSpPr>
            <p:cNvPr id="11" name="Free-form: Shape 10">
              <a:extLst>
                <a:ext uri="{FF2B5EF4-FFF2-40B4-BE49-F238E27FC236}">
                  <a16:creationId xmlns:a16="http://schemas.microsoft.com/office/drawing/2014/main" id="{F8B6F7D0-3945-E43B-E535-5C922A19B04E}"/>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69507E5-7AC6-B512-FBED-E93C521FB913}"/>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D715EAC-B53E-775A-8A1E-00F4E0BFEA90}"/>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BA045DE-398A-8BD5-9E50-BCBD3DAD6C8E}"/>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D977F90-A06B-C8D5-9516-10CE846630B2}"/>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9859917-BF34-87CB-6A2C-052DF73011A7}"/>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
        <p:nvSpPr>
          <p:cNvPr id="2" name="Main Title">
            <a:extLst>
              <a:ext uri="{FF2B5EF4-FFF2-40B4-BE49-F238E27FC236}">
                <a16:creationId xmlns:a16="http://schemas.microsoft.com/office/drawing/2014/main" id="{9015C813-5B84-E57E-CDE7-D767064A0786}"/>
              </a:ext>
            </a:extLst>
          </p:cNvPr>
          <p:cNvSpPr>
            <a:spLocks noGrp="1"/>
          </p:cNvSpPr>
          <p:nvPr>
            <p:ph type="ctrTitle"/>
          </p:nvPr>
        </p:nvSpPr>
        <p:spPr>
          <a:xfrm>
            <a:off x="0" y="3352801"/>
            <a:ext cx="8128000" cy="914400"/>
          </a:xfrm>
          <a:prstGeom prst="rect">
            <a:avLst/>
          </a:prstGeom>
          <a:solidFill>
            <a:schemeClr val="bg2"/>
          </a:solidFill>
        </p:spPr>
        <p:txBody>
          <a:bodyPr lIns="360000" tIns="0" rIns="0" bIns="0" anchor="ctr">
            <a:normAutofit/>
          </a:bodyPr>
          <a:lstStyle>
            <a:lvl1pPr algn="l">
              <a:defRPr sz="4000">
                <a:solidFill>
                  <a:schemeClr val="bg1"/>
                </a:solidFill>
                <a:latin typeface="HelveticaNowText Medium" panose="020B0604030202020204" pitchFamily="34" charset="0"/>
                <a:cs typeface="HelveticaNowText Medium" panose="020B0604030202020204" pitchFamily="34" charset="0"/>
              </a:defRPr>
            </a:lvl1pPr>
          </a:lstStyle>
          <a:p>
            <a:r>
              <a:rPr lang="en-GB"/>
              <a:t>Click to edit Master title style</a:t>
            </a:r>
          </a:p>
        </p:txBody>
      </p:sp>
    </p:spTree>
    <p:extLst>
      <p:ext uri="{BB962C8B-B14F-4D97-AF65-F5344CB8AC3E}">
        <p14:creationId xmlns:p14="http://schemas.microsoft.com/office/powerpoint/2010/main" val="120654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47"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9" grpId="0"/>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ain Slide - Light">
    <p:bg>
      <p:bgPr>
        <a:solidFill>
          <a:srgbClr val="E7E8F1"/>
        </a:solidFill>
        <a:effectLst/>
      </p:bgPr>
    </p:bg>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2768600" y="6875"/>
            <a:ext cx="8966200"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rgbClr val="1A1C2B"/>
                </a:solidFill>
                <a:latin typeface="HelveticaNowText Medium" panose="020B0604030202020204" pitchFamily="34" charset="0"/>
                <a:ea typeface="+mj-ea"/>
                <a:cs typeface="HelveticaNowText Medium" panose="020B0604030202020204" pitchFamily="34" charset="0"/>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786132"/>
          </a:xfrm>
          <a:prstGeom prst="rect">
            <a:avLst/>
          </a:prstGeom>
        </p:spPr>
        <p:txBody>
          <a:bodyPr/>
          <a:lstStyle>
            <a:lvl1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a:spcBef>
                <a:spcPts val="600"/>
              </a:spcBef>
              <a:spcAft>
                <a:spcPts val="600"/>
              </a:spcAft>
              <a:defRPr sz="16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Footer">
            <a:extLst>
              <a:ext uri="{FF2B5EF4-FFF2-40B4-BE49-F238E27FC236}">
                <a16:creationId xmlns:a16="http://schemas.microsoft.com/office/drawing/2014/main" id="{304BFE6F-EB99-3D36-3B9C-887570B3130D}"/>
              </a:ext>
            </a:extLst>
          </p:cNvPr>
          <p:cNvGrpSpPr/>
          <p:nvPr userDrawn="1"/>
        </p:nvGrpSpPr>
        <p:grpSpPr>
          <a:xfrm>
            <a:off x="0" y="6334126"/>
            <a:ext cx="12249150" cy="549274"/>
            <a:chOff x="0" y="6334126"/>
            <a:chExt cx="12249150" cy="549274"/>
          </a:xfrm>
        </p:grpSpPr>
        <p:sp>
          <p:nvSpPr>
            <p:cNvPr id="6" name="The Exponential-e Group Channel Partner Programme">
              <a:extLst>
                <a:ext uri="{FF2B5EF4-FFF2-40B4-BE49-F238E27FC236}">
                  <a16:creationId xmlns:a16="http://schemas.microsoft.com/office/drawing/2014/main" id="{5E2AE9F5-A93E-CCE7-8B34-C0E6B8741677}"/>
                </a:ext>
              </a:extLst>
            </p:cNvPr>
            <p:cNvSpPr/>
            <p:nvPr userDrawn="1"/>
          </p:nvSpPr>
          <p:spPr>
            <a:xfrm>
              <a:off x="0" y="6334126"/>
              <a:ext cx="12249150" cy="546100"/>
            </a:xfrm>
            <a:prstGeom prst="rect">
              <a:avLst/>
            </a:prstGeom>
            <a:solidFill>
              <a:srgbClr val="1227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rgbClr val="1A1C2B"/>
                  </a:solidFill>
                  <a:latin typeface="HelveticaNowDisplay Bold" panose="020B0804030202020204" pitchFamily="34" charset="0"/>
                  <a:ea typeface="+mn-ea"/>
                  <a:cs typeface="HelveticaNowDisplay Bold" panose="020B0804030202020204" pitchFamily="34" charset="0"/>
                </a:rPr>
                <a:t>Be Unstoppable.</a:t>
              </a:r>
              <a:r>
                <a:rPr lang="en-GB" sz="1200" b="1" kern="1200">
                  <a:solidFill>
                    <a:srgbClr val="1A1C2B"/>
                  </a:solidFill>
                  <a:latin typeface="HelveticaNowDisplay Bold" panose="020B0804030202020204" pitchFamily="34" charset="0"/>
                  <a:ea typeface="+mn-ea"/>
                  <a:cs typeface="HelveticaNowDisplay Bold" panose="020B0804030202020204" pitchFamily="34" charset="0"/>
                </a:rPr>
                <a:t> </a:t>
              </a:r>
              <a:r>
                <a:rPr lang="en-GB" sz="1200" b="1">
                  <a:solidFill>
                    <a:srgbClr val="1A1C2B"/>
                  </a:solidFill>
                  <a:latin typeface="HelveticaNowDisplay Bold" panose="020B0804030202020204" pitchFamily="34" charset="0"/>
                  <a:cs typeface="HelveticaNowDisplay Bold" panose="020B0804030202020204" pitchFamily="34" charset="0"/>
                </a:rPr>
                <a:t>The Exponential-e Group </a:t>
              </a:r>
              <a:r>
                <a:rPr lang="en-GB" sz="1200">
                  <a:solidFill>
                    <a:srgbClr val="1A1C2B"/>
                  </a:solidFill>
                  <a:latin typeface="HelveticaNowText Regular" panose="020B0504030202020204" pitchFamily="34" charset="0"/>
                  <a:cs typeface="HelveticaNowText Regular" panose="020B0504030202020204" pitchFamily="34" charset="0"/>
                </a:rPr>
                <a:t>Channel Partner Programme</a:t>
              </a:r>
            </a:p>
          </p:txBody>
        </p:sp>
        <p:sp>
          <p:nvSpPr>
            <p:cNvPr id="7" name="Website | Contact Number">
              <a:extLst>
                <a:ext uri="{FF2B5EF4-FFF2-40B4-BE49-F238E27FC236}">
                  <a16:creationId xmlns:a16="http://schemas.microsoft.com/office/drawing/2014/main" id="{B0F08496-F5D7-3C7D-3A4A-CC835CAED53F}"/>
                </a:ext>
              </a:extLst>
            </p:cNvPr>
            <p:cNvSpPr/>
            <p:nvPr userDrawn="1"/>
          </p:nvSpPr>
          <p:spPr>
            <a:xfrm>
              <a:off x="6096000" y="6337300"/>
              <a:ext cx="6096000"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r"/>
              <a:r>
                <a:rPr lang="en-GB" sz="1200" b="0" kern="1200">
                  <a:solidFill>
                    <a:srgbClr val="1A1C2B"/>
                  </a:solidFill>
                  <a:latin typeface="HelveticaNowText Regular" panose="020B0504030202020204" pitchFamily="34" charset="0"/>
                  <a:ea typeface="+mn-ea"/>
                  <a:cs typeface="HelveticaNowText Regular" panose="020B0504030202020204" pitchFamily="34" charset="0"/>
                </a:rPr>
                <a:t>www.expo-e.uk    |    </a:t>
              </a:r>
              <a:r>
                <a:rPr lang="en-GB" sz="1200" b="0" kern="1200">
                  <a:solidFill>
                    <a:srgbClr val="1A1C2B"/>
                  </a:solidFill>
                  <a:latin typeface="HelveticaNowDisplay Bold" panose="020B0804030202020204" pitchFamily="34" charset="0"/>
                  <a:ea typeface="+mn-ea"/>
                  <a:cs typeface="HelveticaNowDisplay Bold" panose="020B0804030202020204" pitchFamily="34" charset="0"/>
                </a:rPr>
                <a:t>0203 993 3374</a:t>
              </a:r>
            </a:p>
          </p:txBody>
        </p:sp>
      </p:grpSp>
      <p:grpSp>
        <p:nvGrpSpPr>
          <p:cNvPr id="15" name="Expo.e Logo">
            <a:extLst>
              <a:ext uri="{FF2B5EF4-FFF2-40B4-BE49-F238E27FC236}">
                <a16:creationId xmlns:a16="http://schemas.microsoft.com/office/drawing/2014/main" id="{7D5CE16E-DE9C-1CA0-6EFE-D371A4D2F7D6}"/>
              </a:ext>
            </a:extLst>
          </p:cNvPr>
          <p:cNvGrpSpPr/>
          <p:nvPr userDrawn="1"/>
        </p:nvGrpSpPr>
        <p:grpSpPr>
          <a:xfrm>
            <a:off x="368300" y="241303"/>
            <a:ext cx="2057353" cy="324928"/>
            <a:chOff x="368300" y="241303"/>
            <a:chExt cx="2057353" cy="324928"/>
          </a:xfrm>
          <a:solidFill>
            <a:schemeClr val="tx1"/>
          </a:solidFill>
        </p:grpSpPr>
        <p:sp>
          <p:nvSpPr>
            <p:cNvPr id="16" name="Free-form: Shape 15">
              <a:extLst>
                <a:ext uri="{FF2B5EF4-FFF2-40B4-BE49-F238E27FC236}">
                  <a16:creationId xmlns:a16="http://schemas.microsoft.com/office/drawing/2014/main" id="{53E9FFC9-141D-88B9-44DF-D98161289EE8}"/>
                </a:ext>
              </a:extLst>
            </p:cNvPr>
            <p:cNvSpPr/>
            <p:nvPr/>
          </p:nvSpPr>
          <p:spPr>
            <a:xfrm>
              <a:off x="368300" y="248768"/>
              <a:ext cx="302184" cy="310036"/>
            </a:xfrm>
            <a:custGeom>
              <a:avLst/>
              <a:gdLst>
                <a:gd name="connsiteX0" fmla="*/ 0 w 302184"/>
                <a:gd name="connsiteY0" fmla="*/ 0 h 310036"/>
                <a:gd name="connsiteX1" fmla="*/ 0 w 302184"/>
                <a:gd name="connsiteY1" fmla="*/ 310036 h 310036"/>
                <a:gd name="connsiteX2" fmla="*/ 302166 w 302184"/>
                <a:gd name="connsiteY2" fmla="*/ 310036 h 310036"/>
                <a:gd name="connsiteX3" fmla="*/ 302166 w 302184"/>
                <a:gd name="connsiteY3" fmla="*/ 245508 h 310036"/>
                <a:gd name="connsiteX4" fmla="*/ 76282 w 302184"/>
                <a:gd name="connsiteY4" fmla="*/ 245508 h 310036"/>
                <a:gd name="connsiteX5" fmla="*/ 76282 w 302184"/>
                <a:gd name="connsiteY5" fmla="*/ 182927 h 310036"/>
                <a:gd name="connsiteX6" fmla="*/ 298163 w 302184"/>
                <a:gd name="connsiteY6" fmla="*/ 182927 h 310036"/>
                <a:gd name="connsiteX7" fmla="*/ 298163 w 302184"/>
                <a:gd name="connsiteY7" fmla="*/ 121927 h 310036"/>
                <a:gd name="connsiteX8" fmla="*/ 76163 w 302184"/>
                <a:gd name="connsiteY8" fmla="*/ 121927 h 310036"/>
                <a:gd name="connsiteX9" fmla="*/ 76163 w 302184"/>
                <a:gd name="connsiteY9" fmla="*/ 64373 h 310036"/>
                <a:gd name="connsiteX10" fmla="*/ 302185 w 302184"/>
                <a:gd name="connsiteY10" fmla="*/ 64373 h 310036"/>
                <a:gd name="connsiteX11" fmla="*/ 302185 w 302184"/>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184" h="310036">
                  <a:moveTo>
                    <a:pt x="0" y="0"/>
                  </a:moveTo>
                  <a:lnTo>
                    <a:pt x="0" y="310036"/>
                  </a:lnTo>
                  <a:lnTo>
                    <a:pt x="302166" y="310036"/>
                  </a:lnTo>
                  <a:lnTo>
                    <a:pt x="302166" y="245508"/>
                  </a:lnTo>
                  <a:lnTo>
                    <a:pt x="76282" y="245508"/>
                  </a:lnTo>
                  <a:lnTo>
                    <a:pt x="76282" y="182927"/>
                  </a:lnTo>
                  <a:lnTo>
                    <a:pt x="298163" y="182927"/>
                  </a:lnTo>
                  <a:lnTo>
                    <a:pt x="298163" y="121927"/>
                  </a:lnTo>
                  <a:lnTo>
                    <a:pt x="76163" y="121927"/>
                  </a:lnTo>
                  <a:lnTo>
                    <a:pt x="76163" y="64373"/>
                  </a:lnTo>
                  <a:lnTo>
                    <a:pt x="302185" y="64373"/>
                  </a:lnTo>
                  <a:lnTo>
                    <a:pt x="302185" y="0"/>
                  </a:lnTo>
                  <a:close/>
                </a:path>
              </a:pathLst>
            </a:custGeom>
            <a:grpFill/>
            <a:ln w="914"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53A4FBD-A605-B350-A557-7DDBE8E9A9C2}"/>
                </a:ext>
              </a:extLst>
            </p:cNvPr>
            <p:cNvSpPr/>
            <p:nvPr/>
          </p:nvSpPr>
          <p:spPr>
            <a:xfrm>
              <a:off x="1449582" y="241303"/>
              <a:ext cx="392962" cy="324928"/>
            </a:xfrm>
            <a:custGeom>
              <a:avLst/>
              <a:gdLst>
                <a:gd name="connsiteX0" fmla="*/ 389151 w 392962"/>
                <a:gd name="connsiteY0" fmla="*/ 126531 h 324928"/>
                <a:gd name="connsiteX1" fmla="*/ 354575 w 392962"/>
                <a:gd name="connsiteY1" fmla="*/ 58438 h 324928"/>
                <a:gd name="connsiteX2" fmla="*/ 274628 w 392962"/>
                <a:gd name="connsiteY2" fmla="*/ 10518 h 324928"/>
                <a:gd name="connsiteX3" fmla="*/ 177050 w 392962"/>
                <a:gd name="connsiteY3" fmla="*/ 628 h 324928"/>
                <a:gd name="connsiteX4" fmla="*/ 83493 w 392962"/>
                <a:gd name="connsiteY4" fmla="*/ 24438 h 324928"/>
                <a:gd name="connsiteX5" fmla="*/ 20245 w 392962"/>
                <a:gd name="connsiteY5" fmla="*/ 82888 h 324928"/>
                <a:gd name="connsiteX6" fmla="*/ 420 w 392962"/>
                <a:gd name="connsiteY6" fmla="*/ 150021 h 324928"/>
                <a:gd name="connsiteX7" fmla="*/ 0 w 392962"/>
                <a:gd name="connsiteY7" fmla="*/ 162460 h 324928"/>
                <a:gd name="connsiteX8" fmla="*/ 3811 w 392962"/>
                <a:gd name="connsiteY8" fmla="*/ 198398 h 324928"/>
                <a:gd name="connsiteX9" fmla="*/ 38388 w 392962"/>
                <a:gd name="connsiteY9" fmla="*/ 266482 h 324928"/>
                <a:gd name="connsiteX10" fmla="*/ 118335 w 392962"/>
                <a:gd name="connsiteY10" fmla="*/ 314403 h 324928"/>
                <a:gd name="connsiteX11" fmla="*/ 215913 w 392962"/>
                <a:gd name="connsiteY11" fmla="*/ 324301 h 324928"/>
                <a:gd name="connsiteX12" fmla="*/ 309469 w 392962"/>
                <a:gd name="connsiteY12" fmla="*/ 300482 h 324928"/>
                <a:gd name="connsiteX13" fmla="*/ 372717 w 392962"/>
                <a:gd name="connsiteY13" fmla="*/ 242032 h 324928"/>
                <a:gd name="connsiteX14" fmla="*/ 392542 w 392962"/>
                <a:gd name="connsiteY14" fmla="*/ 174900 h 324928"/>
                <a:gd name="connsiteX15" fmla="*/ 392962 w 392962"/>
                <a:gd name="connsiteY15" fmla="*/ 162460 h 324928"/>
                <a:gd name="connsiteX16" fmla="*/ 389151 w 392962"/>
                <a:gd name="connsiteY16" fmla="*/ 126531 h 324928"/>
                <a:gd name="connsiteX17" fmla="*/ 306645 w 392962"/>
                <a:gd name="connsiteY17" fmla="*/ 207529 h 324928"/>
                <a:gd name="connsiteX18" fmla="*/ 265771 w 392962"/>
                <a:gd name="connsiteY18" fmla="*/ 246273 h 324928"/>
                <a:gd name="connsiteX19" fmla="*/ 196289 w 392962"/>
                <a:gd name="connsiteY19" fmla="*/ 260184 h 324928"/>
                <a:gd name="connsiteX20" fmla="*/ 128005 w 392962"/>
                <a:gd name="connsiteY20" fmla="*/ 246584 h 324928"/>
                <a:gd name="connsiteX21" fmla="*/ 77543 w 392962"/>
                <a:gd name="connsiteY21" fmla="*/ 177377 h 324928"/>
                <a:gd name="connsiteX22" fmla="*/ 86107 w 392962"/>
                <a:gd name="connsiteY22" fmla="*/ 117775 h 324928"/>
                <a:gd name="connsiteX23" fmla="*/ 128178 w 392962"/>
                <a:gd name="connsiteY23" fmla="*/ 78025 h 324928"/>
                <a:gd name="connsiteX24" fmla="*/ 210657 w 392962"/>
                <a:gd name="connsiteY24" fmla="*/ 65312 h 324928"/>
                <a:gd name="connsiteX25" fmla="*/ 264510 w 392962"/>
                <a:gd name="connsiteY25" fmla="*/ 77952 h 324928"/>
                <a:gd name="connsiteX26" fmla="*/ 315593 w 392962"/>
                <a:gd name="connsiteY26" fmla="*/ 147626 h 324928"/>
                <a:gd name="connsiteX27" fmla="*/ 306645 w 392962"/>
                <a:gd name="connsiteY27" fmla="*/ 207529 h 3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2962" h="324928">
                  <a:moveTo>
                    <a:pt x="389151" y="126531"/>
                  </a:moveTo>
                  <a:cubicBezTo>
                    <a:pt x="383850" y="100766"/>
                    <a:pt x="372343" y="77888"/>
                    <a:pt x="354575" y="58438"/>
                  </a:cubicBezTo>
                  <a:cubicBezTo>
                    <a:pt x="332730" y="34547"/>
                    <a:pt x="305329" y="19648"/>
                    <a:pt x="274628" y="10518"/>
                  </a:cubicBezTo>
                  <a:cubicBezTo>
                    <a:pt x="242757" y="1030"/>
                    <a:pt x="210054" y="-1309"/>
                    <a:pt x="177050" y="628"/>
                  </a:cubicBezTo>
                  <a:cubicBezTo>
                    <a:pt x="144393" y="2548"/>
                    <a:pt x="112851" y="9320"/>
                    <a:pt x="83493" y="24438"/>
                  </a:cubicBezTo>
                  <a:cubicBezTo>
                    <a:pt x="57006" y="38084"/>
                    <a:pt x="35326" y="56912"/>
                    <a:pt x="20245" y="82888"/>
                  </a:cubicBezTo>
                  <a:cubicBezTo>
                    <a:pt x="8171" y="103663"/>
                    <a:pt x="1983" y="126175"/>
                    <a:pt x="420" y="150021"/>
                  </a:cubicBezTo>
                  <a:cubicBezTo>
                    <a:pt x="146" y="154188"/>
                    <a:pt x="18" y="158329"/>
                    <a:pt x="0" y="162460"/>
                  </a:cubicBezTo>
                  <a:cubicBezTo>
                    <a:pt x="46" y="174406"/>
                    <a:pt x="1334" y="186388"/>
                    <a:pt x="3811" y="198398"/>
                  </a:cubicBezTo>
                  <a:cubicBezTo>
                    <a:pt x="9112" y="224155"/>
                    <a:pt x="20610" y="247032"/>
                    <a:pt x="38388" y="266482"/>
                  </a:cubicBezTo>
                  <a:cubicBezTo>
                    <a:pt x="60232" y="290374"/>
                    <a:pt x="87634" y="305272"/>
                    <a:pt x="118335" y="314403"/>
                  </a:cubicBezTo>
                  <a:cubicBezTo>
                    <a:pt x="150206" y="323890"/>
                    <a:pt x="182908" y="326239"/>
                    <a:pt x="215913" y="324301"/>
                  </a:cubicBezTo>
                  <a:cubicBezTo>
                    <a:pt x="248570" y="322382"/>
                    <a:pt x="280103" y="315600"/>
                    <a:pt x="309469" y="300482"/>
                  </a:cubicBezTo>
                  <a:cubicBezTo>
                    <a:pt x="335948" y="286836"/>
                    <a:pt x="357628" y="268008"/>
                    <a:pt x="372717" y="242032"/>
                  </a:cubicBezTo>
                  <a:cubicBezTo>
                    <a:pt x="384791" y="221257"/>
                    <a:pt x="390979" y="198746"/>
                    <a:pt x="392542" y="174900"/>
                  </a:cubicBezTo>
                  <a:cubicBezTo>
                    <a:pt x="392807" y="170732"/>
                    <a:pt x="392944" y="166591"/>
                    <a:pt x="392962" y="162460"/>
                  </a:cubicBezTo>
                  <a:cubicBezTo>
                    <a:pt x="392908" y="150523"/>
                    <a:pt x="391619" y="138532"/>
                    <a:pt x="389151" y="126531"/>
                  </a:cubicBezTo>
                  <a:moveTo>
                    <a:pt x="306645" y="207529"/>
                  </a:moveTo>
                  <a:cubicBezTo>
                    <a:pt x="297633" y="225306"/>
                    <a:pt x="283475" y="237636"/>
                    <a:pt x="265771" y="246273"/>
                  </a:cubicBezTo>
                  <a:cubicBezTo>
                    <a:pt x="243826" y="256958"/>
                    <a:pt x="220300" y="259764"/>
                    <a:pt x="196289" y="260184"/>
                  </a:cubicBezTo>
                  <a:cubicBezTo>
                    <a:pt x="172708" y="259755"/>
                    <a:pt x="149575" y="257031"/>
                    <a:pt x="128005" y="246584"/>
                  </a:cubicBezTo>
                  <a:cubicBezTo>
                    <a:pt x="98876" y="232481"/>
                    <a:pt x="81428" y="209796"/>
                    <a:pt x="77543" y="177377"/>
                  </a:cubicBezTo>
                  <a:cubicBezTo>
                    <a:pt x="75030" y="156766"/>
                    <a:pt x="76821" y="136695"/>
                    <a:pt x="86107" y="117775"/>
                  </a:cubicBezTo>
                  <a:cubicBezTo>
                    <a:pt x="95183" y="99312"/>
                    <a:pt x="109853" y="86608"/>
                    <a:pt x="128178" y="78025"/>
                  </a:cubicBezTo>
                  <a:cubicBezTo>
                    <a:pt x="154355" y="65732"/>
                    <a:pt x="182287" y="63621"/>
                    <a:pt x="210657" y="65312"/>
                  </a:cubicBezTo>
                  <a:cubicBezTo>
                    <a:pt x="229284" y="66445"/>
                    <a:pt x="247500" y="69745"/>
                    <a:pt x="264510" y="77952"/>
                  </a:cubicBezTo>
                  <a:cubicBezTo>
                    <a:pt x="293904" y="92101"/>
                    <a:pt x="311708" y="114804"/>
                    <a:pt x="315593" y="147626"/>
                  </a:cubicBezTo>
                  <a:cubicBezTo>
                    <a:pt x="318052" y="168374"/>
                    <a:pt x="316242" y="188555"/>
                    <a:pt x="306645" y="207529"/>
                  </a:cubicBezTo>
                </a:path>
              </a:pathLst>
            </a:custGeom>
            <a:grpFill/>
            <a:ln w="914"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B8CA3EC-8A46-A058-C79C-B377E75EFD07}"/>
                </a:ext>
              </a:extLst>
            </p:cNvPr>
            <p:cNvSpPr/>
            <p:nvPr/>
          </p:nvSpPr>
          <p:spPr>
            <a:xfrm>
              <a:off x="1105755" y="248750"/>
              <a:ext cx="329042" cy="310100"/>
            </a:xfrm>
            <a:custGeom>
              <a:avLst/>
              <a:gdLst>
                <a:gd name="connsiteX0" fmla="*/ 75770 w 329042"/>
                <a:gd name="connsiteY0" fmla="*/ 127064 h 310100"/>
                <a:gd name="connsiteX1" fmla="*/ 80989 w 329042"/>
                <a:gd name="connsiteY1" fmla="*/ 127064 h 310100"/>
                <a:gd name="connsiteX2" fmla="*/ 213308 w 329042"/>
                <a:gd name="connsiteY2" fmla="*/ 127027 h 310100"/>
                <a:gd name="connsiteX3" fmla="*/ 225336 w 329042"/>
                <a:gd name="connsiteY3" fmla="*/ 126277 h 310100"/>
                <a:gd name="connsiteX4" fmla="*/ 251641 w 329042"/>
                <a:gd name="connsiteY4" fmla="*/ 104954 h 310100"/>
                <a:gd name="connsiteX5" fmla="*/ 252628 w 329042"/>
                <a:gd name="connsiteY5" fmla="*/ 90924 h 310100"/>
                <a:gd name="connsiteX6" fmla="*/ 234686 w 329042"/>
                <a:gd name="connsiteY6" fmla="*/ 64555 h 310100"/>
                <a:gd name="connsiteX7" fmla="*/ 219295 w 329042"/>
                <a:gd name="connsiteY7" fmla="*/ 61603 h 310100"/>
                <a:gd name="connsiteX8" fmla="*/ 78210 w 329042"/>
                <a:gd name="connsiteY8" fmla="*/ 61338 h 310100"/>
                <a:gd name="connsiteX9" fmla="*/ 75770 w 329042"/>
                <a:gd name="connsiteY9" fmla="*/ 61667 h 310100"/>
                <a:gd name="connsiteX10" fmla="*/ 75770 w 329042"/>
                <a:gd name="connsiteY10" fmla="*/ 127064 h 310100"/>
                <a:gd name="connsiteX11" fmla="*/ 76145 w 329042"/>
                <a:gd name="connsiteY11" fmla="*/ 189224 h 310100"/>
                <a:gd name="connsiteX12" fmla="*/ 76145 w 329042"/>
                <a:gd name="connsiteY12" fmla="*/ 310100 h 310100"/>
                <a:gd name="connsiteX13" fmla="*/ 0 w 329042"/>
                <a:gd name="connsiteY13" fmla="*/ 310100 h 310100"/>
                <a:gd name="connsiteX14" fmla="*/ 0 w 329042"/>
                <a:gd name="connsiteY14" fmla="*/ 0 h 310100"/>
                <a:gd name="connsiteX15" fmla="*/ 230500 w 329042"/>
                <a:gd name="connsiteY15" fmla="*/ 0 h 310100"/>
                <a:gd name="connsiteX16" fmla="*/ 308226 w 329042"/>
                <a:gd name="connsiteY16" fmla="*/ 35445 h 310100"/>
                <a:gd name="connsiteX17" fmla="*/ 328983 w 329042"/>
                <a:gd name="connsiteY17" fmla="*/ 98693 h 310100"/>
                <a:gd name="connsiteX18" fmla="*/ 320190 w 329042"/>
                <a:gd name="connsiteY18" fmla="*/ 138562 h 310100"/>
                <a:gd name="connsiteX19" fmla="*/ 273814 w 329042"/>
                <a:gd name="connsiteY19" fmla="*/ 180423 h 310100"/>
                <a:gd name="connsiteX20" fmla="*/ 221232 w 329042"/>
                <a:gd name="connsiteY20" fmla="*/ 189169 h 310100"/>
                <a:gd name="connsiteX21" fmla="*/ 82241 w 329042"/>
                <a:gd name="connsiteY21" fmla="*/ 189215 h 310100"/>
                <a:gd name="connsiteX22" fmla="*/ 76145 w 329042"/>
                <a:gd name="connsiteY22" fmla="*/ 189215 h 3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042" h="310100">
                  <a:moveTo>
                    <a:pt x="75770" y="127064"/>
                  </a:moveTo>
                  <a:lnTo>
                    <a:pt x="80989" y="127064"/>
                  </a:lnTo>
                  <a:cubicBezTo>
                    <a:pt x="125098" y="127064"/>
                    <a:pt x="169226" y="127082"/>
                    <a:pt x="213308" y="127027"/>
                  </a:cubicBezTo>
                  <a:cubicBezTo>
                    <a:pt x="217348" y="127027"/>
                    <a:pt x="221369" y="126762"/>
                    <a:pt x="225336" y="126277"/>
                  </a:cubicBezTo>
                  <a:cubicBezTo>
                    <a:pt x="240517" y="124404"/>
                    <a:pt x="249127" y="117558"/>
                    <a:pt x="251641" y="104954"/>
                  </a:cubicBezTo>
                  <a:cubicBezTo>
                    <a:pt x="252573" y="100393"/>
                    <a:pt x="252902" y="95576"/>
                    <a:pt x="252628" y="90924"/>
                  </a:cubicBezTo>
                  <a:cubicBezTo>
                    <a:pt x="251924" y="78677"/>
                    <a:pt x="247080" y="68769"/>
                    <a:pt x="234686" y="64555"/>
                  </a:cubicBezTo>
                  <a:cubicBezTo>
                    <a:pt x="229778" y="62883"/>
                    <a:pt x="224450" y="61640"/>
                    <a:pt x="219295" y="61603"/>
                  </a:cubicBezTo>
                  <a:cubicBezTo>
                    <a:pt x="172260" y="61320"/>
                    <a:pt x="125263" y="61356"/>
                    <a:pt x="78210" y="61338"/>
                  </a:cubicBezTo>
                  <a:cubicBezTo>
                    <a:pt x="77461" y="61338"/>
                    <a:pt x="76666" y="61539"/>
                    <a:pt x="75770" y="61667"/>
                  </a:cubicBezTo>
                  <a:lnTo>
                    <a:pt x="75770" y="127064"/>
                  </a:lnTo>
                  <a:close/>
                  <a:moveTo>
                    <a:pt x="76145" y="189224"/>
                  </a:moveTo>
                  <a:lnTo>
                    <a:pt x="76145" y="310100"/>
                  </a:lnTo>
                  <a:lnTo>
                    <a:pt x="0" y="310100"/>
                  </a:lnTo>
                  <a:lnTo>
                    <a:pt x="0" y="0"/>
                  </a:lnTo>
                  <a:lnTo>
                    <a:pt x="230500" y="0"/>
                  </a:lnTo>
                  <a:cubicBezTo>
                    <a:pt x="261256" y="0"/>
                    <a:pt x="287972" y="11452"/>
                    <a:pt x="308226" y="35445"/>
                  </a:cubicBezTo>
                  <a:cubicBezTo>
                    <a:pt x="323563" y="53642"/>
                    <a:pt x="329723" y="75076"/>
                    <a:pt x="328983" y="98693"/>
                  </a:cubicBezTo>
                  <a:cubicBezTo>
                    <a:pt x="328553" y="112558"/>
                    <a:pt x="326177" y="125967"/>
                    <a:pt x="320190" y="138562"/>
                  </a:cubicBezTo>
                  <a:cubicBezTo>
                    <a:pt x="310539" y="158962"/>
                    <a:pt x="294242" y="172023"/>
                    <a:pt x="273814" y="180423"/>
                  </a:cubicBezTo>
                  <a:cubicBezTo>
                    <a:pt x="256969" y="187351"/>
                    <a:pt x="239183" y="189124"/>
                    <a:pt x="221232" y="189169"/>
                  </a:cubicBezTo>
                  <a:cubicBezTo>
                    <a:pt x="174902" y="189316"/>
                    <a:pt x="128562" y="189215"/>
                    <a:pt x="82241" y="189215"/>
                  </a:cubicBezTo>
                  <a:lnTo>
                    <a:pt x="76145" y="189215"/>
                  </a:lnTo>
                  <a:close/>
                </a:path>
              </a:pathLst>
            </a:custGeom>
            <a:grpFill/>
            <a:ln w="914"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78FA61-89DD-B9EF-2585-5EC5061B3CF6}"/>
                </a:ext>
              </a:extLst>
            </p:cNvPr>
            <p:cNvSpPr/>
            <p:nvPr/>
          </p:nvSpPr>
          <p:spPr>
            <a:xfrm>
              <a:off x="695125" y="248750"/>
              <a:ext cx="383968" cy="310036"/>
            </a:xfrm>
            <a:custGeom>
              <a:avLst/>
              <a:gdLst>
                <a:gd name="connsiteX0" fmla="*/ 281245 w 383968"/>
                <a:gd name="connsiteY0" fmla="*/ 0 h 310036"/>
                <a:gd name="connsiteX1" fmla="*/ 192670 w 383968"/>
                <a:gd name="connsiteY1" fmla="*/ 98337 h 310036"/>
                <a:gd name="connsiteX2" fmla="*/ 104497 w 383968"/>
                <a:gd name="connsiteY2" fmla="*/ 0 h 310036"/>
                <a:gd name="connsiteX3" fmla="*/ 1325 w 383968"/>
                <a:gd name="connsiteY3" fmla="*/ 0 h 310036"/>
                <a:gd name="connsiteX4" fmla="*/ 139503 w 383968"/>
                <a:gd name="connsiteY4" fmla="*/ 153688 h 310036"/>
                <a:gd name="connsiteX5" fmla="*/ 0 w 383968"/>
                <a:gd name="connsiteY5" fmla="*/ 310036 h 310036"/>
                <a:gd name="connsiteX6" fmla="*/ 101426 w 383968"/>
                <a:gd name="connsiteY6" fmla="*/ 310036 h 310036"/>
                <a:gd name="connsiteX7" fmla="*/ 190449 w 383968"/>
                <a:gd name="connsiteY7" fmla="*/ 211261 h 310036"/>
                <a:gd name="connsiteX8" fmla="*/ 279454 w 383968"/>
                <a:gd name="connsiteY8" fmla="*/ 310036 h 310036"/>
                <a:gd name="connsiteX9" fmla="*/ 380880 w 383968"/>
                <a:gd name="connsiteY9" fmla="*/ 310036 h 310036"/>
                <a:gd name="connsiteX10" fmla="*/ 244055 w 383968"/>
                <a:gd name="connsiteY10" fmla="*/ 156348 h 310036"/>
                <a:gd name="connsiteX11" fmla="*/ 383969 w 383968"/>
                <a:gd name="connsiteY11" fmla="*/ 0 h 31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968" h="310036">
                  <a:moveTo>
                    <a:pt x="281245" y="0"/>
                  </a:moveTo>
                  <a:lnTo>
                    <a:pt x="192670" y="98337"/>
                  </a:lnTo>
                  <a:lnTo>
                    <a:pt x="104497" y="0"/>
                  </a:lnTo>
                  <a:lnTo>
                    <a:pt x="1325" y="0"/>
                  </a:lnTo>
                  <a:lnTo>
                    <a:pt x="139503" y="153688"/>
                  </a:lnTo>
                  <a:lnTo>
                    <a:pt x="0" y="310036"/>
                  </a:lnTo>
                  <a:lnTo>
                    <a:pt x="101426" y="310036"/>
                  </a:lnTo>
                  <a:lnTo>
                    <a:pt x="190449" y="211261"/>
                  </a:lnTo>
                  <a:lnTo>
                    <a:pt x="279454" y="310036"/>
                  </a:lnTo>
                  <a:lnTo>
                    <a:pt x="380880" y="310036"/>
                  </a:lnTo>
                  <a:lnTo>
                    <a:pt x="244055" y="156348"/>
                  </a:lnTo>
                  <a:lnTo>
                    <a:pt x="383969" y="0"/>
                  </a:lnTo>
                  <a:close/>
                </a:path>
              </a:pathLst>
            </a:custGeom>
            <a:grpFill/>
            <a:ln w="914"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2485355-C579-6520-BE77-79D9099D76B3}"/>
                </a:ext>
              </a:extLst>
            </p:cNvPr>
            <p:cNvSpPr/>
            <p:nvPr/>
          </p:nvSpPr>
          <p:spPr>
            <a:xfrm>
              <a:off x="1901378" y="352872"/>
              <a:ext cx="97066" cy="97066"/>
            </a:xfrm>
            <a:custGeom>
              <a:avLst/>
              <a:gdLst>
                <a:gd name="connsiteX0" fmla="*/ 97066 w 97066"/>
                <a:gd name="connsiteY0" fmla="*/ 48533 h 97066"/>
                <a:gd name="connsiteX1" fmla="*/ 48533 w 97066"/>
                <a:gd name="connsiteY1" fmla="*/ 97066 h 97066"/>
                <a:gd name="connsiteX2" fmla="*/ 0 w 97066"/>
                <a:gd name="connsiteY2" fmla="*/ 48533 h 97066"/>
                <a:gd name="connsiteX3" fmla="*/ 48533 w 97066"/>
                <a:gd name="connsiteY3" fmla="*/ 0 h 97066"/>
                <a:gd name="connsiteX4" fmla="*/ 97066 w 97066"/>
                <a:gd name="connsiteY4" fmla="*/ 48533 h 9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6" h="97066">
                  <a:moveTo>
                    <a:pt x="97066" y="48533"/>
                  </a:moveTo>
                  <a:cubicBezTo>
                    <a:pt x="97066" y="75341"/>
                    <a:pt x="75331" y="97066"/>
                    <a:pt x="48533" y="97066"/>
                  </a:cubicBezTo>
                  <a:cubicBezTo>
                    <a:pt x="21726" y="97066"/>
                    <a:pt x="0" y="75341"/>
                    <a:pt x="0" y="48533"/>
                  </a:cubicBezTo>
                  <a:cubicBezTo>
                    <a:pt x="0" y="21726"/>
                    <a:pt x="21726" y="0"/>
                    <a:pt x="48533" y="0"/>
                  </a:cubicBezTo>
                  <a:cubicBezTo>
                    <a:pt x="75341" y="0"/>
                    <a:pt x="97066" y="21726"/>
                    <a:pt x="97066" y="48533"/>
                  </a:cubicBezTo>
                </a:path>
              </a:pathLst>
            </a:custGeom>
            <a:grpFill/>
            <a:ln w="914"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0A3436-5AA1-68BE-FC6C-DC246CB3D445}"/>
                </a:ext>
              </a:extLst>
            </p:cNvPr>
            <p:cNvSpPr/>
            <p:nvPr/>
          </p:nvSpPr>
          <p:spPr>
            <a:xfrm>
              <a:off x="2065514" y="241303"/>
              <a:ext cx="360139" cy="318515"/>
            </a:xfrm>
            <a:custGeom>
              <a:avLst/>
              <a:gdLst>
                <a:gd name="connsiteX0" fmla="*/ 184881 w 360139"/>
                <a:gd name="connsiteY0" fmla="*/ 256282 h 318515"/>
                <a:gd name="connsiteX1" fmla="*/ 126925 w 360139"/>
                <a:gd name="connsiteY1" fmla="*/ 242224 h 318515"/>
                <a:gd name="connsiteX2" fmla="*/ 73603 w 360139"/>
                <a:gd name="connsiteY2" fmla="*/ 184295 h 318515"/>
                <a:gd name="connsiteX3" fmla="*/ 71318 w 360139"/>
                <a:gd name="connsiteY3" fmla="*/ 136457 h 318515"/>
                <a:gd name="connsiteX4" fmla="*/ 142783 w 360139"/>
                <a:gd name="connsiteY4" fmla="*/ 68328 h 318515"/>
                <a:gd name="connsiteX5" fmla="*/ 247362 w 360139"/>
                <a:gd name="connsiteY5" fmla="*/ 76161 h 318515"/>
                <a:gd name="connsiteX6" fmla="*/ 290320 w 360139"/>
                <a:gd name="connsiteY6" fmla="*/ 132106 h 318515"/>
                <a:gd name="connsiteX7" fmla="*/ 290320 w 360139"/>
                <a:gd name="connsiteY7" fmla="*/ 136685 h 318515"/>
                <a:gd name="connsiteX8" fmla="*/ 162159 w 360139"/>
                <a:gd name="connsiteY8" fmla="*/ 136685 h 318515"/>
                <a:gd name="connsiteX9" fmla="*/ 138423 w 360139"/>
                <a:gd name="connsiteY9" fmla="*/ 150276 h 318515"/>
                <a:gd name="connsiteX10" fmla="*/ 118462 w 360139"/>
                <a:gd name="connsiteY10" fmla="*/ 184295 h 318515"/>
                <a:gd name="connsiteX11" fmla="*/ 359920 w 360139"/>
                <a:gd name="connsiteY11" fmla="*/ 184295 h 318515"/>
                <a:gd name="connsiteX12" fmla="*/ 360140 w 360139"/>
                <a:gd name="connsiteY12" fmla="*/ 184076 h 318515"/>
                <a:gd name="connsiteX13" fmla="*/ 359966 w 360139"/>
                <a:gd name="connsiteY13" fmla="*/ 136685 h 318515"/>
                <a:gd name="connsiteX14" fmla="*/ 344410 w 360139"/>
                <a:gd name="connsiteY14" fmla="*/ 76956 h 318515"/>
                <a:gd name="connsiteX15" fmla="*/ 267333 w 360139"/>
                <a:gd name="connsiteY15" fmla="*/ 14365 h 318515"/>
                <a:gd name="connsiteX16" fmla="*/ 194506 w 360139"/>
                <a:gd name="connsiteY16" fmla="*/ 455 h 318515"/>
                <a:gd name="connsiteX17" fmla="*/ 69608 w 360139"/>
                <a:gd name="connsiteY17" fmla="*/ 28112 h 318515"/>
                <a:gd name="connsiteX18" fmla="*/ 21011 w 360139"/>
                <a:gd name="connsiteY18" fmla="*/ 77550 h 318515"/>
                <a:gd name="connsiteX19" fmla="*/ 8 w 360139"/>
                <a:gd name="connsiteY19" fmla="*/ 156647 h 318515"/>
                <a:gd name="connsiteX20" fmla="*/ 17685 w 360139"/>
                <a:gd name="connsiteY20" fmla="*/ 233806 h 318515"/>
                <a:gd name="connsiteX21" fmla="*/ 68046 w 360139"/>
                <a:gd name="connsiteY21" fmla="*/ 288344 h 318515"/>
                <a:gd name="connsiteX22" fmla="*/ 192550 w 360139"/>
                <a:gd name="connsiteY22" fmla="*/ 318515 h 318515"/>
                <a:gd name="connsiteX23" fmla="*/ 346786 w 360139"/>
                <a:gd name="connsiteY23" fmla="*/ 258905 h 318515"/>
                <a:gd name="connsiteX24" fmla="*/ 346823 w 360139"/>
                <a:gd name="connsiteY24" fmla="*/ 258786 h 318515"/>
                <a:gd name="connsiteX25" fmla="*/ 346823 w 360139"/>
                <a:gd name="connsiteY25" fmla="*/ 214274 h 318515"/>
                <a:gd name="connsiteX26" fmla="*/ 346494 w 360139"/>
                <a:gd name="connsiteY26" fmla="*/ 214082 h 318515"/>
                <a:gd name="connsiteX27" fmla="*/ 279004 w 360139"/>
                <a:gd name="connsiteY27" fmla="*/ 245359 h 318515"/>
                <a:gd name="connsiteX28" fmla="*/ 184881 w 360139"/>
                <a:gd name="connsiteY28" fmla="*/ 256282 h 31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0139" h="318515">
                  <a:moveTo>
                    <a:pt x="184881" y="256282"/>
                  </a:moveTo>
                  <a:cubicBezTo>
                    <a:pt x="165295" y="255203"/>
                    <a:pt x="145324" y="249948"/>
                    <a:pt x="126925" y="242224"/>
                  </a:cubicBezTo>
                  <a:cubicBezTo>
                    <a:pt x="102896" y="232116"/>
                    <a:pt x="82569" y="211276"/>
                    <a:pt x="73603" y="184295"/>
                  </a:cubicBezTo>
                  <a:cubicBezTo>
                    <a:pt x="70431" y="174753"/>
                    <a:pt x="67031" y="156336"/>
                    <a:pt x="71318" y="136457"/>
                  </a:cubicBezTo>
                  <a:cubicBezTo>
                    <a:pt x="76829" y="110902"/>
                    <a:pt x="95054" y="82942"/>
                    <a:pt x="142783" y="68328"/>
                  </a:cubicBezTo>
                  <a:cubicBezTo>
                    <a:pt x="171016" y="59690"/>
                    <a:pt x="220418" y="63739"/>
                    <a:pt x="247362" y="76161"/>
                  </a:cubicBezTo>
                  <a:cubicBezTo>
                    <a:pt x="271062" y="87110"/>
                    <a:pt x="290329" y="104632"/>
                    <a:pt x="290320" y="132106"/>
                  </a:cubicBezTo>
                  <a:lnTo>
                    <a:pt x="290320" y="136685"/>
                  </a:lnTo>
                  <a:lnTo>
                    <a:pt x="162159" y="136685"/>
                  </a:lnTo>
                  <a:cubicBezTo>
                    <a:pt x="152398" y="136685"/>
                    <a:pt x="143368" y="141859"/>
                    <a:pt x="138423" y="150276"/>
                  </a:cubicBezTo>
                  <a:lnTo>
                    <a:pt x="118462" y="184295"/>
                  </a:lnTo>
                  <a:lnTo>
                    <a:pt x="359920" y="184295"/>
                  </a:lnTo>
                  <a:cubicBezTo>
                    <a:pt x="360039" y="184295"/>
                    <a:pt x="360140" y="184195"/>
                    <a:pt x="360140" y="184076"/>
                  </a:cubicBezTo>
                  <a:lnTo>
                    <a:pt x="359966" y="136685"/>
                  </a:lnTo>
                  <a:cubicBezTo>
                    <a:pt x="359966" y="115161"/>
                    <a:pt x="355360" y="96067"/>
                    <a:pt x="344410" y="76956"/>
                  </a:cubicBezTo>
                  <a:cubicBezTo>
                    <a:pt x="326779" y="46200"/>
                    <a:pt x="299898" y="26668"/>
                    <a:pt x="267333" y="14365"/>
                  </a:cubicBezTo>
                  <a:cubicBezTo>
                    <a:pt x="243898" y="5527"/>
                    <a:pt x="219412" y="1825"/>
                    <a:pt x="194506" y="455"/>
                  </a:cubicBezTo>
                  <a:cubicBezTo>
                    <a:pt x="150259" y="-1986"/>
                    <a:pt x="108161" y="5143"/>
                    <a:pt x="69608" y="28112"/>
                  </a:cubicBezTo>
                  <a:cubicBezTo>
                    <a:pt x="49135" y="40296"/>
                    <a:pt x="33213" y="57214"/>
                    <a:pt x="21011" y="77550"/>
                  </a:cubicBezTo>
                  <a:cubicBezTo>
                    <a:pt x="6461" y="101835"/>
                    <a:pt x="264" y="128450"/>
                    <a:pt x="8" y="156647"/>
                  </a:cubicBezTo>
                  <a:cubicBezTo>
                    <a:pt x="-230" y="183802"/>
                    <a:pt x="4852" y="209613"/>
                    <a:pt x="17685" y="233806"/>
                  </a:cubicBezTo>
                  <a:cubicBezTo>
                    <a:pt x="29740" y="256464"/>
                    <a:pt x="46786" y="274351"/>
                    <a:pt x="68046" y="288344"/>
                  </a:cubicBezTo>
                  <a:cubicBezTo>
                    <a:pt x="86499" y="300510"/>
                    <a:pt x="124850" y="318515"/>
                    <a:pt x="192550" y="318515"/>
                  </a:cubicBezTo>
                  <a:cubicBezTo>
                    <a:pt x="302302" y="318515"/>
                    <a:pt x="345452" y="260724"/>
                    <a:pt x="346786" y="258905"/>
                  </a:cubicBezTo>
                  <a:cubicBezTo>
                    <a:pt x="346814" y="258868"/>
                    <a:pt x="346823" y="258832"/>
                    <a:pt x="346823" y="258786"/>
                  </a:cubicBezTo>
                  <a:lnTo>
                    <a:pt x="346823" y="214274"/>
                  </a:lnTo>
                  <a:cubicBezTo>
                    <a:pt x="346823" y="214101"/>
                    <a:pt x="346640" y="213991"/>
                    <a:pt x="346494" y="214082"/>
                  </a:cubicBezTo>
                  <a:cubicBezTo>
                    <a:pt x="342737" y="216276"/>
                    <a:pt x="307521" y="236667"/>
                    <a:pt x="279004" y="245359"/>
                  </a:cubicBezTo>
                  <a:cubicBezTo>
                    <a:pt x="241220" y="256867"/>
                    <a:pt x="204724" y="257415"/>
                    <a:pt x="184881" y="256282"/>
                  </a:cubicBezTo>
                </a:path>
              </a:pathLst>
            </a:custGeom>
            <a:grpFill/>
            <a:ln w="914" cap="flat">
              <a:noFill/>
              <a:prstDash val="solid"/>
              <a:miter/>
            </a:ln>
          </p:spPr>
          <p:txBody>
            <a:bodyPr rtlCol="0" anchor="ctr"/>
            <a:lstStyle/>
            <a:p>
              <a:endParaRPr lang="en-GB"/>
            </a:p>
          </p:txBody>
        </p:sp>
      </p:grpSp>
    </p:spTree>
    <p:extLst>
      <p:ext uri="{BB962C8B-B14F-4D97-AF65-F5344CB8AC3E}">
        <p14:creationId xmlns:p14="http://schemas.microsoft.com/office/powerpoint/2010/main" val="405897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11.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8.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descr="A picture containing projector&#10;&#10;Description automatically generated">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E18D715-8383-CE3F-0D4E-15D27BF28351}"/>
              </a:ext>
            </a:extLst>
          </p:cNvPr>
          <p:cNvSpPr/>
          <p:nvPr userDrawn="1"/>
        </p:nvSpPr>
        <p:spPr>
          <a:xfrm>
            <a:off x="0" y="0"/>
            <a:ext cx="12192000" cy="6858000"/>
          </a:xfrm>
          <a:prstGeom prst="rect">
            <a:avLst/>
          </a:prstGeom>
          <a:gradFill flip="none" rotWithShape="1">
            <a:gsLst>
              <a:gs pos="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1638846"/>
      </p:ext>
    </p:extLst>
  </p:cSld>
  <p:clrMap bg1="lt1" tx1="dk1" bg2="lt2" tx2="dk2" accent1="accent1" accent2="accent2" accent3="accent3" accent4="accent4" accent5="accent5" accent6="accent6" hlink="hlink" folHlink="folHlink"/>
  <p:sldLayoutIdLst>
    <p:sldLayoutId id="2147483803"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0"/>
                                  </p:stCondLst>
                                  <p:childTnLst>
                                    <p:animScale>
                                      <p:cBhvr>
                                        <p:cTn id="9" dur="4000" fill="hold"/>
                                        <p:tgtEl>
                                          <p:spTgt spid="20"/>
                                        </p:tgtEl>
                                      </p:cBhvr>
                                      <p:by x="110000" y="110000"/>
                                    </p:animScale>
                                  </p:childTnLst>
                                </p:cTn>
                              </p:par>
                              <p:par>
                                <p:cTn id="10" presetID="10" presetClass="entr" presetSubtype="0" fill="hold" grpId="0"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845397"/>
      </p:ext>
    </p:extLst>
  </p:cSld>
  <p:clrMap bg1="lt1" tx1="dk1" bg2="lt2" tx2="dk2" accent1="accent1" accent2="accent2" accent3="accent3" accent4="accent4" accent5="accent5" accent6="accent6" hlink="hlink" folHlink="folHlink"/>
  <p:sldLayoutIdLst>
    <p:sldLayoutId id="2147483819" r:id="rId1"/>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0B0C4-1124-52CE-5849-86FE618D9C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b="0" i="0">
                <a:solidFill>
                  <a:schemeClr val="tx1">
                    <a:tint val="82000"/>
                  </a:schemeClr>
                </a:solidFill>
                <a:latin typeface="Poppins" pitchFamily="2" charset="77"/>
                <a:cs typeface="Poppins" pitchFamily="2" charset="77"/>
              </a:defRPr>
            </a:lvl1pPr>
          </a:lstStyle>
          <a:p>
            <a:endParaRPr lang="en-US"/>
          </a:p>
        </p:txBody>
      </p:sp>
      <p:sp>
        <p:nvSpPr>
          <p:cNvPr id="6" name="Slide Number Placeholder 5">
            <a:extLst>
              <a:ext uri="{FF2B5EF4-FFF2-40B4-BE49-F238E27FC236}">
                <a16:creationId xmlns:a16="http://schemas.microsoft.com/office/drawing/2014/main" id="{6BD7B342-9234-B5B6-E45E-C6243DAE3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b="0" i="0">
                <a:solidFill>
                  <a:schemeClr val="tx1">
                    <a:tint val="82000"/>
                  </a:schemeClr>
                </a:solidFill>
                <a:latin typeface="Poppins" pitchFamily="2" charset="77"/>
                <a:cs typeface="Poppins" pitchFamily="2" charset="77"/>
              </a:defRPr>
            </a:lvl1pPr>
          </a:lstStyle>
          <a:p>
            <a:fld id="{C348BFD0-04BB-C446-95DC-63B616F87DC9}" type="slidenum">
              <a:rPr lang="en-US" smtClean="0"/>
              <a:pPr/>
              <a:t>‹#›</a:t>
            </a:fld>
            <a:endParaRPr lang="en-US"/>
          </a:p>
        </p:txBody>
      </p:sp>
      <p:sp>
        <p:nvSpPr>
          <p:cNvPr id="8" name="Title Placeholder 7">
            <a:extLst>
              <a:ext uri="{FF2B5EF4-FFF2-40B4-BE49-F238E27FC236}">
                <a16:creationId xmlns:a16="http://schemas.microsoft.com/office/drawing/2014/main" id="{CD088A1A-938E-7907-765C-8DCE57540FDD}"/>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GB"/>
              <a:t>Click to edit Master title style</a:t>
            </a:r>
            <a:endParaRPr lang="en-US"/>
          </a:p>
        </p:txBody>
      </p:sp>
      <p:sp>
        <p:nvSpPr>
          <p:cNvPr id="2" name="TextBox 1">
            <a:extLst>
              <a:ext uri="{FF2B5EF4-FFF2-40B4-BE49-F238E27FC236}">
                <a16:creationId xmlns:a16="http://schemas.microsoft.com/office/drawing/2014/main" id="{804A5D15-8CF6-F301-5236-2AC8B6AECBD0}"/>
              </a:ext>
            </a:extLst>
          </p:cNvPr>
          <p:cNvSpPr txBox="1"/>
          <p:nvPr userDrawn="1"/>
        </p:nvSpPr>
        <p:spPr>
          <a:xfrm>
            <a:off x="838201" y="1828800"/>
            <a:ext cx="10515600" cy="369332"/>
          </a:xfrm>
          <a:prstGeom prst="rect">
            <a:avLst/>
          </a:prstGeom>
          <a:noFill/>
        </p:spPr>
        <p:txBody>
          <a:bodyPr wrap="square" rtlCol="0">
            <a:spAutoFit/>
          </a:bodyPr>
          <a:lstStyle/>
          <a:p>
            <a:endParaRPr lang="en-US">
              <a:latin typeface="Poppins" pitchFamily="2" charset="77"/>
              <a:cs typeface="Poppins" pitchFamily="2" charset="77"/>
            </a:endParaRPr>
          </a:p>
        </p:txBody>
      </p:sp>
    </p:spTree>
    <p:extLst>
      <p:ext uri="{BB962C8B-B14F-4D97-AF65-F5344CB8AC3E}">
        <p14:creationId xmlns:p14="http://schemas.microsoft.com/office/powerpoint/2010/main" val="26653935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835" r:id="rId3"/>
    <p:sldLayoutId id="2147483695" r:id="rId4"/>
    <p:sldLayoutId id="2147483696" r:id="rId5"/>
    <p:sldLayoutId id="2147483699" r:id="rId6"/>
    <p:sldLayoutId id="2147483836" r:id="rId7"/>
    <p:sldLayoutId id="2147483700" r:id="rId8"/>
    <p:sldLayoutId id="2147483701" r:id="rId9"/>
    <p:sldLayoutId id="2147483703" r:id="rId10"/>
    <p:sldLayoutId id="2147483704" r:id="rId11"/>
    <p:sldLayoutId id="2147483837" r:id="rId12"/>
    <p:sldLayoutId id="2147483838" r:id="rId13"/>
    <p:sldLayoutId id="2147483705" r:id="rId14"/>
    <p:sldLayoutId id="2147483706" r:id="rId15"/>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08CC54C-2080-DEE5-B34F-5E926759A231}"/>
              </a:ext>
            </a:extLst>
          </p:cNvPr>
          <p:cNvSpPr/>
          <p:nvPr userDrawn="1"/>
        </p:nvSpPr>
        <p:spPr>
          <a:xfrm>
            <a:off x="0" y="0"/>
            <a:ext cx="12192000" cy="6858000"/>
          </a:xfrm>
          <a:prstGeom prst="rect">
            <a:avLst/>
          </a:prstGeom>
          <a:gradFill flip="none" rotWithShape="1">
            <a:gsLst>
              <a:gs pos="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7948843"/>
      </p:ext>
    </p:extLst>
  </p:cSld>
  <p:clrMap bg1="lt1" tx1="dk1" bg2="lt2" tx2="dk2" accent1="accent1" accent2="accent2" accent3="accent3" accent4="accent4" accent5="accent5" accent6="accent6" hlink="hlink" folHlink="folHlink"/>
  <p:sldLayoutIdLst>
    <p:sldLayoutId id="2147483805"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0"/>
                                  </p:stCondLst>
                                  <p:childTnLst>
                                    <p:animScale>
                                      <p:cBhvr>
                                        <p:cTn id="9" dur="4000" fill="hold"/>
                                        <p:tgtEl>
                                          <p:spTgt spid="20"/>
                                        </p:tgtEl>
                                      </p:cBhvr>
                                      <p:by x="110000" y="110000"/>
                                    </p:animScale>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152017-49AC-A7F9-AC53-D0114EB172C0}"/>
              </a:ext>
            </a:extLst>
          </p:cNvPr>
          <p:cNvSpPr/>
          <p:nvPr userDrawn="1"/>
        </p:nvSpPr>
        <p:spPr>
          <a:xfrm>
            <a:off x="0" y="0"/>
            <a:ext cx="12192000" cy="6858000"/>
          </a:xfrm>
          <a:prstGeom prst="rect">
            <a:avLst/>
          </a:prstGeom>
          <a:gradFill flip="none" rotWithShape="1">
            <a:gsLst>
              <a:gs pos="94000">
                <a:schemeClr val="accent6"/>
              </a:gs>
              <a:gs pos="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0043174"/>
      </p:ext>
    </p:extLst>
  </p:cSld>
  <p:clrMap bg1="lt1" tx1="dk1" bg2="lt2" tx2="dk2" accent1="accent1" accent2="accent2" accent3="accent3" accent4="accent4" accent5="accent5" accent6="accent6" hlink="hlink" folHlink="folHlink"/>
  <p:sldLayoutIdLst>
    <p:sldLayoutId id="2147483807"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A784438-C3A9-5EF6-910A-33F38151A9D7}"/>
              </a:ext>
            </a:extLst>
          </p:cNvPr>
          <p:cNvSpPr/>
          <p:nvPr userDrawn="1"/>
        </p:nvSpPr>
        <p:spPr>
          <a:xfrm>
            <a:off x="0" y="0"/>
            <a:ext cx="12192000" cy="6858000"/>
          </a:xfrm>
          <a:prstGeom prst="rect">
            <a:avLst/>
          </a:prstGeom>
          <a:gradFill flip="none" rotWithShape="1">
            <a:gsLst>
              <a:gs pos="2300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9877866"/>
      </p:ext>
    </p:extLst>
  </p:cSld>
  <p:clrMap bg1="lt1" tx1="dk1" bg2="lt2" tx2="dk2" accent1="accent1" accent2="accent2" accent3="accent3" accent4="accent4" accent5="accent5" accent6="accent6" hlink="hlink" folHlink="folHlink"/>
  <p:sldLayoutIdLst>
    <p:sldLayoutId id="2147483809"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726616F-5CBD-0EE8-1304-C044CC925041}"/>
              </a:ext>
            </a:extLst>
          </p:cNvPr>
          <p:cNvSpPr/>
          <p:nvPr userDrawn="1"/>
        </p:nvSpPr>
        <p:spPr>
          <a:xfrm>
            <a:off x="0" y="0"/>
            <a:ext cx="12192000" cy="6858000"/>
          </a:xfrm>
          <a:prstGeom prst="rect">
            <a:avLst/>
          </a:prstGeom>
          <a:gradFill flip="none" rotWithShape="1">
            <a:gsLst>
              <a:gs pos="20000">
                <a:schemeClr val="accent6"/>
              </a:gs>
              <a:gs pos="77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9254251"/>
      </p:ext>
    </p:extLst>
  </p:cSld>
  <p:clrMap bg1="lt1" tx1="dk1" bg2="lt2" tx2="dk2" accent1="accent1" accent2="accent2" accent3="accent3" accent4="accent4" accent5="accent5" accent6="accent6" hlink="hlink" folHlink="folHlink"/>
  <p:sldLayoutIdLst>
    <p:sldLayoutId id="2147483811"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28873140"/>
      </p:ext>
    </p:extLst>
  </p:cSld>
  <p:clrMap bg1="lt1" tx1="dk1" bg2="lt2" tx2="dk2" accent1="accent1" accent2="accent2" accent3="accent3" accent4="accent4" accent5="accent5" accent6="accent6" hlink="hlink" folHlink="folHlink"/>
  <p:sldLayoutIdLst>
    <p:sldLayoutId id="2147483813"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0"/>
                                  </p:stCondLst>
                                  <p:childTnLst>
                                    <p:animScale>
                                      <p:cBhvr>
                                        <p:cTn id="9"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A1C2B"/>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3D84F75-2FD0-C8DA-30D0-5CDBEB3CD7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B34F355-6487-95EE-403B-99CCD8EB04EC}"/>
              </a:ext>
            </a:extLst>
          </p:cNvPr>
          <p:cNvSpPr/>
          <p:nvPr userDrawn="1"/>
        </p:nvSpPr>
        <p:spPr>
          <a:xfrm>
            <a:off x="0" y="0"/>
            <a:ext cx="12192000" cy="6858000"/>
          </a:xfrm>
          <a:prstGeom prst="rect">
            <a:avLst/>
          </a:prstGeom>
          <a:gradFill flip="none" rotWithShape="1">
            <a:gsLst>
              <a:gs pos="28000">
                <a:schemeClr val="accent6"/>
              </a:gs>
              <a:gs pos="100000">
                <a:schemeClr val="accent6">
                  <a:alpha val="47000"/>
                  <a:lumMod val="57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5176668"/>
      </p:ext>
    </p:extLst>
  </p:cSld>
  <p:clrMap bg1="lt1" tx1="dk1" bg2="lt2" tx2="dk2" accent1="accent1" accent2="accent2" accent3="accent3" accent4="accent4" accent5="accent5" accent6="accent6" hlink="hlink" folHlink="folHlink"/>
  <p:sldLayoutIdLst>
    <p:sldLayoutId id="2147483815"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mph" presetSubtype="0" autoRev="1" fill="hold" nodeType="withEffect">
                                  <p:stCondLst>
                                    <p:cond delay="0"/>
                                  </p:stCondLst>
                                  <p:childTnLst>
                                    <p:animScale>
                                      <p:cBhvr>
                                        <p:cTn id="12" dur="400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388217"/>
      </p:ext>
    </p:extLst>
  </p:cSld>
  <p:clrMap bg1="lt1" tx1="dk1" bg2="lt2" tx2="dk2" accent1="accent1" accent2="accent2" accent3="accent3" accent4="accent4" accent5="accent5" accent6="accent6" hlink="hlink" folHlink="folHlink"/>
  <p:sldLayoutIdLst>
    <p:sldLayoutId id="2147483817" r:id="rId1"/>
    <p:sldLayoutId id="2147483821" r:id="rId2"/>
    <p:sldLayoutId id="2147483822" r:id="rId3"/>
    <p:sldLayoutId id="2147483824" r:id="rId4"/>
    <p:sldLayoutId id="2147483826" r:id="rId5"/>
    <p:sldLayoutId id="2147483829" r:id="rId6"/>
    <p:sldLayoutId id="2147483830" r:id="rId7"/>
    <p:sldLayoutId id="2147483833" r:id="rId8"/>
    <p:sldLayoutId id="214748383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7E8F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685"/>
      </p:ext>
    </p:extLst>
  </p:cSld>
  <p:clrMap bg1="lt1" tx1="dk1" bg2="lt2" tx2="dk2" accent1="accent1" accent2="accent2" accent3="accent3" accent4="accent4" accent5="accent5" accent6="accent6" hlink="hlink" folHlink="folHlink"/>
  <p:sldLayoutIdLst>
    <p:sldLayoutId id="2147483772" r:id="rId1"/>
    <p:sldLayoutId id="2147483820" r:id="rId2"/>
    <p:sldLayoutId id="2147483839" r:id="rId3"/>
  </p:sldLayoutIdLs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microsoft.com/office/2018/10/relationships/comments" Target="../comments/modernComment_7FBE72C0_D5BBA84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svg"/><Relationship Id="rId2" Type="http://schemas.microsoft.com/office/2018/10/relationships/comments" Target="../comments/modernComment_100_E3524B7D.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65.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notesSlide" Target="../notesSlides/notesSlide5.xml"/><Relationship Id="rId16" Type="http://schemas.openxmlformats.org/officeDocument/2006/relationships/image" Target="../media/image78.png"/><Relationship Id="rId1" Type="http://schemas.openxmlformats.org/officeDocument/2006/relationships/slideLayout" Target="../slideLayouts/slideLayout10.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18" Type="http://schemas.openxmlformats.org/officeDocument/2006/relationships/image" Target="../media/image95.svg"/><Relationship Id="rId26" Type="http://schemas.openxmlformats.org/officeDocument/2006/relationships/image" Target="../media/image103.sv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sv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notesSlide" Target="../notesSlides/notesSlide6.xml"/><Relationship Id="rId16" Type="http://schemas.openxmlformats.org/officeDocument/2006/relationships/image" Target="../media/image93.svg"/><Relationship Id="rId20" Type="http://schemas.openxmlformats.org/officeDocument/2006/relationships/image" Target="../media/image97.svg"/><Relationship Id="rId1" Type="http://schemas.openxmlformats.org/officeDocument/2006/relationships/slideLayout" Target="../slideLayouts/slideLayout10.xml"/><Relationship Id="rId6" Type="http://schemas.openxmlformats.org/officeDocument/2006/relationships/image" Target="../media/image83.svg"/><Relationship Id="rId11" Type="http://schemas.openxmlformats.org/officeDocument/2006/relationships/image" Target="../media/image88.png"/><Relationship Id="rId24" Type="http://schemas.openxmlformats.org/officeDocument/2006/relationships/image" Target="../media/image101.sv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10" Type="http://schemas.openxmlformats.org/officeDocument/2006/relationships/image" Target="../media/image87.svg"/><Relationship Id="rId19" Type="http://schemas.openxmlformats.org/officeDocument/2006/relationships/image" Target="../media/image96.pn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 Id="rId22" Type="http://schemas.openxmlformats.org/officeDocument/2006/relationships/image" Target="../media/image99.svg"/></Relationships>
</file>

<file path=ppt/slides/_rels/slide16.xml.rels><?xml version="1.0" encoding="UTF-8" standalone="yes"?>
<Relationships xmlns="http://schemas.openxmlformats.org/package/2006/relationships"><Relationship Id="rId3" Type="http://schemas.openxmlformats.org/officeDocument/2006/relationships/image" Target="../media/image104.jpeg"/><Relationship Id="rId2" Type="http://schemas.microsoft.com/office/2018/10/relationships/comments" Target="../comments/modernComment_7FFFCA0C_6D8E6111.xml"/><Relationship Id="rId1" Type="http://schemas.openxmlformats.org/officeDocument/2006/relationships/slideLayout" Target="../slideLayouts/slideLayout9.xml"/><Relationship Id="rId5" Type="http://schemas.openxmlformats.org/officeDocument/2006/relationships/image" Target="../media/image106.png"/><Relationship Id="rId4" Type="http://schemas.openxmlformats.org/officeDocument/2006/relationships/image" Target="../media/image105.png"/></Relationships>
</file>

<file path=ppt/slides/_rels/slide17.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3" Type="http://schemas.openxmlformats.org/officeDocument/2006/relationships/image" Target="../media/image83.svg"/><Relationship Id="rId7" Type="http://schemas.openxmlformats.org/officeDocument/2006/relationships/image" Target="../media/image85.svg"/><Relationship Id="rId12" Type="http://schemas.openxmlformats.org/officeDocument/2006/relationships/image" Target="../media/image123.png"/><Relationship Id="rId17" Type="http://schemas.openxmlformats.org/officeDocument/2006/relationships/image" Target="../media/image128.svg"/><Relationship Id="rId2" Type="http://schemas.openxmlformats.org/officeDocument/2006/relationships/image" Target="../media/image82.png"/><Relationship Id="rId16" Type="http://schemas.openxmlformats.org/officeDocument/2006/relationships/image" Target="../media/image127.png"/><Relationship Id="rId1" Type="http://schemas.openxmlformats.org/officeDocument/2006/relationships/slideLayout" Target="../slideLayouts/slideLayout9.xml"/><Relationship Id="rId6" Type="http://schemas.openxmlformats.org/officeDocument/2006/relationships/image" Target="../media/image84.png"/><Relationship Id="rId11" Type="http://schemas.openxmlformats.org/officeDocument/2006/relationships/image" Target="../media/image122.svg"/><Relationship Id="rId5" Type="http://schemas.openxmlformats.org/officeDocument/2006/relationships/image" Target="../media/image118.svg"/><Relationship Id="rId15" Type="http://schemas.openxmlformats.org/officeDocument/2006/relationships/image" Target="../media/image126.svg"/><Relationship Id="rId10" Type="http://schemas.openxmlformats.org/officeDocument/2006/relationships/image" Target="../media/image121.png"/><Relationship Id="rId4" Type="http://schemas.openxmlformats.org/officeDocument/2006/relationships/image" Target="../media/image117.png"/><Relationship Id="rId9" Type="http://schemas.openxmlformats.org/officeDocument/2006/relationships/image" Target="../media/image120.svg"/><Relationship Id="rId14" Type="http://schemas.openxmlformats.org/officeDocument/2006/relationships/image" Target="../media/image125.png"/></Relationships>
</file>

<file path=ppt/slides/_rels/slide19.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svg"/><Relationship Id="rId18" Type="http://schemas.openxmlformats.org/officeDocument/2006/relationships/image" Target="../media/image141.png"/><Relationship Id="rId3" Type="http://schemas.openxmlformats.org/officeDocument/2006/relationships/image" Target="../media/image85.svg"/><Relationship Id="rId21" Type="http://schemas.openxmlformats.org/officeDocument/2006/relationships/image" Target="../media/image144.svg"/><Relationship Id="rId7" Type="http://schemas.openxmlformats.org/officeDocument/2006/relationships/image" Target="../media/image130.svg"/><Relationship Id="rId12" Type="http://schemas.openxmlformats.org/officeDocument/2006/relationships/image" Target="../media/image135.png"/><Relationship Id="rId17" Type="http://schemas.openxmlformats.org/officeDocument/2006/relationships/image" Target="../media/image140.svg"/><Relationship Id="rId2" Type="http://schemas.openxmlformats.org/officeDocument/2006/relationships/image" Target="../media/image84.png"/><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9.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81.svg"/><Relationship Id="rId15" Type="http://schemas.openxmlformats.org/officeDocument/2006/relationships/image" Target="../media/image138.svg"/><Relationship Id="rId10" Type="http://schemas.openxmlformats.org/officeDocument/2006/relationships/image" Target="../media/image133.png"/><Relationship Id="rId19" Type="http://schemas.openxmlformats.org/officeDocument/2006/relationships/image" Target="../media/image142.svg"/><Relationship Id="rId4" Type="http://schemas.openxmlformats.org/officeDocument/2006/relationships/image" Target="../media/image80.png"/><Relationship Id="rId9" Type="http://schemas.openxmlformats.org/officeDocument/2006/relationships/image" Target="../media/image132.svg"/><Relationship Id="rId14" Type="http://schemas.openxmlformats.org/officeDocument/2006/relationships/image" Target="../media/image1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9.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2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54.png"/><Relationship Id="rId5" Type="http://schemas.openxmlformats.org/officeDocument/2006/relationships/image" Target="../media/image153.svg"/><Relationship Id="rId10" Type="http://schemas.openxmlformats.org/officeDocument/2006/relationships/image" Target="../media/image158.svg"/><Relationship Id="rId4" Type="http://schemas.openxmlformats.org/officeDocument/2006/relationships/image" Target="../media/image152.png"/><Relationship Id="rId9" Type="http://schemas.openxmlformats.org/officeDocument/2006/relationships/image" Target="../media/image157.png"/></Relationships>
</file>

<file path=ppt/slides/_rels/slide22.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svg"/><Relationship Id="rId7" Type="http://schemas.openxmlformats.org/officeDocument/2006/relationships/image" Target="../media/image164.svg"/><Relationship Id="rId2" Type="http://schemas.openxmlformats.org/officeDocument/2006/relationships/image" Target="../media/image159.png"/><Relationship Id="rId1" Type="http://schemas.openxmlformats.org/officeDocument/2006/relationships/slideLayout" Target="../slideLayouts/slideLayout10.xml"/><Relationship Id="rId6" Type="http://schemas.openxmlformats.org/officeDocument/2006/relationships/image" Target="../media/image163.png"/><Relationship Id="rId11" Type="http://schemas.openxmlformats.org/officeDocument/2006/relationships/image" Target="../media/image168.svg"/><Relationship Id="rId5" Type="http://schemas.openxmlformats.org/officeDocument/2006/relationships/image" Target="../media/image162.sv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svg"/></Relationships>
</file>

<file path=ppt/slides/_rels/slide23.xml.rels><?xml version="1.0" encoding="UTF-8" standalone="yes"?>
<Relationships xmlns="http://schemas.openxmlformats.org/package/2006/relationships"><Relationship Id="rId3" Type="http://schemas.openxmlformats.org/officeDocument/2006/relationships/image" Target="../media/image169.png"/><Relationship Id="rId2" Type="http://schemas.microsoft.com/office/2018/10/relationships/comments" Target="../comments/modernComment_7FFFF790_F38E7A3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70.png"/><Relationship Id="rId2" Type="http://schemas.microsoft.com/office/2018/10/relationships/comments" Target="../comments/modernComment_7FFFF791_5CAEB68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69.png"/><Relationship Id="rId2" Type="http://schemas.microsoft.com/office/2018/10/relationships/comments" Target="../comments/modernComment_7FFFF792_6C2F498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81.svg"/><Relationship Id="rId3" Type="http://schemas.openxmlformats.org/officeDocument/2006/relationships/image" Target="../media/image171.emf"/><Relationship Id="rId7" Type="http://schemas.openxmlformats.org/officeDocument/2006/relationships/image" Target="../media/image173.svg"/><Relationship Id="rId12" Type="http://schemas.openxmlformats.org/officeDocument/2006/relationships/image" Target="../media/image80.png"/><Relationship Id="rId2" Type="http://schemas.microsoft.com/office/2018/10/relationships/comments" Target="../comments/modernComment_7FFFF795_9C9B772C.xml"/><Relationship Id="rId1" Type="http://schemas.openxmlformats.org/officeDocument/2006/relationships/slideLayout" Target="../slideLayouts/slideLayout9.xml"/><Relationship Id="rId6" Type="http://schemas.openxmlformats.org/officeDocument/2006/relationships/image" Target="../media/image172.png"/><Relationship Id="rId11" Type="http://schemas.openxmlformats.org/officeDocument/2006/relationships/image" Target="../media/image177.svg"/><Relationship Id="rId5" Type="http://schemas.openxmlformats.org/officeDocument/2006/relationships/image" Target="../media/image99.svg"/><Relationship Id="rId10" Type="http://schemas.openxmlformats.org/officeDocument/2006/relationships/image" Target="../media/image176.png"/><Relationship Id="rId4" Type="http://schemas.openxmlformats.org/officeDocument/2006/relationships/image" Target="../media/image98.png"/><Relationship Id="rId9" Type="http://schemas.openxmlformats.org/officeDocument/2006/relationships/image" Target="../media/image175.svg"/></Relationships>
</file>

<file path=ppt/slides/_rels/slide27.xml.rels><?xml version="1.0" encoding="UTF-8" standalone="yes"?>
<Relationships xmlns="http://schemas.openxmlformats.org/package/2006/relationships"><Relationship Id="rId3" Type="http://schemas.openxmlformats.org/officeDocument/2006/relationships/image" Target="../media/image178.png"/><Relationship Id="rId2" Type="http://schemas.microsoft.com/office/2018/10/relationships/comments" Target="../comments/modernComment_7FFFF793_55EF86B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79.png"/><Relationship Id="rId2" Type="http://schemas.microsoft.com/office/2018/10/relationships/comments" Target="../comments/modernComment_7FFFF7A6_C4C0DA0D.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80.png"/><Relationship Id="rId2" Type="http://schemas.microsoft.com/office/2018/10/relationships/comments" Target="../comments/modernComment_7FFFF7A7_DC6D73B.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81.png"/><Relationship Id="rId2" Type="http://schemas.microsoft.com/office/2018/10/relationships/comments" Target="../comments/modernComment_7FFFF7A5_C8E2110E.xml"/><Relationship Id="rId1" Type="http://schemas.openxmlformats.org/officeDocument/2006/relationships/slideLayout" Target="../slideLayouts/slideLayout9.xml"/><Relationship Id="rId4" Type="http://schemas.openxmlformats.org/officeDocument/2006/relationships/image" Target="../media/image182.png"/></Relationships>
</file>

<file path=ppt/slides/_rels/slide31.xml.rels><?xml version="1.0" encoding="UTF-8" standalone="yes"?>
<Relationships xmlns="http://schemas.openxmlformats.org/package/2006/relationships"><Relationship Id="rId3" Type="http://schemas.openxmlformats.org/officeDocument/2006/relationships/image" Target="../media/image183.png"/><Relationship Id="rId2" Type="http://schemas.microsoft.com/office/2018/10/relationships/comments" Target="../comments/modernComment_7FFFF7A8_58C584DE.xml"/><Relationship Id="rId1" Type="http://schemas.openxmlformats.org/officeDocument/2006/relationships/slideLayout" Target="../slideLayouts/slideLayout9.xml"/><Relationship Id="rId4" Type="http://schemas.openxmlformats.org/officeDocument/2006/relationships/image" Target="../media/image184.png"/></Relationships>
</file>

<file path=ppt/slides/_rels/slide32.xml.rels><?xml version="1.0" encoding="UTF-8" standalone="yes"?>
<Relationships xmlns="http://schemas.openxmlformats.org/package/2006/relationships"><Relationship Id="rId3" Type="http://schemas.openxmlformats.org/officeDocument/2006/relationships/image" Target="../media/image185.png"/><Relationship Id="rId2" Type="http://schemas.microsoft.com/office/2018/10/relationships/comments" Target="../comments/modernComment_7FFFF7A9_90731FAB.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86.png"/><Relationship Id="rId2" Type="http://schemas.microsoft.com/office/2018/10/relationships/comments" Target="../comments/modernComment_7FFFF7AA_CDA9566B.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88.png"/><Relationship Id="rId2" Type="http://schemas.microsoft.com/office/2018/10/relationships/comments" Target="../comments/modernComment_7FFFDEA7_C604220D.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89.png"/><Relationship Id="rId2" Type="http://schemas.microsoft.com/office/2018/10/relationships/comments" Target="../comments/modernComment_7FFFDE93_AFED9850.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svg"/><Relationship Id="rId3" Type="http://schemas.openxmlformats.org/officeDocument/2006/relationships/image" Target="../media/image191.svg"/><Relationship Id="rId7" Type="http://schemas.openxmlformats.org/officeDocument/2006/relationships/image" Target="../media/image195.svg"/><Relationship Id="rId12" Type="http://schemas.openxmlformats.org/officeDocument/2006/relationships/image" Target="../media/image200.png"/><Relationship Id="rId17" Type="http://schemas.openxmlformats.org/officeDocument/2006/relationships/image" Target="../media/image205.svg"/><Relationship Id="rId2" Type="http://schemas.openxmlformats.org/officeDocument/2006/relationships/image" Target="../media/image190.png"/><Relationship Id="rId16" Type="http://schemas.openxmlformats.org/officeDocument/2006/relationships/image" Target="../media/image204.png"/><Relationship Id="rId1" Type="http://schemas.openxmlformats.org/officeDocument/2006/relationships/slideLayout" Target="../slideLayouts/slideLayout17.xml"/><Relationship Id="rId6" Type="http://schemas.openxmlformats.org/officeDocument/2006/relationships/image" Target="../media/image194.png"/><Relationship Id="rId11" Type="http://schemas.openxmlformats.org/officeDocument/2006/relationships/image" Target="../media/image199.svg"/><Relationship Id="rId5" Type="http://schemas.openxmlformats.org/officeDocument/2006/relationships/image" Target="../media/image193.svg"/><Relationship Id="rId15" Type="http://schemas.openxmlformats.org/officeDocument/2006/relationships/image" Target="../media/image203.sv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svg"/><Relationship Id="rId14" Type="http://schemas.openxmlformats.org/officeDocument/2006/relationships/image" Target="../media/image202.png"/></Relationships>
</file>

<file path=ppt/slides/_rels/slide38.xml.rels><?xml version="1.0" encoding="UTF-8" standalone="yes"?>
<Relationships xmlns="http://schemas.openxmlformats.org/package/2006/relationships"><Relationship Id="rId3" Type="http://schemas.openxmlformats.org/officeDocument/2006/relationships/image" Target="../media/image206.png"/><Relationship Id="rId2" Type="http://schemas.microsoft.com/office/2018/10/relationships/comments" Target="../comments/modernComment_7FFFF799_F660DE2B.xml"/><Relationship Id="rId1" Type="http://schemas.openxmlformats.org/officeDocument/2006/relationships/slideLayout" Target="../slideLayouts/slideLayout17.xml"/><Relationship Id="rId4" Type="http://schemas.openxmlformats.org/officeDocument/2006/relationships/image" Target="../media/image207.jpeg"/></Relationships>
</file>

<file path=ppt/slides/_rels/slide39.xml.rels><?xml version="1.0" encoding="UTF-8" standalone="yes"?>
<Relationships xmlns="http://schemas.openxmlformats.org/package/2006/relationships"><Relationship Id="rId3" Type="http://schemas.openxmlformats.org/officeDocument/2006/relationships/image" Target="../media/image208.png"/><Relationship Id="rId2" Type="http://schemas.microsoft.com/office/2018/10/relationships/comments" Target="../comments/modernComment_7FFFF798_3A5384BC.xml"/><Relationship Id="rId1" Type="http://schemas.openxmlformats.org/officeDocument/2006/relationships/slideLayout" Target="../slideLayouts/slideLayout17.xml"/><Relationship Id="rId5" Type="http://schemas.openxmlformats.org/officeDocument/2006/relationships/image" Target="../media/image210.png"/><Relationship Id="rId4" Type="http://schemas.openxmlformats.org/officeDocument/2006/relationships/image" Target="../media/image209.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image" Target="../media/image211.png"/><Relationship Id="rId2" Type="http://schemas.microsoft.com/office/2018/10/relationships/comments" Target="../comments/modernComment_7FFFF79A_CB2F0740.xml"/><Relationship Id="rId1" Type="http://schemas.openxmlformats.org/officeDocument/2006/relationships/slideLayout" Target="../slideLayouts/slideLayout17.xml"/><Relationship Id="rId4" Type="http://schemas.openxmlformats.org/officeDocument/2006/relationships/image" Target="../media/image212.png"/></Relationships>
</file>

<file path=ppt/slides/_rels/slide41.xml.rels><?xml version="1.0" encoding="UTF-8" standalone="yes"?>
<Relationships xmlns="http://schemas.openxmlformats.org/package/2006/relationships"><Relationship Id="rId3" Type="http://schemas.openxmlformats.org/officeDocument/2006/relationships/image" Target="../media/image213.png"/><Relationship Id="rId2" Type="http://schemas.microsoft.com/office/2018/10/relationships/comments" Target="../comments/modernComment_7FFFF79B_83E7ED9C.xml"/><Relationship Id="rId1" Type="http://schemas.openxmlformats.org/officeDocument/2006/relationships/slideLayout" Target="../slideLayouts/slideLayout17.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42.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svg"/><Relationship Id="rId3" Type="http://schemas.openxmlformats.org/officeDocument/2006/relationships/image" Target="../media/image217.png"/><Relationship Id="rId7" Type="http://schemas.openxmlformats.org/officeDocument/2006/relationships/image" Target="../media/image221.svg"/><Relationship Id="rId12" Type="http://schemas.openxmlformats.org/officeDocument/2006/relationships/image" Target="../media/image226.png"/><Relationship Id="rId17" Type="http://schemas.openxmlformats.org/officeDocument/2006/relationships/image" Target="../media/image231.svg"/><Relationship Id="rId2" Type="http://schemas.microsoft.com/office/2018/10/relationships/comments" Target="../comments/modernComment_7FFFF7AF_58D00290.xml"/><Relationship Id="rId16" Type="http://schemas.openxmlformats.org/officeDocument/2006/relationships/image" Target="../media/image230.png"/><Relationship Id="rId1" Type="http://schemas.openxmlformats.org/officeDocument/2006/relationships/slideLayout" Target="../slideLayouts/slideLayout17.xml"/><Relationship Id="rId6" Type="http://schemas.openxmlformats.org/officeDocument/2006/relationships/image" Target="../media/image220.png"/><Relationship Id="rId11" Type="http://schemas.openxmlformats.org/officeDocument/2006/relationships/image" Target="../media/image225.svg"/><Relationship Id="rId5" Type="http://schemas.openxmlformats.org/officeDocument/2006/relationships/image" Target="../media/image219.svg"/><Relationship Id="rId15" Type="http://schemas.openxmlformats.org/officeDocument/2006/relationships/image" Target="../media/image229.sv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svg"/><Relationship Id="rId14" Type="http://schemas.openxmlformats.org/officeDocument/2006/relationships/image" Target="../media/image228.png"/></Relationships>
</file>

<file path=ppt/slides/_rels/slide43.xml.rels><?xml version="1.0" encoding="UTF-8" standalone="yes"?>
<Relationships xmlns="http://schemas.openxmlformats.org/package/2006/relationships"><Relationship Id="rId8" Type="http://schemas.openxmlformats.org/officeDocument/2006/relationships/image" Target="../media/image236.svg"/><Relationship Id="rId3" Type="http://schemas.microsoft.com/office/2018/10/relationships/comments" Target="../comments/modernComment_7FFFEB27_BB31E26.xml"/><Relationship Id="rId7" Type="http://schemas.openxmlformats.org/officeDocument/2006/relationships/image" Target="../media/image235.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34.svg"/><Relationship Id="rId5" Type="http://schemas.openxmlformats.org/officeDocument/2006/relationships/image" Target="../media/image233.png"/><Relationship Id="rId10" Type="http://schemas.openxmlformats.org/officeDocument/2006/relationships/image" Target="../media/image238.svg"/><Relationship Id="rId4" Type="http://schemas.openxmlformats.org/officeDocument/2006/relationships/image" Target="../media/image232.png"/><Relationship Id="rId9" Type="http://schemas.openxmlformats.org/officeDocument/2006/relationships/image" Target="../media/image237.png"/></Relationships>
</file>

<file path=ppt/slides/_rels/slide44.xml.rels><?xml version="1.0" encoding="UTF-8" standalone="yes"?>
<Relationships xmlns="http://schemas.openxmlformats.org/package/2006/relationships"><Relationship Id="rId3" Type="http://schemas.openxmlformats.org/officeDocument/2006/relationships/image" Target="../media/image239.png"/><Relationship Id="rId2" Type="http://schemas.microsoft.com/office/2018/10/relationships/comments" Target="../comments/modernComment_7FFFF7B4_B539AF8E.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240.png"/><Relationship Id="rId7" Type="http://schemas.openxmlformats.org/officeDocument/2006/relationships/image" Target="../media/image117.png"/><Relationship Id="rId2" Type="http://schemas.microsoft.com/office/2018/10/relationships/comments" Target="../comments/modernComment_7FFFF7B0_CD355898.xml"/><Relationship Id="rId1" Type="http://schemas.openxmlformats.org/officeDocument/2006/relationships/slideLayout" Target="../slideLayouts/slideLayout17.xml"/><Relationship Id="rId6" Type="http://schemas.openxmlformats.org/officeDocument/2006/relationships/image" Target="../media/image243.svg"/><Relationship Id="rId5" Type="http://schemas.openxmlformats.org/officeDocument/2006/relationships/image" Target="../media/image242.png"/><Relationship Id="rId10" Type="http://schemas.openxmlformats.org/officeDocument/2006/relationships/image" Target="../media/image245.svg"/><Relationship Id="rId4" Type="http://schemas.openxmlformats.org/officeDocument/2006/relationships/image" Target="../media/image241.svg"/><Relationship Id="rId9" Type="http://schemas.openxmlformats.org/officeDocument/2006/relationships/image" Target="../media/image244.png"/></Relationships>
</file>

<file path=ppt/slides/_rels/slide46.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7.svg"/><Relationship Id="rId7" Type="http://schemas.openxmlformats.org/officeDocument/2006/relationships/image" Target="../media/image251.svg"/><Relationship Id="rId2" Type="http://schemas.openxmlformats.org/officeDocument/2006/relationships/image" Target="../media/image246.png"/><Relationship Id="rId1" Type="http://schemas.openxmlformats.org/officeDocument/2006/relationships/slideLayout" Target="../slideLayouts/slideLayout17.xml"/><Relationship Id="rId6" Type="http://schemas.openxmlformats.org/officeDocument/2006/relationships/image" Target="../media/image250.png"/><Relationship Id="rId5" Type="http://schemas.openxmlformats.org/officeDocument/2006/relationships/image" Target="../media/image249.svg"/><Relationship Id="rId4" Type="http://schemas.openxmlformats.org/officeDocument/2006/relationships/image" Target="../media/image248.png"/><Relationship Id="rId9" Type="http://schemas.openxmlformats.org/officeDocument/2006/relationships/image" Target="../media/image253.svg"/></Relationships>
</file>

<file path=ppt/slides/_rels/slide47.xml.rels><?xml version="1.0" encoding="UTF-8" standalone="yes"?>
<Relationships xmlns="http://schemas.openxmlformats.org/package/2006/relationships"><Relationship Id="rId3" Type="http://schemas.openxmlformats.org/officeDocument/2006/relationships/image" Target="../media/image254.png"/><Relationship Id="rId7" Type="http://schemas.openxmlformats.org/officeDocument/2006/relationships/image" Target="../media/image251.svg"/><Relationship Id="rId2" Type="http://schemas.microsoft.com/office/2018/10/relationships/comments" Target="../comments/modernComment_7FFFF7B2_D92B7866.xml"/><Relationship Id="rId1" Type="http://schemas.openxmlformats.org/officeDocument/2006/relationships/slideLayout" Target="../slideLayouts/slideLayout17.xml"/><Relationship Id="rId6" Type="http://schemas.openxmlformats.org/officeDocument/2006/relationships/image" Target="../media/image250.png"/><Relationship Id="rId5" Type="http://schemas.openxmlformats.org/officeDocument/2006/relationships/image" Target="../media/image256.png"/><Relationship Id="rId4" Type="http://schemas.openxmlformats.org/officeDocument/2006/relationships/image" Target="../media/image255.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257.png"/><Relationship Id="rId2" Type="http://schemas.microsoft.com/office/2018/10/relationships/comments" Target="../comments/modernComment_7FFFF79E_22588C7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258.jpeg"/><Relationship Id="rId2" Type="http://schemas.microsoft.com/office/2018/10/relationships/comments" Target="../comments/modernComment_7FBE72D8_3054867F.xml"/><Relationship Id="rId1" Type="http://schemas.openxmlformats.org/officeDocument/2006/relationships/slideLayout" Target="../slideLayouts/slideLayout17.xml"/><Relationship Id="rId4" Type="http://schemas.openxmlformats.org/officeDocument/2006/relationships/image" Target="../media/image259.jpeg"/></Relationships>
</file>

<file path=ppt/slides/_rels/slide53.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0.png"/><Relationship Id="rId7" Type="http://schemas.openxmlformats.org/officeDocument/2006/relationships/image" Target="../media/image264.png"/><Relationship Id="rId2" Type="http://schemas.microsoft.com/office/2018/10/relationships/comments" Target="../comments/modernComment_7FFFF7AB_D857A1BE.xml"/><Relationship Id="rId1" Type="http://schemas.openxmlformats.org/officeDocument/2006/relationships/slideLayout" Target="../slideLayouts/slideLayout17.xml"/><Relationship Id="rId6" Type="http://schemas.openxmlformats.org/officeDocument/2006/relationships/image" Target="../media/image263.png"/><Relationship Id="rId5" Type="http://schemas.openxmlformats.org/officeDocument/2006/relationships/image" Target="../media/image262.png"/><Relationship Id="rId10" Type="http://schemas.openxmlformats.org/officeDocument/2006/relationships/image" Target="../media/image267.png"/><Relationship Id="rId4" Type="http://schemas.openxmlformats.org/officeDocument/2006/relationships/image" Target="../media/image261.png"/><Relationship Id="rId9" Type="http://schemas.openxmlformats.org/officeDocument/2006/relationships/image" Target="../media/image266.png"/></Relationships>
</file>

<file path=ppt/slides/_rels/slide54.xml.rels><?xml version="1.0" encoding="UTF-8" standalone="yes"?>
<Relationships xmlns="http://schemas.openxmlformats.org/package/2006/relationships"><Relationship Id="rId3" Type="http://schemas.openxmlformats.org/officeDocument/2006/relationships/image" Target="../media/image268.jpeg"/><Relationship Id="rId2" Type="http://schemas.microsoft.com/office/2018/10/relationships/comments" Target="../comments/modernComment_7FFFD09C_E82E5734.xml"/><Relationship Id="rId1" Type="http://schemas.openxmlformats.org/officeDocument/2006/relationships/slideLayout" Target="../slideLayouts/slideLayout17.xml"/><Relationship Id="rId4" Type="http://schemas.openxmlformats.org/officeDocument/2006/relationships/image" Target="../media/image269.png"/></Relationships>
</file>

<file path=ppt/slides/_rels/slide55.xml.rels><?xml version="1.0" encoding="UTF-8" standalone="yes"?>
<Relationships xmlns="http://schemas.openxmlformats.org/package/2006/relationships"><Relationship Id="rId3" Type="http://schemas.openxmlformats.org/officeDocument/2006/relationships/image" Target="../media/image270.png"/><Relationship Id="rId2" Type="http://schemas.microsoft.com/office/2018/10/relationships/comments" Target="../comments/modernComment_7FFFD09B_240380D3.xml"/><Relationship Id="rId1" Type="http://schemas.openxmlformats.org/officeDocument/2006/relationships/slideLayout" Target="../slideLayouts/slideLayout17.xml"/><Relationship Id="rId5" Type="http://schemas.openxmlformats.org/officeDocument/2006/relationships/image" Target="../media/image272.jpeg"/><Relationship Id="rId4" Type="http://schemas.openxmlformats.org/officeDocument/2006/relationships/image" Target="../media/image271.png"/></Relationships>
</file>

<file path=ppt/slides/_rels/slide56.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17.xml"/><Relationship Id="rId4" Type="http://schemas.openxmlformats.org/officeDocument/2006/relationships/image" Target="../media/image2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276.png"/><Relationship Id="rId7" Type="http://schemas.openxmlformats.org/officeDocument/2006/relationships/image" Target="../media/image280.png"/><Relationship Id="rId2" Type="http://schemas.microsoft.com/office/2018/10/relationships/comments" Target="../comments/modernComment_7FBE72C3_6800578.xml"/><Relationship Id="rId1" Type="http://schemas.openxmlformats.org/officeDocument/2006/relationships/slideLayout" Target="../slideLayouts/slideLayout17.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wdp"/><Relationship Id="rId18" Type="http://schemas.openxmlformats.org/officeDocument/2006/relationships/image" Target="../media/image49.png"/><Relationship Id="rId3" Type="http://schemas.microsoft.com/office/2018/10/relationships/comments" Target="../comments/modernComment_7FBE72E8_BB9CD725.xml"/><Relationship Id="rId7" Type="http://schemas.openxmlformats.org/officeDocument/2006/relationships/image" Target="../media/image41.png"/><Relationship Id="rId12" Type="http://schemas.openxmlformats.org/officeDocument/2006/relationships/image" Target="../media/image46.png"/><Relationship Id="rId17"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48.png"/><Relationship Id="rId20"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5" Type="http://schemas.microsoft.com/office/2007/relationships/hdphoto" Target="../media/hdphoto2.wdp"/><Relationship Id="rId10" Type="http://schemas.openxmlformats.org/officeDocument/2006/relationships/image" Target="../media/image44.png"/><Relationship Id="rId19" Type="http://schemas.openxmlformats.org/officeDocument/2006/relationships/image" Target="../media/image50.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9.png"/><Relationship Id="rId7" Type="http://schemas.openxmlformats.org/officeDocument/2006/relationships/image" Target="../media/image55.svg"/><Relationship Id="rId2" Type="http://schemas.microsoft.com/office/2018/10/relationships/comments" Target="../comments/modernComment_7FFFCA0A_CB0C46E1.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7B232AC-5B11-64E1-3397-261F29B88182}"/>
              </a:ext>
            </a:extLst>
          </p:cNvPr>
          <p:cNvSpPr>
            <a:spLocks noGrp="1"/>
          </p:cNvSpPr>
          <p:nvPr>
            <p:ph type="subTitle" idx="1"/>
          </p:nvPr>
        </p:nvSpPr>
        <p:spPr/>
        <p:txBody>
          <a:bodyPr/>
          <a:lstStyle/>
          <a:p>
            <a:r>
              <a:rPr lang="en-GB"/>
              <a:t>Partner Enablement</a:t>
            </a:r>
          </a:p>
        </p:txBody>
      </p:sp>
      <p:sp>
        <p:nvSpPr>
          <p:cNvPr id="3" name="Title 2">
            <a:extLst>
              <a:ext uri="{FF2B5EF4-FFF2-40B4-BE49-F238E27FC236}">
                <a16:creationId xmlns:a16="http://schemas.microsoft.com/office/drawing/2014/main" id="{2C13F5EC-7064-2264-DB23-E4D4D9FDDB23}"/>
              </a:ext>
            </a:extLst>
          </p:cNvPr>
          <p:cNvSpPr>
            <a:spLocks noGrp="1"/>
          </p:cNvSpPr>
          <p:nvPr>
            <p:ph type="ctrTitle"/>
          </p:nvPr>
        </p:nvSpPr>
        <p:spPr/>
        <p:txBody>
          <a:bodyPr/>
          <a:lstStyle/>
          <a:p>
            <a:r>
              <a:rPr lang="en-GB" err="1"/>
              <a:t>CCaaS</a:t>
            </a:r>
            <a:r>
              <a:rPr lang="en-GB"/>
              <a:t> powered by </a:t>
            </a:r>
            <a:r>
              <a:rPr lang="en-GB" err="1"/>
              <a:t>EXPO.e</a:t>
            </a:r>
            <a:endParaRPr lang="en-GB"/>
          </a:p>
        </p:txBody>
      </p:sp>
    </p:spTree>
    <p:extLst>
      <p:ext uri="{BB962C8B-B14F-4D97-AF65-F5344CB8AC3E}">
        <p14:creationId xmlns:p14="http://schemas.microsoft.com/office/powerpoint/2010/main" val="2264094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770296-11C9-C9D4-ED1C-B28204B33F8E}"/>
              </a:ext>
            </a:extLst>
          </p:cNvPr>
          <p:cNvSpPr>
            <a:spLocks noGrp="1"/>
          </p:cNvSpPr>
          <p:nvPr>
            <p:ph type="title"/>
          </p:nvPr>
        </p:nvSpPr>
        <p:spPr>
          <a:xfrm>
            <a:off x="2768600" y="6875"/>
            <a:ext cx="8966200" cy="749300"/>
          </a:xfrm>
        </p:spPr>
        <p:txBody>
          <a:bodyPr/>
          <a:lstStyle/>
          <a:p>
            <a:r>
              <a:rPr lang="en-GB"/>
              <a:t>Did you know?</a:t>
            </a:r>
          </a:p>
        </p:txBody>
      </p:sp>
      <p:sp>
        <p:nvSpPr>
          <p:cNvPr id="6" name="Text Placeholder 5">
            <a:extLst>
              <a:ext uri="{FF2B5EF4-FFF2-40B4-BE49-F238E27FC236}">
                <a16:creationId xmlns:a16="http://schemas.microsoft.com/office/drawing/2014/main" id="{88875C5C-C656-C3CC-8830-E94D6781BBBE}"/>
              </a:ext>
            </a:extLst>
          </p:cNvPr>
          <p:cNvSpPr>
            <a:spLocks noGrp="1"/>
          </p:cNvSpPr>
          <p:nvPr>
            <p:ph type="body" sz="quarter" idx="10"/>
          </p:nvPr>
        </p:nvSpPr>
        <p:spPr/>
        <p:txBody>
          <a:bodyPr/>
          <a:lstStyle/>
          <a:p>
            <a:endParaRPr lang="en-GB"/>
          </a:p>
        </p:txBody>
      </p:sp>
      <p:pic>
        <p:nvPicPr>
          <p:cNvPr id="5" name="Picture 4">
            <a:extLst>
              <a:ext uri="{FF2B5EF4-FFF2-40B4-BE49-F238E27FC236}">
                <a16:creationId xmlns:a16="http://schemas.microsoft.com/office/drawing/2014/main" id="{5BAE3FBB-DB62-E622-1E5D-D0D3AEF5E5E5}"/>
              </a:ext>
            </a:extLst>
          </p:cNvPr>
          <p:cNvPicPr>
            <a:picLocks noChangeAspect="1"/>
          </p:cNvPicPr>
          <p:nvPr/>
        </p:nvPicPr>
        <p:blipFill>
          <a:blip r:embed="rId3"/>
          <a:stretch>
            <a:fillRect/>
          </a:stretch>
        </p:blipFill>
        <p:spPr>
          <a:xfrm>
            <a:off x="5346818" y="1914526"/>
            <a:ext cx="6326439" cy="3809113"/>
          </a:xfrm>
          <a:prstGeom prst="roundRect">
            <a:avLst>
              <a:gd name="adj" fmla="val 3914"/>
            </a:avLst>
          </a:prstGeom>
        </p:spPr>
      </p:pic>
      <p:sp>
        <p:nvSpPr>
          <p:cNvPr id="8" name="TextBox 7">
            <a:extLst>
              <a:ext uri="{FF2B5EF4-FFF2-40B4-BE49-F238E27FC236}">
                <a16:creationId xmlns:a16="http://schemas.microsoft.com/office/drawing/2014/main" id="{15B6C03B-66E0-86E8-548E-3E8281C1EF51}"/>
              </a:ext>
            </a:extLst>
          </p:cNvPr>
          <p:cNvSpPr txBox="1"/>
          <p:nvPr/>
        </p:nvSpPr>
        <p:spPr>
          <a:xfrm>
            <a:off x="247650" y="1134361"/>
            <a:ext cx="4876800" cy="4952114"/>
          </a:xfrm>
          <a:prstGeom prst="roundRect">
            <a:avLst>
              <a:gd name="adj" fmla="val 6127"/>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wrap="square" anchor="ctr">
            <a:noAutofit/>
          </a:bodyPr>
          <a:lstStyle/>
          <a:p>
            <a:pPr>
              <a:spcAft>
                <a:spcPts val="1200"/>
              </a:spcAft>
            </a:pPr>
            <a:r>
              <a:rPr lang="en-GB" b="1" i="0">
                <a:solidFill>
                  <a:schemeClr val="bg1"/>
                </a:solidFill>
                <a:effectLst/>
                <a:latin typeface="Helvetica" pitchFamily="2" charset="0"/>
                <a:cs typeface="Helvetica" panose="020B0604020202020204" pitchFamily="34" charset="0"/>
              </a:rPr>
              <a:t>According to a Call </a:t>
            </a:r>
            <a:r>
              <a:rPr lang="en-GB" b="1">
                <a:solidFill>
                  <a:schemeClr val="bg1"/>
                </a:solidFill>
                <a:latin typeface="Helvetica" pitchFamily="2" charset="0"/>
              </a:rPr>
              <a:t>Centre Helper Research Paper 2024.</a:t>
            </a:r>
          </a:p>
          <a:p>
            <a:pPr marL="171450" indent="-171450">
              <a:spcAft>
                <a:spcPts val="600"/>
              </a:spcAft>
              <a:buFont typeface="Arial" panose="020B0604020202020204" pitchFamily="34" charset="0"/>
              <a:buChar char="•"/>
            </a:pPr>
            <a:r>
              <a:rPr lang="en-GB" sz="1400">
                <a:solidFill>
                  <a:schemeClr val="bg1"/>
                </a:solidFill>
                <a:latin typeface="Helvetica" pitchFamily="2" charset="0"/>
              </a:rPr>
              <a:t>Chatbot Adoption Is on the Rise (Despite High-Profile Failures)</a:t>
            </a:r>
          </a:p>
          <a:p>
            <a:pPr marL="171450" indent="-171450">
              <a:spcAft>
                <a:spcPts val="600"/>
              </a:spcAft>
              <a:buFont typeface="Arial" panose="020B0604020202020204" pitchFamily="34" charset="0"/>
              <a:buChar char="•"/>
            </a:pPr>
            <a:r>
              <a:rPr lang="en-GB" sz="1400">
                <a:solidFill>
                  <a:schemeClr val="bg1"/>
                </a:solidFill>
                <a:latin typeface="Helvetica" pitchFamily="2" charset="0"/>
              </a:rPr>
              <a:t>Cost Per Call Hits a 5-Year High</a:t>
            </a:r>
          </a:p>
          <a:p>
            <a:pPr marL="171450" indent="-171450">
              <a:spcAft>
                <a:spcPts val="600"/>
              </a:spcAft>
              <a:buFont typeface="Arial" panose="020B0604020202020204" pitchFamily="34" charset="0"/>
              <a:buChar char="•"/>
            </a:pPr>
            <a:r>
              <a:rPr lang="en-GB" sz="1400">
                <a:solidFill>
                  <a:schemeClr val="bg1"/>
                </a:solidFill>
                <a:latin typeface="Helvetica" pitchFamily="2" charset="0"/>
              </a:rPr>
              <a:t>An Increasing Number Now Have a “Work in Progress” AI Strategy</a:t>
            </a:r>
          </a:p>
          <a:p>
            <a:pPr marL="171450" indent="-171450">
              <a:spcAft>
                <a:spcPts val="600"/>
              </a:spcAft>
              <a:buFont typeface="Arial" panose="020B0604020202020204" pitchFamily="34" charset="0"/>
              <a:buChar char="•"/>
            </a:pPr>
            <a:r>
              <a:rPr lang="en-GB" sz="1400">
                <a:solidFill>
                  <a:schemeClr val="bg1"/>
                </a:solidFill>
                <a:latin typeface="Helvetica" pitchFamily="2" charset="0"/>
              </a:rPr>
              <a:t>Even More Contact Centres Have Heavily Invested in the Employee Experience.</a:t>
            </a:r>
          </a:p>
          <a:p>
            <a:pPr marL="171450" indent="-171450">
              <a:spcAft>
                <a:spcPts val="600"/>
              </a:spcAft>
              <a:buFont typeface="Arial" panose="020B0604020202020204" pitchFamily="34" charset="0"/>
              <a:buChar char="•"/>
            </a:pPr>
            <a:r>
              <a:rPr lang="en-GB" sz="1400" b="0" i="0">
                <a:solidFill>
                  <a:schemeClr val="bg1"/>
                </a:solidFill>
                <a:effectLst/>
                <a:latin typeface="Helvetica" pitchFamily="2" charset="0"/>
                <a:cs typeface="Helvetica" panose="020B0604020202020204" pitchFamily="34" charset="0"/>
              </a:rPr>
              <a:t>Participants in this year’s survey came from 200+ contact centres, of all different shapes and sizes, ranging from 0–30 seats to 1,000+.</a:t>
            </a:r>
          </a:p>
          <a:p>
            <a:pPr marL="171450" indent="-171450">
              <a:spcAft>
                <a:spcPts val="600"/>
              </a:spcAft>
              <a:buFont typeface="Arial" panose="020B0604020202020204" pitchFamily="34" charset="0"/>
              <a:buChar char="•"/>
            </a:pPr>
            <a:r>
              <a:rPr lang="en-GB" sz="1400">
                <a:solidFill>
                  <a:schemeClr val="bg1"/>
                </a:solidFill>
                <a:latin typeface="Helvetica" pitchFamily="2" charset="0"/>
                <a:cs typeface="Helvetica" panose="020B0604020202020204" pitchFamily="34" charset="0"/>
              </a:rPr>
              <a:t>One of the most enlightening pieces f information is that most Contact Centres are between 0 and 100 seats with the highest 0 to 30 seats.</a:t>
            </a:r>
            <a:endParaRPr lang="en-GB" sz="1200" b="0" i="0">
              <a:solidFill>
                <a:schemeClr val="bg1"/>
              </a:solidFill>
              <a:effectLst/>
              <a:latin typeface="Helvetica" pitchFamily="2" charset="0"/>
              <a:cs typeface="Helvetica" panose="020B0604020202020204" pitchFamily="34" charset="0"/>
            </a:endParaRPr>
          </a:p>
        </p:txBody>
      </p:sp>
    </p:spTree>
    <p:extLst>
      <p:ext uri="{BB962C8B-B14F-4D97-AF65-F5344CB8AC3E}">
        <p14:creationId xmlns:p14="http://schemas.microsoft.com/office/powerpoint/2010/main" val="358584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481CA37-E4A9-4378-7730-AF3D44F3CB52}"/>
              </a:ext>
            </a:extLst>
          </p:cNvPr>
          <p:cNvGraphicFramePr>
            <a:graphicFrameLocks noGrp="1"/>
          </p:cNvGraphicFramePr>
          <p:nvPr>
            <p:extLst>
              <p:ext uri="{D42A27DB-BD31-4B8C-83A1-F6EECF244321}">
                <p14:modId xmlns:p14="http://schemas.microsoft.com/office/powerpoint/2010/main" val="354000038"/>
              </p:ext>
            </p:extLst>
          </p:nvPr>
        </p:nvGraphicFramePr>
        <p:xfrm>
          <a:off x="0" y="828675"/>
          <a:ext cx="12192000" cy="6029325"/>
        </p:xfrm>
        <a:graphic>
          <a:graphicData uri="http://schemas.openxmlformats.org/drawingml/2006/table">
            <a:tbl>
              <a:tblPr firstRow="1" bandRow="1">
                <a:tableStyleId>{5C22544A-7EE6-4342-B048-85BDC9FD1C3A}</a:tableStyleId>
              </a:tblPr>
              <a:tblGrid>
                <a:gridCol w="255063">
                  <a:extLst>
                    <a:ext uri="{9D8B030D-6E8A-4147-A177-3AD203B41FA5}">
                      <a16:colId xmlns:a16="http://schemas.microsoft.com/office/drawing/2014/main" val="611595776"/>
                    </a:ext>
                  </a:extLst>
                </a:gridCol>
                <a:gridCol w="2196037">
                  <a:extLst>
                    <a:ext uri="{9D8B030D-6E8A-4147-A177-3AD203B41FA5}">
                      <a16:colId xmlns:a16="http://schemas.microsoft.com/office/drawing/2014/main" val="2629183403"/>
                    </a:ext>
                  </a:extLst>
                </a:gridCol>
                <a:gridCol w="3022600">
                  <a:extLst>
                    <a:ext uri="{9D8B030D-6E8A-4147-A177-3AD203B41FA5}">
                      <a16:colId xmlns:a16="http://schemas.microsoft.com/office/drawing/2014/main" val="858675691"/>
                    </a:ext>
                  </a:extLst>
                </a:gridCol>
                <a:gridCol w="3238500">
                  <a:extLst>
                    <a:ext uri="{9D8B030D-6E8A-4147-A177-3AD203B41FA5}">
                      <a16:colId xmlns:a16="http://schemas.microsoft.com/office/drawing/2014/main" val="3140909824"/>
                    </a:ext>
                  </a:extLst>
                </a:gridCol>
                <a:gridCol w="3175000">
                  <a:extLst>
                    <a:ext uri="{9D8B030D-6E8A-4147-A177-3AD203B41FA5}">
                      <a16:colId xmlns:a16="http://schemas.microsoft.com/office/drawing/2014/main" val="2472837412"/>
                    </a:ext>
                  </a:extLst>
                </a:gridCol>
                <a:gridCol w="304800">
                  <a:extLst>
                    <a:ext uri="{9D8B030D-6E8A-4147-A177-3AD203B41FA5}">
                      <a16:colId xmlns:a16="http://schemas.microsoft.com/office/drawing/2014/main" val="3423282187"/>
                    </a:ext>
                  </a:extLst>
                </a:gridCol>
              </a:tblGrid>
              <a:tr h="833590">
                <a:tc>
                  <a:txBody>
                    <a:bodyPr/>
                    <a:lstStyle/>
                    <a:p>
                      <a:endParaRPr lang="en-GB"/>
                    </a:p>
                  </a:txBody>
                  <a:tcPr>
                    <a:solidFill>
                      <a:schemeClr val="bg1"/>
                    </a:solidFill>
                  </a:tcPr>
                </a:tc>
                <a:tc>
                  <a:txBody>
                    <a:bodyPr/>
                    <a:lstStyle/>
                    <a:p>
                      <a:endParaRPr lang="en-GB"/>
                    </a:p>
                  </a:txBody>
                  <a:tcPr>
                    <a:solidFill>
                      <a:schemeClr val="bg1"/>
                    </a:solidFill>
                  </a:tcPr>
                </a:tc>
                <a:tc>
                  <a:txBody>
                    <a:bodyPr/>
                    <a:lstStyle/>
                    <a:p>
                      <a:pPr algn="ctr"/>
                      <a:endParaRPr lang="en-GB">
                        <a:solidFill>
                          <a:schemeClr val="tx1"/>
                        </a:solidFill>
                      </a:endParaRPr>
                    </a:p>
                  </a:txBody>
                  <a:tcPr>
                    <a:solidFill>
                      <a:schemeClr val="bg1"/>
                    </a:solidFill>
                  </a:tcPr>
                </a:tc>
                <a:tc>
                  <a:txBody>
                    <a:bodyPr/>
                    <a:lstStyle/>
                    <a:p>
                      <a:pPr algn="ctr"/>
                      <a:endParaRPr lang="en-GB">
                        <a:solidFill>
                          <a:schemeClr val="tx1"/>
                        </a:solidFill>
                      </a:endParaRPr>
                    </a:p>
                  </a:txBody>
                  <a:tcPr>
                    <a:solidFill>
                      <a:schemeClr val="bg1"/>
                    </a:solidFill>
                  </a:tcPr>
                </a:tc>
                <a:tc>
                  <a:txBody>
                    <a:bodyPr/>
                    <a:lstStyle/>
                    <a:p>
                      <a:pPr algn="ctr"/>
                      <a:endParaRPr lang="en-GB">
                        <a:solidFill>
                          <a:schemeClr val="tx1"/>
                        </a:solidFill>
                      </a:endParaRPr>
                    </a:p>
                  </a:txBody>
                  <a:tcPr>
                    <a:solidFill>
                      <a:schemeClr val="bg1"/>
                    </a:solidFill>
                  </a:tcPr>
                </a:tc>
                <a:tc>
                  <a:txBody>
                    <a:bodyPr/>
                    <a:lstStyle/>
                    <a:p>
                      <a:pPr algn="ctr"/>
                      <a:endParaRPr lang="en-GB">
                        <a:solidFill>
                          <a:schemeClr val="tx1"/>
                        </a:solidFill>
                      </a:endParaRPr>
                    </a:p>
                  </a:txBody>
                  <a:tcPr>
                    <a:solidFill>
                      <a:schemeClr val="bg1"/>
                    </a:solidFill>
                  </a:tcPr>
                </a:tc>
                <a:extLst>
                  <a:ext uri="{0D108BD9-81ED-4DB2-BD59-A6C34878D82A}">
                    <a16:rowId xmlns:a16="http://schemas.microsoft.com/office/drawing/2014/main" val="788330617"/>
                  </a:ext>
                </a:extLst>
              </a:tr>
              <a:tr h="621441">
                <a:tc>
                  <a:txBody>
                    <a:bodyPr/>
                    <a:lstStyle/>
                    <a:p>
                      <a:endParaRPr lang="en-GB" sz="1200">
                        <a:latin typeface="Helvetica" pitchFamily="2" charset="0"/>
                      </a:endParaRPr>
                    </a:p>
                  </a:txBody>
                  <a:tcPr anchor="ctr"/>
                </a:tc>
                <a:tc>
                  <a:txBody>
                    <a:bodyPr/>
                    <a:lstStyle/>
                    <a:p>
                      <a:r>
                        <a:rPr lang="en-GB" sz="1200">
                          <a:latin typeface="Helvetica" pitchFamily="2" charset="0"/>
                        </a:rPr>
                        <a:t>Size</a:t>
                      </a:r>
                    </a:p>
                  </a:txBody>
                  <a:tcPr anchor="ctr"/>
                </a:tc>
                <a:tc>
                  <a:txBody>
                    <a:bodyPr/>
                    <a:lstStyle/>
                    <a:p>
                      <a:pPr algn="ctr"/>
                      <a:r>
                        <a:rPr lang="en-GB" sz="1200" b="1">
                          <a:latin typeface="Helvetica" pitchFamily="2" charset="0"/>
                        </a:rPr>
                        <a:t>Small</a:t>
                      </a:r>
                      <a:br>
                        <a:rPr lang="en-GB" sz="1200">
                          <a:latin typeface="Helvetica" pitchFamily="2" charset="0"/>
                        </a:rPr>
                      </a:br>
                      <a:r>
                        <a:rPr lang="en-GB" sz="1200">
                          <a:latin typeface="Helvetica" pitchFamily="2" charset="0"/>
                        </a:rPr>
                        <a:t>under 50 agents</a:t>
                      </a:r>
                    </a:p>
                  </a:txBody>
                  <a:tcPr anchor="ctr"/>
                </a:tc>
                <a:tc>
                  <a:txBody>
                    <a:bodyPr/>
                    <a:lstStyle/>
                    <a:p>
                      <a:pPr algn="ctr"/>
                      <a:r>
                        <a:rPr lang="en-GB" sz="1200" b="1">
                          <a:latin typeface="Helvetica" pitchFamily="2" charset="0"/>
                        </a:rPr>
                        <a:t>Medium</a:t>
                      </a:r>
                    </a:p>
                    <a:p>
                      <a:pPr algn="ctr"/>
                      <a:r>
                        <a:rPr lang="en-GB" sz="1200">
                          <a:latin typeface="Helvetica" pitchFamily="2" charset="0"/>
                        </a:rPr>
                        <a:t>50 to 500 agents</a:t>
                      </a:r>
                    </a:p>
                  </a:txBody>
                  <a:tcPr anchor="ctr"/>
                </a:tc>
                <a:tc>
                  <a:txBody>
                    <a:bodyPr/>
                    <a:lstStyle/>
                    <a:p>
                      <a:pPr algn="ctr"/>
                      <a:r>
                        <a:rPr lang="en-GB" sz="1200" b="1">
                          <a:latin typeface="Helvetica" pitchFamily="2" charset="0"/>
                        </a:rPr>
                        <a:t>Medium to Large</a:t>
                      </a:r>
                    </a:p>
                    <a:p>
                      <a:pPr algn="ctr"/>
                      <a:r>
                        <a:rPr lang="en-GB" sz="1200">
                          <a:latin typeface="Helvetica" pitchFamily="2" charset="0"/>
                        </a:rPr>
                        <a:t>200 to 1000+ agents</a:t>
                      </a:r>
                    </a:p>
                  </a:txBody>
                  <a:tcPr anchor="ctr"/>
                </a:tc>
                <a:tc>
                  <a:txBody>
                    <a:bodyPr/>
                    <a:lstStyle/>
                    <a:p>
                      <a:pPr algn="ctr"/>
                      <a:endParaRPr lang="en-GB" sz="1200">
                        <a:latin typeface="Helvetica" pitchFamily="2" charset="0"/>
                      </a:endParaRPr>
                    </a:p>
                  </a:txBody>
                  <a:tcPr anchor="ctr"/>
                </a:tc>
                <a:extLst>
                  <a:ext uri="{0D108BD9-81ED-4DB2-BD59-A6C34878D82A}">
                    <a16:rowId xmlns:a16="http://schemas.microsoft.com/office/drawing/2014/main" val="156020816"/>
                  </a:ext>
                </a:extLst>
              </a:tr>
              <a:tr h="1059569">
                <a:tc>
                  <a:txBody>
                    <a:bodyPr/>
                    <a:lstStyle/>
                    <a:p>
                      <a:endParaRPr lang="en-GB" sz="1200">
                        <a:latin typeface="Helvetica" pitchFamily="2" charset="0"/>
                      </a:endParaRPr>
                    </a:p>
                  </a:txBody>
                  <a:tcPr anchor="ctr"/>
                </a:tc>
                <a:tc>
                  <a:txBody>
                    <a:bodyPr/>
                    <a:lstStyle/>
                    <a:p>
                      <a:r>
                        <a:rPr lang="en-GB" sz="1200">
                          <a:latin typeface="Helvetica" pitchFamily="2" charset="0"/>
                        </a:rPr>
                        <a:t>Level of contact centre “Formality” </a:t>
                      </a:r>
                    </a:p>
                  </a:txBody>
                  <a:tcPr anchor="ctr"/>
                </a:tc>
                <a:tc>
                  <a:txBody>
                    <a:bodyPr/>
                    <a:lstStyle/>
                    <a:p>
                      <a:pPr algn="ctr"/>
                      <a:r>
                        <a:rPr lang="en-GB" sz="1200" b="1">
                          <a:latin typeface="Helvetica" pitchFamily="2" charset="0"/>
                        </a:rPr>
                        <a:t>Low</a:t>
                      </a:r>
                      <a:r>
                        <a:rPr lang="en-GB" sz="1200">
                          <a:latin typeface="Helvetica" pitchFamily="2" charset="0"/>
                        </a:rPr>
                        <a:t> </a:t>
                      </a:r>
                      <a:br>
                        <a:rPr lang="en-GB" sz="1200">
                          <a:latin typeface="Helvetica" pitchFamily="2" charset="0"/>
                        </a:rPr>
                      </a:br>
                      <a:r>
                        <a:rPr lang="en-GB" sz="1200">
                          <a:latin typeface="Helvetica" pitchFamily="2" charset="0"/>
                        </a:rPr>
                        <a:t>May not see themselves as a CC, volumetric reporting, few if any CC processes</a:t>
                      </a:r>
                    </a:p>
                  </a:txBody>
                  <a:tcPr anchor="ctr"/>
                </a:tc>
                <a:tc>
                  <a:txBody>
                    <a:bodyPr/>
                    <a:lstStyle/>
                    <a:p>
                      <a:pPr algn="ctr"/>
                      <a:r>
                        <a:rPr lang="en-GB" sz="1200" b="1">
                          <a:latin typeface="Helvetica" pitchFamily="2" charset="0"/>
                        </a:rPr>
                        <a:t>Medium</a:t>
                      </a:r>
                      <a:r>
                        <a:rPr lang="en-GB" sz="1200">
                          <a:latin typeface="Helvetica" pitchFamily="2" charset="0"/>
                        </a:rPr>
                        <a:t> </a:t>
                      </a:r>
                      <a:br>
                        <a:rPr lang="en-GB" sz="1200">
                          <a:latin typeface="Helvetica" pitchFamily="2" charset="0"/>
                        </a:rPr>
                      </a:br>
                      <a:r>
                        <a:rPr lang="en-GB" sz="1200">
                          <a:latin typeface="Helvetica" pitchFamily="2" charset="0"/>
                        </a:rPr>
                        <a:t>Focus on CC performance metrics, CC processes in place </a:t>
                      </a:r>
                    </a:p>
                  </a:txBody>
                  <a:tcPr anchor="ctr"/>
                </a:tc>
                <a:tc>
                  <a:txBody>
                    <a:bodyPr/>
                    <a:lstStyle/>
                    <a:p>
                      <a:pPr algn="ctr"/>
                      <a:r>
                        <a:rPr lang="en-GB" sz="1200" b="1">
                          <a:latin typeface="Helvetica" pitchFamily="2" charset="0"/>
                        </a:rPr>
                        <a:t>High</a:t>
                      </a:r>
                      <a:br>
                        <a:rPr lang="en-GB" sz="1200">
                          <a:latin typeface="Helvetica" pitchFamily="2" charset="0"/>
                        </a:rPr>
                      </a:br>
                      <a:r>
                        <a:rPr lang="en-GB" sz="1200">
                          <a:latin typeface="Helvetica" pitchFamily="2" charset="0"/>
                        </a:rPr>
                        <a:t>may have accreditations, awards, CC vital to business, mature CC processes</a:t>
                      </a:r>
                    </a:p>
                  </a:txBody>
                  <a:tcPr anchor="ctr"/>
                </a:tc>
                <a:tc>
                  <a:txBody>
                    <a:bodyPr/>
                    <a:lstStyle/>
                    <a:p>
                      <a:pPr algn="ctr"/>
                      <a:endParaRPr lang="en-GB" sz="1200">
                        <a:latin typeface="Helvetica" pitchFamily="2" charset="0"/>
                      </a:endParaRPr>
                    </a:p>
                  </a:txBody>
                  <a:tcPr anchor="ctr"/>
                </a:tc>
                <a:extLst>
                  <a:ext uri="{0D108BD9-81ED-4DB2-BD59-A6C34878D82A}">
                    <a16:rowId xmlns:a16="http://schemas.microsoft.com/office/drawing/2014/main" val="2119529658"/>
                  </a:ext>
                </a:extLst>
              </a:tr>
              <a:tr h="1190625">
                <a:tc>
                  <a:txBody>
                    <a:bodyPr/>
                    <a:lstStyle/>
                    <a:p>
                      <a:endParaRPr lang="en-GB" sz="1200">
                        <a:latin typeface="Helvetica" pitchFamily="2" charset="0"/>
                      </a:endParaRPr>
                    </a:p>
                  </a:txBody>
                  <a:tcPr anchor="ctr"/>
                </a:tc>
                <a:tc>
                  <a:txBody>
                    <a:bodyPr/>
                    <a:lstStyle/>
                    <a:p>
                      <a:r>
                        <a:rPr lang="en-GB" sz="1200">
                          <a:latin typeface="Helvetica" pitchFamily="2" charset="0"/>
                        </a:rPr>
                        <a:t>Technical complexity</a:t>
                      </a:r>
                    </a:p>
                  </a:txBody>
                  <a:tcPr anchor="ctr"/>
                </a:tc>
                <a:tc>
                  <a:txBody>
                    <a:bodyPr/>
                    <a:lstStyle/>
                    <a:p>
                      <a:pPr algn="ctr"/>
                      <a:r>
                        <a:rPr lang="en-GB" sz="1200" b="1">
                          <a:latin typeface="Helvetica" pitchFamily="2" charset="0"/>
                        </a:rPr>
                        <a:t>Low</a:t>
                      </a:r>
                      <a:br>
                        <a:rPr lang="en-GB" sz="1200">
                          <a:latin typeface="Helvetica" pitchFamily="2" charset="0"/>
                        </a:rPr>
                      </a:br>
                      <a:r>
                        <a:rPr lang="en-GB" sz="1200">
                          <a:latin typeface="Helvetica" pitchFamily="2" charset="0"/>
                        </a:rPr>
                        <a:t>May be voice only with call recording, or simple chat</a:t>
                      </a:r>
                    </a:p>
                  </a:txBody>
                  <a:tcPr anchor="ctr"/>
                </a:tc>
                <a:tc>
                  <a:txBody>
                    <a:bodyPr/>
                    <a:lstStyle/>
                    <a:p>
                      <a:pPr algn="ctr"/>
                      <a:r>
                        <a:rPr lang="en-GB" sz="1200" b="1">
                          <a:latin typeface="Helvetica" pitchFamily="2" charset="0"/>
                        </a:rPr>
                        <a:t>Medium</a:t>
                      </a:r>
                    </a:p>
                    <a:p>
                      <a:pPr algn="ctr"/>
                      <a:r>
                        <a:rPr lang="en-GB" sz="1200">
                          <a:latin typeface="Helvetica" pitchFamily="2" charset="0"/>
                        </a:rPr>
                        <a:t>May be multiple channels with pre-built integrations, simple automation &amp; in-portfolio add-ons </a:t>
                      </a:r>
                    </a:p>
                  </a:txBody>
                  <a:tcPr anchor="ctr"/>
                </a:tc>
                <a:tc>
                  <a:txBody>
                    <a:bodyPr/>
                    <a:lstStyle/>
                    <a:p>
                      <a:pPr algn="ctr"/>
                      <a:r>
                        <a:rPr lang="en-GB" sz="1200" b="1">
                          <a:latin typeface="Helvetica" pitchFamily="2" charset="0"/>
                        </a:rPr>
                        <a:t>High</a:t>
                      </a:r>
                    </a:p>
                    <a:p>
                      <a:pPr algn="ctr"/>
                      <a:r>
                        <a:rPr lang="en-GB" sz="1200" b="0">
                          <a:latin typeface="Helvetica" pitchFamily="2" charset="0"/>
                        </a:rPr>
                        <a:t>Multiple</a:t>
                      </a:r>
                      <a:r>
                        <a:rPr lang="en-GB" sz="1200" b="1">
                          <a:latin typeface="Helvetica" pitchFamily="2" charset="0"/>
                        </a:rPr>
                        <a:t> </a:t>
                      </a:r>
                      <a:r>
                        <a:rPr lang="en-GB" sz="1200" b="0">
                          <a:latin typeface="Helvetica" pitchFamily="2" charset="0"/>
                        </a:rPr>
                        <a:t>channel, complex integration with other vendors, sophisticated automation &amp; ecosystem</a:t>
                      </a:r>
                    </a:p>
                  </a:txBody>
                  <a:tcPr anchor="ctr"/>
                </a:tc>
                <a:tc>
                  <a:txBody>
                    <a:bodyPr/>
                    <a:lstStyle/>
                    <a:p>
                      <a:pPr algn="ctr"/>
                      <a:endParaRPr lang="en-GB" sz="1200" b="0">
                        <a:latin typeface="Helvetica" pitchFamily="2" charset="0"/>
                      </a:endParaRPr>
                    </a:p>
                  </a:txBody>
                  <a:tcPr anchor="ctr"/>
                </a:tc>
                <a:extLst>
                  <a:ext uri="{0D108BD9-81ED-4DB2-BD59-A6C34878D82A}">
                    <a16:rowId xmlns:a16="http://schemas.microsoft.com/office/drawing/2014/main" val="2170552352"/>
                  </a:ext>
                </a:extLst>
              </a:tr>
              <a:tr h="819150">
                <a:tc>
                  <a:txBody>
                    <a:bodyPr/>
                    <a:lstStyle/>
                    <a:p>
                      <a:endParaRPr lang="en-GB" sz="1200">
                        <a:latin typeface="Helvetica" pitchFamily="2" charset="0"/>
                      </a:endParaRPr>
                    </a:p>
                  </a:txBody>
                  <a:tcPr anchor="ctr"/>
                </a:tc>
                <a:tc>
                  <a:txBody>
                    <a:bodyPr/>
                    <a:lstStyle/>
                    <a:p>
                      <a:r>
                        <a:rPr lang="en-GB" sz="1200">
                          <a:latin typeface="Helvetica" pitchFamily="2" charset="0"/>
                        </a:rPr>
                        <a:t>Number of Stakeholders</a:t>
                      </a:r>
                    </a:p>
                  </a:txBody>
                  <a:tcPr anchor="ctr"/>
                </a:tc>
                <a:tc>
                  <a:txBody>
                    <a:bodyPr/>
                    <a:lstStyle/>
                    <a:p>
                      <a:pPr algn="ctr"/>
                      <a:r>
                        <a:rPr lang="en-GB" sz="1200" b="1">
                          <a:latin typeface="Helvetica" pitchFamily="2" charset="0"/>
                        </a:rPr>
                        <a:t>Low</a:t>
                      </a:r>
                    </a:p>
                    <a:p>
                      <a:pPr algn="ctr"/>
                      <a:r>
                        <a:rPr lang="en-GB" sz="1200">
                          <a:latin typeface="Helvetica" pitchFamily="2" charset="0"/>
                        </a:rPr>
                        <a:t>IT</a:t>
                      </a:r>
                    </a:p>
                  </a:txBody>
                  <a:tcPr anchor="ctr"/>
                </a:tc>
                <a:tc>
                  <a:txBody>
                    <a:bodyPr/>
                    <a:lstStyle/>
                    <a:p>
                      <a:pPr algn="ctr"/>
                      <a:r>
                        <a:rPr lang="en-GB" sz="1200" b="1">
                          <a:latin typeface="Helvetica" pitchFamily="2" charset="0"/>
                        </a:rPr>
                        <a:t>Medium</a:t>
                      </a:r>
                    </a:p>
                    <a:p>
                      <a:pPr algn="ctr"/>
                      <a:r>
                        <a:rPr lang="en-GB" sz="1200">
                          <a:latin typeface="Helvetica" pitchFamily="2" charset="0"/>
                        </a:rPr>
                        <a:t>IT and Contact Centre users and Managers</a:t>
                      </a:r>
                    </a:p>
                  </a:txBody>
                  <a:tcPr anchor="ctr"/>
                </a:tc>
                <a:tc>
                  <a:txBody>
                    <a:bodyPr/>
                    <a:lstStyle/>
                    <a:p>
                      <a:pPr algn="ctr"/>
                      <a:r>
                        <a:rPr lang="en-GB" sz="1200" b="1">
                          <a:latin typeface="Helvetica" pitchFamily="2" charset="0"/>
                        </a:rPr>
                        <a:t>High</a:t>
                      </a:r>
                    </a:p>
                    <a:p>
                      <a:pPr algn="ctr"/>
                      <a:r>
                        <a:rPr lang="en-GB" sz="1200">
                          <a:latin typeface="Helvetica" pitchFamily="2" charset="0"/>
                        </a:rPr>
                        <a:t>Senior IT, Contact Centre executives &amp; users </a:t>
                      </a:r>
                    </a:p>
                  </a:txBody>
                  <a:tcPr anchor="ctr"/>
                </a:tc>
                <a:tc>
                  <a:txBody>
                    <a:bodyPr/>
                    <a:lstStyle/>
                    <a:p>
                      <a:pPr algn="ctr"/>
                      <a:endParaRPr lang="en-GB" sz="1200">
                        <a:latin typeface="Helvetica" pitchFamily="2" charset="0"/>
                      </a:endParaRPr>
                    </a:p>
                  </a:txBody>
                  <a:tcPr anchor="ctr"/>
                </a:tc>
                <a:extLst>
                  <a:ext uri="{0D108BD9-81ED-4DB2-BD59-A6C34878D82A}">
                    <a16:rowId xmlns:a16="http://schemas.microsoft.com/office/drawing/2014/main" val="1578648956"/>
                  </a:ext>
                </a:extLst>
              </a:tr>
              <a:tr h="771525">
                <a:tc>
                  <a:txBody>
                    <a:bodyPr/>
                    <a:lstStyle/>
                    <a:p>
                      <a:endParaRPr lang="en-GB" sz="1200">
                        <a:latin typeface="Helvetica" pitchFamily="2" charset="0"/>
                      </a:endParaRPr>
                    </a:p>
                  </a:txBody>
                  <a:tcPr anchor="ctr"/>
                </a:tc>
                <a:tc>
                  <a:txBody>
                    <a:bodyPr/>
                    <a:lstStyle/>
                    <a:p>
                      <a:r>
                        <a:rPr lang="en-GB" sz="1200">
                          <a:latin typeface="Helvetica" pitchFamily="2" charset="0"/>
                        </a:rPr>
                        <a:t>Importance of Brand Recognition &amp; Reputation</a:t>
                      </a:r>
                    </a:p>
                  </a:txBody>
                  <a:tcPr anchor="ctr"/>
                </a:tc>
                <a:tc>
                  <a:txBody>
                    <a:bodyPr/>
                    <a:lstStyle/>
                    <a:p>
                      <a:pPr algn="ctr"/>
                      <a:r>
                        <a:rPr lang="en-GB" sz="1200" b="1">
                          <a:latin typeface="Helvetica" pitchFamily="2" charset="0"/>
                        </a:rPr>
                        <a:t>Low to Medium</a:t>
                      </a:r>
                      <a:endParaRPr lang="en-GB" sz="1200">
                        <a:latin typeface="Helvetica" pitchFamily="2" charset="0"/>
                      </a:endParaRPr>
                    </a:p>
                  </a:txBody>
                  <a:tcPr anchor="ctr"/>
                </a:tc>
                <a:tc>
                  <a:txBody>
                    <a:bodyPr/>
                    <a:lstStyle/>
                    <a:p>
                      <a:pPr algn="ctr"/>
                      <a:r>
                        <a:rPr lang="en-GB" sz="1200" b="1">
                          <a:latin typeface="Helvetica" pitchFamily="2" charset="0"/>
                        </a:rPr>
                        <a:t>Medium</a:t>
                      </a:r>
                    </a:p>
                    <a:p>
                      <a:pPr algn="ctr"/>
                      <a:r>
                        <a:rPr lang="en-GB" sz="1200">
                          <a:latin typeface="Helvetica" pitchFamily="2" charset="0"/>
                        </a:rPr>
                        <a:t>European references are sufficient</a:t>
                      </a:r>
                    </a:p>
                  </a:txBody>
                  <a:tcPr anchor="ctr"/>
                </a:tc>
                <a:tc>
                  <a:txBody>
                    <a:bodyPr/>
                    <a:lstStyle/>
                    <a:p>
                      <a:pPr algn="ctr"/>
                      <a:r>
                        <a:rPr lang="en-GB" sz="1200" b="1">
                          <a:latin typeface="Helvetica" pitchFamily="2" charset="0"/>
                        </a:rPr>
                        <a:t>High</a:t>
                      </a:r>
                    </a:p>
                    <a:p>
                      <a:pPr algn="ctr"/>
                      <a:r>
                        <a:rPr lang="en-GB" sz="1200">
                          <a:latin typeface="Helvetica" pitchFamily="2" charset="0"/>
                        </a:rPr>
                        <a:t>Vendor must be on Gartner MQ or equivalent</a:t>
                      </a:r>
                    </a:p>
                  </a:txBody>
                  <a:tcPr anchor="ctr"/>
                </a:tc>
                <a:tc>
                  <a:txBody>
                    <a:bodyPr/>
                    <a:lstStyle/>
                    <a:p>
                      <a:pPr algn="ctr"/>
                      <a:endParaRPr lang="en-GB" sz="1200">
                        <a:latin typeface="Helvetica" pitchFamily="2" charset="0"/>
                      </a:endParaRPr>
                    </a:p>
                  </a:txBody>
                  <a:tcPr anchor="ctr"/>
                </a:tc>
                <a:extLst>
                  <a:ext uri="{0D108BD9-81ED-4DB2-BD59-A6C34878D82A}">
                    <a16:rowId xmlns:a16="http://schemas.microsoft.com/office/drawing/2014/main" val="3774321414"/>
                  </a:ext>
                </a:extLst>
              </a:tr>
              <a:tr h="733425">
                <a:tc>
                  <a:txBody>
                    <a:bodyPr/>
                    <a:lstStyle/>
                    <a:p>
                      <a:endParaRPr lang="en-GB" sz="1200">
                        <a:latin typeface="Helvetica" pitchFamily="2" charset="0"/>
                      </a:endParaRPr>
                    </a:p>
                  </a:txBody>
                  <a:tcPr anchor="ctr"/>
                </a:tc>
                <a:tc>
                  <a:txBody>
                    <a:bodyPr/>
                    <a:lstStyle/>
                    <a:p>
                      <a:r>
                        <a:rPr lang="en-GB" sz="1200">
                          <a:latin typeface="Helvetica" pitchFamily="2" charset="0"/>
                        </a:rPr>
                        <a:t>Importance of Compliance, Security, Resilience</a:t>
                      </a:r>
                    </a:p>
                  </a:txBody>
                  <a:tcPr anchor="ctr"/>
                </a:tc>
                <a:tc>
                  <a:txBody>
                    <a:bodyPr/>
                    <a:lstStyle/>
                    <a:p>
                      <a:pPr algn="ctr"/>
                      <a:r>
                        <a:rPr lang="en-GB" sz="1200" b="1">
                          <a:latin typeface="Helvetica" pitchFamily="2" charset="0"/>
                        </a:rPr>
                        <a:t>Low to Medium</a:t>
                      </a:r>
                    </a:p>
                  </a:txBody>
                  <a:tcPr anchor="ctr"/>
                </a:tc>
                <a:tc>
                  <a:txBody>
                    <a:bodyPr/>
                    <a:lstStyle/>
                    <a:p>
                      <a:pPr algn="ctr"/>
                      <a:r>
                        <a:rPr lang="en-GB" sz="1200" b="1">
                          <a:latin typeface="Helvetica" pitchFamily="2" charset="0"/>
                        </a:rPr>
                        <a:t>Medium</a:t>
                      </a:r>
                    </a:p>
                    <a:p>
                      <a:pPr algn="ctr"/>
                      <a:r>
                        <a:rPr lang="en-GB" sz="1200">
                          <a:latin typeface="Helvetica" pitchFamily="2" charset="0"/>
                        </a:rPr>
                        <a:t>European data centres sufficient</a:t>
                      </a:r>
                    </a:p>
                  </a:txBody>
                  <a:tcPr anchor="ctr"/>
                </a:tc>
                <a:tc>
                  <a:txBody>
                    <a:bodyPr/>
                    <a:lstStyle/>
                    <a:p>
                      <a:pPr algn="ctr"/>
                      <a:r>
                        <a:rPr lang="en-GB" sz="1200" b="1">
                          <a:latin typeface="Helvetica" pitchFamily="2" charset="0"/>
                        </a:rPr>
                        <a:t>High</a:t>
                      </a:r>
                    </a:p>
                    <a:p>
                      <a:pPr algn="ctr"/>
                      <a:r>
                        <a:rPr lang="en-GB" sz="1200">
                          <a:latin typeface="Helvetica" pitchFamily="2" charset="0"/>
                        </a:rPr>
                        <a:t>UK data centres required, high resilience/reliability</a:t>
                      </a:r>
                    </a:p>
                  </a:txBody>
                  <a:tcPr anchor="ctr"/>
                </a:tc>
                <a:tc>
                  <a:txBody>
                    <a:bodyPr/>
                    <a:lstStyle/>
                    <a:p>
                      <a:pPr algn="ctr"/>
                      <a:endParaRPr lang="en-GB" sz="1200">
                        <a:latin typeface="Helvetica" pitchFamily="2" charset="0"/>
                      </a:endParaRPr>
                    </a:p>
                  </a:txBody>
                  <a:tcPr anchor="ctr"/>
                </a:tc>
                <a:extLst>
                  <a:ext uri="{0D108BD9-81ED-4DB2-BD59-A6C34878D82A}">
                    <a16:rowId xmlns:a16="http://schemas.microsoft.com/office/drawing/2014/main" val="3320723635"/>
                  </a:ext>
                </a:extLst>
              </a:tr>
            </a:tbl>
          </a:graphicData>
        </a:graphic>
      </p:graphicFrame>
      <p:pic>
        <p:nvPicPr>
          <p:cNvPr id="3" name="Picture 2" descr="A black background with a black square&#10;&#10;Description automatically generated with medium confidence">
            <a:extLst>
              <a:ext uri="{FF2B5EF4-FFF2-40B4-BE49-F238E27FC236}">
                <a16:creationId xmlns:a16="http://schemas.microsoft.com/office/drawing/2014/main" id="{6163B8C6-79C9-38D5-9AF8-46F40C6C9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710" y="1075166"/>
            <a:ext cx="1534870" cy="425176"/>
          </a:xfrm>
          <a:prstGeom prst="rect">
            <a:avLst/>
          </a:prstGeom>
        </p:spPr>
      </p:pic>
      <p:pic>
        <p:nvPicPr>
          <p:cNvPr id="6" name="Graphic 5">
            <a:extLst>
              <a:ext uri="{FF2B5EF4-FFF2-40B4-BE49-F238E27FC236}">
                <a16:creationId xmlns:a16="http://schemas.microsoft.com/office/drawing/2014/main" id="{8F34E7E1-4832-021C-441E-F5E3EE9AF2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3185" y="1018591"/>
            <a:ext cx="1656540" cy="487836"/>
          </a:xfrm>
          <a:prstGeom prst="rect">
            <a:avLst/>
          </a:prstGeom>
        </p:spPr>
      </p:pic>
      <p:pic>
        <p:nvPicPr>
          <p:cNvPr id="8" name="Graphic 7">
            <a:extLst>
              <a:ext uri="{FF2B5EF4-FFF2-40B4-BE49-F238E27FC236}">
                <a16:creationId xmlns:a16="http://schemas.microsoft.com/office/drawing/2014/main" id="{A89EF3F9-2C7E-22DE-0583-396A370AFE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17330" y="973949"/>
            <a:ext cx="952500" cy="504825"/>
          </a:xfrm>
          <a:prstGeom prst="rect">
            <a:avLst/>
          </a:prstGeom>
        </p:spPr>
      </p:pic>
      <p:sp>
        <p:nvSpPr>
          <p:cNvPr id="2" name="Title 1">
            <a:extLst>
              <a:ext uri="{FF2B5EF4-FFF2-40B4-BE49-F238E27FC236}">
                <a16:creationId xmlns:a16="http://schemas.microsoft.com/office/drawing/2014/main" id="{E96B0EBA-F23C-9CD3-A41B-68949B4485BE}"/>
              </a:ext>
            </a:extLst>
          </p:cNvPr>
          <p:cNvSpPr>
            <a:spLocks noGrp="1"/>
          </p:cNvSpPr>
          <p:nvPr>
            <p:ph type="title"/>
          </p:nvPr>
        </p:nvSpPr>
        <p:spPr/>
        <p:txBody>
          <a:bodyPr/>
          <a:lstStyle/>
          <a:p>
            <a:r>
              <a:rPr lang="en-GB"/>
              <a:t>Title Here</a:t>
            </a:r>
          </a:p>
        </p:txBody>
      </p:sp>
    </p:spTree>
    <p:extLst>
      <p:ext uri="{BB962C8B-B14F-4D97-AF65-F5344CB8AC3E}">
        <p14:creationId xmlns:p14="http://schemas.microsoft.com/office/powerpoint/2010/main" val="381382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4B2A-07FC-D8B2-3B80-043E40C5E11B}"/>
              </a:ext>
            </a:extLst>
          </p:cNvPr>
          <p:cNvSpPr>
            <a:spLocks noGrp="1"/>
          </p:cNvSpPr>
          <p:nvPr>
            <p:ph type="title"/>
          </p:nvPr>
        </p:nvSpPr>
        <p:spPr>
          <a:xfrm>
            <a:off x="3225800" y="10940"/>
            <a:ext cx="8966200" cy="749300"/>
          </a:xfrm>
        </p:spPr>
        <p:txBody>
          <a:bodyPr/>
          <a:lstStyle/>
          <a:p>
            <a:r>
              <a:rPr lang="en-GB"/>
              <a:t>Contact Centre Features &amp; Benefits</a:t>
            </a:r>
          </a:p>
        </p:txBody>
      </p:sp>
      <p:sp>
        <p:nvSpPr>
          <p:cNvPr id="17" name="Text Placeholder 3">
            <a:extLst>
              <a:ext uri="{FF2B5EF4-FFF2-40B4-BE49-F238E27FC236}">
                <a16:creationId xmlns:a16="http://schemas.microsoft.com/office/drawing/2014/main" id="{53FAC1A0-31BB-70E0-60F0-DA8C998CBEC2}"/>
              </a:ext>
            </a:extLst>
          </p:cNvPr>
          <p:cNvSpPr txBox="1">
            <a:spLocks/>
          </p:cNvSpPr>
          <p:nvPr/>
        </p:nvSpPr>
        <p:spPr>
          <a:xfrm>
            <a:off x="8378744" y="1652140"/>
            <a:ext cx="3660856" cy="3924430"/>
          </a:xfrm>
          <a:prstGeom prst="rect">
            <a:avLst/>
          </a:prstGeom>
        </p:spPr>
        <p:txBody>
          <a:bodyPr/>
          <a:lstStyle>
            <a:lvl1pPr marL="457189" indent="-457189" algn="l" defTabSz="609585" rtl="0" eaLnBrk="1" latinLnBrk="0" hangingPunct="1">
              <a:spcBef>
                <a:spcPts val="600"/>
              </a:spcBef>
              <a:spcAft>
                <a:spcPts val="600"/>
              </a:spcAft>
              <a:buFont typeface="Arial"/>
              <a:buChar char="•"/>
              <a:defRPr sz="1600" kern="1200">
                <a:solidFill>
                  <a:schemeClr val="bg1"/>
                </a:solidFill>
                <a:latin typeface="Helvetica" pitchFamily="2" charset="0"/>
                <a:ea typeface="Helvetica" pitchFamily="2" charset="0"/>
                <a:cs typeface="Helvetica" pitchFamily="2" charset="0"/>
              </a:defRPr>
            </a:lvl1pPr>
            <a:lvl2pPr marL="990575" indent="-380990" algn="l" defTabSz="609585" rtl="0" eaLnBrk="1" latinLnBrk="0" hangingPunct="1">
              <a:spcBef>
                <a:spcPts val="600"/>
              </a:spcBef>
              <a:spcAft>
                <a:spcPts val="600"/>
              </a:spcAft>
              <a:buFont typeface="Arial"/>
              <a:buChar char="–"/>
              <a:defRPr sz="1600" kern="1200">
                <a:solidFill>
                  <a:schemeClr val="bg1"/>
                </a:solidFill>
                <a:latin typeface="Helvetica" pitchFamily="2" charset="0"/>
                <a:ea typeface="Helvetica" pitchFamily="2" charset="0"/>
                <a:cs typeface="Helvetica" pitchFamily="2" charset="0"/>
              </a:defRPr>
            </a:lvl2pPr>
            <a:lvl3pPr marL="1523962" indent="-304792" algn="l" defTabSz="609585" rtl="0" eaLnBrk="1" latinLnBrk="0" hangingPunct="1">
              <a:spcBef>
                <a:spcPts val="600"/>
              </a:spcBef>
              <a:spcAft>
                <a:spcPts val="600"/>
              </a:spcAft>
              <a:buFont typeface="Arial"/>
              <a:buChar char="•"/>
              <a:defRPr sz="1600" kern="1200">
                <a:solidFill>
                  <a:schemeClr val="bg1"/>
                </a:solidFill>
                <a:latin typeface="Helvetica" pitchFamily="2" charset="0"/>
                <a:ea typeface="Helvetica" pitchFamily="2" charset="0"/>
                <a:cs typeface="Helvetica" pitchFamily="2" charset="0"/>
              </a:defRPr>
            </a:lvl3pPr>
            <a:lvl4pPr marL="2133547" indent="-304792" algn="l" defTabSz="609585" rtl="0" eaLnBrk="1" latinLnBrk="0" hangingPunct="1">
              <a:spcBef>
                <a:spcPts val="600"/>
              </a:spcBef>
              <a:spcAft>
                <a:spcPts val="600"/>
              </a:spcAft>
              <a:buFont typeface="Arial"/>
              <a:buChar char="–"/>
              <a:defRPr sz="1600" kern="1200">
                <a:solidFill>
                  <a:schemeClr val="bg1"/>
                </a:solidFill>
                <a:latin typeface="Helvetica" pitchFamily="2" charset="0"/>
                <a:ea typeface="Helvetica" pitchFamily="2" charset="0"/>
                <a:cs typeface="Helvetica" pitchFamily="2" charset="0"/>
              </a:defRPr>
            </a:lvl4pPr>
            <a:lvl5pPr marL="2743131" indent="-304792" algn="l" defTabSz="609585" rtl="0" eaLnBrk="1" latinLnBrk="0" hangingPunct="1">
              <a:spcBef>
                <a:spcPts val="600"/>
              </a:spcBef>
              <a:spcAft>
                <a:spcPts val="600"/>
              </a:spcAft>
              <a:buFont typeface="Arial"/>
              <a:buChar char="»"/>
              <a:defRPr sz="1600" kern="1200">
                <a:solidFill>
                  <a:schemeClr val="bg1"/>
                </a:solidFill>
                <a:latin typeface="Helvetica" pitchFamily="2" charset="0"/>
                <a:ea typeface="Helvetica" pitchFamily="2" charset="0"/>
                <a:cs typeface="Helvetica" pitchFamily="2"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indent="-228600">
              <a:buFont typeface="Arial" panose="020B0604020202020204" pitchFamily="34" charset="0"/>
              <a:buChar char="•"/>
            </a:pPr>
            <a:endParaRPr lang="en-US" sz="1050"/>
          </a:p>
        </p:txBody>
      </p:sp>
      <p:sp>
        <p:nvSpPr>
          <p:cNvPr id="3" name="Main Text Box">
            <a:extLst>
              <a:ext uri="{FF2B5EF4-FFF2-40B4-BE49-F238E27FC236}">
                <a16:creationId xmlns:a16="http://schemas.microsoft.com/office/drawing/2014/main" id="{69A9B6AA-1B4C-21CC-2B23-FECE14881F75}"/>
              </a:ext>
            </a:extLst>
          </p:cNvPr>
          <p:cNvSpPr/>
          <p:nvPr/>
        </p:nvSpPr>
        <p:spPr>
          <a:xfrm>
            <a:off x="277381" y="712018"/>
            <a:ext cx="4502954" cy="5392721"/>
          </a:xfrm>
          <a:prstGeom prst="roundRect">
            <a:avLst>
              <a:gd name="adj" fmla="val 6091"/>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360000" tIns="180000" rIns="180000" bIns="180000" rtlCol="0" anchor="ctr"/>
          <a:lstStyle/>
          <a:p>
            <a:pPr lvl="0">
              <a:spcBef>
                <a:spcPts val="1800"/>
              </a:spcBef>
              <a:spcAft>
                <a:spcPts val="600"/>
              </a:spcAft>
            </a:pPr>
            <a:endParaRPr lang="en-GB" sz="800" b="1">
              <a:solidFill>
                <a:srgbClr val="252525"/>
              </a:solidFill>
              <a:latin typeface="Helvetica" pitchFamily="2" charset="0"/>
              <a:cs typeface="Helvetica" panose="020B0604020202020204" pitchFamily="34" charset="0"/>
            </a:endParaRPr>
          </a:p>
          <a:p>
            <a:pPr lvl="0">
              <a:spcBef>
                <a:spcPts val="1800"/>
              </a:spcBef>
              <a:spcAft>
                <a:spcPts val="600"/>
              </a:spcAft>
            </a:pPr>
            <a:r>
              <a:rPr lang="en-GB" sz="2200" b="1">
                <a:solidFill>
                  <a:srgbClr val="252525"/>
                </a:solidFill>
                <a:latin typeface="Helvetica" pitchFamily="2" charset="0"/>
                <a:cs typeface="Helvetica" panose="020B0604020202020204" pitchFamily="34" charset="0"/>
              </a:rPr>
              <a:t>Our </a:t>
            </a:r>
            <a:r>
              <a:rPr lang="en-GB" sz="2200" b="1" err="1">
                <a:solidFill>
                  <a:srgbClr val="252525"/>
                </a:solidFill>
                <a:latin typeface="Helvetica" pitchFamily="2" charset="0"/>
                <a:cs typeface="Helvetica" panose="020B0604020202020204" pitchFamily="34" charset="0"/>
              </a:rPr>
              <a:t>CCaaS</a:t>
            </a:r>
            <a:r>
              <a:rPr lang="en-GB" sz="2200" b="1">
                <a:solidFill>
                  <a:srgbClr val="252525"/>
                </a:solidFill>
                <a:latin typeface="Helvetica" pitchFamily="2" charset="0"/>
                <a:cs typeface="Helvetica" panose="020B0604020202020204" pitchFamily="34" charset="0"/>
              </a:rPr>
              <a:t> solution offers: </a:t>
            </a:r>
          </a:p>
          <a:p>
            <a:pPr marL="285750" indent="-285750">
              <a:buFont typeface="Arial" panose="020B0604020202020204" pitchFamily="34" charset="0"/>
              <a:buChar char="•"/>
            </a:pPr>
            <a:endParaRPr lang="en-GB" sz="800">
              <a:solidFill>
                <a:schemeClr val="tx1"/>
              </a:solidFill>
              <a:latin typeface="Helvetica" pitchFamily="2" charset="0"/>
              <a:cs typeface="Helvetica" panose="020B0604020202020204" pitchFamily="34" charset="0"/>
            </a:endParaRPr>
          </a:p>
          <a:p>
            <a:pPr marL="179388" indent="-179388">
              <a:buFont typeface="Arial" panose="020B0604020202020204" pitchFamily="34" charset="0"/>
              <a:buChar char="•"/>
            </a:pPr>
            <a:r>
              <a:rPr lang="en-GB" sz="1600" b="1">
                <a:solidFill>
                  <a:schemeClr val="tx1"/>
                </a:solidFill>
                <a:latin typeface="Helvetica" pitchFamily="2" charset="0"/>
                <a:cs typeface="Helvetica" panose="020B0604020202020204" pitchFamily="34" charset="0"/>
              </a:rPr>
              <a:t>Comprehensive Capability - </a:t>
            </a:r>
            <a:r>
              <a:rPr lang="en-GB" sz="1600">
                <a:solidFill>
                  <a:schemeClr val="tx1"/>
                </a:solidFill>
                <a:latin typeface="Helvetica" pitchFamily="2" charset="0"/>
                <a:cs typeface="Helvetica" panose="020B0604020202020204" pitchFamily="34" charset="0"/>
              </a:rPr>
              <a:t>Voice, Chat, Social, Email, SMS, WFM/WFO (Work Force Management /Optimisation), AI, Back-Office integrations and Real-Time Reporting to enhance the contact process  </a:t>
            </a:r>
          </a:p>
          <a:p>
            <a:pPr marL="179388" indent="-179388"/>
            <a:endParaRPr lang="en-GB" sz="1600">
              <a:solidFill>
                <a:schemeClr val="tx1"/>
              </a:solidFill>
              <a:latin typeface="Helvetica" pitchFamily="2" charset="0"/>
              <a:cs typeface="Helvetica" panose="020B0604020202020204" pitchFamily="34" charset="0"/>
            </a:endParaRPr>
          </a:p>
          <a:p>
            <a:pPr marL="179388" indent="-179388">
              <a:buFont typeface="Arial" panose="020B0604020202020204" pitchFamily="34" charset="0"/>
              <a:buChar char="•"/>
            </a:pPr>
            <a:r>
              <a:rPr lang="en-GB" sz="1600" b="1">
                <a:solidFill>
                  <a:schemeClr val="tx1"/>
                </a:solidFill>
                <a:latin typeface="Helvetica" pitchFamily="2" charset="0"/>
                <a:cs typeface="Helvetica" panose="020B0604020202020204" pitchFamily="34" charset="0"/>
              </a:rPr>
              <a:t>Simplicity &amp; Cost Efficiencies </a:t>
            </a:r>
            <a:r>
              <a:rPr lang="en-GB" sz="1600">
                <a:solidFill>
                  <a:schemeClr val="tx1"/>
                </a:solidFill>
                <a:latin typeface="Helvetica" pitchFamily="2" charset="0"/>
                <a:cs typeface="Helvetica" panose="020B0604020202020204" pitchFamily="34" charset="0"/>
              </a:rPr>
              <a:t>- A fully maintained, continuously up-to-date, cloud-powered platform which reduces costs, offers per-user pricing and has built-in DR </a:t>
            </a:r>
          </a:p>
          <a:p>
            <a:pPr marL="179388" indent="-179388"/>
            <a:endParaRPr lang="en-GB" sz="1600">
              <a:solidFill>
                <a:schemeClr val="tx1"/>
              </a:solidFill>
              <a:latin typeface="Helvetica" pitchFamily="2" charset="0"/>
              <a:cs typeface="Helvetica" panose="020B0604020202020204" pitchFamily="34" charset="0"/>
            </a:endParaRPr>
          </a:p>
          <a:p>
            <a:pPr marL="179388" indent="-179388">
              <a:buFont typeface="Arial" panose="020B0604020202020204" pitchFamily="34" charset="0"/>
              <a:buChar char="•"/>
            </a:pPr>
            <a:r>
              <a:rPr lang="en-GB" sz="1600" b="1">
                <a:solidFill>
                  <a:schemeClr val="tx1"/>
                </a:solidFill>
                <a:latin typeface="Helvetica" pitchFamily="2" charset="0"/>
                <a:cs typeface="Helvetica" panose="020B0604020202020204" pitchFamily="34" charset="0"/>
              </a:rPr>
              <a:t>Drive Profitability - </a:t>
            </a:r>
            <a:r>
              <a:rPr lang="en-GB" sz="1600">
                <a:solidFill>
                  <a:schemeClr val="tx1"/>
                </a:solidFill>
                <a:latin typeface="Helvetica" pitchFamily="2" charset="0"/>
                <a:cs typeface="Helvetica" panose="020B0604020202020204" pitchFamily="34" charset="0"/>
              </a:rPr>
              <a:t>More intuitive, personalised customer interactions create stickiness and enhance customer retention</a:t>
            </a:r>
          </a:p>
          <a:p>
            <a:endParaRPr lang="en-GB" sz="1600">
              <a:solidFill>
                <a:schemeClr val="tx1"/>
              </a:solidFill>
              <a:latin typeface="Helvetica" pitchFamily="2" charset="0"/>
              <a:cs typeface="Helvetica" panose="020B0604020202020204" pitchFamily="34" charset="0"/>
            </a:endParaRPr>
          </a:p>
          <a:p>
            <a:endParaRPr lang="en-GB" sz="1600">
              <a:solidFill>
                <a:schemeClr val="tx1"/>
              </a:solidFill>
              <a:latin typeface="Helvetica" pitchFamily="2" charset="0"/>
              <a:cs typeface="Helvetica" panose="020B0604020202020204" pitchFamily="34" charset="0"/>
            </a:endParaRPr>
          </a:p>
        </p:txBody>
      </p:sp>
      <p:grpSp>
        <p:nvGrpSpPr>
          <p:cNvPr id="15" name="Group 14">
            <a:extLst>
              <a:ext uri="{FF2B5EF4-FFF2-40B4-BE49-F238E27FC236}">
                <a16:creationId xmlns:a16="http://schemas.microsoft.com/office/drawing/2014/main" id="{23A52530-729E-30AC-C95E-8838F052E2F7}"/>
              </a:ext>
            </a:extLst>
          </p:cNvPr>
          <p:cNvGrpSpPr/>
          <p:nvPr/>
        </p:nvGrpSpPr>
        <p:grpSpPr>
          <a:xfrm>
            <a:off x="4761056" y="580911"/>
            <a:ext cx="7153563" cy="5721010"/>
            <a:chOff x="4761056" y="466725"/>
            <a:chExt cx="7153563" cy="5721010"/>
          </a:xfrm>
        </p:grpSpPr>
        <p:grpSp>
          <p:nvGrpSpPr>
            <p:cNvPr id="4" name="Group 3">
              <a:extLst>
                <a:ext uri="{FF2B5EF4-FFF2-40B4-BE49-F238E27FC236}">
                  <a16:creationId xmlns:a16="http://schemas.microsoft.com/office/drawing/2014/main" id="{7977E1DF-7179-903A-08F0-6D774FAF07E6}"/>
                </a:ext>
              </a:extLst>
            </p:cNvPr>
            <p:cNvGrpSpPr/>
            <p:nvPr/>
          </p:nvGrpSpPr>
          <p:grpSpPr>
            <a:xfrm>
              <a:off x="4761056" y="466725"/>
              <a:ext cx="7153563" cy="5721010"/>
              <a:chOff x="2136420" y="244928"/>
              <a:chExt cx="7563111" cy="5942807"/>
            </a:xfrm>
          </p:grpSpPr>
          <p:sp>
            <p:nvSpPr>
              <p:cNvPr id="5" name="Oval 4">
                <a:extLst>
                  <a:ext uri="{FF2B5EF4-FFF2-40B4-BE49-F238E27FC236}">
                    <a16:creationId xmlns:a16="http://schemas.microsoft.com/office/drawing/2014/main" id="{80FE0F00-C94D-5115-B2DD-F96D00865C2E}"/>
                  </a:ext>
                </a:extLst>
              </p:cNvPr>
              <p:cNvSpPr/>
              <p:nvPr/>
            </p:nvSpPr>
            <p:spPr>
              <a:xfrm>
                <a:off x="2929511" y="244928"/>
                <a:ext cx="6246915" cy="5942806"/>
              </a:xfrm>
              <a:prstGeom prst="ellipse">
                <a:avLst/>
              </a:prstGeom>
              <a:solidFill>
                <a:srgbClr val="1A1C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latin typeface="Helvetica" pitchFamily="2" charset="0"/>
                </a:endParaRPr>
              </a:p>
            </p:txBody>
          </p:sp>
          <p:pic>
            <p:nvPicPr>
              <p:cNvPr id="6" name="Picture 5" descr="A picture containing text, clock&#10;&#10;Description automatically generated">
                <a:extLst>
                  <a:ext uri="{FF2B5EF4-FFF2-40B4-BE49-F238E27FC236}">
                    <a16:creationId xmlns:a16="http://schemas.microsoft.com/office/drawing/2014/main" id="{5899E342-642F-2A9C-1B84-CC247C2BCB17}"/>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8638" t="819" r="20288"/>
              <a:stretch/>
            </p:blipFill>
            <p:spPr>
              <a:xfrm>
                <a:off x="2947435" y="244928"/>
                <a:ext cx="6467869" cy="5942807"/>
              </a:xfrm>
              <a:prstGeom prst="rect">
                <a:avLst/>
              </a:prstGeom>
            </p:spPr>
          </p:pic>
          <p:sp>
            <p:nvSpPr>
              <p:cNvPr id="7" name="TextBox 6">
                <a:extLst>
                  <a:ext uri="{FF2B5EF4-FFF2-40B4-BE49-F238E27FC236}">
                    <a16:creationId xmlns:a16="http://schemas.microsoft.com/office/drawing/2014/main" id="{EDC0BCF6-2C88-B62B-6254-5F79A257D18B}"/>
                  </a:ext>
                </a:extLst>
              </p:cNvPr>
              <p:cNvSpPr txBox="1"/>
              <p:nvPr/>
            </p:nvSpPr>
            <p:spPr>
              <a:xfrm>
                <a:off x="7544266" y="3978746"/>
                <a:ext cx="2155265" cy="322095"/>
              </a:xfrm>
              <a:prstGeom prst="rect">
                <a:avLst/>
              </a:prstGeom>
              <a:noFill/>
              <a:ln cap="flat">
                <a:noFill/>
              </a:ln>
            </p:spPr>
            <p:txBody>
              <a:bodyPr vert="horz" wrap="square" lIns="180000" tIns="180000" rIns="180000" bIns="180000" anchor="ctr" anchorCtr="0" compatLnSpc="1">
                <a:noAutofit/>
              </a:bodyPr>
              <a:lstStyle/>
              <a:p>
                <a:pPr lvl="0">
                  <a:defRPr/>
                </a:pPr>
                <a:r>
                  <a:rPr lang="en-GB" sz="1200">
                    <a:solidFill>
                      <a:schemeClr val="bg1"/>
                    </a:solidFill>
                    <a:latin typeface="Helvetica" pitchFamily="2" charset="0"/>
                  </a:rPr>
                  <a:t>Integration with our Microsoft Teams Direct Routing and </a:t>
                </a:r>
                <a:r>
                  <a:rPr lang="en-GB" sz="1200" err="1">
                    <a:solidFill>
                      <a:schemeClr val="bg1"/>
                    </a:solidFill>
                    <a:latin typeface="Helvetica" pitchFamily="2" charset="0"/>
                  </a:rPr>
                  <a:t>UCaaS</a:t>
                </a:r>
                <a:r>
                  <a:rPr lang="en-GB" sz="1200">
                    <a:solidFill>
                      <a:schemeClr val="bg1"/>
                    </a:solidFill>
                    <a:latin typeface="Helvetica" pitchFamily="2" charset="0"/>
                  </a:rPr>
                  <a:t> solutions</a:t>
                </a:r>
              </a:p>
            </p:txBody>
          </p:sp>
          <p:sp>
            <p:nvSpPr>
              <p:cNvPr id="8" name="TextBox 7">
                <a:extLst>
                  <a:ext uri="{FF2B5EF4-FFF2-40B4-BE49-F238E27FC236}">
                    <a16:creationId xmlns:a16="http://schemas.microsoft.com/office/drawing/2014/main" id="{E92B5863-405C-25F5-5182-038DC15615BF}"/>
                  </a:ext>
                </a:extLst>
              </p:cNvPr>
              <p:cNvSpPr txBox="1"/>
              <p:nvPr/>
            </p:nvSpPr>
            <p:spPr>
              <a:xfrm>
                <a:off x="7544266" y="2345427"/>
                <a:ext cx="2155265" cy="322095"/>
              </a:xfrm>
              <a:prstGeom prst="rect">
                <a:avLst/>
              </a:prstGeom>
              <a:noFill/>
              <a:ln cap="flat">
                <a:noFill/>
              </a:ln>
            </p:spPr>
            <p:txBody>
              <a:bodyPr vert="horz" wrap="square" lIns="180000" tIns="180000" rIns="180000" bIns="180000" anchor="ctr" anchorCtr="0" compatLnSpc="1">
                <a:noAutofit/>
              </a:bodyPr>
              <a:lstStyle/>
              <a:p>
                <a:pPr lvl="0">
                  <a:defRPr/>
                </a:pPr>
                <a:r>
                  <a:rPr lang="en-GB" sz="1200">
                    <a:solidFill>
                      <a:schemeClr val="bg1"/>
                    </a:solidFill>
                    <a:latin typeface="Helvetica" pitchFamily="2" charset="0"/>
                  </a:rPr>
                  <a:t>Flexibility with options to blend our </a:t>
                </a:r>
                <a:r>
                  <a:rPr lang="en-GB" sz="1200" err="1">
                    <a:solidFill>
                      <a:schemeClr val="bg1"/>
                    </a:solidFill>
                    <a:latin typeface="Helvetica" pitchFamily="2" charset="0"/>
                  </a:rPr>
                  <a:t>CCaaS</a:t>
                </a:r>
                <a:r>
                  <a:rPr lang="en-GB" sz="1200">
                    <a:solidFill>
                      <a:schemeClr val="bg1"/>
                    </a:solidFill>
                    <a:latin typeface="Helvetica" pitchFamily="2" charset="0"/>
                  </a:rPr>
                  <a:t> packages with an existing Contact Centre solution</a:t>
                </a:r>
              </a:p>
            </p:txBody>
          </p:sp>
          <p:sp>
            <p:nvSpPr>
              <p:cNvPr id="9" name="TextBox 8">
                <a:extLst>
                  <a:ext uri="{FF2B5EF4-FFF2-40B4-BE49-F238E27FC236}">
                    <a16:creationId xmlns:a16="http://schemas.microsoft.com/office/drawing/2014/main" id="{9108268A-D414-E850-4718-37D512E61729}"/>
                  </a:ext>
                </a:extLst>
              </p:cNvPr>
              <p:cNvSpPr txBox="1"/>
              <p:nvPr/>
            </p:nvSpPr>
            <p:spPr>
              <a:xfrm>
                <a:off x="6142181" y="685343"/>
                <a:ext cx="1944529" cy="830997"/>
              </a:xfrm>
              <a:prstGeom prst="rect">
                <a:avLst/>
              </a:prstGeom>
              <a:noFill/>
              <a:ln cap="flat">
                <a:noFill/>
              </a:ln>
            </p:spPr>
            <p:txBody>
              <a:bodyPr vert="horz" wrap="square" lIns="180000" tIns="180000" rIns="180000" bIns="180000" anchor="ctr" anchorCtr="0" compatLnSpc="1">
                <a:noAutofit/>
              </a:bodyPr>
              <a:lstStyle/>
              <a:p>
                <a:pPr>
                  <a:defRPr/>
                </a:pPr>
                <a:r>
                  <a:rPr lang="en-GB" sz="1200" err="1">
                    <a:solidFill>
                      <a:schemeClr val="bg1"/>
                    </a:solidFill>
                    <a:latin typeface="Helvetica" pitchFamily="2" charset="0"/>
                  </a:rPr>
                  <a:t>CCaaS</a:t>
                </a:r>
                <a:r>
                  <a:rPr lang="en-GB" sz="1200">
                    <a:solidFill>
                      <a:schemeClr val="bg1"/>
                    </a:solidFill>
                    <a:latin typeface="Helvetica" pitchFamily="2" charset="0"/>
                  </a:rPr>
                  <a:t> provides Voice, Web Chat, Email, Social Media, and SMS in one application</a:t>
                </a:r>
              </a:p>
            </p:txBody>
          </p:sp>
          <p:sp>
            <p:nvSpPr>
              <p:cNvPr id="10" name="TextBox 9">
                <a:extLst>
                  <a:ext uri="{FF2B5EF4-FFF2-40B4-BE49-F238E27FC236}">
                    <a16:creationId xmlns:a16="http://schemas.microsoft.com/office/drawing/2014/main" id="{2C8414C1-F7FE-C218-6DC2-CF093BB46A5C}"/>
                  </a:ext>
                </a:extLst>
              </p:cNvPr>
              <p:cNvSpPr txBox="1"/>
              <p:nvPr/>
            </p:nvSpPr>
            <p:spPr>
              <a:xfrm>
                <a:off x="6115321" y="4743648"/>
                <a:ext cx="1850814" cy="1411101"/>
              </a:xfrm>
              <a:prstGeom prst="rect">
                <a:avLst/>
              </a:prstGeom>
              <a:noFill/>
              <a:ln cap="flat">
                <a:noFill/>
              </a:ln>
            </p:spPr>
            <p:txBody>
              <a:bodyPr vert="horz" wrap="square" lIns="180000" tIns="180000" rIns="180000" bIns="180000" anchor="ctr" anchorCtr="0" compatLnSpc="1">
                <a:noAutofit/>
              </a:bodyPr>
              <a:lstStyle/>
              <a:p>
                <a:pPr lvl="0">
                  <a:defRPr/>
                </a:pPr>
                <a:r>
                  <a:rPr lang="en-GB" sz="1200">
                    <a:solidFill>
                      <a:schemeClr val="bg1"/>
                    </a:solidFill>
                    <a:latin typeface="Helvetica" pitchFamily="2" charset="0"/>
                  </a:rPr>
                  <a:t>A robust multichannel, multi-tenant platform, integrated with our own private UCC Platform</a:t>
                </a:r>
              </a:p>
            </p:txBody>
          </p:sp>
          <p:sp>
            <p:nvSpPr>
              <p:cNvPr id="11" name="TextBox 10">
                <a:extLst>
                  <a:ext uri="{FF2B5EF4-FFF2-40B4-BE49-F238E27FC236}">
                    <a16:creationId xmlns:a16="http://schemas.microsoft.com/office/drawing/2014/main" id="{5C7007FC-469A-642B-B9B6-56D45E7E5C1B}"/>
                  </a:ext>
                </a:extLst>
              </p:cNvPr>
              <p:cNvSpPr txBox="1"/>
              <p:nvPr/>
            </p:nvSpPr>
            <p:spPr>
              <a:xfrm>
                <a:off x="2136420" y="3229997"/>
                <a:ext cx="2395186" cy="1631471"/>
              </a:xfrm>
              <a:prstGeom prst="rect">
                <a:avLst/>
              </a:prstGeom>
              <a:noFill/>
              <a:ln cap="flat">
                <a:noFill/>
              </a:ln>
            </p:spPr>
            <p:txBody>
              <a:bodyPr vert="horz" wrap="square" lIns="180000" tIns="180000" rIns="180000" bIns="180000" anchor="ctr" anchorCtr="0" compatLnSpc="1">
                <a:noAutofit/>
              </a:bodyPr>
              <a:lstStyle/>
              <a:p>
                <a:pPr algn="r"/>
                <a:r>
                  <a:rPr lang="en-GB" sz="1200">
                    <a:solidFill>
                      <a:schemeClr val="bg1"/>
                    </a:solidFill>
                    <a:latin typeface="Helvetica" pitchFamily="2" charset="0"/>
                  </a:rPr>
                  <a:t>Fully resilient platform with multiple UK and European private, Tier 1 carrier connections into </a:t>
                </a:r>
                <a:r>
                  <a:rPr lang="en-GB" sz="1200" err="1">
                    <a:solidFill>
                      <a:schemeClr val="bg1"/>
                    </a:solidFill>
                    <a:latin typeface="Helvetica" pitchFamily="2" charset="0"/>
                  </a:rPr>
                  <a:t>EXPO.e’s</a:t>
                </a:r>
                <a:r>
                  <a:rPr lang="en-GB" sz="1200">
                    <a:solidFill>
                      <a:schemeClr val="bg1"/>
                    </a:solidFill>
                    <a:latin typeface="Helvetica" pitchFamily="2" charset="0"/>
                  </a:rPr>
                  <a:t> core infrastructure </a:t>
                </a:r>
              </a:p>
            </p:txBody>
          </p:sp>
          <p:sp>
            <p:nvSpPr>
              <p:cNvPr id="12" name="TextBox 11">
                <a:extLst>
                  <a:ext uri="{FF2B5EF4-FFF2-40B4-BE49-F238E27FC236}">
                    <a16:creationId xmlns:a16="http://schemas.microsoft.com/office/drawing/2014/main" id="{351C7A9D-E94C-618E-E9D6-18B3AF18FFC0}"/>
                  </a:ext>
                </a:extLst>
              </p:cNvPr>
              <p:cNvSpPr txBox="1"/>
              <p:nvPr/>
            </p:nvSpPr>
            <p:spPr>
              <a:xfrm>
                <a:off x="4077221" y="4910048"/>
                <a:ext cx="1850814" cy="830997"/>
              </a:xfrm>
              <a:prstGeom prst="rect">
                <a:avLst/>
              </a:prstGeom>
              <a:noFill/>
              <a:ln cap="flat">
                <a:noFill/>
              </a:ln>
            </p:spPr>
            <p:txBody>
              <a:bodyPr vert="horz" wrap="square" lIns="180000" tIns="180000" rIns="180000" bIns="180000" anchor="ctr" anchorCtr="0" compatLnSpc="1">
                <a:noAutofit/>
              </a:bodyPr>
              <a:lstStyle/>
              <a:p>
                <a:pPr algn="r"/>
                <a:r>
                  <a:rPr lang="en-GB" sz="1200">
                    <a:solidFill>
                      <a:schemeClr val="bg1"/>
                    </a:solidFill>
                    <a:latin typeface="Helvetica" pitchFamily="2" charset="0"/>
                  </a:rPr>
                  <a:t>Ability to provide end-to-end security all the way to the home</a:t>
                </a:r>
              </a:p>
            </p:txBody>
          </p:sp>
          <p:sp>
            <p:nvSpPr>
              <p:cNvPr id="13" name="TextBox 12">
                <a:extLst>
                  <a:ext uri="{FF2B5EF4-FFF2-40B4-BE49-F238E27FC236}">
                    <a16:creationId xmlns:a16="http://schemas.microsoft.com/office/drawing/2014/main" id="{C6E7007B-062B-B3B0-7E1A-C6A89A1ABBD8}"/>
                  </a:ext>
                </a:extLst>
              </p:cNvPr>
              <p:cNvSpPr txBox="1"/>
              <p:nvPr/>
            </p:nvSpPr>
            <p:spPr>
              <a:xfrm>
                <a:off x="3031362" y="2038589"/>
                <a:ext cx="1658346" cy="830997"/>
              </a:xfrm>
              <a:prstGeom prst="rect">
                <a:avLst/>
              </a:prstGeom>
              <a:noFill/>
              <a:ln cap="flat">
                <a:noFill/>
              </a:ln>
            </p:spPr>
            <p:txBody>
              <a:bodyPr vert="horz" wrap="square" lIns="180000" tIns="180000" rIns="180000" bIns="180000" anchor="ctr" anchorCtr="0" compatLnSpc="1">
                <a:noAutofit/>
              </a:bodyPr>
              <a:lstStyle/>
              <a:p>
                <a:pPr algn="ctr"/>
                <a:endParaRPr lang="en-GB" sz="1100">
                  <a:solidFill>
                    <a:schemeClr val="bg1"/>
                  </a:solidFill>
                  <a:latin typeface="Helvetica" pitchFamily="2" charset="0"/>
                </a:endParaRPr>
              </a:p>
            </p:txBody>
          </p:sp>
          <p:sp>
            <p:nvSpPr>
              <p:cNvPr id="14" name="TextBox 13">
                <a:extLst>
                  <a:ext uri="{FF2B5EF4-FFF2-40B4-BE49-F238E27FC236}">
                    <a16:creationId xmlns:a16="http://schemas.microsoft.com/office/drawing/2014/main" id="{8F318E7E-7D2A-E947-5F78-82A62B3B8DEB}"/>
                  </a:ext>
                </a:extLst>
              </p:cNvPr>
              <p:cNvSpPr txBox="1"/>
              <p:nvPr/>
            </p:nvSpPr>
            <p:spPr>
              <a:xfrm>
                <a:off x="4039259" y="517486"/>
                <a:ext cx="2049358" cy="1312351"/>
              </a:xfrm>
              <a:prstGeom prst="rect">
                <a:avLst/>
              </a:prstGeom>
              <a:noFill/>
              <a:ln cap="flat">
                <a:noFill/>
              </a:ln>
            </p:spPr>
            <p:txBody>
              <a:bodyPr vert="horz" wrap="square" lIns="180000" tIns="180000" rIns="180000" bIns="180000" anchor="ctr" anchorCtr="0" compatLnSpc="1">
                <a:noAutofit/>
              </a:bodyPr>
              <a:lstStyle/>
              <a:p>
                <a:pPr algn="r"/>
                <a:r>
                  <a:rPr lang="en-GB" sz="1200">
                    <a:solidFill>
                      <a:schemeClr val="bg1"/>
                    </a:solidFill>
                    <a:latin typeface="Helvetica" pitchFamily="2" charset="0"/>
                    <a:cs typeface="Helvetica"/>
                  </a:rPr>
                  <a:t>End to End 24/7 management through </a:t>
                </a:r>
                <a:r>
                  <a:rPr lang="en-GB" sz="1200" err="1">
                    <a:solidFill>
                      <a:schemeClr val="bg1"/>
                    </a:solidFill>
                    <a:latin typeface="Helvetica" pitchFamily="2" charset="0"/>
                    <a:cs typeface="Helvetica"/>
                  </a:rPr>
                  <a:t>EXPO.e</a:t>
                </a:r>
                <a:r>
                  <a:rPr lang="en-GB" sz="1200">
                    <a:solidFill>
                      <a:schemeClr val="bg1"/>
                    </a:solidFill>
                    <a:latin typeface="Helvetica" pitchFamily="2" charset="0"/>
                    <a:cs typeface="Helvetica"/>
                  </a:rPr>
                  <a:t> UCC Specialists</a:t>
                </a:r>
              </a:p>
            </p:txBody>
          </p:sp>
          <p:sp>
            <p:nvSpPr>
              <p:cNvPr id="16" name="TextBox 15">
                <a:extLst>
                  <a:ext uri="{FF2B5EF4-FFF2-40B4-BE49-F238E27FC236}">
                    <a16:creationId xmlns:a16="http://schemas.microsoft.com/office/drawing/2014/main" id="{8D8741ED-15F9-F171-DE3A-28B208C4B2D5}"/>
                  </a:ext>
                </a:extLst>
              </p:cNvPr>
              <p:cNvSpPr txBox="1"/>
              <p:nvPr/>
            </p:nvSpPr>
            <p:spPr>
              <a:xfrm>
                <a:off x="2240729" y="1516340"/>
                <a:ext cx="2289748" cy="1383776"/>
              </a:xfrm>
              <a:prstGeom prst="rect">
                <a:avLst/>
              </a:prstGeom>
              <a:noFill/>
              <a:ln cap="flat">
                <a:noFill/>
              </a:ln>
            </p:spPr>
            <p:txBody>
              <a:bodyPr vert="horz" wrap="square" lIns="180000" tIns="180000" rIns="180000" bIns="180000" anchor="ctr" anchorCtr="0" compatLnSpc="1">
                <a:noAutofit/>
              </a:bodyPr>
              <a:lstStyle/>
              <a:p>
                <a:pPr algn="r"/>
                <a:r>
                  <a:rPr lang="en-GB" sz="1200">
                    <a:solidFill>
                      <a:schemeClr val="bg1"/>
                    </a:solidFill>
                    <a:latin typeface="Helvetica" pitchFamily="2" charset="0"/>
                  </a:rPr>
                  <a:t>Enables businesses to outsource set-up </a:t>
                </a:r>
              </a:p>
              <a:p>
                <a:pPr algn="r"/>
                <a:r>
                  <a:rPr lang="en-GB" sz="1200">
                    <a:solidFill>
                      <a:schemeClr val="bg1"/>
                    </a:solidFill>
                    <a:latin typeface="Helvetica" pitchFamily="2" charset="0"/>
                  </a:rPr>
                  <a:t>and management of complex contact </a:t>
                </a:r>
              </a:p>
              <a:p>
                <a:pPr algn="r"/>
                <a:r>
                  <a:rPr lang="en-GB" sz="1200">
                    <a:solidFill>
                      <a:schemeClr val="bg1"/>
                    </a:solidFill>
                    <a:latin typeface="Helvetica" pitchFamily="2" charset="0"/>
                  </a:rPr>
                  <a:t>centre solutions to a trusted provider</a:t>
                </a:r>
              </a:p>
            </p:txBody>
          </p:sp>
        </p:grpSp>
        <p:sp>
          <p:nvSpPr>
            <p:cNvPr id="20" name="TextBox 19">
              <a:extLst>
                <a:ext uri="{FF2B5EF4-FFF2-40B4-BE49-F238E27FC236}">
                  <a16:creationId xmlns:a16="http://schemas.microsoft.com/office/drawing/2014/main" id="{99E91758-69D4-B81E-B3B5-07A437064EDB}"/>
                </a:ext>
              </a:extLst>
            </p:cNvPr>
            <p:cNvSpPr txBox="1"/>
            <p:nvPr/>
          </p:nvSpPr>
          <p:spPr>
            <a:xfrm>
              <a:off x="7544599" y="3091029"/>
              <a:ext cx="2236247" cy="707886"/>
            </a:xfrm>
            <a:prstGeom prst="rect">
              <a:avLst/>
            </a:prstGeom>
            <a:noFill/>
          </p:spPr>
          <p:txBody>
            <a:bodyPr wrap="square">
              <a:spAutoFit/>
            </a:bodyPr>
            <a:lstStyle/>
            <a:p>
              <a:r>
                <a:rPr lang="en-GB" sz="4000" b="1" err="1">
                  <a:solidFill>
                    <a:schemeClr val="bg2"/>
                  </a:solidFill>
                  <a:latin typeface="Helvetica" pitchFamily="2" charset="0"/>
                </a:rPr>
                <a:t>CCaaS</a:t>
              </a:r>
              <a:endParaRPr lang="en-GB" sz="4000">
                <a:solidFill>
                  <a:schemeClr val="bg2"/>
                </a:solidFill>
                <a:latin typeface="Helvetica" pitchFamily="2" charset="0"/>
              </a:endParaRPr>
            </a:p>
          </p:txBody>
        </p:sp>
      </p:grpSp>
    </p:spTree>
    <p:extLst>
      <p:ext uri="{BB962C8B-B14F-4D97-AF65-F5344CB8AC3E}">
        <p14:creationId xmlns:p14="http://schemas.microsoft.com/office/powerpoint/2010/main" val="261337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1" presetClass="entr" presetSubtype="1"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E0B50-6937-4985-620E-F2AED32A1F27}"/>
              </a:ext>
            </a:extLst>
          </p:cNvPr>
          <p:cNvSpPr>
            <a:spLocks noGrp="1"/>
          </p:cNvSpPr>
          <p:nvPr>
            <p:ph type="title"/>
          </p:nvPr>
        </p:nvSpPr>
        <p:spPr/>
        <p:txBody>
          <a:bodyPr/>
          <a:lstStyle/>
          <a:p>
            <a:r>
              <a:rPr lang="en-GB">
                <a:solidFill>
                  <a:schemeClr val="tx1"/>
                </a:solidFill>
              </a:rPr>
              <a:t>Contact Centre Consultancy</a:t>
            </a:r>
          </a:p>
        </p:txBody>
      </p:sp>
      <p:sp>
        <p:nvSpPr>
          <p:cNvPr id="12" name="Rounded Rectangle 9">
            <a:extLst>
              <a:ext uri="{FF2B5EF4-FFF2-40B4-BE49-F238E27FC236}">
                <a16:creationId xmlns:a16="http://schemas.microsoft.com/office/drawing/2014/main" id="{DE2A5283-781A-E074-A502-BDA57E675185}"/>
              </a:ext>
            </a:extLst>
          </p:cNvPr>
          <p:cNvSpPr/>
          <p:nvPr/>
        </p:nvSpPr>
        <p:spPr>
          <a:xfrm>
            <a:off x="526040" y="1902694"/>
            <a:ext cx="3657725" cy="3758412"/>
          </a:xfrm>
          <a:prstGeom prst="roundRect">
            <a:avLst>
              <a:gd name="adj" fmla="val 628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rtl="0" fontAlgn="base"/>
            <a:r>
              <a:rPr lang="en-US" sz="1400" b="0" i="0">
                <a:solidFill>
                  <a:schemeClr val="tx1"/>
                </a:solidFill>
                <a:effectLst/>
                <a:latin typeface="Helvetica" pitchFamily="2" charset="0"/>
                <a:cs typeface="Calibri"/>
              </a:rPr>
              <a:t>Designed to help our clients identify a strategic path forward and target areas for improvement.</a:t>
            </a:r>
            <a:br>
              <a:rPr lang="en-US" sz="1400" b="0" i="0">
                <a:solidFill>
                  <a:schemeClr val="tx1"/>
                </a:solidFill>
                <a:effectLst/>
                <a:latin typeface="Helvetica" pitchFamily="2" charset="0"/>
                <a:cs typeface="Calibri"/>
              </a:rPr>
            </a:br>
            <a:endParaRPr lang="en-US" sz="1400" b="0" i="0">
              <a:solidFill>
                <a:schemeClr val="tx1"/>
              </a:solidFill>
              <a:effectLst/>
              <a:latin typeface="Helvetica" pitchFamily="2" charset="0"/>
              <a:cs typeface="Calibri"/>
            </a:endParaRPr>
          </a:p>
          <a:p>
            <a:pPr rtl="0" fontAlgn="base"/>
            <a:r>
              <a:rPr lang="en-US" sz="1400" b="1" i="0">
                <a:solidFill>
                  <a:schemeClr val="tx1"/>
                </a:solidFill>
                <a:effectLst/>
                <a:latin typeface="Helvetica" pitchFamily="2" charset="0"/>
                <a:cs typeface="Calibri"/>
              </a:rPr>
              <a:t>The areas measured are: </a:t>
            </a:r>
          </a:p>
          <a:p>
            <a:pPr marL="285750" indent="-285750" rtl="0" fontAlgn="base">
              <a:buFont typeface="Arial" panose="020B0604020202020204" pitchFamily="34" charset="0"/>
              <a:buChar char="•"/>
            </a:pPr>
            <a:r>
              <a:rPr lang="en-US" sz="1400" b="0" i="0">
                <a:solidFill>
                  <a:schemeClr val="tx1"/>
                </a:solidFill>
                <a:effectLst/>
                <a:latin typeface="Helvetica" pitchFamily="2" charset="0"/>
                <a:cs typeface="Calibri"/>
              </a:rPr>
              <a:t>Strategy</a:t>
            </a:r>
            <a:endParaRPr lang="en-US" sz="1400">
              <a:solidFill>
                <a:schemeClr val="tx1"/>
              </a:solidFill>
              <a:latin typeface="Helvetica" pitchFamily="2" charset="0"/>
              <a:cs typeface="Calibri"/>
            </a:endParaRPr>
          </a:p>
          <a:p>
            <a:pPr marL="285750" indent="-285750" rtl="0" fontAlgn="base">
              <a:buFont typeface="Arial" panose="020B0604020202020204" pitchFamily="34" charset="0"/>
              <a:buChar char="•"/>
            </a:pPr>
            <a:r>
              <a:rPr lang="en-US" sz="1400" b="0" i="0">
                <a:solidFill>
                  <a:schemeClr val="tx1"/>
                </a:solidFill>
                <a:effectLst/>
                <a:latin typeface="Helvetica" pitchFamily="2" charset="0"/>
                <a:cs typeface="Calibri"/>
              </a:rPr>
              <a:t>Structure and Brand </a:t>
            </a:r>
          </a:p>
          <a:p>
            <a:pPr marL="285750" indent="-285750" rtl="0" fontAlgn="base">
              <a:buFont typeface="Arial" panose="020B0604020202020204" pitchFamily="34" charset="0"/>
              <a:buChar char="•"/>
            </a:pPr>
            <a:r>
              <a:rPr lang="en-US" sz="1400" b="0" i="0">
                <a:solidFill>
                  <a:schemeClr val="tx1"/>
                </a:solidFill>
                <a:effectLst/>
                <a:latin typeface="Helvetica" pitchFamily="2" charset="0"/>
                <a:cs typeface="Calibri"/>
              </a:rPr>
              <a:t>Contact Centre Practices </a:t>
            </a:r>
          </a:p>
          <a:p>
            <a:pPr marL="285750" indent="-285750" rtl="0" fontAlgn="base">
              <a:buFont typeface="Arial" panose="020B0604020202020204" pitchFamily="34" charset="0"/>
              <a:buChar char="•"/>
            </a:pPr>
            <a:r>
              <a:rPr lang="en-US" sz="1400" b="0" i="0">
                <a:solidFill>
                  <a:schemeClr val="tx1"/>
                </a:solidFill>
                <a:effectLst/>
                <a:latin typeface="Helvetica" pitchFamily="2" charset="0"/>
                <a:cs typeface="Calibri"/>
              </a:rPr>
              <a:t>Team Agility </a:t>
            </a:r>
          </a:p>
          <a:p>
            <a:pPr marL="285750" indent="-285750" rtl="0" fontAlgn="base">
              <a:buFont typeface="Arial" panose="020B0604020202020204" pitchFamily="34" charset="0"/>
              <a:buChar char="•"/>
            </a:pPr>
            <a:r>
              <a:rPr lang="en-US" sz="1400" b="0" i="0">
                <a:solidFill>
                  <a:schemeClr val="tx1"/>
                </a:solidFill>
                <a:effectLst/>
                <a:latin typeface="Helvetica" pitchFamily="2" charset="0"/>
                <a:cs typeface="Calibri"/>
              </a:rPr>
              <a:t>Business Intelligence and Analytics </a:t>
            </a:r>
          </a:p>
          <a:p>
            <a:pPr marL="285750" indent="-285750" rtl="0" fontAlgn="base">
              <a:buFont typeface="Arial" panose="020B0604020202020204" pitchFamily="34" charset="0"/>
              <a:buChar char="•"/>
            </a:pPr>
            <a:r>
              <a:rPr lang="en-US" sz="1400" b="0" i="0">
                <a:solidFill>
                  <a:schemeClr val="tx1"/>
                </a:solidFill>
                <a:effectLst/>
                <a:latin typeface="Helvetica" pitchFamily="2" charset="0"/>
                <a:cs typeface="Calibri"/>
              </a:rPr>
              <a:t>Collaboration </a:t>
            </a:r>
          </a:p>
          <a:p>
            <a:pPr marL="285750" indent="-285750" rtl="0" fontAlgn="base">
              <a:buFont typeface="Arial" panose="020B0604020202020204" pitchFamily="34" charset="0"/>
              <a:buChar char="•"/>
            </a:pPr>
            <a:r>
              <a:rPr lang="en-US" sz="1400" b="0" i="0">
                <a:solidFill>
                  <a:schemeClr val="tx1"/>
                </a:solidFill>
                <a:effectLst/>
                <a:latin typeface="Helvetica" pitchFamily="2" charset="0"/>
                <a:cs typeface="Calibri"/>
              </a:rPr>
              <a:t>Automation </a:t>
            </a:r>
          </a:p>
          <a:p>
            <a:pPr marL="285750" indent="-285750" rtl="0" fontAlgn="base">
              <a:buFont typeface="Arial" panose="020B0604020202020204" pitchFamily="34" charset="0"/>
              <a:buChar char="•"/>
            </a:pPr>
            <a:r>
              <a:rPr lang="en-US" sz="1400" b="0" i="0">
                <a:solidFill>
                  <a:schemeClr val="tx1"/>
                </a:solidFill>
                <a:effectLst/>
                <a:latin typeface="Helvetica" pitchFamily="2" charset="0"/>
                <a:cs typeface="Calibri"/>
              </a:rPr>
              <a:t>Architecture and Design </a:t>
            </a:r>
          </a:p>
          <a:p>
            <a:endParaRPr lang="en-US" sz="1400">
              <a:solidFill>
                <a:schemeClr val="tx1"/>
              </a:solidFill>
              <a:latin typeface="Helvetica" pitchFamily="2" charset="0"/>
            </a:endParaRPr>
          </a:p>
        </p:txBody>
      </p:sp>
      <p:sp>
        <p:nvSpPr>
          <p:cNvPr id="15" name="Rectangle: Rounded Corners 14">
            <a:extLst>
              <a:ext uri="{FF2B5EF4-FFF2-40B4-BE49-F238E27FC236}">
                <a16:creationId xmlns:a16="http://schemas.microsoft.com/office/drawing/2014/main" id="{7C814B33-CA1C-AB23-485F-268D06519ECE}"/>
              </a:ext>
            </a:extLst>
          </p:cNvPr>
          <p:cNvSpPr/>
          <p:nvPr/>
        </p:nvSpPr>
        <p:spPr>
          <a:xfrm>
            <a:off x="526040" y="916246"/>
            <a:ext cx="3657725" cy="86175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latin typeface="Helvetica" pitchFamily="2" charset="0"/>
              </a:rPr>
              <a:t>Maturity Assessment: </a:t>
            </a:r>
          </a:p>
          <a:p>
            <a:pPr algn="ctr"/>
            <a:r>
              <a:rPr lang="en-GB">
                <a:latin typeface="Helvetica" pitchFamily="2" charset="0"/>
              </a:rPr>
              <a:t>Free-of-Charge</a:t>
            </a:r>
          </a:p>
        </p:txBody>
      </p:sp>
      <p:sp>
        <p:nvSpPr>
          <p:cNvPr id="16" name="Rectangle: Rounded Corners 15">
            <a:extLst>
              <a:ext uri="{FF2B5EF4-FFF2-40B4-BE49-F238E27FC236}">
                <a16:creationId xmlns:a16="http://schemas.microsoft.com/office/drawing/2014/main" id="{C5CAFD6E-7633-19FC-3B48-6BCE39270315}"/>
              </a:ext>
            </a:extLst>
          </p:cNvPr>
          <p:cNvSpPr/>
          <p:nvPr/>
        </p:nvSpPr>
        <p:spPr>
          <a:xfrm>
            <a:off x="4267138" y="916245"/>
            <a:ext cx="3657725" cy="86175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latin typeface="Helvetica" pitchFamily="2" charset="0"/>
              </a:rPr>
              <a:t>Value Assessment: </a:t>
            </a:r>
          </a:p>
          <a:p>
            <a:pPr algn="ctr"/>
            <a:r>
              <a:rPr lang="en-GB">
                <a:latin typeface="Helvetica" pitchFamily="2" charset="0"/>
              </a:rPr>
              <a:t>Free-of-Charge</a:t>
            </a:r>
          </a:p>
        </p:txBody>
      </p:sp>
      <p:sp>
        <p:nvSpPr>
          <p:cNvPr id="18" name="Rounded Rectangle 9">
            <a:extLst>
              <a:ext uri="{FF2B5EF4-FFF2-40B4-BE49-F238E27FC236}">
                <a16:creationId xmlns:a16="http://schemas.microsoft.com/office/drawing/2014/main" id="{091AE4C9-50AB-E557-3D15-155AD0AF1388}"/>
              </a:ext>
            </a:extLst>
          </p:cNvPr>
          <p:cNvSpPr/>
          <p:nvPr/>
        </p:nvSpPr>
        <p:spPr>
          <a:xfrm>
            <a:off x="4267138" y="1889512"/>
            <a:ext cx="3657724" cy="3758412"/>
          </a:xfrm>
          <a:prstGeom prst="roundRect">
            <a:avLst>
              <a:gd name="adj" fmla="val 5933"/>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a:solidFill>
                  <a:schemeClr val="tx1"/>
                </a:solidFill>
                <a:latin typeface="Helvetica" pitchFamily="2" charset="0"/>
              </a:rPr>
              <a:t>Designed to make sure clients get the most from technology investment. </a:t>
            </a:r>
          </a:p>
          <a:p>
            <a:endParaRPr lang="en-GB" sz="1400">
              <a:solidFill>
                <a:schemeClr val="tx1"/>
              </a:solidFill>
              <a:latin typeface="Helvetica" pitchFamily="2" charset="0"/>
            </a:endParaRPr>
          </a:p>
          <a:p>
            <a:r>
              <a:rPr lang="en-GB" sz="1400">
                <a:solidFill>
                  <a:schemeClr val="tx1"/>
                </a:solidFill>
                <a:latin typeface="Helvetica" pitchFamily="2" charset="0"/>
              </a:rPr>
              <a:t> Live observation</a:t>
            </a:r>
          </a:p>
          <a:p>
            <a:r>
              <a:rPr lang="en-GB" sz="1400">
                <a:solidFill>
                  <a:schemeClr val="tx1"/>
                </a:solidFill>
                <a:latin typeface="Helvetica" pitchFamily="2" charset="0"/>
                <a:cs typeface="Calibri"/>
              </a:rPr>
              <a:t>Interviews/workshops</a:t>
            </a:r>
          </a:p>
          <a:p>
            <a:endParaRPr lang="en-US" sz="1400">
              <a:solidFill>
                <a:schemeClr val="tx1"/>
              </a:solidFill>
              <a:latin typeface="Helvetica" pitchFamily="2" charset="0"/>
            </a:endParaRPr>
          </a:p>
        </p:txBody>
      </p:sp>
      <p:sp>
        <p:nvSpPr>
          <p:cNvPr id="17" name="Rectangle: Rounded Corners 16">
            <a:extLst>
              <a:ext uri="{FF2B5EF4-FFF2-40B4-BE49-F238E27FC236}">
                <a16:creationId xmlns:a16="http://schemas.microsoft.com/office/drawing/2014/main" id="{03457C27-35E2-E575-351D-3D10A74848EA}"/>
              </a:ext>
            </a:extLst>
          </p:cNvPr>
          <p:cNvSpPr/>
          <p:nvPr/>
        </p:nvSpPr>
        <p:spPr>
          <a:xfrm>
            <a:off x="8008235" y="916245"/>
            <a:ext cx="3657725" cy="86175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latin typeface="Helvetica" pitchFamily="2" charset="0"/>
              </a:rPr>
              <a:t>Health Assessment:</a:t>
            </a:r>
          </a:p>
          <a:p>
            <a:pPr algn="ctr"/>
            <a:r>
              <a:rPr lang="en-GB">
                <a:latin typeface="Helvetica" pitchFamily="2" charset="0"/>
              </a:rPr>
              <a:t>Chargeable Consultancy</a:t>
            </a:r>
          </a:p>
        </p:txBody>
      </p:sp>
      <p:sp>
        <p:nvSpPr>
          <p:cNvPr id="23" name="Rounded Rectangle 9">
            <a:extLst>
              <a:ext uri="{FF2B5EF4-FFF2-40B4-BE49-F238E27FC236}">
                <a16:creationId xmlns:a16="http://schemas.microsoft.com/office/drawing/2014/main" id="{DA81A74C-BDED-6551-4718-1424141103E2}"/>
              </a:ext>
            </a:extLst>
          </p:cNvPr>
          <p:cNvSpPr/>
          <p:nvPr/>
        </p:nvSpPr>
        <p:spPr>
          <a:xfrm>
            <a:off x="8008236" y="1889511"/>
            <a:ext cx="3657724" cy="3758413"/>
          </a:xfrm>
          <a:prstGeom prst="roundRect">
            <a:avLst>
              <a:gd name="adj" fmla="val 523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rtl="0" fontAlgn="base"/>
            <a:r>
              <a:rPr lang="en-US" sz="1400" b="0" i="0">
                <a:solidFill>
                  <a:schemeClr val="tx1"/>
                </a:solidFill>
                <a:effectLst/>
                <a:latin typeface="Helvetica" pitchFamily="2" charset="0"/>
                <a:cs typeface="Calibri"/>
              </a:rPr>
              <a:t>Deeper dive into contact </a:t>
            </a:r>
            <a:r>
              <a:rPr lang="en-US" sz="1400" b="0" i="0" err="1">
                <a:solidFill>
                  <a:schemeClr val="tx1"/>
                </a:solidFill>
                <a:effectLst/>
                <a:latin typeface="Helvetica" pitchFamily="2" charset="0"/>
                <a:cs typeface="Calibri"/>
              </a:rPr>
              <a:t>centre</a:t>
            </a:r>
            <a:r>
              <a:rPr lang="en-US" sz="1400" b="0" i="0">
                <a:solidFill>
                  <a:schemeClr val="tx1"/>
                </a:solidFill>
                <a:effectLst/>
                <a:latin typeface="Helvetica" pitchFamily="2" charset="0"/>
                <a:cs typeface="Calibri"/>
              </a:rPr>
              <a:t> operations and how they can be improved. </a:t>
            </a:r>
            <a:r>
              <a:rPr lang="en-US" sz="1400">
                <a:solidFill>
                  <a:schemeClr val="tx1"/>
                </a:solidFill>
                <a:latin typeface="Helvetica" pitchFamily="2" charset="0"/>
                <a:cs typeface="Calibri"/>
              </a:rPr>
              <a:t>It uses </a:t>
            </a:r>
            <a:r>
              <a:rPr lang="en-US" sz="1400" b="0" i="0">
                <a:solidFill>
                  <a:schemeClr val="tx1"/>
                </a:solidFill>
                <a:effectLst/>
                <a:latin typeface="Helvetica" pitchFamily="2" charset="0"/>
                <a:cs typeface="Calibri"/>
              </a:rPr>
              <a:t>questionnaires, interviews, workshops, live observation, as well as offline analysis.  </a:t>
            </a:r>
          </a:p>
          <a:p>
            <a:pPr rtl="0" fontAlgn="base"/>
            <a:endParaRPr lang="en-US" sz="1400" b="0" i="0">
              <a:solidFill>
                <a:schemeClr val="tx1"/>
              </a:solidFill>
              <a:effectLst/>
              <a:latin typeface="Helvetica" pitchFamily="2" charset="0"/>
              <a:cs typeface="Segoe UI"/>
            </a:endParaRPr>
          </a:p>
          <a:p>
            <a:pPr fontAlgn="base"/>
            <a:r>
              <a:rPr lang="en-US" sz="1400" b="0" i="0">
                <a:solidFill>
                  <a:schemeClr val="tx1"/>
                </a:solidFill>
                <a:effectLst/>
                <a:latin typeface="Helvetica" pitchFamily="2" charset="0"/>
                <a:cs typeface="Calibri"/>
              </a:rPr>
              <a:t>There are four components to the consultancy: Planning, Strategic, Operational, and Technical.</a:t>
            </a:r>
            <a:r>
              <a:rPr lang="en-US" sz="1400">
                <a:solidFill>
                  <a:schemeClr val="tx1"/>
                </a:solidFill>
                <a:latin typeface="Helvetica" pitchFamily="2" charset="0"/>
                <a:cs typeface="Calibri"/>
              </a:rPr>
              <a:t> </a:t>
            </a:r>
          </a:p>
          <a:p>
            <a:pPr fontAlgn="base"/>
            <a:endParaRPr lang="en-US" sz="1400">
              <a:solidFill>
                <a:schemeClr val="tx1"/>
              </a:solidFill>
              <a:latin typeface="Helvetica" pitchFamily="2" charset="0"/>
              <a:cs typeface="Calibri"/>
            </a:endParaRPr>
          </a:p>
          <a:p>
            <a:pPr rtl="0" fontAlgn="base"/>
            <a:r>
              <a:rPr lang="en-US" sz="1400" b="0" i="0">
                <a:solidFill>
                  <a:schemeClr val="tx1"/>
                </a:solidFill>
                <a:effectLst/>
                <a:latin typeface="Helvetica" pitchFamily="2" charset="0"/>
                <a:cs typeface="Calibri"/>
              </a:rPr>
              <a:t>The output of the consultancy is a report that shows perceived strengths and weaknesses, along with recommendations for improvement.</a:t>
            </a:r>
            <a:r>
              <a:rPr lang="en-US" sz="1400">
                <a:solidFill>
                  <a:schemeClr val="tx1"/>
                </a:solidFill>
                <a:latin typeface="Helvetica" pitchFamily="2" charset="0"/>
                <a:cs typeface="Calibri"/>
              </a:rPr>
              <a:t> </a:t>
            </a:r>
            <a:endParaRPr lang="en-US" sz="1400" b="0" i="0">
              <a:solidFill>
                <a:schemeClr val="tx1"/>
              </a:solidFill>
              <a:effectLst/>
              <a:latin typeface="Helvetica" pitchFamily="2" charset="0"/>
              <a:cs typeface="Segoe UI" panose="020B0502040204020203" pitchFamily="34" charset="0"/>
            </a:endParaRPr>
          </a:p>
          <a:p>
            <a:endParaRPr lang="en-US" sz="1400">
              <a:solidFill>
                <a:schemeClr val="tx1"/>
              </a:solidFill>
              <a:latin typeface="Helvetica" pitchFamily="2" charset="0"/>
            </a:endParaRPr>
          </a:p>
        </p:txBody>
      </p:sp>
    </p:spTree>
    <p:extLst>
      <p:ext uri="{BB962C8B-B14F-4D97-AF65-F5344CB8AC3E}">
        <p14:creationId xmlns:p14="http://schemas.microsoft.com/office/powerpoint/2010/main" val="37896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accel="30000" decel="7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accel="30000" decel="70000" fill="hold" grpId="0" nodeType="withEffect">
                                  <p:stCondLst>
                                    <p:cond delay="2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1" accel="30000" decel="70000" fill="hold" grpId="0" nodeType="withEffect">
                                  <p:stCondLst>
                                    <p:cond delay="2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4" accel="30000" decel="70000" fill="hold" grpId="0" nodeType="withEffect">
                                  <p:stCondLst>
                                    <p:cond delay="5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1" accel="30000" decel="70000" fill="hold" grpId="0" nodeType="withEffect">
                                  <p:stCondLst>
                                    <p:cond delay="5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8" grpId="0" animBg="1"/>
      <p:bldP spid="17"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Helvetica" pitchFamily="2" charset="0"/>
              </a:rPr>
              <a:t>Contact Centre Maturity Assessment</a:t>
            </a:r>
          </a:p>
        </p:txBody>
      </p:sp>
      <p:sp>
        <p:nvSpPr>
          <p:cNvPr id="92" name="Text Placeholder 3">
            <a:extLst>
              <a:ext uri="{FF2B5EF4-FFF2-40B4-BE49-F238E27FC236}">
                <a16:creationId xmlns:a16="http://schemas.microsoft.com/office/drawing/2014/main" id="{88A078F0-13EB-E521-B89F-3AF1565985FA}"/>
              </a:ext>
            </a:extLst>
          </p:cNvPr>
          <p:cNvSpPr txBox="1">
            <a:spLocks/>
          </p:cNvSpPr>
          <p:nvPr/>
        </p:nvSpPr>
        <p:spPr>
          <a:xfrm>
            <a:off x="8106430" y="756176"/>
            <a:ext cx="3549079" cy="605204"/>
          </a:xfrm>
          <a:prstGeom prst="rect">
            <a:avLst/>
          </a:prstGeom>
        </p:spPr>
        <p:txBody>
          <a:bodyPr/>
          <a:lstStyle>
            <a:lvl1pPr marL="457189" indent="-457189" algn="l" defTabSz="609585" rtl="0" eaLnBrk="1" latinLnBrk="0" hangingPunct="1">
              <a:spcBef>
                <a:spcPts val="600"/>
              </a:spcBef>
              <a:spcAft>
                <a:spcPts val="600"/>
              </a:spcAft>
              <a:buFont typeface="Arial"/>
              <a:buChar char="•"/>
              <a:defRPr sz="1600" kern="1200">
                <a:solidFill>
                  <a:schemeClr val="bg1"/>
                </a:solidFill>
                <a:latin typeface="Helvetica" pitchFamily="2" charset="0"/>
                <a:ea typeface="Helvetica" pitchFamily="2" charset="0"/>
                <a:cs typeface="Helvetica" pitchFamily="2" charset="0"/>
              </a:defRPr>
            </a:lvl1pPr>
            <a:lvl2pPr marL="990575" indent="-380990" algn="l" defTabSz="609585" rtl="0" eaLnBrk="1" latinLnBrk="0" hangingPunct="1">
              <a:spcBef>
                <a:spcPts val="600"/>
              </a:spcBef>
              <a:spcAft>
                <a:spcPts val="600"/>
              </a:spcAft>
              <a:buFont typeface="Arial"/>
              <a:buChar char="–"/>
              <a:defRPr sz="1600" kern="1200">
                <a:solidFill>
                  <a:schemeClr val="bg1"/>
                </a:solidFill>
                <a:latin typeface="Helvetica" pitchFamily="2" charset="0"/>
                <a:ea typeface="Helvetica" pitchFamily="2" charset="0"/>
                <a:cs typeface="Helvetica" pitchFamily="2" charset="0"/>
              </a:defRPr>
            </a:lvl2pPr>
            <a:lvl3pPr marL="1523962" indent="-304792" algn="l" defTabSz="609585" rtl="0" eaLnBrk="1" latinLnBrk="0" hangingPunct="1">
              <a:spcBef>
                <a:spcPts val="600"/>
              </a:spcBef>
              <a:spcAft>
                <a:spcPts val="600"/>
              </a:spcAft>
              <a:buFont typeface="Arial"/>
              <a:buChar char="•"/>
              <a:defRPr sz="1600" kern="1200">
                <a:solidFill>
                  <a:schemeClr val="bg1"/>
                </a:solidFill>
                <a:latin typeface="Helvetica" pitchFamily="2" charset="0"/>
                <a:ea typeface="Helvetica" pitchFamily="2" charset="0"/>
                <a:cs typeface="Helvetica" pitchFamily="2" charset="0"/>
              </a:defRPr>
            </a:lvl3pPr>
            <a:lvl4pPr marL="2133547" indent="-304792" algn="l" defTabSz="609585" rtl="0" eaLnBrk="1" latinLnBrk="0" hangingPunct="1">
              <a:spcBef>
                <a:spcPts val="600"/>
              </a:spcBef>
              <a:spcAft>
                <a:spcPts val="600"/>
              </a:spcAft>
              <a:buFont typeface="Arial"/>
              <a:buChar char="–"/>
              <a:defRPr sz="1600" kern="1200">
                <a:solidFill>
                  <a:schemeClr val="bg1"/>
                </a:solidFill>
                <a:latin typeface="Helvetica" pitchFamily="2" charset="0"/>
                <a:ea typeface="Helvetica" pitchFamily="2" charset="0"/>
                <a:cs typeface="Helvetica" pitchFamily="2" charset="0"/>
              </a:defRPr>
            </a:lvl4pPr>
            <a:lvl5pPr marL="2743131" indent="-304792" algn="l" defTabSz="609585" rtl="0" eaLnBrk="1" latinLnBrk="0" hangingPunct="1">
              <a:spcBef>
                <a:spcPts val="600"/>
              </a:spcBef>
              <a:spcAft>
                <a:spcPts val="600"/>
              </a:spcAft>
              <a:buFont typeface="Arial"/>
              <a:buChar char="»"/>
              <a:defRPr sz="1600" kern="1200">
                <a:solidFill>
                  <a:schemeClr val="bg1"/>
                </a:solidFill>
                <a:latin typeface="Helvetica" pitchFamily="2" charset="0"/>
                <a:ea typeface="Helvetica" pitchFamily="2" charset="0"/>
                <a:cs typeface="Helvetica" pitchFamily="2"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GB"/>
              <a:t>Shows areas of strengths and weakness</a:t>
            </a:r>
          </a:p>
        </p:txBody>
      </p:sp>
      <p:sp>
        <p:nvSpPr>
          <p:cNvPr id="98" name="Rectangle: Rounded Corners 97">
            <a:extLst>
              <a:ext uri="{FF2B5EF4-FFF2-40B4-BE49-F238E27FC236}">
                <a16:creationId xmlns:a16="http://schemas.microsoft.com/office/drawing/2014/main" id="{D5E4EC92-310E-60BB-F9C8-153A9B0E7663}"/>
              </a:ext>
            </a:extLst>
          </p:cNvPr>
          <p:cNvSpPr/>
          <p:nvPr/>
        </p:nvSpPr>
        <p:spPr>
          <a:xfrm>
            <a:off x="8027143" y="1477987"/>
            <a:ext cx="3760776" cy="2604899"/>
          </a:xfrm>
          <a:prstGeom prst="roundRect">
            <a:avLst>
              <a:gd name="adj" fmla="val 5210"/>
            </a:avLst>
          </a:prstGeom>
          <a:blipFill>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Helvetica" pitchFamily="2" charset="0"/>
            </a:endParaRPr>
          </a:p>
        </p:txBody>
      </p:sp>
      <p:sp>
        <p:nvSpPr>
          <p:cNvPr id="101" name="Rectangle: Rounded Corners 100">
            <a:extLst>
              <a:ext uri="{FF2B5EF4-FFF2-40B4-BE49-F238E27FC236}">
                <a16:creationId xmlns:a16="http://schemas.microsoft.com/office/drawing/2014/main" id="{DAE1633D-1B3C-E305-AD8D-E520FC88E52D}"/>
              </a:ext>
            </a:extLst>
          </p:cNvPr>
          <p:cNvSpPr/>
          <p:nvPr/>
        </p:nvSpPr>
        <p:spPr>
          <a:xfrm>
            <a:off x="8027142" y="4199494"/>
            <a:ext cx="3760770" cy="1816145"/>
          </a:xfrm>
          <a:prstGeom prst="roundRect">
            <a:avLst>
              <a:gd name="adj" fmla="val 88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a:solidFill>
                  <a:schemeClr val="tx1"/>
                </a:solidFill>
                <a:effectLst/>
                <a:latin typeface="Helvetica" pitchFamily="2" charset="0"/>
                <a:ea typeface="Calibri" panose="020F0502020204030204" pitchFamily="34" charset="0"/>
              </a:rPr>
              <a:t>Designed  to help you identify a strategic path forward and target areas for improvement</a:t>
            </a:r>
            <a:endParaRPr lang="en-GB" sz="1600">
              <a:solidFill>
                <a:schemeClr val="tx1"/>
              </a:solidFill>
              <a:latin typeface="Helvetica" pitchFamily="2" charset="0"/>
            </a:endParaRPr>
          </a:p>
        </p:txBody>
      </p:sp>
      <p:cxnSp>
        <p:nvCxnSpPr>
          <p:cNvPr id="18" name="Straight Connector 17">
            <a:extLst>
              <a:ext uri="{FF2B5EF4-FFF2-40B4-BE49-F238E27FC236}">
                <a16:creationId xmlns:a16="http://schemas.microsoft.com/office/drawing/2014/main" id="{E3F5BFE9-751E-41BE-EA99-6457B53993D7}"/>
              </a:ext>
            </a:extLst>
          </p:cNvPr>
          <p:cNvCxnSpPr>
            <a:cxnSpLocks/>
            <a:stCxn id="25" idx="6"/>
            <a:endCxn id="35" idx="0"/>
          </p:cNvCxnSpPr>
          <p:nvPr/>
        </p:nvCxnSpPr>
        <p:spPr>
          <a:xfrm flipV="1">
            <a:off x="1037501" y="4735588"/>
            <a:ext cx="6176666" cy="623"/>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3" name="Arrow: Right 152">
            <a:extLst>
              <a:ext uri="{FF2B5EF4-FFF2-40B4-BE49-F238E27FC236}">
                <a16:creationId xmlns:a16="http://schemas.microsoft.com/office/drawing/2014/main" id="{655D979D-372B-EF3A-98C9-CD7DD606FE62}"/>
              </a:ext>
            </a:extLst>
          </p:cNvPr>
          <p:cNvSpPr/>
          <p:nvPr/>
        </p:nvSpPr>
        <p:spPr>
          <a:xfrm>
            <a:off x="5961189" y="2205484"/>
            <a:ext cx="1703505" cy="694082"/>
          </a:xfrm>
          <a:prstGeom prst="rightArrow">
            <a:avLst>
              <a:gd name="adj1" fmla="val 100000"/>
              <a:gd name="adj2" fmla="val 3755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GB">
                <a:solidFill>
                  <a:schemeClr val="bg1"/>
                </a:solidFill>
              </a:rPr>
              <a:t>Strategic</a:t>
            </a:r>
          </a:p>
        </p:txBody>
      </p:sp>
      <p:sp>
        <p:nvSpPr>
          <p:cNvPr id="152" name="Arrow: Right 151">
            <a:extLst>
              <a:ext uri="{FF2B5EF4-FFF2-40B4-BE49-F238E27FC236}">
                <a16:creationId xmlns:a16="http://schemas.microsoft.com/office/drawing/2014/main" id="{52BE7F79-4890-0C35-B677-31F9EA384E20}"/>
              </a:ext>
            </a:extLst>
          </p:cNvPr>
          <p:cNvSpPr/>
          <p:nvPr/>
        </p:nvSpPr>
        <p:spPr>
          <a:xfrm>
            <a:off x="4423788" y="2205484"/>
            <a:ext cx="1895347" cy="694082"/>
          </a:xfrm>
          <a:prstGeom prst="rightArrow">
            <a:avLst>
              <a:gd name="adj1" fmla="val 100000"/>
              <a:gd name="adj2" fmla="val 37551"/>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GB">
                <a:solidFill>
                  <a:schemeClr val="bg1"/>
                </a:solidFill>
              </a:rPr>
              <a:t>Optimised</a:t>
            </a:r>
          </a:p>
        </p:txBody>
      </p:sp>
      <p:sp>
        <p:nvSpPr>
          <p:cNvPr id="151" name="Arrow: Right 150">
            <a:extLst>
              <a:ext uri="{FF2B5EF4-FFF2-40B4-BE49-F238E27FC236}">
                <a16:creationId xmlns:a16="http://schemas.microsoft.com/office/drawing/2014/main" id="{0C8F60A2-3EDD-686F-9FC7-A22353CDE650}"/>
              </a:ext>
            </a:extLst>
          </p:cNvPr>
          <p:cNvSpPr/>
          <p:nvPr/>
        </p:nvSpPr>
        <p:spPr>
          <a:xfrm>
            <a:off x="2814738" y="2205484"/>
            <a:ext cx="1919230" cy="694082"/>
          </a:xfrm>
          <a:prstGeom prst="rightArrow">
            <a:avLst>
              <a:gd name="adj1" fmla="val 100000"/>
              <a:gd name="adj2" fmla="val 37551"/>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GB">
                <a:solidFill>
                  <a:schemeClr val="tx1"/>
                </a:solidFill>
              </a:rPr>
              <a:t>Established</a:t>
            </a:r>
          </a:p>
        </p:txBody>
      </p:sp>
      <p:sp>
        <p:nvSpPr>
          <p:cNvPr id="150" name="Arrow: Right 149">
            <a:extLst>
              <a:ext uri="{FF2B5EF4-FFF2-40B4-BE49-F238E27FC236}">
                <a16:creationId xmlns:a16="http://schemas.microsoft.com/office/drawing/2014/main" id="{786B55F3-575A-B403-949A-5342CD5C698C}"/>
              </a:ext>
            </a:extLst>
          </p:cNvPr>
          <p:cNvSpPr/>
          <p:nvPr/>
        </p:nvSpPr>
        <p:spPr>
          <a:xfrm>
            <a:off x="1502842" y="2205484"/>
            <a:ext cx="1618990" cy="694082"/>
          </a:xfrm>
          <a:prstGeom prst="rightArrow">
            <a:avLst>
              <a:gd name="adj1" fmla="val 100000"/>
              <a:gd name="adj2" fmla="val 37551"/>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GB">
                <a:solidFill>
                  <a:schemeClr val="tx1"/>
                </a:solidFill>
              </a:rPr>
              <a:t>Forming</a:t>
            </a:r>
          </a:p>
        </p:txBody>
      </p:sp>
      <p:sp>
        <p:nvSpPr>
          <p:cNvPr id="149" name="Arrow: Right 148">
            <a:extLst>
              <a:ext uri="{FF2B5EF4-FFF2-40B4-BE49-F238E27FC236}">
                <a16:creationId xmlns:a16="http://schemas.microsoft.com/office/drawing/2014/main" id="{5BD5B444-93D8-1E8A-EEA4-0044308A6DE5}"/>
              </a:ext>
            </a:extLst>
          </p:cNvPr>
          <p:cNvSpPr/>
          <p:nvPr/>
        </p:nvSpPr>
        <p:spPr>
          <a:xfrm>
            <a:off x="434797" y="2205484"/>
            <a:ext cx="1401259" cy="694082"/>
          </a:xfrm>
          <a:prstGeom prst="rightArrow">
            <a:avLst>
              <a:gd name="adj1" fmla="val 100000"/>
              <a:gd name="adj2" fmla="val 3755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t>Informal</a:t>
            </a:r>
          </a:p>
        </p:txBody>
      </p:sp>
      <p:sp>
        <p:nvSpPr>
          <p:cNvPr id="158" name="TextBox 157">
            <a:extLst>
              <a:ext uri="{FF2B5EF4-FFF2-40B4-BE49-F238E27FC236}">
                <a16:creationId xmlns:a16="http://schemas.microsoft.com/office/drawing/2014/main" id="{045D46CA-642E-B970-FC00-94344AC53015}"/>
              </a:ext>
            </a:extLst>
          </p:cNvPr>
          <p:cNvSpPr txBox="1"/>
          <p:nvPr/>
        </p:nvSpPr>
        <p:spPr>
          <a:xfrm>
            <a:off x="391726" y="934384"/>
            <a:ext cx="6709528" cy="984885"/>
          </a:xfrm>
          <a:prstGeom prst="rect">
            <a:avLst/>
          </a:prstGeom>
          <a:noFill/>
        </p:spPr>
        <p:txBody>
          <a:bodyPr wrap="square">
            <a:spAutoFit/>
          </a:bodyPr>
          <a:lstStyle/>
          <a:p>
            <a:pPr marL="0" indent="0">
              <a:spcAft>
                <a:spcPts val="600"/>
              </a:spcAft>
              <a:buNone/>
            </a:pPr>
            <a:r>
              <a:rPr lang="en-GB" sz="1600">
                <a:solidFill>
                  <a:schemeClr val="bg1"/>
                </a:solidFill>
                <a:latin typeface="Helvetica" pitchFamily="2" charset="0"/>
              </a:rPr>
              <a:t>Questions are posed in seven areas and scored according to maturity</a:t>
            </a:r>
          </a:p>
          <a:p>
            <a:pPr marL="0" indent="0">
              <a:spcAft>
                <a:spcPts val="600"/>
              </a:spcAft>
              <a:buNone/>
            </a:pPr>
            <a:r>
              <a:rPr lang="en-GB" sz="1600">
                <a:solidFill>
                  <a:schemeClr val="bg1"/>
                </a:solidFill>
                <a:latin typeface="Helvetica" pitchFamily="2" charset="0"/>
              </a:rPr>
              <a:t>Assesses practices across people, process and technology</a:t>
            </a:r>
          </a:p>
          <a:p>
            <a:pPr marL="0" indent="0">
              <a:spcAft>
                <a:spcPts val="600"/>
              </a:spcAft>
              <a:buNone/>
            </a:pPr>
            <a:r>
              <a:rPr lang="en-GB" sz="1600">
                <a:solidFill>
                  <a:schemeClr val="bg1"/>
                </a:solidFill>
                <a:latin typeface="Helvetica" pitchFamily="2" charset="0"/>
              </a:rPr>
              <a:t>Shows where you are on the maturity scale</a:t>
            </a:r>
          </a:p>
        </p:txBody>
      </p:sp>
      <p:grpSp>
        <p:nvGrpSpPr>
          <p:cNvPr id="202" name="Group 201">
            <a:extLst>
              <a:ext uri="{FF2B5EF4-FFF2-40B4-BE49-F238E27FC236}">
                <a16:creationId xmlns:a16="http://schemas.microsoft.com/office/drawing/2014/main" id="{0984325A-F6FE-69B7-A456-8F3714576123}"/>
              </a:ext>
            </a:extLst>
          </p:cNvPr>
          <p:cNvGrpSpPr/>
          <p:nvPr/>
        </p:nvGrpSpPr>
        <p:grpSpPr>
          <a:xfrm>
            <a:off x="6559819" y="3429001"/>
            <a:ext cx="1308696" cy="1940761"/>
            <a:chOff x="6559819" y="3429001"/>
            <a:chExt cx="1308696" cy="1940761"/>
          </a:xfrm>
        </p:grpSpPr>
        <p:sp>
          <p:nvSpPr>
            <p:cNvPr id="35" name="TextBox 34">
              <a:extLst>
                <a:ext uri="{FF2B5EF4-FFF2-40B4-BE49-F238E27FC236}">
                  <a16:creationId xmlns:a16="http://schemas.microsoft.com/office/drawing/2014/main" id="{FF84A8C8-F3A7-3712-3C33-06D5C8E164E3}"/>
                </a:ext>
              </a:extLst>
            </p:cNvPr>
            <p:cNvSpPr txBox="1"/>
            <p:nvPr/>
          </p:nvSpPr>
          <p:spPr>
            <a:xfrm>
              <a:off x="6559819" y="4735588"/>
              <a:ext cx="1308696" cy="634174"/>
            </a:xfrm>
            <a:prstGeom prst="rect">
              <a:avLst/>
            </a:prstGeom>
            <a:noFill/>
          </p:spPr>
          <p:txBody>
            <a:bodyPr wrap="square" lIns="180000" tIns="180000" rIns="180000" bIns="180000" rtlCol="0" anchor="t" anchorCtr="0">
              <a:noAutofit/>
            </a:bodyPr>
            <a:lstStyle/>
            <a:p>
              <a:pPr lvl="0" algn="ctr"/>
              <a:r>
                <a:rPr lang="en-GB" sz="1100">
                  <a:solidFill>
                    <a:schemeClr val="bg1"/>
                  </a:solidFill>
                  <a:latin typeface="Helvetica" pitchFamily="2" charset="0"/>
                  <a:cs typeface="Helvetica"/>
                </a:rPr>
                <a:t>Architecture and Design</a:t>
              </a:r>
            </a:p>
          </p:txBody>
        </p:sp>
        <p:grpSp>
          <p:nvGrpSpPr>
            <p:cNvPr id="187" name="Group 186">
              <a:extLst>
                <a:ext uri="{FF2B5EF4-FFF2-40B4-BE49-F238E27FC236}">
                  <a16:creationId xmlns:a16="http://schemas.microsoft.com/office/drawing/2014/main" id="{88DB9945-4616-A55B-17E1-0CB3580F0144}"/>
                </a:ext>
              </a:extLst>
            </p:cNvPr>
            <p:cNvGrpSpPr/>
            <p:nvPr/>
          </p:nvGrpSpPr>
          <p:grpSpPr>
            <a:xfrm>
              <a:off x="6746336" y="3429001"/>
              <a:ext cx="941589" cy="1370933"/>
              <a:chOff x="6746336" y="3429001"/>
              <a:chExt cx="941589" cy="1370933"/>
            </a:xfrm>
          </p:grpSpPr>
          <p:sp>
            <p:nvSpPr>
              <p:cNvPr id="42" name="Oval 41">
                <a:extLst>
                  <a:ext uri="{FF2B5EF4-FFF2-40B4-BE49-F238E27FC236}">
                    <a16:creationId xmlns:a16="http://schemas.microsoft.com/office/drawing/2014/main" id="{EFEA4477-A1C6-627C-81D9-89249B1D0827}"/>
                  </a:ext>
                </a:extLst>
              </p:cNvPr>
              <p:cNvSpPr/>
              <p:nvPr/>
            </p:nvSpPr>
            <p:spPr>
              <a:xfrm>
                <a:off x="7153254" y="4672488"/>
                <a:ext cx="127759" cy="127446"/>
              </a:xfrm>
              <a:prstGeom prst="ellipse">
                <a:avLst/>
              </a:prstGeom>
              <a:solidFill>
                <a:schemeClr val="tx2">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cxnSp>
            <p:nvCxnSpPr>
              <p:cNvPr id="45" name="Straight Connector 44">
                <a:extLst>
                  <a:ext uri="{FF2B5EF4-FFF2-40B4-BE49-F238E27FC236}">
                    <a16:creationId xmlns:a16="http://schemas.microsoft.com/office/drawing/2014/main" id="{0468ABF7-8F7E-EC0B-F85E-1340861E37CA}"/>
                  </a:ext>
                </a:extLst>
              </p:cNvPr>
              <p:cNvCxnSpPr>
                <a:cxnSpLocks/>
                <a:stCxn id="108" idx="4"/>
                <a:endCxn id="42" idx="0"/>
              </p:cNvCxnSpPr>
              <p:nvPr/>
            </p:nvCxnSpPr>
            <p:spPr>
              <a:xfrm>
                <a:off x="7217131" y="4371715"/>
                <a:ext cx="3" cy="30077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091C50C3-2614-1475-06C3-140D432916BE}"/>
                  </a:ext>
                </a:extLst>
              </p:cNvPr>
              <p:cNvGrpSpPr/>
              <p:nvPr/>
            </p:nvGrpSpPr>
            <p:grpSpPr>
              <a:xfrm>
                <a:off x="6746336" y="3429001"/>
                <a:ext cx="941589" cy="942714"/>
                <a:chOff x="6746336" y="3429001"/>
                <a:chExt cx="941589" cy="942714"/>
              </a:xfrm>
            </p:grpSpPr>
            <p:grpSp>
              <p:nvGrpSpPr>
                <p:cNvPr id="161" name="Group 160">
                  <a:extLst>
                    <a:ext uri="{FF2B5EF4-FFF2-40B4-BE49-F238E27FC236}">
                      <a16:creationId xmlns:a16="http://schemas.microsoft.com/office/drawing/2014/main" id="{A4E1C158-FCE7-D9C2-3ABA-2E5E5C533244}"/>
                    </a:ext>
                  </a:extLst>
                </p:cNvPr>
                <p:cNvGrpSpPr/>
                <p:nvPr/>
              </p:nvGrpSpPr>
              <p:grpSpPr>
                <a:xfrm>
                  <a:off x="6746336" y="3429001"/>
                  <a:ext cx="941589" cy="942714"/>
                  <a:chOff x="6746336" y="3429001"/>
                  <a:chExt cx="941589" cy="942714"/>
                </a:xfrm>
              </p:grpSpPr>
              <p:grpSp>
                <p:nvGrpSpPr>
                  <p:cNvPr id="105" name="Group 104">
                    <a:extLst>
                      <a:ext uri="{FF2B5EF4-FFF2-40B4-BE49-F238E27FC236}">
                        <a16:creationId xmlns:a16="http://schemas.microsoft.com/office/drawing/2014/main" id="{CC307F5C-DB46-8F0F-FA25-BB4EEE571D69}"/>
                      </a:ext>
                    </a:extLst>
                  </p:cNvPr>
                  <p:cNvGrpSpPr/>
                  <p:nvPr/>
                </p:nvGrpSpPr>
                <p:grpSpPr>
                  <a:xfrm>
                    <a:off x="6746336" y="3429001"/>
                    <a:ext cx="941589" cy="942714"/>
                    <a:chOff x="438150" y="1687165"/>
                    <a:chExt cx="1458274" cy="1458274"/>
                  </a:xfrm>
                </p:grpSpPr>
                <p:sp>
                  <p:nvSpPr>
                    <p:cNvPr id="107" name="Oval 106">
                      <a:extLst>
                        <a:ext uri="{FF2B5EF4-FFF2-40B4-BE49-F238E27FC236}">
                          <a16:creationId xmlns:a16="http://schemas.microsoft.com/office/drawing/2014/main" id="{C51A67DB-542E-FD05-E9F7-4729CCBDA9E2}"/>
                        </a:ext>
                      </a:extLst>
                    </p:cNvPr>
                    <p:cNvSpPr/>
                    <p:nvPr/>
                  </p:nvSpPr>
                  <p:spPr>
                    <a:xfrm>
                      <a:off x="543209" y="1792224"/>
                      <a:ext cx="1248157" cy="1248156"/>
                    </a:xfrm>
                    <a:prstGeom prst="ellipse">
                      <a:avLst/>
                    </a:prstGeom>
                    <a:solidFill>
                      <a:schemeClr val="tx2">
                        <a:lumMod val="50000"/>
                        <a:lumOff val="50000"/>
                      </a:schemeClr>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08" name="Oval 107">
                      <a:extLst>
                        <a:ext uri="{FF2B5EF4-FFF2-40B4-BE49-F238E27FC236}">
                          <a16:creationId xmlns:a16="http://schemas.microsoft.com/office/drawing/2014/main" id="{33A5FE4F-6154-CD66-15B8-13F2A77F456C}"/>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06" name="Oval 105">
                    <a:extLst>
                      <a:ext uri="{FF2B5EF4-FFF2-40B4-BE49-F238E27FC236}">
                        <a16:creationId xmlns:a16="http://schemas.microsoft.com/office/drawing/2014/main" id="{4BF8680A-D067-B9C6-DA5E-40A235E286F5}"/>
                      </a:ext>
                    </a:extLst>
                  </p:cNvPr>
                  <p:cNvSpPr/>
                  <p:nvPr/>
                </p:nvSpPr>
                <p:spPr>
                  <a:xfrm>
                    <a:off x="6877205" y="3560027"/>
                    <a:ext cx="679850" cy="680662"/>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160" name="Graphic 159">
                  <a:extLst>
                    <a:ext uri="{FF2B5EF4-FFF2-40B4-BE49-F238E27FC236}">
                      <a16:creationId xmlns:a16="http://schemas.microsoft.com/office/drawing/2014/main" id="{F0032FAA-3B2D-3283-FA57-5046E2DD73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7585" y="3738164"/>
                  <a:ext cx="293164" cy="318962"/>
                </a:xfrm>
                <a:prstGeom prst="rect">
                  <a:avLst/>
                </a:prstGeom>
              </p:spPr>
            </p:pic>
          </p:grpSp>
        </p:grpSp>
      </p:grpSp>
      <p:grpSp>
        <p:nvGrpSpPr>
          <p:cNvPr id="201" name="Group 200">
            <a:extLst>
              <a:ext uri="{FF2B5EF4-FFF2-40B4-BE49-F238E27FC236}">
                <a16:creationId xmlns:a16="http://schemas.microsoft.com/office/drawing/2014/main" id="{8FD0EDDA-68A5-C112-DA6D-40DF2B2477D2}"/>
              </a:ext>
            </a:extLst>
          </p:cNvPr>
          <p:cNvGrpSpPr/>
          <p:nvPr/>
        </p:nvGrpSpPr>
        <p:grpSpPr>
          <a:xfrm>
            <a:off x="5510590" y="3897612"/>
            <a:ext cx="1331572" cy="2145811"/>
            <a:chOff x="5510590" y="3897612"/>
            <a:chExt cx="1331572" cy="2145811"/>
          </a:xfrm>
        </p:grpSpPr>
        <p:sp>
          <p:nvSpPr>
            <p:cNvPr id="24" name="TextBox 23">
              <a:extLst>
                <a:ext uri="{FF2B5EF4-FFF2-40B4-BE49-F238E27FC236}">
                  <a16:creationId xmlns:a16="http://schemas.microsoft.com/office/drawing/2014/main" id="{79E09AFB-56C6-81B5-8718-D193DE2CBA19}"/>
                </a:ext>
              </a:extLst>
            </p:cNvPr>
            <p:cNvSpPr txBox="1"/>
            <p:nvPr/>
          </p:nvSpPr>
          <p:spPr>
            <a:xfrm>
              <a:off x="5510590" y="3897612"/>
              <a:ext cx="1331572" cy="691623"/>
            </a:xfrm>
            <a:prstGeom prst="rect">
              <a:avLst/>
            </a:prstGeom>
            <a:noFill/>
          </p:spPr>
          <p:txBody>
            <a:bodyPr wrap="square" lIns="180000" tIns="180000" rIns="180000" bIns="180000" rtlCol="0" anchor="b" anchorCtr="0">
              <a:noAutofit/>
            </a:bodyPr>
            <a:lstStyle/>
            <a:p>
              <a:pPr algn="ctr"/>
              <a:r>
                <a:rPr lang="en-GB" sz="1100">
                  <a:solidFill>
                    <a:schemeClr val="bg1"/>
                  </a:solidFill>
                  <a:latin typeface="Helvetica" pitchFamily="2" charset="0"/>
                  <a:cs typeface="Helvetica"/>
                </a:rPr>
                <a:t>Collaboration</a:t>
              </a:r>
            </a:p>
          </p:txBody>
        </p:sp>
        <p:grpSp>
          <p:nvGrpSpPr>
            <p:cNvPr id="186" name="Group 185">
              <a:extLst>
                <a:ext uri="{FF2B5EF4-FFF2-40B4-BE49-F238E27FC236}">
                  <a16:creationId xmlns:a16="http://schemas.microsoft.com/office/drawing/2014/main" id="{E62F3BCE-F861-79E1-FFEF-DC8E3B817A66}"/>
                </a:ext>
              </a:extLst>
            </p:cNvPr>
            <p:cNvGrpSpPr/>
            <p:nvPr/>
          </p:nvGrpSpPr>
          <p:grpSpPr>
            <a:xfrm>
              <a:off x="5705581" y="4672488"/>
              <a:ext cx="941589" cy="1370935"/>
              <a:chOff x="5705581" y="4672488"/>
              <a:chExt cx="941589" cy="1370935"/>
            </a:xfrm>
          </p:grpSpPr>
          <p:sp>
            <p:nvSpPr>
              <p:cNvPr id="61" name="Oval 60">
                <a:extLst>
                  <a:ext uri="{FF2B5EF4-FFF2-40B4-BE49-F238E27FC236}">
                    <a16:creationId xmlns:a16="http://schemas.microsoft.com/office/drawing/2014/main" id="{BF40771C-14A6-3C09-109C-86950CAAC1DA}"/>
                  </a:ext>
                </a:extLst>
              </p:cNvPr>
              <p:cNvSpPr/>
              <p:nvPr/>
            </p:nvSpPr>
            <p:spPr>
              <a:xfrm rot="10800000">
                <a:off x="6112496" y="4672488"/>
                <a:ext cx="127759" cy="127446"/>
              </a:xfrm>
              <a:prstGeom prst="ellipse">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latin typeface="Helvetica" pitchFamily="2" charset="0"/>
                </a:endParaRPr>
              </a:p>
            </p:txBody>
          </p:sp>
          <p:cxnSp>
            <p:nvCxnSpPr>
              <p:cNvPr id="63" name="Straight Connector 62">
                <a:extLst>
                  <a:ext uri="{FF2B5EF4-FFF2-40B4-BE49-F238E27FC236}">
                    <a16:creationId xmlns:a16="http://schemas.microsoft.com/office/drawing/2014/main" id="{DDAEA7A4-7CB8-2CC7-793F-158F7517519E}"/>
                  </a:ext>
                </a:extLst>
              </p:cNvPr>
              <p:cNvCxnSpPr>
                <a:cxnSpLocks/>
                <a:stCxn id="137" idx="0"/>
              </p:cNvCxnSpPr>
              <p:nvPr/>
            </p:nvCxnSpPr>
            <p:spPr>
              <a:xfrm flipH="1" flipV="1">
                <a:off x="6176375" y="4799935"/>
                <a:ext cx="1" cy="30077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BCA6871D-0FCB-57C5-5582-55BEB1CBA131}"/>
                  </a:ext>
                </a:extLst>
              </p:cNvPr>
              <p:cNvGrpSpPr/>
              <p:nvPr/>
            </p:nvGrpSpPr>
            <p:grpSpPr>
              <a:xfrm>
                <a:off x="5705581" y="5100709"/>
                <a:ext cx="941589" cy="942714"/>
                <a:chOff x="5705581" y="5100709"/>
                <a:chExt cx="941589" cy="942714"/>
              </a:xfrm>
            </p:grpSpPr>
            <p:grpSp>
              <p:nvGrpSpPr>
                <p:cNvPr id="133" name="Group 132">
                  <a:extLst>
                    <a:ext uri="{FF2B5EF4-FFF2-40B4-BE49-F238E27FC236}">
                      <a16:creationId xmlns:a16="http://schemas.microsoft.com/office/drawing/2014/main" id="{ABDBBCF6-0D37-F7EE-AB47-59CC3F3CD789}"/>
                    </a:ext>
                  </a:extLst>
                </p:cNvPr>
                <p:cNvGrpSpPr/>
                <p:nvPr/>
              </p:nvGrpSpPr>
              <p:grpSpPr>
                <a:xfrm>
                  <a:off x="5705581" y="5100709"/>
                  <a:ext cx="941589" cy="942714"/>
                  <a:chOff x="486208" y="3680217"/>
                  <a:chExt cx="851113" cy="852130"/>
                </a:xfrm>
              </p:grpSpPr>
              <p:grpSp>
                <p:nvGrpSpPr>
                  <p:cNvPr id="134" name="Group 133">
                    <a:extLst>
                      <a:ext uri="{FF2B5EF4-FFF2-40B4-BE49-F238E27FC236}">
                        <a16:creationId xmlns:a16="http://schemas.microsoft.com/office/drawing/2014/main" id="{4FF3D1A0-9EB0-6C64-790A-3F4A06D3C570}"/>
                      </a:ext>
                    </a:extLst>
                  </p:cNvPr>
                  <p:cNvGrpSpPr/>
                  <p:nvPr/>
                </p:nvGrpSpPr>
                <p:grpSpPr>
                  <a:xfrm>
                    <a:off x="486208" y="3680217"/>
                    <a:ext cx="851113" cy="852130"/>
                    <a:chOff x="438150" y="1687165"/>
                    <a:chExt cx="1458274" cy="1458274"/>
                  </a:xfrm>
                </p:grpSpPr>
                <p:sp>
                  <p:nvSpPr>
                    <p:cNvPr id="136" name="Oval 135">
                      <a:extLst>
                        <a:ext uri="{FF2B5EF4-FFF2-40B4-BE49-F238E27FC236}">
                          <a16:creationId xmlns:a16="http://schemas.microsoft.com/office/drawing/2014/main" id="{7905D35D-23CD-5396-38E3-3EE0B6A1A8C4}"/>
                        </a:ext>
                      </a:extLst>
                    </p:cNvPr>
                    <p:cNvSpPr/>
                    <p:nvPr/>
                  </p:nvSpPr>
                  <p:spPr>
                    <a:xfrm>
                      <a:off x="543209" y="1792224"/>
                      <a:ext cx="1248157" cy="1248156"/>
                    </a:xfrm>
                    <a:prstGeom prst="ellipse">
                      <a:avLst/>
                    </a:prstGeom>
                    <a:solidFill>
                      <a:schemeClr val="bg1">
                        <a:lumMod val="50000"/>
                      </a:schemeClr>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37" name="Oval 136">
                      <a:extLst>
                        <a:ext uri="{FF2B5EF4-FFF2-40B4-BE49-F238E27FC236}">
                          <a16:creationId xmlns:a16="http://schemas.microsoft.com/office/drawing/2014/main" id="{66C933F0-C6FA-3E9C-418D-6CA80A692F76}"/>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35" name="Oval 134">
                    <a:extLst>
                      <a:ext uri="{FF2B5EF4-FFF2-40B4-BE49-F238E27FC236}">
                        <a16:creationId xmlns:a16="http://schemas.microsoft.com/office/drawing/2014/main" id="{B8239A7F-0F24-B5DE-EEED-365942D0F873}"/>
                      </a:ext>
                    </a:extLst>
                  </p:cNvPr>
                  <p:cNvSpPr/>
                  <p:nvPr/>
                </p:nvSpPr>
                <p:spPr>
                  <a:xfrm>
                    <a:off x="604502"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169" name="Graphic 168">
                  <a:extLst>
                    <a:ext uri="{FF2B5EF4-FFF2-40B4-BE49-F238E27FC236}">
                      <a16:creationId xmlns:a16="http://schemas.microsoft.com/office/drawing/2014/main" id="{AD581E7A-8F38-E04A-8D78-0CFB518309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20076" y="5401484"/>
                  <a:ext cx="312598" cy="312596"/>
                </a:xfrm>
                <a:prstGeom prst="rect">
                  <a:avLst/>
                </a:prstGeom>
              </p:spPr>
            </p:pic>
          </p:grpSp>
        </p:grpSp>
      </p:grpSp>
      <p:grpSp>
        <p:nvGrpSpPr>
          <p:cNvPr id="200" name="Group 199">
            <a:extLst>
              <a:ext uri="{FF2B5EF4-FFF2-40B4-BE49-F238E27FC236}">
                <a16:creationId xmlns:a16="http://schemas.microsoft.com/office/drawing/2014/main" id="{6CB580F8-8BFC-4334-A3EB-8A71FAF0E884}"/>
              </a:ext>
            </a:extLst>
          </p:cNvPr>
          <p:cNvGrpSpPr/>
          <p:nvPr/>
        </p:nvGrpSpPr>
        <p:grpSpPr>
          <a:xfrm>
            <a:off x="4503891" y="3429001"/>
            <a:ext cx="1264645" cy="1872843"/>
            <a:chOff x="4503891" y="3429001"/>
            <a:chExt cx="1264645" cy="1872843"/>
          </a:xfrm>
        </p:grpSpPr>
        <p:sp>
          <p:nvSpPr>
            <p:cNvPr id="22" name="TextBox 21">
              <a:extLst>
                <a:ext uri="{FF2B5EF4-FFF2-40B4-BE49-F238E27FC236}">
                  <a16:creationId xmlns:a16="http://schemas.microsoft.com/office/drawing/2014/main" id="{A7E75042-2C47-9203-498D-5BC915411AE0}"/>
                </a:ext>
              </a:extLst>
            </p:cNvPr>
            <p:cNvSpPr txBox="1"/>
            <p:nvPr/>
          </p:nvSpPr>
          <p:spPr>
            <a:xfrm>
              <a:off x="4503891" y="4735587"/>
              <a:ext cx="1264645" cy="566257"/>
            </a:xfrm>
            <a:prstGeom prst="rect">
              <a:avLst/>
            </a:prstGeom>
            <a:noFill/>
          </p:spPr>
          <p:txBody>
            <a:bodyPr wrap="square" lIns="180000" tIns="180000" rIns="180000" bIns="180000" rtlCol="0" anchor="t" anchorCtr="0">
              <a:noAutofit/>
            </a:bodyPr>
            <a:lstStyle/>
            <a:p>
              <a:pPr lvl="0" algn="ctr"/>
              <a:r>
                <a:rPr lang="en-GB" sz="1100">
                  <a:solidFill>
                    <a:schemeClr val="bg1"/>
                  </a:solidFill>
                  <a:latin typeface="Helvetica" pitchFamily="2" charset="0"/>
                </a:rPr>
                <a:t>Automation</a:t>
              </a:r>
            </a:p>
          </p:txBody>
        </p:sp>
        <p:grpSp>
          <p:nvGrpSpPr>
            <p:cNvPr id="185" name="Group 184">
              <a:extLst>
                <a:ext uri="{FF2B5EF4-FFF2-40B4-BE49-F238E27FC236}">
                  <a16:creationId xmlns:a16="http://schemas.microsoft.com/office/drawing/2014/main" id="{D0C17594-4E37-BDAF-B2D6-E71477CBCA05}"/>
                </a:ext>
              </a:extLst>
            </p:cNvPr>
            <p:cNvGrpSpPr/>
            <p:nvPr/>
          </p:nvGrpSpPr>
          <p:grpSpPr>
            <a:xfrm>
              <a:off x="4664826" y="3429001"/>
              <a:ext cx="941589" cy="1370933"/>
              <a:chOff x="4664826" y="3429001"/>
              <a:chExt cx="941589" cy="1370933"/>
            </a:xfrm>
          </p:grpSpPr>
          <p:sp>
            <p:nvSpPr>
              <p:cNvPr id="67" name="Oval 66">
                <a:extLst>
                  <a:ext uri="{FF2B5EF4-FFF2-40B4-BE49-F238E27FC236}">
                    <a16:creationId xmlns:a16="http://schemas.microsoft.com/office/drawing/2014/main" id="{E66B74D7-44BB-B756-BA4A-174284391FA9}"/>
                  </a:ext>
                </a:extLst>
              </p:cNvPr>
              <p:cNvSpPr/>
              <p:nvPr/>
            </p:nvSpPr>
            <p:spPr>
              <a:xfrm>
                <a:off x="5072082" y="4672488"/>
                <a:ext cx="127759" cy="12744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latin typeface="Helvetica" pitchFamily="2" charset="0"/>
                </a:endParaRPr>
              </a:p>
            </p:txBody>
          </p:sp>
          <p:cxnSp>
            <p:nvCxnSpPr>
              <p:cNvPr id="70" name="Straight Connector 69">
                <a:extLst>
                  <a:ext uri="{FF2B5EF4-FFF2-40B4-BE49-F238E27FC236}">
                    <a16:creationId xmlns:a16="http://schemas.microsoft.com/office/drawing/2014/main" id="{944C2057-9FA5-F0D2-F914-E6424D627F54}"/>
                  </a:ext>
                </a:extLst>
              </p:cNvPr>
              <p:cNvCxnSpPr>
                <a:cxnSpLocks/>
                <a:stCxn id="103" idx="4"/>
                <a:endCxn id="67" idx="0"/>
              </p:cNvCxnSpPr>
              <p:nvPr/>
            </p:nvCxnSpPr>
            <p:spPr>
              <a:xfrm>
                <a:off x="5135621" y="4371715"/>
                <a:ext cx="341" cy="30077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992FE261-9580-E1FA-64A9-F936D311A846}"/>
                  </a:ext>
                </a:extLst>
              </p:cNvPr>
              <p:cNvGrpSpPr/>
              <p:nvPr/>
            </p:nvGrpSpPr>
            <p:grpSpPr>
              <a:xfrm>
                <a:off x="4664826" y="3429001"/>
                <a:ext cx="941589" cy="942714"/>
                <a:chOff x="4664826" y="3429001"/>
                <a:chExt cx="941589" cy="942714"/>
              </a:xfrm>
            </p:grpSpPr>
            <p:grpSp>
              <p:nvGrpSpPr>
                <p:cNvPr id="141" name="Group 140">
                  <a:extLst>
                    <a:ext uri="{FF2B5EF4-FFF2-40B4-BE49-F238E27FC236}">
                      <a16:creationId xmlns:a16="http://schemas.microsoft.com/office/drawing/2014/main" id="{7B0BA5D6-0AA7-E37B-7C9B-6C867624991E}"/>
                    </a:ext>
                  </a:extLst>
                </p:cNvPr>
                <p:cNvGrpSpPr/>
                <p:nvPr/>
              </p:nvGrpSpPr>
              <p:grpSpPr>
                <a:xfrm>
                  <a:off x="4664826" y="3429001"/>
                  <a:ext cx="941589" cy="942714"/>
                  <a:chOff x="4248284" y="3680217"/>
                  <a:chExt cx="851113" cy="852130"/>
                </a:xfrm>
              </p:grpSpPr>
              <p:grpSp>
                <p:nvGrpSpPr>
                  <p:cNvPr id="99" name="Group 98">
                    <a:extLst>
                      <a:ext uri="{FF2B5EF4-FFF2-40B4-BE49-F238E27FC236}">
                        <a16:creationId xmlns:a16="http://schemas.microsoft.com/office/drawing/2014/main" id="{DBF6789A-6C31-9C70-66E3-E45F413267DC}"/>
                      </a:ext>
                    </a:extLst>
                  </p:cNvPr>
                  <p:cNvGrpSpPr/>
                  <p:nvPr/>
                </p:nvGrpSpPr>
                <p:grpSpPr>
                  <a:xfrm>
                    <a:off x="4248284" y="3680217"/>
                    <a:ext cx="851113" cy="852130"/>
                    <a:chOff x="438150" y="1687165"/>
                    <a:chExt cx="1458274" cy="1458274"/>
                  </a:xfrm>
                </p:grpSpPr>
                <p:sp>
                  <p:nvSpPr>
                    <p:cNvPr id="102" name="Oval 101">
                      <a:extLst>
                        <a:ext uri="{FF2B5EF4-FFF2-40B4-BE49-F238E27FC236}">
                          <a16:creationId xmlns:a16="http://schemas.microsoft.com/office/drawing/2014/main" id="{07B8AC15-0BDB-91E0-B5D8-9704F93CC49D}"/>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03" name="Oval 102">
                      <a:extLst>
                        <a:ext uri="{FF2B5EF4-FFF2-40B4-BE49-F238E27FC236}">
                          <a16:creationId xmlns:a16="http://schemas.microsoft.com/office/drawing/2014/main" id="{1A587F66-4C06-FFBC-3C35-76228FD7D99D}"/>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00" name="Oval 99">
                    <a:extLst>
                      <a:ext uri="{FF2B5EF4-FFF2-40B4-BE49-F238E27FC236}">
                        <a16:creationId xmlns:a16="http://schemas.microsoft.com/office/drawing/2014/main" id="{C6ED94A8-B42F-A3A5-8357-0A157F111F5D}"/>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175" name="Graphic 174">
                  <a:extLst>
                    <a:ext uri="{FF2B5EF4-FFF2-40B4-BE49-F238E27FC236}">
                      <a16:creationId xmlns:a16="http://schemas.microsoft.com/office/drawing/2014/main" id="{02FEF858-8983-BD38-BE97-94B98BFF88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03459" y="3755291"/>
                  <a:ext cx="319006" cy="292420"/>
                </a:xfrm>
                <a:prstGeom prst="rect">
                  <a:avLst/>
                </a:prstGeom>
              </p:spPr>
            </p:pic>
          </p:grpSp>
        </p:grpSp>
      </p:grpSp>
      <p:grpSp>
        <p:nvGrpSpPr>
          <p:cNvPr id="199" name="Group 198">
            <a:extLst>
              <a:ext uri="{FF2B5EF4-FFF2-40B4-BE49-F238E27FC236}">
                <a16:creationId xmlns:a16="http://schemas.microsoft.com/office/drawing/2014/main" id="{0FAC738B-02B1-E442-8F4E-34AC4A45D9B7}"/>
              </a:ext>
            </a:extLst>
          </p:cNvPr>
          <p:cNvGrpSpPr/>
          <p:nvPr/>
        </p:nvGrpSpPr>
        <p:grpSpPr>
          <a:xfrm>
            <a:off x="3508049" y="3789166"/>
            <a:ext cx="1176003" cy="2254257"/>
            <a:chOff x="3508049" y="3789166"/>
            <a:chExt cx="1176003" cy="2254257"/>
          </a:xfrm>
        </p:grpSpPr>
        <p:sp>
          <p:nvSpPr>
            <p:cNvPr id="23" name="TextBox 22">
              <a:extLst>
                <a:ext uri="{FF2B5EF4-FFF2-40B4-BE49-F238E27FC236}">
                  <a16:creationId xmlns:a16="http://schemas.microsoft.com/office/drawing/2014/main" id="{96D3546F-F473-7E8D-46F2-3BBD80CD36AF}"/>
                </a:ext>
              </a:extLst>
            </p:cNvPr>
            <p:cNvSpPr txBox="1"/>
            <p:nvPr/>
          </p:nvSpPr>
          <p:spPr>
            <a:xfrm>
              <a:off x="3508049" y="3789166"/>
              <a:ext cx="1176003" cy="818784"/>
            </a:xfrm>
            <a:prstGeom prst="rect">
              <a:avLst/>
            </a:prstGeom>
            <a:noFill/>
          </p:spPr>
          <p:txBody>
            <a:bodyPr wrap="square" lIns="180000" tIns="180000" rIns="180000" bIns="180000" rtlCol="0" anchor="b" anchorCtr="0">
              <a:noAutofit/>
            </a:bodyPr>
            <a:lstStyle/>
            <a:p>
              <a:pPr lvl="0" algn="ctr"/>
              <a:r>
                <a:rPr lang="en-GB" sz="1000">
                  <a:solidFill>
                    <a:schemeClr val="bg1"/>
                  </a:solidFill>
                  <a:latin typeface="Helvetica" pitchFamily="2" charset="0"/>
                </a:rPr>
                <a:t>Business Intelligence &amp; Analytics</a:t>
              </a:r>
            </a:p>
          </p:txBody>
        </p:sp>
        <p:grpSp>
          <p:nvGrpSpPr>
            <p:cNvPr id="184" name="Group 183">
              <a:extLst>
                <a:ext uri="{FF2B5EF4-FFF2-40B4-BE49-F238E27FC236}">
                  <a16:creationId xmlns:a16="http://schemas.microsoft.com/office/drawing/2014/main" id="{15E5DEF6-B044-B006-327B-E6DBB3B02F58}"/>
                </a:ext>
              </a:extLst>
            </p:cNvPr>
            <p:cNvGrpSpPr/>
            <p:nvPr/>
          </p:nvGrpSpPr>
          <p:grpSpPr>
            <a:xfrm>
              <a:off x="3625256" y="4672488"/>
              <a:ext cx="941589" cy="1370935"/>
              <a:chOff x="3625256" y="4672488"/>
              <a:chExt cx="941589" cy="1370935"/>
            </a:xfrm>
          </p:grpSpPr>
          <p:sp>
            <p:nvSpPr>
              <p:cNvPr id="53" name="Oval 52">
                <a:extLst>
                  <a:ext uri="{FF2B5EF4-FFF2-40B4-BE49-F238E27FC236}">
                    <a16:creationId xmlns:a16="http://schemas.microsoft.com/office/drawing/2014/main" id="{140C6D52-AA1F-BBE4-4AEB-AE29A93246E8}"/>
                  </a:ext>
                </a:extLst>
              </p:cNvPr>
              <p:cNvSpPr/>
              <p:nvPr/>
            </p:nvSpPr>
            <p:spPr>
              <a:xfrm rot="10800000">
                <a:off x="4032171" y="4672488"/>
                <a:ext cx="127759" cy="127446"/>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latin typeface="Helvetica" pitchFamily="2" charset="0"/>
                </a:endParaRPr>
              </a:p>
            </p:txBody>
          </p:sp>
          <p:cxnSp>
            <p:nvCxnSpPr>
              <p:cNvPr id="55" name="Straight Connector 54">
                <a:extLst>
                  <a:ext uri="{FF2B5EF4-FFF2-40B4-BE49-F238E27FC236}">
                    <a16:creationId xmlns:a16="http://schemas.microsoft.com/office/drawing/2014/main" id="{46CFCAB5-2D94-03E6-0BC3-5816796E993F}"/>
                  </a:ext>
                </a:extLst>
              </p:cNvPr>
              <p:cNvCxnSpPr>
                <a:cxnSpLocks/>
                <a:stCxn id="130" idx="0"/>
              </p:cNvCxnSpPr>
              <p:nvPr/>
            </p:nvCxnSpPr>
            <p:spPr>
              <a:xfrm flipH="1" flipV="1">
                <a:off x="4096050" y="4799935"/>
                <a:ext cx="1" cy="30077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79" name="Group 178">
                <a:extLst>
                  <a:ext uri="{FF2B5EF4-FFF2-40B4-BE49-F238E27FC236}">
                    <a16:creationId xmlns:a16="http://schemas.microsoft.com/office/drawing/2014/main" id="{887FDCFE-F650-BB37-DC1B-8091B7ACE9F6}"/>
                  </a:ext>
                </a:extLst>
              </p:cNvPr>
              <p:cNvGrpSpPr/>
              <p:nvPr/>
            </p:nvGrpSpPr>
            <p:grpSpPr>
              <a:xfrm>
                <a:off x="3625256" y="5100709"/>
                <a:ext cx="941589" cy="942714"/>
                <a:chOff x="3625256" y="5100709"/>
                <a:chExt cx="941589" cy="942714"/>
              </a:xfrm>
            </p:grpSpPr>
            <p:grpSp>
              <p:nvGrpSpPr>
                <p:cNvPr id="126" name="Group 125">
                  <a:extLst>
                    <a:ext uri="{FF2B5EF4-FFF2-40B4-BE49-F238E27FC236}">
                      <a16:creationId xmlns:a16="http://schemas.microsoft.com/office/drawing/2014/main" id="{EF8C7110-5D68-8F60-CE23-F9B4B66E38A5}"/>
                    </a:ext>
                  </a:extLst>
                </p:cNvPr>
                <p:cNvGrpSpPr/>
                <p:nvPr/>
              </p:nvGrpSpPr>
              <p:grpSpPr>
                <a:xfrm>
                  <a:off x="3625256" y="5100709"/>
                  <a:ext cx="941589" cy="942714"/>
                  <a:chOff x="486208" y="3680217"/>
                  <a:chExt cx="851113" cy="852130"/>
                </a:xfrm>
              </p:grpSpPr>
              <p:grpSp>
                <p:nvGrpSpPr>
                  <p:cNvPr id="127" name="Group 126">
                    <a:extLst>
                      <a:ext uri="{FF2B5EF4-FFF2-40B4-BE49-F238E27FC236}">
                        <a16:creationId xmlns:a16="http://schemas.microsoft.com/office/drawing/2014/main" id="{42ED954F-FE26-B04F-DB61-DA5C53670716}"/>
                      </a:ext>
                    </a:extLst>
                  </p:cNvPr>
                  <p:cNvGrpSpPr/>
                  <p:nvPr/>
                </p:nvGrpSpPr>
                <p:grpSpPr>
                  <a:xfrm>
                    <a:off x="486208" y="3680217"/>
                    <a:ext cx="851113" cy="852130"/>
                    <a:chOff x="438150" y="1687165"/>
                    <a:chExt cx="1458274" cy="1458274"/>
                  </a:xfrm>
                </p:grpSpPr>
                <p:sp>
                  <p:nvSpPr>
                    <p:cNvPr id="129" name="Oval 128">
                      <a:extLst>
                        <a:ext uri="{FF2B5EF4-FFF2-40B4-BE49-F238E27FC236}">
                          <a16:creationId xmlns:a16="http://schemas.microsoft.com/office/drawing/2014/main" id="{A57C2DA4-FDD6-336B-3D99-EBA0E24BA8EA}"/>
                        </a:ext>
                      </a:extLst>
                    </p:cNvPr>
                    <p:cNvSpPr/>
                    <p:nvPr/>
                  </p:nvSpPr>
                  <p:spPr>
                    <a:xfrm>
                      <a:off x="543209" y="1792224"/>
                      <a:ext cx="1248157" cy="1248156"/>
                    </a:xfrm>
                    <a:prstGeom prst="ellipse">
                      <a:avLst/>
                    </a:prstGeom>
                    <a:solidFill>
                      <a:schemeClr val="accent5"/>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30" name="Oval 129">
                      <a:extLst>
                        <a:ext uri="{FF2B5EF4-FFF2-40B4-BE49-F238E27FC236}">
                          <a16:creationId xmlns:a16="http://schemas.microsoft.com/office/drawing/2014/main" id="{6C5AC253-A022-426B-A124-A51069EC9730}"/>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28" name="Oval 127">
                    <a:extLst>
                      <a:ext uri="{FF2B5EF4-FFF2-40B4-BE49-F238E27FC236}">
                        <a16:creationId xmlns:a16="http://schemas.microsoft.com/office/drawing/2014/main" id="{693D1F8B-C00E-7EAC-8C7F-01244B8CFB21}"/>
                      </a:ext>
                    </a:extLst>
                  </p:cNvPr>
                  <p:cNvSpPr/>
                  <p:nvPr/>
                </p:nvSpPr>
                <p:spPr>
                  <a:xfrm>
                    <a:off x="604502"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178" name="Graphic 177">
                  <a:extLst>
                    <a:ext uri="{FF2B5EF4-FFF2-40B4-BE49-F238E27FC236}">
                      <a16:creationId xmlns:a16="http://schemas.microsoft.com/office/drawing/2014/main" id="{66CCD3FC-AC3A-4873-1C17-1D92F04D35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42990" y="5401483"/>
                  <a:ext cx="370508" cy="370508"/>
                </a:xfrm>
                <a:prstGeom prst="rect">
                  <a:avLst/>
                </a:prstGeom>
              </p:spPr>
            </p:pic>
          </p:grpSp>
        </p:grpSp>
      </p:grpSp>
      <p:grpSp>
        <p:nvGrpSpPr>
          <p:cNvPr id="198" name="Group 197">
            <a:extLst>
              <a:ext uri="{FF2B5EF4-FFF2-40B4-BE49-F238E27FC236}">
                <a16:creationId xmlns:a16="http://schemas.microsoft.com/office/drawing/2014/main" id="{38DAA2B5-6EE1-B981-3533-DE2DF4B7FBC2}"/>
              </a:ext>
            </a:extLst>
          </p:cNvPr>
          <p:cNvGrpSpPr/>
          <p:nvPr/>
        </p:nvGrpSpPr>
        <p:grpSpPr>
          <a:xfrm>
            <a:off x="2554860" y="3429001"/>
            <a:ext cx="1000536" cy="2326800"/>
            <a:chOff x="2554860" y="3429001"/>
            <a:chExt cx="1000536" cy="2326800"/>
          </a:xfrm>
        </p:grpSpPr>
        <p:sp>
          <p:nvSpPr>
            <p:cNvPr id="20" name="TextBox 19">
              <a:extLst>
                <a:ext uri="{FF2B5EF4-FFF2-40B4-BE49-F238E27FC236}">
                  <a16:creationId xmlns:a16="http://schemas.microsoft.com/office/drawing/2014/main" id="{09B6E40E-BAA8-E0B7-D86D-A7C4C1B79045}"/>
                </a:ext>
              </a:extLst>
            </p:cNvPr>
            <p:cNvSpPr txBox="1"/>
            <p:nvPr/>
          </p:nvSpPr>
          <p:spPr>
            <a:xfrm>
              <a:off x="2554860" y="4735587"/>
              <a:ext cx="1000536" cy="1020214"/>
            </a:xfrm>
            <a:prstGeom prst="rect">
              <a:avLst/>
            </a:prstGeom>
            <a:noFill/>
          </p:spPr>
          <p:txBody>
            <a:bodyPr wrap="square" lIns="180000" tIns="180000" rIns="180000" bIns="180000" rtlCol="0" anchor="t" anchorCtr="0">
              <a:noAutofit/>
            </a:bodyPr>
            <a:lstStyle/>
            <a:p>
              <a:pPr lvl="0" algn="ctr"/>
              <a:r>
                <a:rPr lang="en-GB" sz="1100">
                  <a:solidFill>
                    <a:schemeClr val="bg1"/>
                  </a:solidFill>
                  <a:latin typeface="Helvetica" pitchFamily="2" charset="0"/>
                </a:rPr>
                <a:t>Team Agility</a:t>
              </a:r>
            </a:p>
          </p:txBody>
        </p:sp>
        <p:grpSp>
          <p:nvGrpSpPr>
            <p:cNvPr id="183" name="Group 182">
              <a:extLst>
                <a:ext uri="{FF2B5EF4-FFF2-40B4-BE49-F238E27FC236}">
                  <a16:creationId xmlns:a16="http://schemas.microsoft.com/office/drawing/2014/main" id="{647CBFE4-C353-6F84-2F4F-477A4CF4CAF3}"/>
                </a:ext>
              </a:extLst>
            </p:cNvPr>
            <p:cNvGrpSpPr/>
            <p:nvPr/>
          </p:nvGrpSpPr>
          <p:grpSpPr>
            <a:xfrm>
              <a:off x="2585684" y="3429001"/>
              <a:ext cx="941589" cy="1370933"/>
              <a:chOff x="2585684" y="3429001"/>
              <a:chExt cx="941589" cy="1370933"/>
            </a:xfrm>
          </p:grpSpPr>
          <p:sp>
            <p:nvSpPr>
              <p:cNvPr id="74" name="Oval 73">
                <a:extLst>
                  <a:ext uri="{FF2B5EF4-FFF2-40B4-BE49-F238E27FC236}">
                    <a16:creationId xmlns:a16="http://schemas.microsoft.com/office/drawing/2014/main" id="{EA9C47A2-B190-9A24-258D-041CEDEA2A67}"/>
                  </a:ext>
                </a:extLst>
              </p:cNvPr>
              <p:cNvSpPr/>
              <p:nvPr/>
            </p:nvSpPr>
            <p:spPr>
              <a:xfrm>
                <a:off x="2990913" y="4672488"/>
                <a:ext cx="127759" cy="127446"/>
              </a:xfrm>
              <a:prstGeom prst="ellipse">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bg1"/>
                  </a:solidFill>
                  <a:latin typeface="Helvetica" pitchFamily="2" charset="0"/>
                </a:endParaRPr>
              </a:p>
            </p:txBody>
          </p:sp>
          <p:cxnSp>
            <p:nvCxnSpPr>
              <p:cNvPr id="77" name="Straight Connector 76">
                <a:extLst>
                  <a:ext uri="{FF2B5EF4-FFF2-40B4-BE49-F238E27FC236}">
                    <a16:creationId xmlns:a16="http://schemas.microsoft.com/office/drawing/2014/main" id="{8E8705E3-6E0C-6E42-FC2D-785081729546}"/>
                  </a:ext>
                </a:extLst>
              </p:cNvPr>
              <p:cNvCxnSpPr>
                <a:cxnSpLocks/>
                <a:stCxn id="96" idx="4"/>
                <a:endCxn id="74" idx="0"/>
              </p:cNvCxnSpPr>
              <p:nvPr/>
            </p:nvCxnSpPr>
            <p:spPr>
              <a:xfrm flipH="1">
                <a:off x="3054793" y="4371715"/>
                <a:ext cx="1686" cy="30077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4926EB78-CED5-772C-FF7E-E1A1C4300D19}"/>
                  </a:ext>
                </a:extLst>
              </p:cNvPr>
              <p:cNvGrpSpPr/>
              <p:nvPr/>
            </p:nvGrpSpPr>
            <p:grpSpPr>
              <a:xfrm>
                <a:off x="2585684" y="3429001"/>
                <a:ext cx="941589" cy="942714"/>
                <a:chOff x="2585684" y="3429001"/>
                <a:chExt cx="941589" cy="942714"/>
              </a:xfrm>
            </p:grpSpPr>
            <p:grpSp>
              <p:nvGrpSpPr>
                <p:cNvPr id="14" name="Group 13">
                  <a:extLst>
                    <a:ext uri="{FF2B5EF4-FFF2-40B4-BE49-F238E27FC236}">
                      <a16:creationId xmlns:a16="http://schemas.microsoft.com/office/drawing/2014/main" id="{704B7028-C7AE-A6AB-03F9-2F1BCF02EF21}"/>
                    </a:ext>
                  </a:extLst>
                </p:cNvPr>
                <p:cNvGrpSpPr/>
                <p:nvPr/>
              </p:nvGrpSpPr>
              <p:grpSpPr>
                <a:xfrm>
                  <a:off x="2585684" y="3429001"/>
                  <a:ext cx="941589" cy="942714"/>
                  <a:chOff x="486208" y="3680217"/>
                  <a:chExt cx="851113" cy="852130"/>
                </a:xfrm>
              </p:grpSpPr>
              <p:grpSp>
                <p:nvGrpSpPr>
                  <p:cNvPr id="15" name="Group 14">
                    <a:extLst>
                      <a:ext uri="{FF2B5EF4-FFF2-40B4-BE49-F238E27FC236}">
                        <a16:creationId xmlns:a16="http://schemas.microsoft.com/office/drawing/2014/main" id="{70ED8BC7-EC5E-0835-F6D5-A17960460EBC}"/>
                      </a:ext>
                    </a:extLst>
                  </p:cNvPr>
                  <p:cNvGrpSpPr/>
                  <p:nvPr/>
                </p:nvGrpSpPr>
                <p:grpSpPr>
                  <a:xfrm>
                    <a:off x="486208" y="3680217"/>
                    <a:ext cx="851113" cy="852130"/>
                    <a:chOff x="438150" y="1687165"/>
                    <a:chExt cx="1458274" cy="1458274"/>
                  </a:xfrm>
                </p:grpSpPr>
                <p:sp>
                  <p:nvSpPr>
                    <p:cNvPr id="95" name="Oval 94">
                      <a:extLst>
                        <a:ext uri="{FF2B5EF4-FFF2-40B4-BE49-F238E27FC236}">
                          <a16:creationId xmlns:a16="http://schemas.microsoft.com/office/drawing/2014/main" id="{2DE380FC-4BAA-9CD4-CA18-80EE9BCC4EC6}"/>
                        </a:ext>
                      </a:extLst>
                    </p:cNvPr>
                    <p:cNvSpPr/>
                    <p:nvPr/>
                  </p:nvSpPr>
                  <p:spPr>
                    <a:xfrm>
                      <a:off x="543209" y="1792224"/>
                      <a:ext cx="1248157" cy="1248156"/>
                    </a:xfrm>
                    <a:prstGeom prst="ellipse">
                      <a:avLst/>
                    </a:prstGeom>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96" name="Oval 95">
                      <a:extLst>
                        <a:ext uri="{FF2B5EF4-FFF2-40B4-BE49-F238E27FC236}">
                          <a16:creationId xmlns:a16="http://schemas.microsoft.com/office/drawing/2014/main" id="{F05A22E9-08BF-2FBD-A03D-6764C1D4212A}"/>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93" name="Oval 92">
                    <a:extLst>
                      <a:ext uri="{FF2B5EF4-FFF2-40B4-BE49-F238E27FC236}">
                        <a16:creationId xmlns:a16="http://schemas.microsoft.com/office/drawing/2014/main" id="{F5FD1898-9123-C835-D2D4-F4009E423677}"/>
                      </a:ext>
                    </a:extLst>
                  </p:cNvPr>
                  <p:cNvSpPr/>
                  <p:nvPr/>
                </p:nvSpPr>
                <p:spPr>
                  <a:xfrm>
                    <a:off x="604502"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181" name="Graphic 180">
                  <a:extLst>
                    <a:ext uri="{FF2B5EF4-FFF2-40B4-BE49-F238E27FC236}">
                      <a16:creationId xmlns:a16="http://schemas.microsoft.com/office/drawing/2014/main" id="{3DCB703E-29FA-4F27-11E1-76F162FACB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76492" y="3700526"/>
                  <a:ext cx="356600" cy="356600"/>
                </a:xfrm>
                <a:prstGeom prst="rect">
                  <a:avLst/>
                </a:prstGeom>
              </p:spPr>
            </p:pic>
          </p:grpSp>
        </p:grpSp>
      </p:grpSp>
      <p:grpSp>
        <p:nvGrpSpPr>
          <p:cNvPr id="197" name="Group 196">
            <a:extLst>
              <a:ext uri="{FF2B5EF4-FFF2-40B4-BE49-F238E27FC236}">
                <a16:creationId xmlns:a16="http://schemas.microsoft.com/office/drawing/2014/main" id="{B452394E-AD40-C3E3-1F5E-2AB25D2818ED}"/>
              </a:ext>
            </a:extLst>
          </p:cNvPr>
          <p:cNvGrpSpPr/>
          <p:nvPr/>
        </p:nvGrpSpPr>
        <p:grpSpPr>
          <a:xfrm>
            <a:off x="1517809" y="3954693"/>
            <a:ext cx="994484" cy="2088730"/>
            <a:chOff x="1517809" y="3954693"/>
            <a:chExt cx="994484" cy="2088730"/>
          </a:xfrm>
        </p:grpSpPr>
        <p:sp>
          <p:nvSpPr>
            <p:cNvPr id="21" name="TextBox 20">
              <a:extLst>
                <a:ext uri="{FF2B5EF4-FFF2-40B4-BE49-F238E27FC236}">
                  <a16:creationId xmlns:a16="http://schemas.microsoft.com/office/drawing/2014/main" id="{3EB736C2-E2DC-37B2-BC5E-41D2D4941E55}"/>
                </a:ext>
              </a:extLst>
            </p:cNvPr>
            <p:cNvSpPr txBox="1"/>
            <p:nvPr/>
          </p:nvSpPr>
          <p:spPr>
            <a:xfrm>
              <a:off x="1517809" y="3954693"/>
              <a:ext cx="994484" cy="653256"/>
            </a:xfrm>
            <a:prstGeom prst="rect">
              <a:avLst/>
            </a:prstGeom>
            <a:noFill/>
          </p:spPr>
          <p:txBody>
            <a:bodyPr wrap="square" lIns="180000" tIns="180000" rIns="180000" bIns="180000" rtlCol="0" anchor="b" anchorCtr="0">
              <a:noAutofit/>
            </a:bodyPr>
            <a:lstStyle/>
            <a:p>
              <a:pPr algn="ctr"/>
              <a:r>
                <a:rPr lang="en-GB" sz="1000">
                  <a:solidFill>
                    <a:schemeClr val="bg1"/>
                  </a:solidFill>
                  <a:latin typeface="Helvetica" pitchFamily="2" charset="0"/>
                  <a:cs typeface="Helvetica"/>
                </a:rPr>
                <a:t>Contact Centre Practices</a:t>
              </a:r>
              <a:endParaRPr lang="en-GB" sz="1000">
                <a:solidFill>
                  <a:schemeClr val="bg1"/>
                </a:solidFill>
                <a:latin typeface="Helvetica" pitchFamily="2" charset="0"/>
              </a:endParaRPr>
            </a:p>
          </p:txBody>
        </p:sp>
        <p:grpSp>
          <p:nvGrpSpPr>
            <p:cNvPr id="191" name="Group 190">
              <a:extLst>
                <a:ext uri="{FF2B5EF4-FFF2-40B4-BE49-F238E27FC236}">
                  <a16:creationId xmlns:a16="http://schemas.microsoft.com/office/drawing/2014/main" id="{6D15B99D-0007-FAAF-0098-2CA80667EB3B}"/>
                </a:ext>
              </a:extLst>
            </p:cNvPr>
            <p:cNvGrpSpPr/>
            <p:nvPr/>
          </p:nvGrpSpPr>
          <p:grpSpPr>
            <a:xfrm>
              <a:off x="1543411" y="4672488"/>
              <a:ext cx="941589" cy="1370935"/>
              <a:chOff x="1543411" y="4672488"/>
              <a:chExt cx="941589" cy="1370935"/>
            </a:xfrm>
          </p:grpSpPr>
          <p:sp>
            <p:nvSpPr>
              <p:cNvPr id="83" name="Oval 82">
                <a:extLst>
                  <a:ext uri="{FF2B5EF4-FFF2-40B4-BE49-F238E27FC236}">
                    <a16:creationId xmlns:a16="http://schemas.microsoft.com/office/drawing/2014/main" id="{8CF1FD3A-E78F-F075-C5FA-027AEB80145A}"/>
                  </a:ext>
                </a:extLst>
              </p:cNvPr>
              <p:cNvSpPr/>
              <p:nvPr/>
            </p:nvSpPr>
            <p:spPr>
              <a:xfrm rot="10800000">
                <a:off x="1950325" y="4672488"/>
                <a:ext cx="127759" cy="127446"/>
              </a:xfrm>
              <a:prstGeom prst="ellipse">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bg1"/>
                  </a:solidFill>
                  <a:latin typeface="Helvetica" pitchFamily="2" charset="0"/>
                </a:endParaRPr>
              </a:p>
            </p:txBody>
          </p:sp>
          <p:cxnSp>
            <p:nvCxnSpPr>
              <p:cNvPr id="85" name="Straight Connector 84">
                <a:extLst>
                  <a:ext uri="{FF2B5EF4-FFF2-40B4-BE49-F238E27FC236}">
                    <a16:creationId xmlns:a16="http://schemas.microsoft.com/office/drawing/2014/main" id="{9999A2AF-323C-B97B-1CE7-E69FB5E0810E}"/>
                  </a:ext>
                </a:extLst>
              </p:cNvPr>
              <p:cNvCxnSpPr>
                <a:cxnSpLocks/>
                <a:stCxn id="123" idx="0"/>
              </p:cNvCxnSpPr>
              <p:nvPr/>
            </p:nvCxnSpPr>
            <p:spPr>
              <a:xfrm flipH="1" flipV="1">
                <a:off x="2014205" y="4799935"/>
                <a:ext cx="1" cy="30077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120B7807-8A73-5850-0E52-3880E4729D07}"/>
                  </a:ext>
                </a:extLst>
              </p:cNvPr>
              <p:cNvGrpSpPr/>
              <p:nvPr/>
            </p:nvGrpSpPr>
            <p:grpSpPr>
              <a:xfrm>
                <a:off x="1543411" y="5100709"/>
                <a:ext cx="941589" cy="942714"/>
                <a:chOff x="1543411" y="5100709"/>
                <a:chExt cx="941589" cy="942714"/>
              </a:xfrm>
            </p:grpSpPr>
            <p:grpSp>
              <p:nvGrpSpPr>
                <p:cNvPr id="119" name="Group 118">
                  <a:extLst>
                    <a:ext uri="{FF2B5EF4-FFF2-40B4-BE49-F238E27FC236}">
                      <a16:creationId xmlns:a16="http://schemas.microsoft.com/office/drawing/2014/main" id="{83B6E60C-9547-4A8E-760F-796507374B27}"/>
                    </a:ext>
                  </a:extLst>
                </p:cNvPr>
                <p:cNvGrpSpPr/>
                <p:nvPr/>
              </p:nvGrpSpPr>
              <p:grpSpPr>
                <a:xfrm>
                  <a:off x="1543411" y="5100709"/>
                  <a:ext cx="941589" cy="942714"/>
                  <a:chOff x="486208" y="3680217"/>
                  <a:chExt cx="851113" cy="852130"/>
                </a:xfrm>
              </p:grpSpPr>
              <p:grpSp>
                <p:nvGrpSpPr>
                  <p:cNvPr id="120" name="Group 119">
                    <a:extLst>
                      <a:ext uri="{FF2B5EF4-FFF2-40B4-BE49-F238E27FC236}">
                        <a16:creationId xmlns:a16="http://schemas.microsoft.com/office/drawing/2014/main" id="{2AB17E6E-7322-A480-EA0E-EE52607FD049}"/>
                      </a:ext>
                    </a:extLst>
                  </p:cNvPr>
                  <p:cNvGrpSpPr/>
                  <p:nvPr/>
                </p:nvGrpSpPr>
                <p:grpSpPr>
                  <a:xfrm>
                    <a:off x="486208" y="3680217"/>
                    <a:ext cx="851113" cy="852130"/>
                    <a:chOff x="438150" y="1687165"/>
                    <a:chExt cx="1458274" cy="1458274"/>
                  </a:xfrm>
                </p:grpSpPr>
                <p:sp>
                  <p:nvSpPr>
                    <p:cNvPr id="122" name="Oval 121">
                      <a:extLst>
                        <a:ext uri="{FF2B5EF4-FFF2-40B4-BE49-F238E27FC236}">
                          <a16:creationId xmlns:a16="http://schemas.microsoft.com/office/drawing/2014/main" id="{A919F99B-535C-5388-A284-8A9BA1F81DAB}"/>
                        </a:ext>
                      </a:extLst>
                    </p:cNvPr>
                    <p:cNvSpPr/>
                    <p:nvPr/>
                  </p:nvSpPr>
                  <p:spPr>
                    <a:xfrm>
                      <a:off x="543209" y="1792224"/>
                      <a:ext cx="1248157" cy="1248156"/>
                    </a:xfrm>
                    <a:prstGeom prst="ellipse">
                      <a:avLst/>
                    </a:prstGeom>
                    <a:solidFill>
                      <a:schemeClr val="accent2"/>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23" name="Oval 122">
                      <a:extLst>
                        <a:ext uri="{FF2B5EF4-FFF2-40B4-BE49-F238E27FC236}">
                          <a16:creationId xmlns:a16="http://schemas.microsoft.com/office/drawing/2014/main" id="{78F98CF8-86F2-6868-1058-732871E2DEC8}"/>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21" name="Oval 120">
                    <a:extLst>
                      <a:ext uri="{FF2B5EF4-FFF2-40B4-BE49-F238E27FC236}">
                        <a16:creationId xmlns:a16="http://schemas.microsoft.com/office/drawing/2014/main" id="{66C94345-2645-4031-6383-D0557CB5F619}"/>
                      </a:ext>
                    </a:extLst>
                  </p:cNvPr>
                  <p:cNvSpPr/>
                  <p:nvPr/>
                </p:nvSpPr>
                <p:spPr>
                  <a:xfrm>
                    <a:off x="604502"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189" name="Graphic 188">
                  <a:extLst>
                    <a:ext uri="{FF2B5EF4-FFF2-40B4-BE49-F238E27FC236}">
                      <a16:creationId xmlns:a16="http://schemas.microsoft.com/office/drawing/2014/main" id="{B6E2E65B-1CD2-25C8-DF80-64AAFD63D4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66765" y="5390420"/>
                  <a:ext cx="308975" cy="334723"/>
                </a:xfrm>
                <a:prstGeom prst="rect">
                  <a:avLst/>
                </a:prstGeom>
              </p:spPr>
            </p:pic>
          </p:grpSp>
        </p:grpSp>
      </p:grpSp>
      <p:grpSp>
        <p:nvGrpSpPr>
          <p:cNvPr id="196" name="Group 195">
            <a:extLst>
              <a:ext uri="{FF2B5EF4-FFF2-40B4-BE49-F238E27FC236}">
                <a16:creationId xmlns:a16="http://schemas.microsoft.com/office/drawing/2014/main" id="{C46B689C-2530-4DBE-0A41-C4D414579313}"/>
              </a:ext>
            </a:extLst>
          </p:cNvPr>
          <p:cNvGrpSpPr/>
          <p:nvPr/>
        </p:nvGrpSpPr>
        <p:grpSpPr>
          <a:xfrm>
            <a:off x="329861" y="3429001"/>
            <a:ext cx="1287520" cy="2494615"/>
            <a:chOff x="329861" y="3429001"/>
            <a:chExt cx="1287520" cy="2494615"/>
          </a:xfrm>
        </p:grpSpPr>
        <p:sp>
          <p:nvSpPr>
            <p:cNvPr id="19" name="TextBox 18">
              <a:extLst>
                <a:ext uri="{FF2B5EF4-FFF2-40B4-BE49-F238E27FC236}">
                  <a16:creationId xmlns:a16="http://schemas.microsoft.com/office/drawing/2014/main" id="{E6BCB53E-766D-655F-7592-AF0391CF943A}"/>
                </a:ext>
              </a:extLst>
            </p:cNvPr>
            <p:cNvSpPr txBox="1"/>
            <p:nvPr/>
          </p:nvSpPr>
          <p:spPr>
            <a:xfrm>
              <a:off x="329861" y="4735587"/>
              <a:ext cx="1287520" cy="1188029"/>
            </a:xfrm>
            <a:prstGeom prst="rect">
              <a:avLst/>
            </a:prstGeom>
            <a:noFill/>
          </p:spPr>
          <p:txBody>
            <a:bodyPr wrap="square" lIns="180000" tIns="180000" rIns="180000" bIns="180000" rtlCol="0" anchor="t" anchorCtr="0">
              <a:noAutofit/>
            </a:bodyPr>
            <a:lstStyle/>
            <a:p>
              <a:pPr lvl="0" algn="ctr"/>
              <a:r>
                <a:rPr lang="en-GB" sz="900">
                  <a:solidFill>
                    <a:schemeClr val="bg1"/>
                  </a:solidFill>
                  <a:latin typeface="Helvetica" pitchFamily="2" charset="0"/>
                </a:rPr>
                <a:t>Organisation structure, Strategy &amp; Brand</a:t>
              </a:r>
            </a:p>
          </p:txBody>
        </p:sp>
        <p:grpSp>
          <p:nvGrpSpPr>
            <p:cNvPr id="195" name="Group 194">
              <a:extLst>
                <a:ext uri="{FF2B5EF4-FFF2-40B4-BE49-F238E27FC236}">
                  <a16:creationId xmlns:a16="http://schemas.microsoft.com/office/drawing/2014/main" id="{F288772F-E910-3542-82FC-4E5451DAEF13}"/>
                </a:ext>
              </a:extLst>
            </p:cNvPr>
            <p:cNvGrpSpPr/>
            <p:nvPr/>
          </p:nvGrpSpPr>
          <p:grpSpPr>
            <a:xfrm>
              <a:off x="502828" y="3429001"/>
              <a:ext cx="941589" cy="1370933"/>
              <a:chOff x="502828" y="3429001"/>
              <a:chExt cx="941589" cy="1370933"/>
            </a:xfrm>
          </p:grpSpPr>
          <p:sp>
            <p:nvSpPr>
              <p:cNvPr id="25" name="Oval 24">
                <a:extLst>
                  <a:ext uri="{FF2B5EF4-FFF2-40B4-BE49-F238E27FC236}">
                    <a16:creationId xmlns:a16="http://schemas.microsoft.com/office/drawing/2014/main" id="{B0E057D1-F57C-31AF-7DF2-25D2228E74F3}"/>
                  </a:ext>
                </a:extLst>
              </p:cNvPr>
              <p:cNvSpPr/>
              <p:nvPr/>
            </p:nvSpPr>
            <p:spPr>
              <a:xfrm>
                <a:off x="909742" y="4672488"/>
                <a:ext cx="127759" cy="127446"/>
              </a:xfrm>
              <a:prstGeom prst="ellipse">
                <a:avLst/>
              </a:prstGeom>
              <a:solidFill>
                <a:schemeClr val="accent4">
                  <a:lumMod val="50000"/>
                  <a:lumOff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cxnSp>
            <p:nvCxnSpPr>
              <p:cNvPr id="28" name="Straight Connector 27">
                <a:extLst>
                  <a:ext uri="{FF2B5EF4-FFF2-40B4-BE49-F238E27FC236}">
                    <a16:creationId xmlns:a16="http://schemas.microsoft.com/office/drawing/2014/main" id="{BDFDF24E-D45B-B0AD-BFF8-691E5DD7695F}"/>
                  </a:ext>
                </a:extLst>
              </p:cNvPr>
              <p:cNvCxnSpPr>
                <a:stCxn id="90" idx="4"/>
                <a:endCxn id="25" idx="0"/>
              </p:cNvCxnSpPr>
              <p:nvPr/>
            </p:nvCxnSpPr>
            <p:spPr>
              <a:xfrm flipH="1">
                <a:off x="973622" y="4371715"/>
                <a:ext cx="1" cy="30077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8EBDC46F-7939-EE8A-DF6B-7C5CCA63988C}"/>
                  </a:ext>
                </a:extLst>
              </p:cNvPr>
              <p:cNvGrpSpPr/>
              <p:nvPr/>
            </p:nvGrpSpPr>
            <p:grpSpPr>
              <a:xfrm>
                <a:off x="502828" y="3429001"/>
                <a:ext cx="941589" cy="942714"/>
                <a:chOff x="502828" y="3429001"/>
                <a:chExt cx="941589" cy="942714"/>
              </a:xfrm>
            </p:grpSpPr>
            <p:grpSp>
              <p:nvGrpSpPr>
                <p:cNvPr id="13" name="Group 12">
                  <a:extLst>
                    <a:ext uri="{FF2B5EF4-FFF2-40B4-BE49-F238E27FC236}">
                      <a16:creationId xmlns:a16="http://schemas.microsoft.com/office/drawing/2014/main" id="{5AED44A0-5973-DB0E-A1FA-6F6D7EC9659C}"/>
                    </a:ext>
                  </a:extLst>
                </p:cNvPr>
                <p:cNvGrpSpPr/>
                <p:nvPr/>
              </p:nvGrpSpPr>
              <p:grpSpPr>
                <a:xfrm>
                  <a:off x="502828" y="3429001"/>
                  <a:ext cx="941589" cy="942714"/>
                  <a:chOff x="486208" y="3680217"/>
                  <a:chExt cx="851113" cy="852130"/>
                </a:xfrm>
              </p:grpSpPr>
              <p:grpSp>
                <p:nvGrpSpPr>
                  <p:cNvPr id="26" name="Group 25">
                    <a:extLst>
                      <a:ext uri="{FF2B5EF4-FFF2-40B4-BE49-F238E27FC236}">
                        <a16:creationId xmlns:a16="http://schemas.microsoft.com/office/drawing/2014/main" id="{EE8825C0-84FF-2D55-2DA0-7035A1390009}"/>
                      </a:ext>
                    </a:extLst>
                  </p:cNvPr>
                  <p:cNvGrpSpPr/>
                  <p:nvPr/>
                </p:nvGrpSpPr>
                <p:grpSpPr>
                  <a:xfrm>
                    <a:off x="486208" y="3680217"/>
                    <a:ext cx="851113" cy="852130"/>
                    <a:chOff x="438150" y="1687165"/>
                    <a:chExt cx="1458274" cy="1458274"/>
                  </a:xfrm>
                </p:grpSpPr>
                <p:sp>
                  <p:nvSpPr>
                    <p:cNvPr id="89" name="Oval 88">
                      <a:extLst>
                        <a:ext uri="{FF2B5EF4-FFF2-40B4-BE49-F238E27FC236}">
                          <a16:creationId xmlns:a16="http://schemas.microsoft.com/office/drawing/2014/main" id="{93A8616E-9296-F822-8D0B-43DAC6B38A31}"/>
                        </a:ext>
                      </a:extLst>
                    </p:cNvPr>
                    <p:cNvSpPr/>
                    <p:nvPr/>
                  </p:nvSpPr>
                  <p:spPr>
                    <a:xfrm>
                      <a:off x="543209" y="1792224"/>
                      <a:ext cx="1248157" cy="1248156"/>
                    </a:xfrm>
                    <a:prstGeom prst="ellipse">
                      <a:avLst/>
                    </a:prstGeom>
                    <a:solidFill>
                      <a:schemeClr val="accent4">
                        <a:lumMod val="50000"/>
                        <a:lumOff val="50000"/>
                      </a:schemeClr>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90" name="Oval 89">
                      <a:extLst>
                        <a:ext uri="{FF2B5EF4-FFF2-40B4-BE49-F238E27FC236}">
                          <a16:creationId xmlns:a16="http://schemas.microsoft.com/office/drawing/2014/main" id="{705FF1B7-BC93-8A50-0046-C9AA96983CDA}"/>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2" name="Oval 11">
                    <a:extLst>
                      <a:ext uri="{FF2B5EF4-FFF2-40B4-BE49-F238E27FC236}">
                        <a16:creationId xmlns:a16="http://schemas.microsoft.com/office/drawing/2014/main" id="{36D2D8CA-E185-FDA6-B586-807CFE211340}"/>
                      </a:ext>
                    </a:extLst>
                  </p:cNvPr>
                  <p:cNvSpPr/>
                  <p:nvPr/>
                </p:nvSpPr>
                <p:spPr>
                  <a:xfrm>
                    <a:off x="604502"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193" name="Graphic 192">
                  <a:extLst>
                    <a:ext uri="{FF2B5EF4-FFF2-40B4-BE49-F238E27FC236}">
                      <a16:creationId xmlns:a16="http://schemas.microsoft.com/office/drawing/2014/main" id="{CAE6ECCA-FDC0-53AF-7938-339BA1EE9DE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2400" y="3709943"/>
                  <a:ext cx="293026" cy="372943"/>
                </a:xfrm>
                <a:prstGeom prst="rect">
                  <a:avLst/>
                </a:prstGeom>
              </p:spPr>
            </p:pic>
          </p:grpSp>
        </p:grpSp>
      </p:grpSp>
    </p:spTree>
    <p:extLst>
      <p:ext uri="{BB962C8B-B14F-4D97-AF65-F5344CB8AC3E}">
        <p14:creationId xmlns:p14="http://schemas.microsoft.com/office/powerpoint/2010/main" val="320074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49"/>
                                        </p:tgtEl>
                                        <p:attrNameLst>
                                          <p:attrName>style.visibility</p:attrName>
                                        </p:attrNameLst>
                                      </p:cBhvr>
                                      <p:to>
                                        <p:strVal val="visible"/>
                                      </p:to>
                                    </p:set>
                                    <p:animEffect transition="in" filter="fade">
                                      <p:cBhvr>
                                        <p:cTn id="10" dur="500"/>
                                        <p:tgtEl>
                                          <p:spTgt spid="14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50"/>
                                        </p:tgtEl>
                                        <p:attrNameLst>
                                          <p:attrName>style.visibility</p:attrName>
                                        </p:attrNameLst>
                                      </p:cBhvr>
                                      <p:to>
                                        <p:strVal val="visible"/>
                                      </p:to>
                                    </p:set>
                                    <p:animEffect transition="in" filter="fade">
                                      <p:cBhvr>
                                        <p:cTn id="13" dur="500"/>
                                        <p:tgtEl>
                                          <p:spTgt spid="150"/>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51"/>
                                        </p:tgtEl>
                                        <p:attrNameLst>
                                          <p:attrName>style.visibility</p:attrName>
                                        </p:attrNameLst>
                                      </p:cBhvr>
                                      <p:to>
                                        <p:strVal val="visible"/>
                                      </p:to>
                                    </p:set>
                                    <p:animEffect transition="in" filter="fade">
                                      <p:cBhvr>
                                        <p:cTn id="16" dur="500"/>
                                        <p:tgtEl>
                                          <p:spTgt spid="15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53"/>
                                        </p:tgtEl>
                                        <p:attrNameLst>
                                          <p:attrName>style.visibility</p:attrName>
                                        </p:attrNameLst>
                                      </p:cBhvr>
                                      <p:to>
                                        <p:strVal val="visible"/>
                                      </p:to>
                                    </p:set>
                                    <p:animEffect transition="in" filter="fade">
                                      <p:cBhvr>
                                        <p:cTn id="22" dur="500"/>
                                        <p:tgtEl>
                                          <p:spTgt spid="153"/>
                                        </p:tgtEl>
                                      </p:cBhvr>
                                    </p:animEffect>
                                  </p:childTnLst>
                                </p:cTn>
                              </p:par>
                            </p:childTnLst>
                          </p:cTn>
                        </p:par>
                        <p:par>
                          <p:cTn id="23" fill="hold">
                            <p:stCondLst>
                              <p:cond delay="1750"/>
                            </p:stCondLst>
                            <p:childTnLst>
                              <p:par>
                                <p:cTn id="24" presetID="22" presetClass="entr" presetSubtype="8"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225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96"/>
                                        </p:tgtEl>
                                        <p:attrNameLst>
                                          <p:attrName>style.visibility</p:attrName>
                                        </p:attrNameLst>
                                      </p:cBhvr>
                                      <p:to>
                                        <p:strVal val="visible"/>
                                      </p:to>
                                    </p:set>
                                    <p:animEffect transition="in" filter="fade">
                                      <p:cBhvr>
                                        <p:cTn id="29" dur="500"/>
                                        <p:tgtEl>
                                          <p:spTgt spid="196"/>
                                        </p:tgtEl>
                                      </p:cBhvr>
                                    </p:animEffect>
                                  </p:childTnLst>
                                </p:cTn>
                              </p:par>
                              <p:par>
                                <p:cTn id="30" presetID="10" presetClass="entr" presetSubtype="0" fill="hold" nodeType="withEffect">
                                  <p:stCondLst>
                                    <p:cond delay="250"/>
                                  </p:stCondLst>
                                  <p:childTnLst>
                                    <p:set>
                                      <p:cBhvr>
                                        <p:cTn id="31" dur="1" fill="hold">
                                          <p:stCondLst>
                                            <p:cond delay="0"/>
                                          </p:stCondLst>
                                        </p:cTn>
                                        <p:tgtEl>
                                          <p:spTgt spid="197"/>
                                        </p:tgtEl>
                                        <p:attrNameLst>
                                          <p:attrName>style.visibility</p:attrName>
                                        </p:attrNameLst>
                                      </p:cBhvr>
                                      <p:to>
                                        <p:strVal val="visible"/>
                                      </p:to>
                                    </p:set>
                                    <p:animEffect transition="in" filter="fade">
                                      <p:cBhvr>
                                        <p:cTn id="32" dur="500"/>
                                        <p:tgtEl>
                                          <p:spTgt spid="197"/>
                                        </p:tgtEl>
                                      </p:cBhvr>
                                    </p:animEffect>
                                  </p:childTnLst>
                                </p:cTn>
                              </p:par>
                              <p:par>
                                <p:cTn id="33" presetID="10" presetClass="entr" presetSubtype="0" fill="hold" nodeType="withEffect">
                                  <p:stCondLst>
                                    <p:cond delay="500"/>
                                  </p:stCondLst>
                                  <p:childTnLst>
                                    <p:set>
                                      <p:cBhvr>
                                        <p:cTn id="34" dur="1" fill="hold">
                                          <p:stCondLst>
                                            <p:cond delay="0"/>
                                          </p:stCondLst>
                                        </p:cTn>
                                        <p:tgtEl>
                                          <p:spTgt spid="198"/>
                                        </p:tgtEl>
                                        <p:attrNameLst>
                                          <p:attrName>style.visibility</p:attrName>
                                        </p:attrNameLst>
                                      </p:cBhvr>
                                      <p:to>
                                        <p:strVal val="visible"/>
                                      </p:to>
                                    </p:set>
                                    <p:animEffect transition="in" filter="fade">
                                      <p:cBhvr>
                                        <p:cTn id="35" dur="500"/>
                                        <p:tgtEl>
                                          <p:spTgt spid="198"/>
                                        </p:tgtEl>
                                      </p:cBhvr>
                                    </p:animEffect>
                                  </p:childTnLst>
                                </p:cTn>
                              </p:par>
                              <p:par>
                                <p:cTn id="36" presetID="10" presetClass="entr" presetSubtype="0" fill="hold" nodeType="withEffect">
                                  <p:stCondLst>
                                    <p:cond delay="750"/>
                                  </p:stCondLst>
                                  <p:childTnLst>
                                    <p:set>
                                      <p:cBhvr>
                                        <p:cTn id="37" dur="1" fill="hold">
                                          <p:stCondLst>
                                            <p:cond delay="0"/>
                                          </p:stCondLst>
                                        </p:cTn>
                                        <p:tgtEl>
                                          <p:spTgt spid="199"/>
                                        </p:tgtEl>
                                        <p:attrNameLst>
                                          <p:attrName>style.visibility</p:attrName>
                                        </p:attrNameLst>
                                      </p:cBhvr>
                                      <p:to>
                                        <p:strVal val="visible"/>
                                      </p:to>
                                    </p:set>
                                    <p:animEffect transition="in" filter="fade">
                                      <p:cBhvr>
                                        <p:cTn id="38" dur="500"/>
                                        <p:tgtEl>
                                          <p:spTgt spid="199"/>
                                        </p:tgtEl>
                                      </p:cBhvr>
                                    </p:animEffect>
                                  </p:childTnLst>
                                </p:cTn>
                              </p:par>
                              <p:par>
                                <p:cTn id="39" presetID="10" presetClass="entr" presetSubtype="0" fill="hold" nodeType="withEffect">
                                  <p:stCondLst>
                                    <p:cond delay="1000"/>
                                  </p:stCondLst>
                                  <p:childTnLst>
                                    <p:set>
                                      <p:cBhvr>
                                        <p:cTn id="40" dur="1" fill="hold">
                                          <p:stCondLst>
                                            <p:cond delay="0"/>
                                          </p:stCondLst>
                                        </p:cTn>
                                        <p:tgtEl>
                                          <p:spTgt spid="200"/>
                                        </p:tgtEl>
                                        <p:attrNameLst>
                                          <p:attrName>style.visibility</p:attrName>
                                        </p:attrNameLst>
                                      </p:cBhvr>
                                      <p:to>
                                        <p:strVal val="visible"/>
                                      </p:to>
                                    </p:set>
                                    <p:animEffect transition="in" filter="fade">
                                      <p:cBhvr>
                                        <p:cTn id="41" dur="500"/>
                                        <p:tgtEl>
                                          <p:spTgt spid="200"/>
                                        </p:tgtEl>
                                      </p:cBhvr>
                                    </p:animEffect>
                                  </p:childTnLst>
                                </p:cTn>
                              </p:par>
                              <p:par>
                                <p:cTn id="42" presetID="10" presetClass="entr" presetSubtype="0" fill="hold" nodeType="withEffect">
                                  <p:stCondLst>
                                    <p:cond delay="1250"/>
                                  </p:stCondLst>
                                  <p:childTnLst>
                                    <p:set>
                                      <p:cBhvr>
                                        <p:cTn id="43" dur="1" fill="hold">
                                          <p:stCondLst>
                                            <p:cond delay="0"/>
                                          </p:stCondLst>
                                        </p:cTn>
                                        <p:tgtEl>
                                          <p:spTgt spid="201"/>
                                        </p:tgtEl>
                                        <p:attrNameLst>
                                          <p:attrName>style.visibility</p:attrName>
                                        </p:attrNameLst>
                                      </p:cBhvr>
                                      <p:to>
                                        <p:strVal val="visible"/>
                                      </p:to>
                                    </p:set>
                                    <p:animEffect transition="in" filter="fade">
                                      <p:cBhvr>
                                        <p:cTn id="44" dur="500"/>
                                        <p:tgtEl>
                                          <p:spTgt spid="201"/>
                                        </p:tgtEl>
                                      </p:cBhvr>
                                    </p:animEffect>
                                  </p:childTnLst>
                                </p:cTn>
                              </p:par>
                              <p:par>
                                <p:cTn id="45" presetID="10" presetClass="entr" presetSubtype="0" fill="hold" nodeType="withEffect">
                                  <p:stCondLst>
                                    <p:cond delay="1500"/>
                                  </p:stCondLst>
                                  <p:childTnLst>
                                    <p:set>
                                      <p:cBhvr>
                                        <p:cTn id="46" dur="1" fill="hold">
                                          <p:stCondLst>
                                            <p:cond delay="0"/>
                                          </p:stCondLst>
                                        </p:cTn>
                                        <p:tgtEl>
                                          <p:spTgt spid="202"/>
                                        </p:tgtEl>
                                        <p:attrNameLst>
                                          <p:attrName>style.visibility</p:attrName>
                                        </p:attrNameLst>
                                      </p:cBhvr>
                                      <p:to>
                                        <p:strVal val="visible"/>
                                      </p:to>
                                    </p:set>
                                    <p:animEffect transition="in" filter="fade">
                                      <p:cBhvr>
                                        <p:cTn id="47" dur="500"/>
                                        <p:tgtEl>
                                          <p:spTgt spid="202"/>
                                        </p:tgtEl>
                                      </p:cBhvr>
                                    </p:animEffect>
                                  </p:childTnLst>
                                </p:cTn>
                              </p:par>
                              <p:par>
                                <p:cTn id="48" presetID="10" presetClass="entr" presetSubtype="0" fill="hold" grpId="0" nodeType="withEffect">
                                  <p:stCondLst>
                                    <p:cond delay="1750"/>
                                  </p:stCondLst>
                                  <p:childTnLst>
                                    <p:set>
                                      <p:cBhvr>
                                        <p:cTn id="49" dur="1" fill="hold">
                                          <p:stCondLst>
                                            <p:cond delay="0"/>
                                          </p:stCondLst>
                                        </p:cTn>
                                        <p:tgtEl>
                                          <p:spTgt spid="98"/>
                                        </p:tgtEl>
                                        <p:attrNameLst>
                                          <p:attrName>style.visibility</p:attrName>
                                        </p:attrNameLst>
                                      </p:cBhvr>
                                      <p:to>
                                        <p:strVal val="visible"/>
                                      </p:to>
                                    </p:set>
                                    <p:animEffect transition="in" filter="fade">
                                      <p:cBhvr>
                                        <p:cTn id="50" dur="500"/>
                                        <p:tgtEl>
                                          <p:spTgt spid="98"/>
                                        </p:tgtEl>
                                      </p:cBhvr>
                                    </p:animEffect>
                                  </p:childTnLst>
                                </p:cTn>
                              </p:par>
                              <p:par>
                                <p:cTn id="51" presetID="10" presetClass="entr" presetSubtype="0" fill="hold" grpId="0" nodeType="withEffect">
                                  <p:stCondLst>
                                    <p:cond delay="2000"/>
                                  </p:stCondLst>
                                  <p:childTnLst>
                                    <p:set>
                                      <p:cBhvr>
                                        <p:cTn id="52" dur="1" fill="hold">
                                          <p:stCondLst>
                                            <p:cond delay="0"/>
                                          </p:stCondLst>
                                        </p:cTn>
                                        <p:tgtEl>
                                          <p:spTgt spid="92"/>
                                        </p:tgtEl>
                                        <p:attrNameLst>
                                          <p:attrName>style.visibility</p:attrName>
                                        </p:attrNameLst>
                                      </p:cBhvr>
                                      <p:to>
                                        <p:strVal val="visible"/>
                                      </p:to>
                                    </p:set>
                                    <p:animEffect transition="in" filter="fade">
                                      <p:cBhvr>
                                        <p:cTn id="53" dur="500"/>
                                        <p:tgtEl>
                                          <p:spTgt spid="92"/>
                                        </p:tgtEl>
                                      </p:cBhvr>
                                    </p:animEffect>
                                  </p:childTnLst>
                                </p:cTn>
                              </p:par>
                              <p:par>
                                <p:cTn id="54" presetID="10" presetClass="entr" presetSubtype="0" fill="hold" grpId="0" nodeType="withEffect">
                                  <p:stCondLst>
                                    <p:cond delay="2250"/>
                                  </p:stCondLst>
                                  <p:childTnLst>
                                    <p:set>
                                      <p:cBhvr>
                                        <p:cTn id="55" dur="1" fill="hold">
                                          <p:stCondLst>
                                            <p:cond delay="0"/>
                                          </p:stCondLst>
                                        </p:cTn>
                                        <p:tgtEl>
                                          <p:spTgt spid="101"/>
                                        </p:tgtEl>
                                        <p:attrNameLst>
                                          <p:attrName>style.visibility</p:attrName>
                                        </p:attrNameLst>
                                      </p:cBhvr>
                                      <p:to>
                                        <p:strVal val="visible"/>
                                      </p:to>
                                    </p:set>
                                    <p:animEffect transition="in" filter="fade">
                                      <p:cBhvr>
                                        <p:cTn id="5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8" grpId="0" animBg="1"/>
      <p:bldP spid="101" grpId="0" animBg="1"/>
      <p:bldP spid="153" grpId="0" animBg="1"/>
      <p:bldP spid="152" grpId="0" animBg="1"/>
      <p:bldP spid="151" grpId="0" animBg="1"/>
      <p:bldP spid="150" grpId="0" animBg="1"/>
      <p:bldP spid="149" grpId="0" animBg="1"/>
      <p:bldP spid="1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Rectangle 382">
            <a:extLst>
              <a:ext uri="{FF2B5EF4-FFF2-40B4-BE49-F238E27FC236}">
                <a16:creationId xmlns:a16="http://schemas.microsoft.com/office/drawing/2014/main" id="{89EA42B9-BF53-04E5-35A3-FF76BE8C6FD6}"/>
              </a:ext>
            </a:extLst>
          </p:cNvPr>
          <p:cNvSpPr/>
          <p:nvPr/>
        </p:nvSpPr>
        <p:spPr>
          <a:xfrm>
            <a:off x="6095973" y="866250"/>
            <a:ext cx="6248907" cy="6136640"/>
          </a:xfrm>
          <a:prstGeom prst="rect">
            <a:avLst/>
          </a:prstGeom>
          <a:solidFill>
            <a:srgbClr val="1A1C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B8DA5A5-32FE-755D-C113-331CAC2A4CF7}"/>
              </a:ext>
            </a:extLst>
          </p:cNvPr>
          <p:cNvSpPr/>
          <p:nvPr/>
        </p:nvSpPr>
        <p:spPr>
          <a:xfrm>
            <a:off x="-156269" y="866250"/>
            <a:ext cx="6248907" cy="613664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87" name="Title 186">
            <a:extLst>
              <a:ext uri="{FF2B5EF4-FFF2-40B4-BE49-F238E27FC236}">
                <a16:creationId xmlns:a16="http://schemas.microsoft.com/office/drawing/2014/main" id="{C9B86B08-D9CB-8AE5-50B4-B683ABD3D8BB}"/>
              </a:ext>
            </a:extLst>
          </p:cNvPr>
          <p:cNvSpPr>
            <a:spLocks noGrp="1"/>
          </p:cNvSpPr>
          <p:nvPr>
            <p:ph type="title"/>
          </p:nvPr>
        </p:nvSpPr>
        <p:spPr/>
        <p:txBody>
          <a:bodyPr/>
          <a:lstStyle/>
          <a:p>
            <a:r>
              <a:rPr lang="en-GB" dirty="0"/>
              <a:t>APIs Intelligent Contact Centre</a:t>
            </a:r>
          </a:p>
        </p:txBody>
      </p:sp>
      <p:sp>
        <p:nvSpPr>
          <p:cNvPr id="127" name="Oval 126">
            <a:extLst>
              <a:ext uri="{FF2B5EF4-FFF2-40B4-BE49-F238E27FC236}">
                <a16:creationId xmlns:a16="http://schemas.microsoft.com/office/drawing/2014/main" id="{11C6CF2E-9FBE-451C-C3E0-AEAFC9072F41}"/>
              </a:ext>
            </a:extLst>
          </p:cNvPr>
          <p:cNvSpPr/>
          <p:nvPr/>
        </p:nvSpPr>
        <p:spPr>
          <a:xfrm>
            <a:off x="4051837" y="1897961"/>
            <a:ext cx="4112344" cy="4112344"/>
          </a:xfrm>
          <a:prstGeom prst="ellipse">
            <a:avLst/>
          </a:prstGeom>
          <a:noFill/>
          <a:ln w="28575" cap="flat" cmpd="sng" algn="ctr">
            <a:solidFill>
              <a:schemeClr val="accent3">
                <a:lumMod val="20000"/>
                <a:lumOff val="8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GB"/>
          </a:p>
        </p:txBody>
      </p:sp>
      <p:sp>
        <p:nvSpPr>
          <p:cNvPr id="150" name="TextBox 149">
            <a:extLst>
              <a:ext uri="{FF2B5EF4-FFF2-40B4-BE49-F238E27FC236}">
                <a16:creationId xmlns:a16="http://schemas.microsoft.com/office/drawing/2014/main" id="{810AEC70-0829-DF1C-7993-FB412D21F602}"/>
              </a:ext>
            </a:extLst>
          </p:cNvPr>
          <p:cNvSpPr txBox="1"/>
          <p:nvPr/>
        </p:nvSpPr>
        <p:spPr>
          <a:xfrm>
            <a:off x="4650865" y="929195"/>
            <a:ext cx="2962228" cy="369332"/>
          </a:xfrm>
          <a:prstGeom prst="rect">
            <a:avLst/>
          </a:prstGeom>
          <a:noFill/>
        </p:spPr>
        <p:txBody>
          <a:bodyPr wrap="square" rtlCol="0">
            <a:spAutoFit/>
          </a:bodyPr>
          <a:lstStyle/>
          <a:p>
            <a:pPr algn="ctr"/>
            <a:r>
              <a:rPr lang="en-GB" b="1">
                <a:latin typeface="Helvetica" pitchFamily="2" charset="0"/>
              </a:rPr>
              <a:t>System of </a:t>
            </a:r>
            <a:r>
              <a:rPr lang="en-GB" b="1">
                <a:solidFill>
                  <a:schemeClr val="bg1"/>
                </a:solidFill>
                <a:latin typeface="Helvetica" pitchFamily="2" charset="0"/>
              </a:rPr>
              <a:t>Engagement</a:t>
            </a:r>
          </a:p>
        </p:txBody>
      </p:sp>
      <p:sp>
        <p:nvSpPr>
          <p:cNvPr id="151" name="TextBox 150">
            <a:extLst>
              <a:ext uri="{FF2B5EF4-FFF2-40B4-BE49-F238E27FC236}">
                <a16:creationId xmlns:a16="http://schemas.microsoft.com/office/drawing/2014/main" id="{0327B6F4-4EF0-9135-35CC-FB6BE625AB3E}"/>
              </a:ext>
            </a:extLst>
          </p:cNvPr>
          <p:cNvSpPr txBox="1"/>
          <p:nvPr/>
        </p:nvSpPr>
        <p:spPr>
          <a:xfrm>
            <a:off x="1147664" y="986345"/>
            <a:ext cx="1265090" cy="369332"/>
          </a:xfrm>
          <a:prstGeom prst="rect">
            <a:avLst/>
          </a:prstGeom>
          <a:noFill/>
        </p:spPr>
        <p:txBody>
          <a:bodyPr wrap="none" rtlCol="0">
            <a:spAutoFit/>
          </a:bodyPr>
          <a:lstStyle/>
          <a:p>
            <a:pPr algn="ctr"/>
            <a:r>
              <a:rPr lang="en-GB" b="1">
                <a:latin typeface="Helvetica" pitchFamily="2" charset="0"/>
              </a:rPr>
              <a:t>Customer</a:t>
            </a:r>
          </a:p>
        </p:txBody>
      </p:sp>
      <p:grpSp>
        <p:nvGrpSpPr>
          <p:cNvPr id="257" name="Group 256">
            <a:extLst>
              <a:ext uri="{FF2B5EF4-FFF2-40B4-BE49-F238E27FC236}">
                <a16:creationId xmlns:a16="http://schemas.microsoft.com/office/drawing/2014/main" id="{88169E63-10AC-08D5-BDF1-C6F40352C652}"/>
              </a:ext>
            </a:extLst>
          </p:cNvPr>
          <p:cNvGrpSpPr/>
          <p:nvPr/>
        </p:nvGrpSpPr>
        <p:grpSpPr>
          <a:xfrm>
            <a:off x="374463" y="2763102"/>
            <a:ext cx="2495174" cy="2382063"/>
            <a:chOff x="374463" y="2413198"/>
            <a:chExt cx="2495174" cy="2382063"/>
          </a:xfrm>
        </p:grpSpPr>
        <p:grpSp>
          <p:nvGrpSpPr>
            <p:cNvPr id="15" name="Group 14">
              <a:extLst>
                <a:ext uri="{FF2B5EF4-FFF2-40B4-BE49-F238E27FC236}">
                  <a16:creationId xmlns:a16="http://schemas.microsoft.com/office/drawing/2014/main" id="{7A11C179-390A-9AA0-7BA9-2A79261E6FD4}"/>
                </a:ext>
              </a:extLst>
            </p:cNvPr>
            <p:cNvGrpSpPr/>
            <p:nvPr/>
          </p:nvGrpSpPr>
          <p:grpSpPr>
            <a:xfrm>
              <a:off x="864237" y="2413198"/>
              <a:ext cx="653076" cy="653856"/>
              <a:chOff x="739356" y="1941761"/>
              <a:chExt cx="653076" cy="653856"/>
            </a:xfrm>
          </p:grpSpPr>
          <p:grpSp>
            <p:nvGrpSpPr>
              <p:cNvPr id="8" name="Group 7">
                <a:extLst>
                  <a:ext uri="{FF2B5EF4-FFF2-40B4-BE49-F238E27FC236}">
                    <a16:creationId xmlns:a16="http://schemas.microsoft.com/office/drawing/2014/main" id="{9167F6D4-018B-57E1-66B7-DCD91A40DAB0}"/>
                  </a:ext>
                </a:extLst>
              </p:cNvPr>
              <p:cNvGrpSpPr/>
              <p:nvPr/>
            </p:nvGrpSpPr>
            <p:grpSpPr>
              <a:xfrm>
                <a:off x="739356" y="1941761"/>
                <a:ext cx="653076" cy="653856"/>
                <a:chOff x="4248284" y="3680217"/>
                <a:chExt cx="851113" cy="852130"/>
              </a:xfrm>
            </p:grpSpPr>
            <p:grpSp>
              <p:nvGrpSpPr>
                <p:cNvPr id="10" name="Group 9">
                  <a:extLst>
                    <a:ext uri="{FF2B5EF4-FFF2-40B4-BE49-F238E27FC236}">
                      <a16:creationId xmlns:a16="http://schemas.microsoft.com/office/drawing/2014/main" id="{8C237BDE-E6C7-8C5E-93FE-B97CCEDD9357}"/>
                    </a:ext>
                  </a:extLst>
                </p:cNvPr>
                <p:cNvGrpSpPr/>
                <p:nvPr/>
              </p:nvGrpSpPr>
              <p:grpSpPr>
                <a:xfrm>
                  <a:off x="4248284" y="3680217"/>
                  <a:ext cx="851113" cy="852130"/>
                  <a:chOff x="438150" y="1687165"/>
                  <a:chExt cx="1458274" cy="1458274"/>
                </a:xfrm>
              </p:grpSpPr>
              <p:sp>
                <p:nvSpPr>
                  <p:cNvPr id="12" name="Oval 11">
                    <a:extLst>
                      <a:ext uri="{FF2B5EF4-FFF2-40B4-BE49-F238E27FC236}">
                        <a16:creationId xmlns:a16="http://schemas.microsoft.com/office/drawing/2014/main" id="{EA1D3ED9-4E74-16ED-A16B-11C0504DEFF2}"/>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3" name="Oval 12">
                    <a:extLst>
                      <a:ext uri="{FF2B5EF4-FFF2-40B4-BE49-F238E27FC236}">
                        <a16:creationId xmlns:a16="http://schemas.microsoft.com/office/drawing/2014/main" id="{4719F4C3-DA4B-D607-DF4E-F863772AA9DA}"/>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1" name="Oval 10">
                  <a:extLst>
                    <a:ext uri="{FF2B5EF4-FFF2-40B4-BE49-F238E27FC236}">
                      <a16:creationId xmlns:a16="http://schemas.microsoft.com/office/drawing/2014/main" id="{1D1931DE-6CEF-C37A-B6D5-FB110E89821C}"/>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sp>
            <p:nvSpPr>
              <p:cNvPr id="14" name="TextBox 13">
                <a:extLst>
                  <a:ext uri="{FF2B5EF4-FFF2-40B4-BE49-F238E27FC236}">
                    <a16:creationId xmlns:a16="http://schemas.microsoft.com/office/drawing/2014/main" id="{51AB3BE8-F1B4-5EB3-9347-2A2644F1ADFA}"/>
                  </a:ext>
                </a:extLst>
              </p:cNvPr>
              <p:cNvSpPr txBox="1"/>
              <p:nvPr/>
            </p:nvSpPr>
            <p:spPr>
              <a:xfrm>
                <a:off x="802842" y="2145579"/>
                <a:ext cx="526106" cy="246221"/>
              </a:xfrm>
              <a:prstGeom prst="rect">
                <a:avLst/>
              </a:prstGeom>
              <a:noFill/>
            </p:spPr>
            <p:txBody>
              <a:bodyPr wrap="none" rtlCol="0" anchor="ctr">
                <a:spAutoFit/>
              </a:bodyPr>
              <a:lstStyle/>
              <a:p>
                <a:pPr algn="ctr"/>
                <a:r>
                  <a:rPr lang="en-GB" sz="1000" b="1">
                    <a:solidFill>
                      <a:schemeClr val="tx2"/>
                    </a:solidFill>
                    <a:latin typeface="Helvetica" pitchFamily="2" charset="0"/>
                  </a:rPr>
                  <a:t>Email</a:t>
                </a:r>
              </a:p>
            </p:txBody>
          </p:sp>
        </p:grpSp>
        <p:grpSp>
          <p:nvGrpSpPr>
            <p:cNvPr id="16" name="Group 15">
              <a:extLst>
                <a:ext uri="{FF2B5EF4-FFF2-40B4-BE49-F238E27FC236}">
                  <a16:creationId xmlns:a16="http://schemas.microsoft.com/office/drawing/2014/main" id="{47B8BE21-4530-360B-037F-756E52E925E5}"/>
                </a:ext>
              </a:extLst>
            </p:cNvPr>
            <p:cNvGrpSpPr/>
            <p:nvPr/>
          </p:nvGrpSpPr>
          <p:grpSpPr>
            <a:xfrm>
              <a:off x="1733158" y="2413198"/>
              <a:ext cx="653076" cy="653856"/>
              <a:chOff x="739356" y="1941761"/>
              <a:chExt cx="653076" cy="653856"/>
            </a:xfrm>
          </p:grpSpPr>
          <p:grpSp>
            <p:nvGrpSpPr>
              <p:cNvPr id="17" name="Group 16">
                <a:extLst>
                  <a:ext uri="{FF2B5EF4-FFF2-40B4-BE49-F238E27FC236}">
                    <a16:creationId xmlns:a16="http://schemas.microsoft.com/office/drawing/2014/main" id="{CEE1D9A1-7BA7-2A35-40CE-55115968026C}"/>
                  </a:ext>
                </a:extLst>
              </p:cNvPr>
              <p:cNvGrpSpPr/>
              <p:nvPr/>
            </p:nvGrpSpPr>
            <p:grpSpPr>
              <a:xfrm>
                <a:off x="739356" y="1941761"/>
                <a:ext cx="653076" cy="653856"/>
                <a:chOff x="4248284" y="3680217"/>
                <a:chExt cx="851113" cy="852130"/>
              </a:xfrm>
            </p:grpSpPr>
            <p:grpSp>
              <p:nvGrpSpPr>
                <p:cNvPr id="20" name="Group 19">
                  <a:extLst>
                    <a:ext uri="{FF2B5EF4-FFF2-40B4-BE49-F238E27FC236}">
                      <a16:creationId xmlns:a16="http://schemas.microsoft.com/office/drawing/2014/main" id="{5209FF3B-60AE-3D79-7C56-0F472BAD1E05}"/>
                    </a:ext>
                  </a:extLst>
                </p:cNvPr>
                <p:cNvGrpSpPr/>
                <p:nvPr/>
              </p:nvGrpSpPr>
              <p:grpSpPr>
                <a:xfrm>
                  <a:off x="4248284" y="3680217"/>
                  <a:ext cx="851113" cy="852130"/>
                  <a:chOff x="438150" y="1687165"/>
                  <a:chExt cx="1458274" cy="1458274"/>
                </a:xfrm>
              </p:grpSpPr>
              <p:sp>
                <p:nvSpPr>
                  <p:cNvPr id="26" name="Oval 25">
                    <a:extLst>
                      <a:ext uri="{FF2B5EF4-FFF2-40B4-BE49-F238E27FC236}">
                        <a16:creationId xmlns:a16="http://schemas.microsoft.com/office/drawing/2014/main" id="{7E8113B3-7006-D66B-397B-3B7F935FCCC8}"/>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27" name="Oval 26">
                    <a:extLst>
                      <a:ext uri="{FF2B5EF4-FFF2-40B4-BE49-F238E27FC236}">
                        <a16:creationId xmlns:a16="http://schemas.microsoft.com/office/drawing/2014/main" id="{14A80EEF-B87B-143C-8304-987CCE74E2F2}"/>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25" name="Oval 24">
                  <a:extLst>
                    <a:ext uri="{FF2B5EF4-FFF2-40B4-BE49-F238E27FC236}">
                      <a16:creationId xmlns:a16="http://schemas.microsoft.com/office/drawing/2014/main" id="{E5301C70-EA89-72E1-243A-4612ED5A6E77}"/>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sp>
            <p:nvSpPr>
              <p:cNvPr id="18" name="TextBox 17">
                <a:extLst>
                  <a:ext uri="{FF2B5EF4-FFF2-40B4-BE49-F238E27FC236}">
                    <a16:creationId xmlns:a16="http://schemas.microsoft.com/office/drawing/2014/main" id="{123EA758-8C63-5976-9B3E-794D143B3B27}"/>
                  </a:ext>
                </a:extLst>
              </p:cNvPr>
              <p:cNvSpPr txBox="1"/>
              <p:nvPr/>
            </p:nvSpPr>
            <p:spPr>
              <a:xfrm>
                <a:off x="836505" y="2145579"/>
                <a:ext cx="458780" cy="246221"/>
              </a:xfrm>
              <a:prstGeom prst="rect">
                <a:avLst/>
              </a:prstGeom>
              <a:noFill/>
            </p:spPr>
            <p:txBody>
              <a:bodyPr wrap="none" rtlCol="0" anchor="ctr">
                <a:spAutoFit/>
              </a:bodyPr>
              <a:lstStyle/>
              <a:p>
                <a:pPr algn="ctr"/>
                <a:r>
                  <a:rPr lang="en-GB" sz="1000" b="1">
                    <a:solidFill>
                      <a:schemeClr val="tx2"/>
                    </a:solidFill>
                    <a:latin typeface="Helvetica" pitchFamily="2" charset="0"/>
                  </a:rPr>
                  <a:t>Web</a:t>
                </a:r>
              </a:p>
            </p:txBody>
          </p:sp>
        </p:grpSp>
        <p:grpSp>
          <p:nvGrpSpPr>
            <p:cNvPr id="28" name="Group 27">
              <a:extLst>
                <a:ext uri="{FF2B5EF4-FFF2-40B4-BE49-F238E27FC236}">
                  <a16:creationId xmlns:a16="http://schemas.microsoft.com/office/drawing/2014/main" id="{BF409094-F6E2-E736-C0D0-F9159EAE7154}"/>
                </a:ext>
              </a:extLst>
            </p:cNvPr>
            <p:cNvGrpSpPr/>
            <p:nvPr/>
          </p:nvGrpSpPr>
          <p:grpSpPr>
            <a:xfrm>
              <a:off x="2216561" y="3288229"/>
              <a:ext cx="653076" cy="653856"/>
              <a:chOff x="739356" y="1941761"/>
              <a:chExt cx="653076" cy="653856"/>
            </a:xfrm>
          </p:grpSpPr>
          <p:grpSp>
            <p:nvGrpSpPr>
              <p:cNvPr id="30" name="Group 29">
                <a:extLst>
                  <a:ext uri="{FF2B5EF4-FFF2-40B4-BE49-F238E27FC236}">
                    <a16:creationId xmlns:a16="http://schemas.microsoft.com/office/drawing/2014/main" id="{03A6462A-0C74-C321-811A-04F909360A90}"/>
                  </a:ext>
                </a:extLst>
              </p:cNvPr>
              <p:cNvGrpSpPr/>
              <p:nvPr/>
            </p:nvGrpSpPr>
            <p:grpSpPr>
              <a:xfrm>
                <a:off x="739356" y="1941761"/>
                <a:ext cx="653076" cy="653856"/>
                <a:chOff x="4248284" y="3680217"/>
                <a:chExt cx="851113" cy="852130"/>
              </a:xfrm>
            </p:grpSpPr>
            <p:grpSp>
              <p:nvGrpSpPr>
                <p:cNvPr id="44" name="Group 43">
                  <a:extLst>
                    <a:ext uri="{FF2B5EF4-FFF2-40B4-BE49-F238E27FC236}">
                      <a16:creationId xmlns:a16="http://schemas.microsoft.com/office/drawing/2014/main" id="{82F766F9-2B6D-03EF-ECEA-D5A120BCB80D}"/>
                    </a:ext>
                  </a:extLst>
                </p:cNvPr>
                <p:cNvGrpSpPr/>
                <p:nvPr/>
              </p:nvGrpSpPr>
              <p:grpSpPr>
                <a:xfrm>
                  <a:off x="4248284" y="3680217"/>
                  <a:ext cx="851113" cy="852130"/>
                  <a:chOff x="438150" y="1687165"/>
                  <a:chExt cx="1458274" cy="1458274"/>
                </a:xfrm>
              </p:grpSpPr>
              <p:sp>
                <p:nvSpPr>
                  <p:cNvPr id="62" name="Oval 61">
                    <a:extLst>
                      <a:ext uri="{FF2B5EF4-FFF2-40B4-BE49-F238E27FC236}">
                        <a16:creationId xmlns:a16="http://schemas.microsoft.com/office/drawing/2014/main" id="{B3284024-5336-599E-2551-78512B7CBD91}"/>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92" name="Oval 91">
                    <a:extLst>
                      <a:ext uri="{FF2B5EF4-FFF2-40B4-BE49-F238E27FC236}">
                        <a16:creationId xmlns:a16="http://schemas.microsoft.com/office/drawing/2014/main" id="{05A9BDBE-E021-8718-C6DF-B6AAB01CDFF6}"/>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53" name="Oval 52">
                  <a:extLst>
                    <a:ext uri="{FF2B5EF4-FFF2-40B4-BE49-F238E27FC236}">
                      <a16:creationId xmlns:a16="http://schemas.microsoft.com/office/drawing/2014/main" id="{DD672FEE-7160-0FE6-F558-00F5D6FE37B1}"/>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sp>
            <p:nvSpPr>
              <p:cNvPr id="35" name="TextBox 34">
                <a:extLst>
                  <a:ext uri="{FF2B5EF4-FFF2-40B4-BE49-F238E27FC236}">
                    <a16:creationId xmlns:a16="http://schemas.microsoft.com/office/drawing/2014/main" id="{E758BA34-BAD4-9C0D-5D8B-2A2894A96CC8}"/>
                  </a:ext>
                </a:extLst>
              </p:cNvPr>
              <p:cNvSpPr txBox="1"/>
              <p:nvPr/>
            </p:nvSpPr>
            <p:spPr>
              <a:xfrm>
                <a:off x="830895" y="2145579"/>
                <a:ext cx="470000" cy="246221"/>
              </a:xfrm>
              <a:prstGeom prst="rect">
                <a:avLst/>
              </a:prstGeom>
              <a:noFill/>
            </p:spPr>
            <p:txBody>
              <a:bodyPr wrap="none" rtlCol="0" anchor="ctr">
                <a:spAutoFit/>
              </a:bodyPr>
              <a:lstStyle/>
              <a:p>
                <a:pPr algn="ctr"/>
                <a:r>
                  <a:rPr lang="en-GB" sz="1000" b="1">
                    <a:solidFill>
                      <a:schemeClr val="tx2"/>
                    </a:solidFill>
                    <a:latin typeface="Helvetica" pitchFamily="2" charset="0"/>
                  </a:rPr>
                  <a:t>Chat</a:t>
                </a:r>
              </a:p>
            </p:txBody>
          </p:sp>
        </p:grpSp>
        <p:grpSp>
          <p:nvGrpSpPr>
            <p:cNvPr id="94" name="Group 93">
              <a:extLst>
                <a:ext uri="{FF2B5EF4-FFF2-40B4-BE49-F238E27FC236}">
                  <a16:creationId xmlns:a16="http://schemas.microsoft.com/office/drawing/2014/main" id="{A8351B4C-A512-B7F4-FF9F-B477C6142266}"/>
                </a:ext>
              </a:extLst>
            </p:cNvPr>
            <p:cNvGrpSpPr/>
            <p:nvPr/>
          </p:nvGrpSpPr>
          <p:grpSpPr>
            <a:xfrm>
              <a:off x="374463" y="3288229"/>
              <a:ext cx="653076" cy="653856"/>
              <a:chOff x="739356" y="1941761"/>
              <a:chExt cx="653076" cy="653856"/>
            </a:xfrm>
          </p:grpSpPr>
          <p:grpSp>
            <p:nvGrpSpPr>
              <p:cNvPr id="96" name="Group 95">
                <a:extLst>
                  <a:ext uri="{FF2B5EF4-FFF2-40B4-BE49-F238E27FC236}">
                    <a16:creationId xmlns:a16="http://schemas.microsoft.com/office/drawing/2014/main" id="{23EF77AF-A40C-A71F-7A0F-F0D792F97906}"/>
                  </a:ext>
                </a:extLst>
              </p:cNvPr>
              <p:cNvGrpSpPr/>
              <p:nvPr/>
            </p:nvGrpSpPr>
            <p:grpSpPr>
              <a:xfrm>
                <a:off x="739356" y="1941761"/>
                <a:ext cx="653076" cy="653856"/>
                <a:chOff x="4248284" y="3680217"/>
                <a:chExt cx="851113" cy="852130"/>
              </a:xfrm>
            </p:grpSpPr>
            <p:grpSp>
              <p:nvGrpSpPr>
                <p:cNvPr id="99" name="Group 98">
                  <a:extLst>
                    <a:ext uri="{FF2B5EF4-FFF2-40B4-BE49-F238E27FC236}">
                      <a16:creationId xmlns:a16="http://schemas.microsoft.com/office/drawing/2014/main" id="{E28A3435-2300-6327-DC4E-5388AB980C50}"/>
                    </a:ext>
                  </a:extLst>
                </p:cNvPr>
                <p:cNvGrpSpPr/>
                <p:nvPr/>
              </p:nvGrpSpPr>
              <p:grpSpPr>
                <a:xfrm>
                  <a:off x="4248284" y="3680217"/>
                  <a:ext cx="851113" cy="852130"/>
                  <a:chOff x="438150" y="1687165"/>
                  <a:chExt cx="1458274" cy="1458274"/>
                </a:xfrm>
              </p:grpSpPr>
              <p:sp>
                <p:nvSpPr>
                  <p:cNvPr id="101" name="Oval 100">
                    <a:extLst>
                      <a:ext uri="{FF2B5EF4-FFF2-40B4-BE49-F238E27FC236}">
                        <a16:creationId xmlns:a16="http://schemas.microsoft.com/office/drawing/2014/main" id="{7FB44441-7A10-27C0-5ADB-D7D75873358D}"/>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02" name="Oval 101">
                    <a:extLst>
                      <a:ext uri="{FF2B5EF4-FFF2-40B4-BE49-F238E27FC236}">
                        <a16:creationId xmlns:a16="http://schemas.microsoft.com/office/drawing/2014/main" id="{F2E5CC9C-6F6E-B3FC-916E-432DE5C77E2B}"/>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00" name="Oval 99">
                  <a:extLst>
                    <a:ext uri="{FF2B5EF4-FFF2-40B4-BE49-F238E27FC236}">
                      <a16:creationId xmlns:a16="http://schemas.microsoft.com/office/drawing/2014/main" id="{2CC6FCD9-750C-3E86-1921-89E83C7985CC}"/>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sp>
            <p:nvSpPr>
              <p:cNvPr id="98" name="TextBox 97">
                <a:extLst>
                  <a:ext uri="{FF2B5EF4-FFF2-40B4-BE49-F238E27FC236}">
                    <a16:creationId xmlns:a16="http://schemas.microsoft.com/office/drawing/2014/main" id="{E3691FDA-6FB7-20E6-E327-2A40D120A5EE}"/>
                  </a:ext>
                </a:extLst>
              </p:cNvPr>
              <p:cNvSpPr txBox="1"/>
              <p:nvPr/>
            </p:nvSpPr>
            <p:spPr>
              <a:xfrm>
                <a:off x="783606" y="2145579"/>
                <a:ext cx="564578" cy="246221"/>
              </a:xfrm>
              <a:prstGeom prst="rect">
                <a:avLst/>
              </a:prstGeom>
              <a:noFill/>
            </p:spPr>
            <p:txBody>
              <a:bodyPr wrap="none" rtlCol="0" anchor="ctr">
                <a:spAutoFit/>
              </a:bodyPr>
              <a:lstStyle/>
              <a:p>
                <a:pPr algn="ctr"/>
                <a:r>
                  <a:rPr lang="en-GB" sz="1000" b="1">
                    <a:solidFill>
                      <a:schemeClr val="tx2"/>
                    </a:solidFill>
                    <a:latin typeface="Helvetica" pitchFamily="2" charset="0"/>
                  </a:rPr>
                  <a:t>Social</a:t>
                </a:r>
              </a:p>
            </p:txBody>
          </p:sp>
        </p:grpSp>
        <p:grpSp>
          <p:nvGrpSpPr>
            <p:cNvPr id="103" name="Group 102">
              <a:extLst>
                <a:ext uri="{FF2B5EF4-FFF2-40B4-BE49-F238E27FC236}">
                  <a16:creationId xmlns:a16="http://schemas.microsoft.com/office/drawing/2014/main" id="{7FBEEA07-D7B1-647B-EC66-9321A1EFA259}"/>
                </a:ext>
              </a:extLst>
            </p:cNvPr>
            <p:cNvGrpSpPr/>
            <p:nvPr/>
          </p:nvGrpSpPr>
          <p:grpSpPr>
            <a:xfrm>
              <a:off x="864237" y="4141405"/>
              <a:ext cx="653076" cy="653856"/>
              <a:chOff x="739356" y="1941761"/>
              <a:chExt cx="653076" cy="653856"/>
            </a:xfrm>
          </p:grpSpPr>
          <p:grpSp>
            <p:nvGrpSpPr>
              <p:cNvPr id="104" name="Group 103">
                <a:extLst>
                  <a:ext uri="{FF2B5EF4-FFF2-40B4-BE49-F238E27FC236}">
                    <a16:creationId xmlns:a16="http://schemas.microsoft.com/office/drawing/2014/main" id="{32C8698A-E073-6DF4-601A-AF6A446DE44A}"/>
                  </a:ext>
                </a:extLst>
              </p:cNvPr>
              <p:cNvGrpSpPr/>
              <p:nvPr/>
            </p:nvGrpSpPr>
            <p:grpSpPr>
              <a:xfrm>
                <a:off x="739356" y="1941761"/>
                <a:ext cx="653076" cy="653856"/>
                <a:chOff x="4248284" y="3680217"/>
                <a:chExt cx="851113" cy="852130"/>
              </a:xfrm>
            </p:grpSpPr>
            <p:grpSp>
              <p:nvGrpSpPr>
                <p:cNvPr id="106" name="Group 105">
                  <a:extLst>
                    <a:ext uri="{FF2B5EF4-FFF2-40B4-BE49-F238E27FC236}">
                      <a16:creationId xmlns:a16="http://schemas.microsoft.com/office/drawing/2014/main" id="{E73EEC21-EE82-FB8C-2C1D-98724762E025}"/>
                    </a:ext>
                  </a:extLst>
                </p:cNvPr>
                <p:cNvGrpSpPr/>
                <p:nvPr/>
              </p:nvGrpSpPr>
              <p:grpSpPr>
                <a:xfrm>
                  <a:off x="4248284" y="3680217"/>
                  <a:ext cx="851113" cy="852130"/>
                  <a:chOff x="438150" y="1687165"/>
                  <a:chExt cx="1458274" cy="1458274"/>
                </a:xfrm>
              </p:grpSpPr>
              <p:sp>
                <p:nvSpPr>
                  <p:cNvPr id="108" name="Oval 107">
                    <a:extLst>
                      <a:ext uri="{FF2B5EF4-FFF2-40B4-BE49-F238E27FC236}">
                        <a16:creationId xmlns:a16="http://schemas.microsoft.com/office/drawing/2014/main" id="{49B7F1D9-DC54-8C4E-0C15-C4B28AE2B5F5}"/>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09" name="Oval 108">
                    <a:extLst>
                      <a:ext uri="{FF2B5EF4-FFF2-40B4-BE49-F238E27FC236}">
                        <a16:creationId xmlns:a16="http://schemas.microsoft.com/office/drawing/2014/main" id="{39B484B3-D661-BAEE-A60D-AF9615C6D6F4}"/>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07" name="Oval 106">
                  <a:extLst>
                    <a:ext uri="{FF2B5EF4-FFF2-40B4-BE49-F238E27FC236}">
                      <a16:creationId xmlns:a16="http://schemas.microsoft.com/office/drawing/2014/main" id="{AE026D5D-45D9-0A28-3694-93AA7F20370D}"/>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sp>
            <p:nvSpPr>
              <p:cNvPr id="105" name="TextBox 104">
                <a:extLst>
                  <a:ext uri="{FF2B5EF4-FFF2-40B4-BE49-F238E27FC236}">
                    <a16:creationId xmlns:a16="http://schemas.microsoft.com/office/drawing/2014/main" id="{1044AD65-174A-6D73-53B7-583AF42B73D6}"/>
                  </a:ext>
                </a:extLst>
              </p:cNvPr>
              <p:cNvSpPr txBox="1"/>
              <p:nvPr/>
            </p:nvSpPr>
            <p:spPr>
              <a:xfrm>
                <a:off x="801239" y="2145579"/>
                <a:ext cx="529312" cy="246221"/>
              </a:xfrm>
              <a:prstGeom prst="rect">
                <a:avLst/>
              </a:prstGeom>
              <a:noFill/>
            </p:spPr>
            <p:txBody>
              <a:bodyPr wrap="none" rtlCol="0" anchor="ctr">
                <a:spAutoFit/>
              </a:bodyPr>
              <a:lstStyle/>
              <a:p>
                <a:pPr algn="ctr"/>
                <a:r>
                  <a:rPr lang="en-GB" sz="1000" b="1">
                    <a:solidFill>
                      <a:schemeClr val="tx2"/>
                    </a:solidFill>
                    <a:latin typeface="Helvetica" pitchFamily="2" charset="0"/>
                  </a:rPr>
                  <a:t>Voice</a:t>
                </a:r>
              </a:p>
            </p:txBody>
          </p:sp>
        </p:grpSp>
        <p:grpSp>
          <p:nvGrpSpPr>
            <p:cNvPr id="110" name="Group 109">
              <a:extLst>
                <a:ext uri="{FF2B5EF4-FFF2-40B4-BE49-F238E27FC236}">
                  <a16:creationId xmlns:a16="http://schemas.microsoft.com/office/drawing/2014/main" id="{863BBBEF-2056-2878-41C9-3964CA9CB441}"/>
                </a:ext>
              </a:extLst>
            </p:cNvPr>
            <p:cNvGrpSpPr/>
            <p:nvPr/>
          </p:nvGrpSpPr>
          <p:grpSpPr>
            <a:xfrm>
              <a:off x="1733158" y="4141405"/>
              <a:ext cx="653076" cy="653856"/>
              <a:chOff x="739356" y="1941761"/>
              <a:chExt cx="653076" cy="653856"/>
            </a:xfrm>
          </p:grpSpPr>
          <p:grpSp>
            <p:nvGrpSpPr>
              <p:cNvPr id="111" name="Group 110">
                <a:extLst>
                  <a:ext uri="{FF2B5EF4-FFF2-40B4-BE49-F238E27FC236}">
                    <a16:creationId xmlns:a16="http://schemas.microsoft.com/office/drawing/2014/main" id="{A8838845-7E08-A1E1-A17B-0731EB957245}"/>
                  </a:ext>
                </a:extLst>
              </p:cNvPr>
              <p:cNvGrpSpPr/>
              <p:nvPr/>
            </p:nvGrpSpPr>
            <p:grpSpPr>
              <a:xfrm>
                <a:off x="739356" y="1941761"/>
                <a:ext cx="653076" cy="653856"/>
                <a:chOff x="4248284" y="3680217"/>
                <a:chExt cx="851113" cy="852130"/>
              </a:xfrm>
            </p:grpSpPr>
            <p:grpSp>
              <p:nvGrpSpPr>
                <p:cNvPr id="113" name="Group 112">
                  <a:extLst>
                    <a:ext uri="{FF2B5EF4-FFF2-40B4-BE49-F238E27FC236}">
                      <a16:creationId xmlns:a16="http://schemas.microsoft.com/office/drawing/2014/main" id="{9CEF938C-ED90-B2A3-5F72-EFF3A9149306}"/>
                    </a:ext>
                  </a:extLst>
                </p:cNvPr>
                <p:cNvGrpSpPr/>
                <p:nvPr/>
              </p:nvGrpSpPr>
              <p:grpSpPr>
                <a:xfrm>
                  <a:off x="4248284" y="3680217"/>
                  <a:ext cx="851113" cy="852130"/>
                  <a:chOff x="438150" y="1687165"/>
                  <a:chExt cx="1458274" cy="1458274"/>
                </a:xfrm>
              </p:grpSpPr>
              <p:sp>
                <p:nvSpPr>
                  <p:cNvPr id="115" name="Oval 114">
                    <a:extLst>
                      <a:ext uri="{FF2B5EF4-FFF2-40B4-BE49-F238E27FC236}">
                        <a16:creationId xmlns:a16="http://schemas.microsoft.com/office/drawing/2014/main" id="{FB703B4D-7603-149C-565A-53B745D4F310}"/>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16" name="Oval 115">
                    <a:extLst>
                      <a:ext uri="{FF2B5EF4-FFF2-40B4-BE49-F238E27FC236}">
                        <a16:creationId xmlns:a16="http://schemas.microsoft.com/office/drawing/2014/main" id="{5C0A35E7-A206-D9D0-1072-22831507D7D5}"/>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14" name="Oval 113">
                  <a:extLst>
                    <a:ext uri="{FF2B5EF4-FFF2-40B4-BE49-F238E27FC236}">
                      <a16:creationId xmlns:a16="http://schemas.microsoft.com/office/drawing/2014/main" id="{E20562A1-19B9-091F-1CBC-0FD3582A295E}"/>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sp>
            <p:nvSpPr>
              <p:cNvPr id="112" name="TextBox 111">
                <a:extLst>
                  <a:ext uri="{FF2B5EF4-FFF2-40B4-BE49-F238E27FC236}">
                    <a16:creationId xmlns:a16="http://schemas.microsoft.com/office/drawing/2014/main" id="{170B1C2A-67D6-9DE2-0E95-507EDB53AEF6}"/>
                  </a:ext>
                </a:extLst>
              </p:cNvPr>
              <p:cNvSpPr txBox="1"/>
              <p:nvPr/>
            </p:nvSpPr>
            <p:spPr>
              <a:xfrm>
                <a:off x="834902" y="2145579"/>
                <a:ext cx="461986" cy="246221"/>
              </a:xfrm>
              <a:prstGeom prst="rect">
                <a:avLst/>
              </a:prstGeom>
              <a:noFill/>
            </p:spPr>
            <p:txBody>
              <a:bodyPr wrap="none" rtlCol="0" anchor="ctr">
                <a:spAutoFit/>
              </a:bodyPr>
              <a:lstStyle/>
              <a:p>
                <a:pPr algn="ctr"/>
                <a:r>
                  <a:rPr lang="en-GB" sz="1000" b="1">
                    <a:solidFill>
                      <a:schemeClr val="tx2"/>
                    </a:solidFill>
                    <a:latin typeface="Helvetica" pitchFamily="2" charset="0"/>
                  </a:rPr>
                  <a:t>SMS</a:t>
                </a:r>
              </a:p>
            </p:txBody>
          </p:sp>
        </p:grpSp>
        <p:grpSp>
          <p:nvGrpSpPr>
            <p:cNvPr id="161" name="Group 160">
              <a:extLst>
                <a:ext uri="{FF2B5EF4-FFF2-40B4-BE49-F238E27FC236}">
                  <a16:creationId xmlns:a16="http://schemas.microsoft.com/office/drawing/2014/main" id="{1253B1C0-77CB-FF90-CC57-B34992CE621E}"/>
                </a:ext>
              </a:extLst>
            </p:cNvPr>
            <p:cNvGrpSpPr/>
            <p:nvPr/>
          </p:nvGrpSpPr>
          <p:grpSpPr>
            <a:xfrm>
              <a:off x="1131299" y="3143557"/>
              <a:ext cx="942075" cy="943200"/>
              <a:chOff x="1131299" y="3667259"/>
              <a:chExt cx="942075" cy="943200"/>
            </a:xfrm>
          </p:grpSpPr>
          <p:grpSp>
            <p:nvGrpSpPr>
              <p:cNvPr id="153" name="Group 152">
                <a:extLst>
                  <a:ext uri="{FF2B5EF4-FFF2-40B4-BE49-F238E27FC236}">
                    <a16:creationId xmlns:a16="http://schemas.microsoft.com/office/drawing/2014/main" id="{0F36C4A0-190A-A9C7-78C8-E4A0EB0B382D}"/>
                  </a:ext>
                </a:extLst>
              </p:cNvPr>
              <p:cNvGrpSpPr>
                <a:grpSpLocks noChangeAspect="1"/>
              </p:cNvGrpSpPr>
              <p:nvPr/>
            </p:nvGrpSpPr>
            <p:grpSpPr>
              <a:xfrm>
                <a:off x="1131299" y="3667259"/>
                <a:ext cx="942075" cy="943200"/>
                <a:chOff x="4248284" y="3680217"/>
                <a:chExt cx="851113" cy="852130"/>
              </a:xfrm>
            </p:grpSpPr>
            <p:grpSp>
              <p:nvGrpSpPr>
                <p:cNvPr id="155" name="Group 154">
                  <a:extLst>
                    <a:ext uri="{FF2B5EF4-FFF2-40B4-BE49-F238E27FC236}">
                      <a16:creationId xmlns:a16="http://schemas.microsoft.com/office/drawing/2014/main" id="{B828C8D1-DC7F-2632-67AB-710E55E2696C}"/>
                    </a:ext>
                  </a:extLst>
                </p:cNvPr>
                <p:cNvGrpSpPr/>
                <p:nvPr/>
              </p:nvGrpSpPr>
              <p:grpSpPr>
                <a:xfrm>
                  <a:off x="4248284" y="3680217"/>
                  <a:ext cx="851113" cy="852130"/>
                  <a:chOff x="438150" y="1687165"/>
                  <a:chExt cx="1458274" cy="1458274"/>
                </a:xfrm>
              </p:grpSpPr>
              <p:sp>
                <p:nvSpPr>
                  <p:cNvPr id="157" name="Oval 156">
                    <a:extLst>
                      <a:ext uri="{FF2B5EF4-FFF2-40B4-BE49-F238E27FC236}">
                        <a16:creationId xmlns:a16="http://schemas.microsoft.com/office/drawing/2014/main" id="{C0F82580-E122-F42C-B4BB-C22BEF44B153}"/>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58" name="Oval 157">
                    <a:extLst>
                      <a:ext uri="{FF2B5EF4-FFF2-40B4-BE49-F238E27FC236}">
                        <a16:creationId xmlns:a16="http://schemas.microsoft.com/office/drawing/2014/main" id="{1630240D-0F9F-8FEF-7DC1-F6181AD60047}"/>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56" name="Oval 155">
                  <a:extLst>
                    <a:ext uri="{FF2B5EF4-FFF2-40B4-BE49-F238E27FC236}">
                      <a16:creationId xmlns:a16="http://schemas.microsoft.com/office/drawing/2014/main" id="{329644BB-3218-2FD0-BE26-F9902269E7D1}"/>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pic>
            <p:nvPicPr>
              <p:cNvPr id="160" name="Graphic 159">
                <a:extLst>
                  <a:ext uri="{FF2B5EF4-FFF2-40B4-BE49-F238E27FC236}">
                    <a16:creationId xmlns:a16="http://schemas.microsoft.com/office/drawing/2014/main" id="{20DC8FB7-26A3-62CF-7FD4-2D0461D385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5423" y="3929554"/>
                <a:ext cx="393825" cy="393825"/>
              </a:xfrm>
              <a:prstGeom prst="rect">
                <a:avLst/>
              </a:prstGeom>
            </p:spPr>
          </p:pic>
        </p:grpSp>
      </p:grpSp>
      <p:grpSp>
        <p:nvGrpSpPr>
          <p:cNvPr id="183" name="Group 182">
            <a:extLst>
              <a:ext uri="{FF2B5EF4-FFF2-40B4-BE49-F238E27FC236}">
                <a16:creationId xmlns:a16="http://schemas.microsoft.com/office/drawing/2014/main" id="{241D31B9-23F5-D9C7-4738-BC2F527D4B61}"/>
              </a:ext>
            </a:extLst>
          </p:cNvPr>
          <p:cNvGrpSpPr/>
          <p:nvPr/>
        </p:nvGrpSpPr>
        <p:grpSpPr>
          <a:xfrm>
            <a:off x="9651636" y="2720588"/>
            <a:ext cx="979755" cy="1244472"/>
            <a:chOff x="9651636" y="2533879"/>
            <a:chExt cx="979755" cy="1244472"/>
          </a:xfrm>
        </p:grpSpPr>
        <p:grpSp>
          <p:nvGrpSpPr>
            <p:cNvPr id="182" name="Group 181">
              <a:extLst>
                <a:ext uri="{FF2B5EF4-FFF2-40B4-BE49-F238E27FC236}">
                  <a16:creationId xmlns:a16="http://schemas.microsoft.com/office/drawing/2014/main" id="{D48E7A00-8008-72E2-64A8-61B81426D594}"/>
                </a:ext>
              </a:extLst>
            </p:cNvPr>
            <p:cNvGrpSpPr/>
            <p:nvPr/>
          </p:nvGrpSpPr>
          <p:grpSpPr>
            <a:xfrm>
              <a:off x="9670476" y="2533879"/>
              <a:ext cx="942075" cy="943200"/>
              <a:chOff x="9670476" y="2533879"/>
              <a:chExt cx="942075" cy="943200"/>
            </a:xfrm>
          </p:grpSpPr>
          <p:grpSp>
            <p:nvGrpSpPr>
              <p:cNvPr id="171" name="Group 170">
                <a:extLst>
                  <a:ext uri="{FF2B5EF4-FFF2-40B4-BE49-F238E27FC236}">
                    <a16:creationId xmlns:a16="http://schemas.microsoft.com/office/drawing/2014/main" id="{208C5462-BD9E-DC93-028F-4B0ABC4C07EA}"/>
                  </a:ext>
                </a:extLst>
              </p:cNvPr>
              <p:cNvGrpSpPr>
                <a:grpSpLocks noChangeAspect="1"/>
              </p:cNvGrpSpPr>
              <p:nvPr/>
            </p:nvGrpSpPr>
            <p:grpSpPr>
              <a:xfrm>
                <a:off x="9670476" y="2533879"/>
                <a:ext cx="942075" cy="943200"/>
                <a:chOff x="4248284" y="3680217"/>
                <a:chExt cx="851113" cy="852130"/>
              </a:xfrm>
            </p:grpSpPr>
            <p:grpSp>
              <p:nvGrpSpPr>
                <p:cNvPr id="172" name="Group 171">
                  <a:extLst>
                    <a:ext uri="{FF2B5EF4-FFF2-40B4-BE49-F238E27FC236}">
                      <a16:creationId xmlns:a16="http://schemas.microsoft.com/office/drawing/2014/main" id="{AE839349-12FE-6A46-4917-6D8961CA009B}"/>
                    </a:ext>
                  </a:extLst>
                </p:cNvPr>
                <p:cNvGrpSpPr/>
                <p:nvPr/>
              </p:nvGrpSpPr>
              <p:grpSpPr>
                <a:xfrm>
                  <a:off x="4248284" y="3680217"/>
                  <a:ext cx="851113" cy="852130"/>
                  <a:chOff x="438150" y="1687165"/>
                  <a:chExt cx="1458274" cy="1458274"/>
                </a:xfrm>
              </p:grpSpPr>
              <p:sp>
                <p:nvSpPr>
                  <p:cNvPr id="174" name="Oval 173">
                    <a:extLst>
                      <a:ext uri="{FF2B5EF4-FFF2-40B4-BE49-F238E27FC236}">
                        <a16:creationId xmlns:a16="http://schemas.microsoft.com/office/drawing/2014/main" id="{BDF4F8A9-CD5F-9099-B810-81C2EA144BDF}"/>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75" name="Oval 174">
                    <a:extLst>
                      <a:ext uri="{FF2B5EF4-FFF2-40B4-BE49-F238E27FC236}">
                        <a16:creationId xmlns:a16="http://schemas.microsoft.com/office/drawing/2014/main" id="{D2299BA5-A8FF-660E-CC1D-933830F6FF7B}"/>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73" name="Oval 172">
                  <a:extLst>
                    <a:ext uri="{FF2B5EF4-FFF2-40B4-BE49-F238E27FC236}">
                      <a16:creationId xmlns:a16="http://schemas.microsoft.com/office/drawing/2014/main" id="{315E2A7F-61DA-0CDA-8311-76774D4754EC}"/>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pic>
            <p:nvPicPr>
              <p:cNvPr id="177" name="Graphic 176">
                <a:extLst>
                  <a:ext uri="{FF2B5EF4-FFF2-40B4-BE49-F238E27FC236}">
                    <a16:creationId xmlns:a16="http://schemas.microsoft.com/office/drawing/2014/main" id="{7010538E-1D11-02CE-4C9C-9F3A5B6A30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9969" y="2828217"/>
                <a:ext cx="383088" cy="306470"/>
              </a:xfrm>
              <a:prstGeom prst="rect">
                <a:avLst/>
              </a:prstGeom>
            </p:spPr>
          </p:pic>
        </p:grpSp>
        <p:sp>
          <p:nvSpPr>
            <p:cNvPr id="178" name="TextBox 177">
              <a:extLst>
                <a:ext uri="{FF2B5EF4-FFF2-40B4-BE49-F238E27FC236}">
                  <a16:creationId xmlns:a16="http://schemas.microsoft.com/office/drawing/2014/main" id="{4A174361-589A-A3C5-3F46-6D04883D8463}"/>
                </a:ext>
              </a:extLst>
            </p:cNvPr>
            <p:cNvSpPr txBox="1"/>
            <p:nvPr/>
          </p:nvSpPr>
          <p:spPr>
            <a:xfrm>
              <a:off x="9651636" y="3532130"/>
              <a:ext cx="979755" cy="246221"/>
            </a:xfrm>
            <a:prstGeom prst="rect">
              <a:avLst/>
            </a:prstGeom>
            <a:noFill/>
          </p:spPr>
          <p:txBody>
            <a:bodyPr wrap="none" rtlCol="0" anchor="ctr">
              <a:spAutoFit/>
            </a:bodyPr>
            <a:lstStyle/>
            <a:p>
              <a:pPr algn="ctr"/>
              <a:r>
                <a:rPr lang="en-GB" sz="1000" b="1">
                  <a:solidFill>
                    <a:schemeClr val="bg1"/>
                  </a:solidFill>
                  <a:latin typeface="Helvetica" pitchFamily="2" charset="0"/>
                </a:rPr>
                <a:t>Digital Agent</a:t>
              </a:r>
            </a:p>
          </p:txBody>
        </p:sp>
      </p:grpSp>
      <p:grpSp>
        <p:nvGrpSpPr>
          <p:cNvPr id="184" name="Group 183">
            <a:extLst>
              <a:ext uri="{FF2B5EF4-FFF2-40B4-BE49-F238E27FC236}">
                <a16:creationId xmlns:a16="http://schemas.microsoft.com/office/drawing/2014/main" id="{A62F43B5-9F9A-796C-A69C-2C9359D37814}"/>
              </a:ext>
            </a:extLst>
          </p:cNvPr>
          <p:cNvGrpSpPr/>
          <p:nvPr/>
        </p:nvGrpSpPr>
        <p:grpSpPr>
          <a:xfrm>
            <a:off x="9670476" y="4201110"/>
            <a:ext cx="942075" cy="1255193"/>
            <a:chOff x="9670476" y="4643546"/>
            <a:chExt cx="942075" cy="1255193"/>
          </a:xfrm>
        </p:grpSpPr>
        <p:grpSp>
          <p:nvGrpSpPr>
            <p:cNvPr id="181" name="Group 180">
              <a:extLst>
                <a:ext uri="{FF2B5EF4-FFF2-40B4-BE49-F238E27FC236}">
                  <a16:creationId xmlns:a16="http://schemas.microsoft.com/office/drawing/2014/main" id="{87D414BE-B913-28E2-68FE-AAE38F91397A}"/>
                </a:ext>
              </a:extLst>
            </p:cNvPr>
            <p:cNvGrpSpPr/>
            <p:nvPr/>
          </p:nvGrpSpPr>
          <p:grpSpPr>
            <a:xfrm>
              <a:off x="9670476" y="4643546"/>
              <a:ext cx="942075" cy="943200"/>
              <a:chOff x="9670476" y="4643546"/>
              <a:chExt cx="942075" cy="943200"/>
            </a:xfrm>
          </p:grpSpPr>
          <p:grpSp>
            <p:nvGrpSpPr>
              <p:cNvPr id="163" name="Group 162">
                <a:extLst>
                  <a:ext uri="{FF2B5EF4-FFF2-40B4-BE49-F238E27FC236}">
                    <a16:creationId xmlns:a16="http://schemas.microsoft.com/office/drawing/2014/main" id="{161C826C-6960-8309-126E-30E07895170A}"/>
                  </a:ext>
                </a:extLst>
              </p:cNvPr>
              <p:cNvGrpSpPr>
                <a:grpSpLocks noChangeAspect="1"/>
              </p:cNvGrpSpPr>
              <p:nvPr/>
            </p:nvGrpSpPr>
            <p:grpSpPr>
              <a:xfrm>
                <a:off x="9670476" y="4643546"/>
                <a:ext cx="942075" cy="943200"/>
                <a:chOff x="4248284" y="3680217"/>
                <a:chExt cx="851113" cy="852130"/>
              </a:xfrm>
            </p:grpSpPr>
            <p:grpSp>
              <p:nvGrpSpPr>
                <p:cNvPr id="165" name="Group 164">
                  <a:extLst>
                    <a:ext uri="{FF2B5EF4-FFF2-40B4-BE49-F238E27FC236}">
                      <a16:creationId xmlns:a16="http://schemas.microsoft.com/office/drawing/2014/main" id="{7616A816-753C-9D68-04CA-3974C2A204AD}"/>
                    </a:ext>
                  </a:extLst>
                </p:cNvPr>
                <p:cNvGrpSpPr/>
                <p:nvPr/>
              </p:nvGrpSpPr>
              <p:grpSpPr>
                <a:xfrm>
                  <a:off x="4248284" y="3680217"/>
                  <a:ext cx="851113" cy="852130"/>
                  <a:chOff x="438150" y="1687165"/>
                  <a:chExt cx="1458274" cy="1458274"/>
                </a:xfrm>
              </p:grpSpPr>
              <p:sp>
                <p:nvSpPr>
                  <p:cNvPr id="167" name="Oval 166">
                    <a:extLst>
                      <a:ext uri="{FF2B5EF4-FFF2-40B4-BE49-F238E27FC236}">
                        <a16:creationId xmlns:a16="http://schemas.microsoft.com/office/drawing/2014/main" id="{1388940B-9EBC-FDEE-E415-8EAF7BB0DCC8}"/>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68" name="Oval 167">
                    <a:extLst>
                      <a:ext uri="{FF2B5EF4-FFF2-40B4-BE49-F238E27FC236}">
                        <a16:creationId xmlns:a16="http://schemas.microsoft.com/office/drawing/2014/main" id="{34873233-9028-463E-9D37-7DCB7CF72D56}"/>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66" name="Oval 165">
                  <a:extLst>
                    <a:ext uri="{FF2B5EF4-FFF2-40B4-BE49-F238E27FC236}">
                      <a16:creationId xmlns:a16="http://schemas.microsoft.com/office/drawing/2014/main" id="{6CC4A8E6-0EAE-296F-4A84-DD0436F21F16}"/>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pic>
            <p:nvPicPr>
              <p:cNvPr id="170" name="Graphic 169">
                <a:extLst>
                  <a:ext uri="{FF2B5EF4-FFF2-40B4-BE49-F238E27FC236}">
                    <a16:creationId xmlns:a16="http://schemas.microsoft.com/office/drawing/2014/main" id="{4A9FCC8E-CEF2-A046-4498-229C661E92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4977" y="4944187"/>
                <a:ext cx="293073" cy="341918"/>
              </a:xfrm>
              <a:prstGeom prst="rect">
                <a:avLst/>
              </a:prstGeom>
            </p:spPr>
          </p:pic>
        </p:grpSp>
        <p:sp>
          <p:nvSpPr>
            <p:cNvPr id="180" name="TextBox 179">
              <a:extLst>
                <a:ext uri="{FF2B5EF4-FFF2-40B4-BE49-F238E27FC236}">
                  <a16:creationId xmlns:a16="http://schemas.microsoft.com/office/drawing/2014/main" id="{D4E77861-D8D6-0DB6-085E-3145724C0D60}"/>
                </a:ext>
              </a:extLst>
            </p:cNvPr>
            <p:cNvSpPr txBox="1"/>
            <p:nvPr/>
          </p:nvSpPr>
          <p:spPr>
            <a:xfrm>
              <a:off x="9718962" y="5652518"/>
              <a:ext cx="845103" cy="246221"/>
            </a:xfrm>
            <a:prstGeom prst="rect">
              <a:avLst/>
            </a:prstGeom>
            <a:noFill/>
          </p:spPr>
          <p:txBody>
            <a:bodyPr wrap="none" rtlCol="0" anchor="ctr">
              <a:spAutoFit/>
            </a:bodyPr>
            <a:lstStyle/>
            <a:p>
              <a:pPr algn="ctr"/>
              <a:r>
                <a:rPr lang="en-GB" sz="1000" b="1">
                  <a:solidFill>
                    <a:schemeClr val="bg1"/>
                  </a:solidFill>
                  <a:latin typeface="Helvetica" pitchFamily="2" charset="0"/>
                </a:rPr>
                <a:t>Live Agent</a:t>
              </a:r>
            </a:p>
          </p:txBody>
        </p:sp>
      </p:grpSp>
      <p:sp>
        <p:nvSpPr>
          <p:cNvPr id="185" name="TextBox 184">
            <a:extLst>
              <a:ext uri="{FF2B5EF4-FFF2-40B4-BE49-F238E27FC236}">
                <a16:creationId xmlns:a16="http://schemas.microsoft.com/office/drawing/2014/main" id="{47C3B4A3-4D2E-DE85-E458-218BDC1B7482}"/>
              </a:ext>
            </a:extLst>
          </p:cNvPr>
          <p:cNvSpPr txBox="1"/>
          <p:nvPr/>
        </p:nvSpPr>
        <p:spPr>
          <a:xfrm>
            <a:off x="9271741" y="986345"/>
            <a:ext cx="1215397" cy="369332"/>
          </a:xfrm>
          <a:prstGeom prst="rect">
            <a:avLst/>
          </a:prstGeom>
          <a:noFill/>
        </p:spPr>
        <p:txBody>
          <a:bodyPr wrap="none" rtlCol="0">
            <a:spAutoFit/>
          </a:bodyPr>
          <a:lstStyle/>
          <a:p>
            <a:pPr algn="ctr"/>
            <a:r>
              <a:rPr lang="en-GB" b="1">
                <a:solidFill>
                  <a:schemeClr val="bg1"/>
                </a:solidFill>
                <a:latin typeface="Helvetica" pitchFamily="2" charset="0"/>
              </a:rPr>
              <a:t>Business</a:t>
            </a:r>
          </a:p>
        </p:txBody>
      </p:sp>
      <p:grpSp>
        <p:nvGrpSpPr>
          <p:cNvPr id="407" name="Group 406">
            <a:extLst>
              <a:ext uri="{FF2B5EF4-FFF2-40B4-BE49-F238E27FC236}">
                <a16:creationId xmlns:a16="http://schemas.microsoft.com/office/drawing/2014/main" id="{0C6BBC0A-216F-3CB4-3678-59FC5B894EA4}"/>
              </a:ext>
            </a:extLst>
          </p:cNvPr>
          <p:cNvGrpSpPr/>
          <p:nvPr/>
        </p:nvGrpSpPr>
        <p:grpSpPr>
          <a:xfrm>
            <a:off x="3917957" y="5461426"/>
            <a:ext cx="1861506" cy="942714"/>
            <a:chOff x="3917957" y="5461426"/>
            <a:chExt cx="1861506" cy="942714"/>
          </a:xfrm>
        </p:grpSpPr>
        <p:grpSp>
          <p:nvGrpSpPr>
            <p:cNvPr id="119" name="Group 118">
              <a:extLst>
                <a:ext uri="{FF2B5EF4-FFF2-40B4-BE49-F238E27FC236}">
                  <a16:creationId xmlns:a16="http://schemas.microsoft.com/office/drawing/2014/main" id="{E8D0D99B-5EC0-6663-0C1E-8D17609A260E}"/>
                </a:ext>
              </a:extLst>
            </p:cNvPr>
            <p:cNvGrpSpPr/>
            <p:nvPr/>
          </p:nvGrpSpPr>
          <p:grpSpPr>
            <a:xfrm>
              <a:off x="4837874" y="5461426"/>
              <a:ext cx="941589" cy="942714"/>
              <a:chOff x="5119726" y="4000341"/>
              <a:chExt cx="941589" cy="942714"/>
            </a:xfrm>
          </p:grpSpPr>
          <p:grpSp>
            <p:nvGrpSpPr>
              <p:cNvPr id="73" name="Group 72">
                <a:extLst>
                  <a:ext uri="{FF2B5EF4-FFF2-40B4-BE49-F238E27FC236}">
                    <a16:creationId xmlns:a16="http://schemas.microsoft.com/office/drawing/2014/main" id="{23CACE2E-6BA5-BF90-231D-5023CD580307}"/>
                  </a:ext>
                </a:extLst>
              </p:cNvPr>
              <p:cNvGrpSpPr/>
              <p:nvPr/>
            </p:nvGrpSpPr>
            <p:grpSpPr>
              <a:xfrm>
                <a:off x="5119726" y="4000341"/>
                <a:ext cx="941589" cy="942714"/>
                <a:chOff x="4248284" y="3680217"/>
                <a:chExt cx="851113" cy="852130"/>
              </a:xfrm>
            </p:grpSpPr>
            <p:grpSp>
              <p:nvGrpSpPr>
                <p:cNvPr id="74" name="Group 73">
                  <a:extLst>
                    <a:ext uri="{FF2B5EF4-FFF2-40B4-BE49-F238E27FC236}">
                      <a16:creationId xmlns:a16="http://schemas.microsoft.com/office/drawing/2014/main" id="{616D2C20-3596-DB4D-A144-08C8FE3C5FDB}"/>
                    </a:ext>
                  </a:extLst>
                </p:cNvPr>
                <p:cNvGrpSpPr/>
                <p:nvPr/>
              </p:nvGrpSpPr>
              <p:grpSpPr>
                <a:xfrm>
                  <a:off x="4248284" y="3680217"/>
                  <a:ext cx="851113" cy="852130"/>
                  <a:chOff x="438150" y="1687165"/>
                  <a:chExt cx="1458274" cy="1458274"/>
                </a:xfrm>
              </p:grpSpPr>
              <p:sp>
                <p:nvSpPr>
                  <p:cNvPr id="77" name="Oval 76">
                    <a:extLst>
                      <a:ext uri="{FF2B5EF4-FFF2-40B4-BE49-F238E27FC236}">
                        <a16:creationId xmlns:a16="http://schemas.microsoft.com/office/drawing/2014/main" id="{35F4146E-CFD7-1E0D-7BEC-8EC3D6A618CF}"/>
                      </a:ext>
                    </a:extLst>
                  </p:cNvPr>
                  <p:cNvSpPr/>
                  <p:nvPr/>
                </p:nvSpPr>
                <p:spPr>
                  <a:xfrm>
                    <a:off x="438150" y="1687165"/>
                    <a:ext cx="1458274" cy="1458274"/>
                  </a:xfrm>
                  <a:prstGeom prst="ellipse">
                    <a:avLst/>
                  </a:prstGeom>
                  <a:solidFill>
                    <a:schemeClr val="accent3"/>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76" name="Oval 75">
                    <a:extLst>
                      <a:ext uri="{FF2B5EF4-FFF2-40B4-BE49-F238E27FC236}">
                        <a16:creationId xmlns:a16="http://schemas.microsoft.com/office/drawing/2014/main" id="{C31F1FC4-4BEF-1CCD-A6BF-253976797353}"/>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75" name="Oval 74">
                  <a:extLst>
                    <a:ext uri="{FF2B5EF4-FFF2-40B4-BE49-F238E27FC236}">
                      <a16:creationId xmlns:a16="http://schemas.microsoft.com/office/drawing/2014/main" id="{FB882AFF-17CE-95A1-1396-37A284638111}"/>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95" name="Graphic 94">
                <a:extLst>
                  <a:ext uri="{FF2B5EF4-FFF2-40B4-BE49-F238E27FC236}">
                    <a16:creationId xmlns:a16="http://schemas.microsoft.com/office/drawing/2014/main" id="{0D7F1F1E-0782-80D7-9FE7-34B55FA03E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48966" y="4289130"/>
                <a:ext cx="294958" cy="336356"/>
              </a:xfrm>
              <a:prstGeom prst="rect">
                <a:avLst/>
              </a:prstGeom>
            </p:spPr>
          </p:pic>
        </p:grpSp>
        <p:sp>
          <p:nvSpPr>
            <p:cNvPr id="200" name="Rectangle: Rounded Corners 199">
              <a:extLst>
                <a:ext uri="{FF2B5EF4-FFF2-40B4-BE49-F238E27FC236}">
                  <a16:creationId xmlns:a16="http://schemas.microsoft.com/office/drawing/2014/main" id="{814FEFBB-8CB0-B5F2-4561-787B9C058B46}"/>
                </a:ext>
              </a:extLst>
            </p:cNvPr>
            <p:cNvSpPr/>
            <p:nvPr/>
          </p:nvSpPr>
          <p:spPr>
            <a:xfrm>
              <a:off x="3917957" y="5527927"/>
              <a:ext cx="908115" cy="816972"/>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lvl="0" algn="r"/>
              <a:r>
                <a:rPr lang="en-GB" sz="1050" b="1">
                  <a:solidFill>
                    <a:schemeClr val="tx1"/>
                  </a:solidFill>
                  <a:latin typeface="Helvetica" pitchFamily="2" charset="0"/>
                </a:rPr>
                <a:t>Agent, Supervisor, Admin</a:t>
              </a:r>
            </a:p>
          </p:txBody>
        </p:sp>
      </p:grpSp>
      <p:grpSp>
        <p:nvGrpSpPr>
          <p:cNvPr id="207" name="Group 206">
            <a:extLst>
              <a:ext uri="{FF2B5EF4-FFF2-40B4-BE49-F238E27FC236}">
                <a16:creationId xmlns:a16="http://schemas.microsoft.com/office/drawing/2014/main" id="{9D41C478-1D07-8D8E-CC1E-914FCCC2A0B3}"/>
              </a:ext>
            </a:extLst>
          </p:cNvPr>
          <p:cNvGrpSpPr/>
          <p:nvPr/>
        </p:nvGrpSpPr>
        <p:grpSpPr>
          <a:xfrm>
            <a:off x="6435369" y="5461426"/>
            <a:ext cx="2068181" cy="942714"/>
            <a:chOff x="6435369" y="5292091"/>
            <a:chExt cx="2068181" cy="942714"/>
          </a:xfrm>
        </p:grpSpPr>
        <p:grpSp>
          <p:nvGrpSpPr>
            <p:cNvPr id="120" name="Group 119">
              <a:extLst>
                <a:ext uri="{FF2B5EF4-FFF2-40B4-BE49-F238E27FC236}">
                  <a16:creationId xmlns:a16="http://schemas.microsoft.com/office/drawing/2014/main" id="{AD66A0A0-7311-AE26-B342-AAF59095E11F}"/>
                </a:ext>
              </a:extLst>
            </p:cNvPr>
            <p:cNvGrpSpPr/>
            <p:nvPr/>
          </p:nvGrpSpPr>
          <p:grpSpPr>
            <a:xfrm>
              <a:off x="6435369" y="5292091"/>
              <a:ext cx="941589" cy="942714"/>
              <a:chOff x="6384371" y="4000341"/>
              <a:chExt cx="941589" cy="942714"/>
            </a:xfrm>
          </p:grpSpPr>
          <p:grpSp>
            <p:nvGrpSpPr>
              <p:cNvPr id="66" name="Group 65">
                <a:extLst>
                  <a:ext uri="{FF2B5EF4-FFF2-40B4-BE49-F238E27FC236}">
                    <a16:creationId xmlns:a16="http://schemas.microsoft.com/office/drawing/2014/main" id="{49AAEDB7-A396-EB1A-AE96-2E3B1C285D05}"/>
                  </a:ext>
                </a:extLst>
              </p:cNvPr>
              <p:cNvGrpSpPr/>
              <p:nvPr/>
            </p:nvGrpSpPr>
            <p:grpSpPr>
              <a:xfrm>
                <a:off x="6384371" y="4000341"/>
                <a:ext cx="941589" cy="942714"/>
                <a:chOff x="4248284" y="3680217"/>
                <a:chExt cx="851113" cy="852130"/>
              </a:xfrm>
            </p:grpSpPr>
            <p:grpSp>
              <p:nvGrpSpPr>
                <p:cNvPr id="67" name="Group 66">
                  <a:extLst>
                    <a:ext uri="{FF2B5EF4-FFF2-40B4-BE49-F238E27FC236}">
                      <a16:creationId xmlns:a16="http://schemas.microsoft.com/office/drawing/2014/main" id="{C059A8DA-A32D-C1F2-07DC-C2A9F93FCDDF}"/>
                    </a:ext>
                  </a:extLst>
                </p:cNvPr>
                <p:cNvGrpSpPr/>
                <p:nvPr/>
              </p:nvGrpSpPr>
              <p:grpSpPr>
                <a:xfrm>
                  <a:off x="4248284" y="3680217"/>
                  <a:ext cx="851113" cy="852130"/>
                  <a:chOff x="438150" y="1687165"/>
                  <a:chExt cx="1458274" cy="1458274"/>
                </a:xfrm>
              </p:grpSpPr>
              <p:sp>
                <p:nvSpPr>
                  <p:cNvPr id="70" name="Oval 69">
                    <a:extLst>
                      <a:ext uri="{FF2B5EF4-FFF2-40B4-BE49-F238E27FC236}">
                        <a16:creationId xmlns:a16="http://schemas.microsoft.com/office/drawing/2014/main" id="{C57C1D18-EAA8-9D67-FD85-65E1095FCFC3}"/>
                      </a:ext>
                    </a:extLst>
                  </p:cNvPr>
                  <p:cNvSpPr/>
                  <p:nvPr/>
                </p:nvSpPr>
                <p:spPr>
                  <a:xfrm>
                    <a:off x="438150" y="1687165"/>
                    <a:ext cx="1458274" cy="1458274"/>
                  </a:xfrm>
                  <a:prstGeom prst="ellipse">
                    <a:avLst/>
                  </a:prstGeom>
                  <a:solidFill>
                    <a:schemeClr val="tx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69" name="Oval 68">
                    <a:extLst>
                      <a:ext uri="{FF2B5EF4-FFF2-40B4-BE49-F238E27FC236}">
                        <a16:creationId xmlns:a16="http://schemas.microsoft.com/office/drawing/2014/main" id="{75FB3A0C-9DDB-BAF1-B22D-502C80721A05}"/>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68" name="Oval 67">
                  <a:extLst>
                    <a:ext uri="{FF2B5EF4-FFF2-40B4-BE49-F238E27FC236}">
                      <a16:creationId xmlns:a16="http://schemas.microsoft.com/office/drawing/2014/main" id="{C3517A41-679F-89E3-1B4A-45A2E49D068B}"/>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97" name="Graphic 96">
                <a:extLst>
                  <a:ext uri="{FF2B5EF4-FFF2-40B4-BE49-F238E27FC236}">
                    <a16:creationId xmlns:a16="http://schemas.microsoft.com/office/drawing/2014/main" id="{6AC3A007-36AE-C950-CADF-CDB5973325A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6549" y="4360073"/>
                <a:ext cx="318547" cy="269540"/>
              </a:xfrm>
              <a:prstGeom prst="rect">
                <a:avLst/>
              </a:prstGeom>
            </p:spPr>
          </p:pic>
        </p:grpSp>
        <p:sp>
          <p:nvSpPr>
            <p:cNvPr id="201" name="Rectangle: Rounded Corners 200">
              <a:extLst>
                <a:ext uri="{FF2B5EF4-FFF2-40B4-BE49-F238E27FC236}">
                  <a16:creationId xmlns:a16="http://schemas.microsoft.com/office/drawing/2014/main" id="{89FE1D1C-7B36-9132-4B07-942C4C249A6A}"/>
                </a:ext>
              </a:extLst>
            </p:cNvPr>
            <p:cNvSpPr/>
            <p:nvPr/>
          </p:nvSpPr>
          <p:spPr>
            <a:xfrm>
              <a:off x="7400561" y="5358592"/>
              <a:ext cx="1102989" cy="816972"/>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GB" sz="1050" b="1">
                  <a:solidFill>
                    <a:schemeClr val="bg1"/>
                  </a:solidFill>
                  <a:latin typeface="Helvetica" pitchFamily="2" charset="0"/>
                </a:rPr>
                <a:t>Reporting &amp; Analytics</a:t>
              </a:r>
            </a:p>
          </p:txBody>
        </p:sp>
      </p:grpSp>
      <p:grpSp>
        <p:nvGrpSpPr>
          <p:cNvPr id="406" name="Group 405">
            <a:extLst>
              <a:ext uri="{FF2B5EF4-FFF2-40B4-BE49-F238E27FC236}">
                <a16:creationId xmlns:a16="http://schemas.microsoft.com/office/drawing/2014/main" id="{938D2F2E-341B-9223-437E-EB8ECFE6CFCB}"/>
              </a:ext>
            </a:extLst>
          </p:cNvPr>
          <p:cNvGrpSpPr/>
          <p:nvPr/>
        </p:nvGrpSpPr>
        <p:grpSpPr>
          <a:xfrm>
            <a:off x="3818087" y="1615591"/>
            <a:ext cx="1961376" cy="942714"/>
            <a:chOff x="3818087" y="1615591"/>
            <a:chExt cx="1961376" cy="942714"/>
          </a:xfrm>
        </p:grpSpPr>
        <p:grpSp>
          <p:nvGrpSpPr>
            <p:cNvPr id="124" name="Group 123">
              <a:extLst>
                <a:ext uri="{FF2B5EF4-FFF2-40B4-BE49-F238E27FC236}">
                  <a16:creationId xmlns:a16="http://schemas.microsoft.com/office/drawing/2014/main" id="{808B6F38-C01A-DD46-3432-9A3C1B276117}"/>
                </a:ext>
              </a:extLst>
            </p:cNvPr>
            <p:cNvGrpSpPr/>
            <p:nvPr/>
          </p:nvGrpSpPr>
          <p:grpSpPr>
            <a:xfrm>
              <a:off x="4837874" y="1615591"/>
              <a:ext cx="941589" cy="942714"/>
              <a:chOff x="3506586" y="985644"/>
              <a:chExt cx="941589" cy="942714"/>
            </a:xfrm>
          </p:grpSpPr>
          <p:grpSp>
            <p:nvGrpSpPr>
              <p:cNvPr id="29" name="Group 28">
                <a:extLst>
                  <a:ext uri="{FF2B5EF4-FFF2-40B4-BE49-F238E27FC236}">
                    <a16:creationId xmlns:a16="http://schemas.microsoft.com/office/drawing/2014/main" id="{F913F910-BEA6-3290-9C85-192BC2932F42}"/>
                  </a:ext>
                </a:extLst>
              </p:cNvPr>
              <p:cNvGrpSpPr/>
              <p:nvPr/>
            </p:nvGrpSpPr>
            <p:grpSpPr>
              <a:xfrm>
                <a:off x="3506586" y="985644"/>
                <a:ext cx="941589" cy="942714"/>
                <a:chOff x="4248284" y="3680217"/>
                <a:chExt cx="851113" cy="852130"/>
              </a:xfrm>
            </p:grpSpPr>
            <p:grpSp>
              <p:nvGrpSpPr>
                <p:cNvPr id="31" name="Group 30">
                  <a:extLst>
                    <a:ext uri="{FF2B5EF4-FFF2-40B4-BE49-F238E27FC236}">
                      <a16:creationId xmlns:a16="http://schemas.microsoft.com/office/drawing/2014/main" id="{364421C2-173D-69DC-EE76-7F9ADCAE3D88}"/>
                    </a:ext>
                  </a:extLst>
                </p:cNvPr>
                <p:cNvGrpSpPr/>
                <p:nvPr/>
              </p:nvGrpSpPr>
              <p:grpSpPr>
                <a:xfrm>
                  <a:off x="4248284" y="3680217"/>
                  <a:ext cx="851113" cy="852130"/>
                  <a:chOff x="438150" y="1687165"/>
                  <a:chExt cx="1458274" cy="1458274"/>
                </a:xfrm>
              </p:grpSpPr>
              <p:sp>
                <p:nvSpPr>
                  <p:cNvPr id="34" name="Oval 33">
                    <a:extLst>
                      <a:ext uri="{FF2B5EF4-FFF2-40B4-BE49-F238E27FC236}">
                        <a16:creationId xmlns:a16="http://schemas.microsoft.com/office/drawing/2014/main" id="{36339C29-4322-3912-31CB-745B69CBA9C5}"/>
                      </a:ext>
                    </a:extLst>
                  </p:cNvPr>
                  <p:cNvSpPr/>
                  <p:nvPr/>
                </p:nvSpPr>
                <p:spPr>
                  <a:xfrm>
                    <a:off x="438150" y="1687165"/>
                    <a:ext cx="1458274" cy="1458274"/>
                  </a:xfrm>
                  <a:prstGeom prst="ellipse">
                    <a:avLst/>
                  </a:prstGeom>
                  <a:solidFill>
                    <a:schemeClr val="accent3"/>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33" name="Oval 32">
                    <a:extLst>
                      <a:ext uri="{FF2B5EF4-FFF2-40B4-BE49-F238E27FC236}">
                        <a16:creationId xmlns:a16="http://schemas.microsoft.com/office/drawing/2014/main" id="{CCEBD5E5-0460-F2D7-40B8-130EA8A8E647}"/>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32" name="Oval 31">
                  <a:extLst>
                    <a:ext uri="{FF2B5EF4-FFF2-40B4-BE49-F238E27FC236}">
                      <a16:creationId xmlns:a16="http://schemas.microsoft.com/office/drawing/2014/main" id="{89AE753B-2D70-FC1F-AF05-5612F7811BD9}"/>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36" name="Graphic 35">
                <a:extLst>
                  <a:ext uri="{FF2B5EF4-FFF2-40B4-BE49-F238E27FC236}">
                    <a16:creationId xmlns:a16="http://schemas.microsoft.com/office/drawing/2014/main" id="{BC3D7128-437D-E9C5-9085-8E24E61599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48792" y="1268014"/>
                <a:ext cx="257175" cy="390525"/>
              </a:xfrm>
              <a:prstGeom prst="rect">
                <a:avLst/>
              </a:prstGeom>
            </p:spPr>
          </p:pic>
        </p:grpSp>
        <p:sp>
          <p:nvSpPr>
            <p:cNvPr id="204" name="Rectangle: Rounded Corners 203">
              <a:extLst>
                <a:ext uri="{FF2B5EF4-FFF2-40B4-BE49-F238E27FC236}">
                  <a16:creationId xmlns:a16="http://schemas.microsoft.com/office/drawing/2014/main" id="{6FEFEF03-E05E-0525-685B-82157104C15C}"/>
                </a:ext>
              </a:extLst>
            </p:cNvPr>
            <p:cNvSpPr/>
            <p:nvPr/>
          </p:nvSpPr>
          <p:spPr>
            <a:xfrm>
              <a:off x="3818087" y="1866103"/>
              <a:ext cx="996461" cy="44169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lvl="0" algn="r"/>
              <a:r>
                <a:rPr lang="en-GB" sz="1050" b="1">
                  <a:solidFill>
                    <a:schemeClr val="tx1"/>
                  </a:solidFill>
                  <a:latin typeface="Helvetica" pitchFamily="2" charset="0"/>
                </a:rPr>
                <a:t>Agent Assist</a:t>
              </a:r>
            </a:p>
          </p:txBody>
        </p:sp>
      </p:grpSp>
      <p:grpSp>
        <p:nvGrpSpPr>
          <p:cNvPr id="408" name="Group 407">
            <a:extLst>
              <a:ext uri="{FF2B5EF4-FFF2-40B4-BE49-F238E27FC236}">
                <a16:creationId xmlns:a16="http://schemas.microsoft.com/office/drawing/2014/main" id="{37751205-0482-E2F5-1927-3D1246A53CB7}"/>
              </a:ext>
            </a:extLst>
          </p:cNvPr>
          <p:cNvGrpSpPr/>
          <p:nvPr/>
        </p:nvGrpSpPr>
        <p:grpSpPr>
          <a:xfrm>
            <a:off x="6435369" y="1615591"/>
            <a:ext cx="1942460" cy="942714"/>
            <a:chOff x="6435369" y="1615591"/>
            <a:chExt cx="1942460" cy="942714"/>
          </a:xfrm>
        </p:grpSpPr>
        <p:grpSp>
          <p:nvGrpSpPr>
            <p:cNvPr id="123" name="Group 122">
              <a:extLst>
                <a:ext uri="{FF2B5EF4-FFF2-40B4-BE49-F238E27FC236}">
                  <a16:creationId xmlns:a16="http://schemas.microsoft.com/office/drawing/2014/main" id="{0E98606E-1388-0FEA-A9A8-131849AA2364}"/>
                </a:ext>
              </a:extLst>
            </p:cNvPr>
            <p:cNvGrpSpPr/>
            <p:nvPr/>
          </p:nvGrpSpPr>
          <p:grpSpPr>
            <a:xfrm>
              <a:off x="6435369" y="1615591"/>
              <a:ext cx="941589" cy="942714"/>
              <a:chOff x="7544194" y="985644"/>
              <a:chExt cx="941589" cy="942714"/>
            </a:xfrm>
          </p:grpSpPr>
          <p:grpSp>
            <p:nvGrpSpPr>
              <p:cNvPr id="39" name="Group 38">
                <a:extLst>
                  <a:ext uri="{FF2B5EF4-FFF2-40B4-BE49-F238E27FC236}">
                    <a16:creationId xmlns:a16="http://schemas.microsoft.com/office/drawing/2014/main" id="{7CE7526D-2FB9-B061-C65A-B6B8A1EB41E0}"/>
                  </a:ext>
                </a:extLst>
              </p:cNvPr>
              <p:cNvGrpSpPr/>
              <p:nvPr/>
            </p:nvGrpSpPr>
            <p:grpSpPr>
              <a:xfrm>
                <a:off x="7544194" y="985644"/>
                <a:ext cx="941589" cy="942714"/>
                <a:chOff x="4248284" y="3680217"/>
                <a:chExt cx="851113" cy="852130"/>
              </a:xfrm>
            </p:grpSpPr>
            <p:grpSp>
              <p:nvGrpSpPr>
                <p:cNvPr id="40" name="Group 39">
                  <a:extLst>
                    <a:ext uri="{FF2B5EF4-FFF2-40B4-BE49-F238E27FC236}">
                      <a16:creationId xmlns:a16="http://schemas.microsoft.com/office/drawing/2014/main" id="{EEA1122A-BA17-2B33-B981-A8B81B8318E1}"/>
                    </a:ext>
                  </a:extLst>
                </p:cNvPr>
                <p:cNvGrpSpPr/>
                <p:nvPr/>
              </p:nvGrpSpPr>
              <p:grpSpPr>
                <a:xfrm>
                  <a:off x="4248284" y="3680217"/>
                  <a:ext cx="851113" cy="852130"/>
                  <a:chOff x="438150" y="1687165"/>
                  <a:chExt cx="1458274" cy="1458274"/>
                </a:xfrm>
              </p:grpSpPr>
              <p:sp>
                <p:nvSpPr>
                  <p:cNvPr id="43" name="Oval 42">
                    <a:extLst>
                      <a:ext uri="{FF2B5EF4-FFF2-40B4-BE49-F238E27FC236}">
                        <a16:creationId xmlns:a16="http://schemas.microsoft.com/office/drawing/2014/main" id="{721768CE-F2DF-38CC-B60D-EEFB5CF1D08F}"/>
                      </a:ext>
                    </a:extLst>
                  </p:cNvPr>
                  <p:cNvSpPr/>
                  <p:nvPr/>
                </p:nvSpPr>
                <p:spPr>
                  <a:xfrm>
                    <a:off x="438150" y="1687165"/>
                    <a:ext cx="1458274" cy="1458274"/>
                  </a:xfrm>
                  <a:prstGeom prst="ellipse">
                    <a:avLst/>
                  </a:prstGeom>
                  <a:solidFill>
                    <a:schemeClr val="tx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42" name="Oval 41">
                    <a:extLst>
                      <a:ext uri="{FF2B5EF4-FFF2-40B4-BE49-F238E27FC236}">
                        <a16:creationId xmlns:a16="http://schemas.microsoft.com/office/drawing/2014/main" id="{E1D4086E-E2E2-B02F-B81F-9795C2B93C1A}"/>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41" name="Oval 40">
                  <a:extLst>
                    <a:ext uri="{FF2B5EF4-FFF2-40B4-BE49-F238E27FC236}">
                      <a16:creationId xmlns:a16="http://schemas.microsoft.com/office/drawing/2014/main" id="{FE41E819-C6EF-5351-6B91-50DC6F7E2445}"/>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45" name="Graphic 44">
                <a:extLst>
                  <a:ext uri="{FF2B5EF4-FFF2-40B4-BE49-F238E27FC236}">
                    <a16:creationId xmlns:a16="http://schemas.microsoft.com/office/drawing/2014/main" id="{467C7502-87FD-04D0-7FDD-736FBD4C679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33613" y="1311774"/>
                <a:ext cx="357888" cy="279261"/>
              </a:xfrm>
              <a:prstGeom prst="rect">
                <a:avLst/>
              </a:prstGeom>
            </p:spPr>
          </p:pic>
        </p:grpSp>
        <p:sp>
          <p:nvSpPr>
            <p:cNvPr id="205" name="Rectangle: Rounded Corners 204">
              <a:extLst>
                <a:ext uri="{FF2B5EF4-FFF2-40B4-BE49-F238E27FC236}">
                  <a16:creationId xmlns:a16="http://schemas.microsoft.com/office/drawing/2014/main" id="{830D3841-53DB-D9D6-38F8-9CA6DCD4730F}"/>
                </a:ext>
              </a:extLst>
            </p:cNvPr>
            <p:cNvSpPr/>
            <p:nvPr/>
          </p:nvSpPr>
          <p:spPr>
            <a:xfrm>
              <a:off x="7381368" y="1866103"/>
              <a:ext cx="996461" cy="44169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GB" sz="1050" b="1">
                  <a:solidFill>
                    <a:schemeClr val="bg1"/>
                  </a:solidFill>
                  <a:latin typeface="Helvetica" pitchFamily="2" charset="0"/>
                </a:rPr>
                <a:t>Intelligent Routing</a:t>
              </a:r>
            </a:p>
          </p:txBody>
        </p:sp>
      </p:grpSp>
      <p:sp>
        <p:nvSpPr>
          <p:cNvPr id="209" name="Rectangle: Rounded Corners 208">
            <a:extLst>
              <a:ext uri="{FF2B5EF4-FFF2-40B4-BE49-F238E27FC236}">
                <a16:creationId xmlns:a16="http://schemas.microsoft.com/office/drawing/2014/main" id="{E31776E6-6CCB-434C-8551-A89C81AF1513}"/>
              </a:ext>
            </a:extLst>
          </p:cNvPr>
          <p:cNvSpPr/>
          <p:nvPr/>
        </p:nvSpPr>
        <p:spPr>
          <a:xfrm>
            <a:off x="10683564" y="3400165"/>
            <a:ext cx="996461" cy="96854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GB" sz="1050" b="1">
                <a:solidFill>
                  <a:schemeClr val="bg1"/>
                </a:solidFill>
                <a:latin typeface="Helvetica" pitchFamily="2" charset="0"/>
              </a:rPr>
              <a:t>CRM &amp; Customer Data</a:t>
            </a:r>
          </a:p>
        </p:txBody>
      </p:sp>
      <p:grpSp>
        <p:nvGrpSpPr>
          <p:cNvPr id="336" name="Group 335">
            <a:extLst>
              <a:ext uri="{FF2B5EF4-FFF2-40B4-BE49-F238E27FC236}">
                <a16:creationId xmlns:a16="http://schemas.microsoft.com/office/drawing/2014/main" id="{93BA43E7-2F11-7D02-C0FD-A6C9F507EACE}"/>
              </a:ext>
            </a:extLst>
          </p:cNvPr>
          <p:cNvGrpSpPr/>
          <p:nvPr/>
        </p:nvGrpSpPr>
        <p:grpSpPr>
          <a:xfrm>
            <a:off x="2878269" y="3952668"/>
            <a:ext cx="2027440" cy="1465"/>
            <a:chOff x="2878269" y="3783333"/>
            <a:chExt cx="2027440" cy="1465"/>
          </a:xfrm>
        </p:grpSpPr>
        <p:cxnSp>
          <p:nvCxnSpPr>
            <p:cNvPr id="216" name="Straight Connector 215">
              <a:extLst>
                <a:ext uri="{FF2B5EF4-FFF2-40B4-BE49-F238E27FC236}">
                  <a16:creationId xmlns:a16="http://schemas.microsoft.com/office/drawing/2014/main" id="{544B12D5-1EDE-3DE4-8428-39AE86ECFD44}"/>
                </a:ext>
              </a:extLst>
            </p:cNvPr>
            <p:cNvCxnSpPr>
              <a:cxnSpLocks/>
            </p:cNvCxnSpPr>
            <p:nvPr/>
          </p:nvCxnSpPr>
          <p:spPr>
            <a:xfrm>
              <a:off x="3003550" y="3784798"/>
              <a:ext cx="1902159" cy="0"/>
            </a:xfrm>
            <a:prstGeom prst="line">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25" name="Straight Connector 324">
              <a:extLst>
                <a:ext uri="{FF2B5EF4-FFF2-40B4-BE49-F238E27FC236}">
                  <a16:creationId xmlns:a16="http://schemas.microsoft.com/office/drawing/2014/main" id="{9D5D2A5A-E523-F2DB-4AF2-EA8F69A7F24A}"/>
                </a:ext>
              </a:extLst>
            </p:cNvPr>
            <p:cNvCxnSpPr>
              <a:cxnSpLocks/>
            </p:cNvCxnSpPr>
            <p:nvPr/>
          </p:nvCxnSpPr>
          <p:spPr>
            <a:xfrm>
              <a:off x="2878269" y="3783333"/>
              <a:ext cx="249008" cy="0"/>
            </a:xfrm>
            <a:prstGeom prst="line">
              <a:avLst/>
            </a:prstGeom>
            <a:ln w="19050" cap="rnd">
              <a:solidFill>
                <a:schemeClr val="bg1"/>
              </a:solidFill>
              <a:round/>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342" name="Group 341">
            <a:extLst>
              <a:ext uri="{FF2B5EF4-FFF2-40B4-BE49-F238E27FC236}">
                <a16:creationId xmlns:a16="http://schemas.microsoft.com/office/drawing/2014/main" id="{99B53D70-AF38-7479-D0F4-62BE8BA13FEE}"/>
              </a:ext>
            </a:extLst>
          </p:cNvPr>
          <p:cNvGrpSpPr/>
          <p:nvPr/>
        </p:nvGrpSpPr>
        <p:grpSpPr>
          <a:xfrm>
            <a:off x="2354148" y="4004650"/>
            <a:ext cx="2551560" cy="813588"/>
            <a:chOff x="2354148" y="3835315"/>
            <a:chExt cx="2551560" cy="813588"/>
          </a:xfrm>
        </p:grpSpPr>
        <p:cxnSp>
          <p:nvCxnSpPr>
            <p:cNvPr id="282" name="Straight Connector 281">
              <a:extLst>
                <a:ext uri="{FF2B5EF4-FFF2-40B4-BE49-F238E27FC236}">
                  <a16:creationId xmlns:a16="http://schemas.microsoft.com/office/drawing/2014/main" id="{FFBCDFB9-91A6-E7BC-1D5E-DC2DDBF7E7D7}"/>
                </a:ext>
              </a:extLst>
            </p:cNvPr>
            <p:cNvCxnSpPr>
              <a:cxnSpLocks/>
            </p:cNvCxnSpPr>
            <p:nvPr/>
          </p:nvCxnSpPr>
          <p:spPr>
            <a:xfrm>
              <a:off x="3062419" y="3838369"/>
              <a:ext cx="1843289"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cxnSp>
          <p:nvCxnSpPr>
            <p:cNvPr id="299" name="Connector: Elbow 298">
              <a:extLst>
                <a:ext uri="{FF2B5EF4-FFF2-40B4-BE49-F238E27FC236}">
                  <a16:creationId xmlns:a16="http://schemas.microsoft.com/office/drawing/2014/main" id="{0BD5681B-F2C3-E5EE-9772-25B30BD4E25C}"/>
                </a:ext>
              </a:extLst>
            </p:cNvPr>
            <p:cNvCxnSpPr>
              <a:cxnSpLocks/>
              <a:endCxn id="116" idx="6"/>
            </p:cNvCxnSpPr>
            <p:nvPr/>
          </p:nvCxnSpPr>
          <p:spPr>
            <a:xfrm rot="5400000">
              <a:off x="2315323" y="3906226"/>
              <a:ext cx="813588" cy="671765"/>
            </a:xfrm>
            <a:prstGeom prst="bentConnector2">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29" name="Straight Connector 328">
              <a:extLst>
                <a:ext uri="{FF2B5EF4-FFF2-40B4-BE49-F238E27FC236}">
                  <a16:creationId xmlns:a16="http://schemas.microsoft.com/office/drawing/2014/main" id="{19D4AB3D-FBD6-F93B-CCBD-C2E6609B21C5}"/>
                </a:ext>
              </a:extLst>
            </p:cNvPr>
            <p:cNvCxnSpPr>
              <a:cxnSpLocks/>
            </p:cNvCxnSpPr>
            <p:nvPr/>
          </p:nvCxnSpPr>
          <p:spPr>
            <a:xfrm>
              <a:off x="2354148" y="4648902"/>
              <a:ext cx="249008" cy="0"/>
            </a:xfrm>
            <a:prstGeom prst="line">
              <a:avLst/>
            </a:prstGeom>
            <a:ln w="19050" cap="rnd">
              <a:solidFill>
                <a:schemeClr val="bg1"/>
              </a:solidFill>
              <a:round/>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337" name="Group 336">
            <a:extLst>
              <a:ext uri="{FF2B5EF4-FFF2-40B4-BE49-F238E27FC236}">
                <a16:creationId xmlns:a16="http://schemas.microsoft.com/office/drawing/2014/main" id="{09764FD5-5081-F18C-FA72-B243A5F82996}"/>
              </a:ext>
            </a:extLst>
          </p:cNvPr>
          <p:cNvGrpSpPr/>
          <p:nvPr/>
        </p:nvGrpSpPr>
        <p:grpSpPr>
          <a:xfrm>
            <a:off x="2354148" y="3090029"/>
            <a:ext cx="2551560" cy="816999"/>
            <a:chOff x="2354148" y="2920694"/>
            <a:chExt cx="2551560" cy="816999"/>
          </a:xfrm>
        </p:grpSpPr>
        <p:cxnSp>
          <p:nvCxnSpPr>
            <p:cNvPr id="275" name="Straight Connector 274">
              <a:extLst>
                <a:ext uri="{FF2B5EF4-FFF2-40B4-BE49-F238E27FC236}">
                  <a16:creationId xmlns:a16="http://schemas.microsoft.com/office/drawing/2014/main" id="{B0891F48-76EB-D5F9-E967-A18150CE2701}"/>
                </a:ext>
              </a:extLst>
            </p:cNvPr>
            <p:cNvCxnSpPr>
              <a:cxnSpLocks/>
            </p:cNvCxnSpPr>
            <p:nvPr/>
          </p:nvCxnSpPr>
          <p:spPr>
            <a:xfrm>
              <a:off x="3062419" y="3729866"/>
              <a:ext cx="1843289" cy="0"/>
            </a:xfrm>
            <a:prstGeom prst="line">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296" name="Connector: Elbow 295">
              <a:extLst>
                <a:ext uri="{FF2B5EF4-FFF2-40B4-BE49-F238E27FC236}">
                  <a16:creationId xmlns:a16="http://schemas.microsoft.com/office/drawing/2014/main" id="{C663A59F-215D-50DE-62E0-A68E31908EBC}"/>
                </a:ext>
              </a:extLst>
            </p:cNvPr>
            <p:cNvCxnSpPr>
              <a:cxnSpLocks/>
              <a:endCxn id="27" idx="6"/>
            </p:cNvCxnSpPr>
            <p:nvPr/>
          </p:nvCxnSpPr>
          <p:spPr>
            <a:xfrm rot="16200000" flipV="1">
              <a:off x="2312643" y="2994286"/>
              <a:ext cx="816998" cy="669816"/>
            </a:xfrm>
            <a:prstGeom prst="bentConnector2">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30" name="Straight Connector 329">
              <a:extLst>
                <a:ext uri="{FF2B5EF4-FFF2-40B4-BE49-F238E27FC236}">
                  <a16:creationId xmlns:a16="http://schemas.microsoft.com/office/drawing/2014/main" id="{2A60E470-AE10-7075-4913-7F91C564388E}"/>
                </a:ext>
              </a:extLst>
            </p:cNvPr>
            <p:cNvCxnSpPr>
              <a:cxnSpLocks/>
            </p:cNvCxnSpPr>
            <p:nvPr/>
          </p:nvCxnSpPr>
          <p:spPr>
            <a:xfrm>
              <a:off x="2354148" y="2920694"/>
              <a:ext cx="249008" cy="0"/>
            </a:xfrm>
            <a:prstGeom prst="line">
              <a:avLst/>
            </a:prstGeom>
            <a:ln w="19050" cap="rnd">
              <a:solidFill>
                <a:schemeClr val="bg1"/>
              </a:solidFill>
              <a:round/>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338" name="Group 337">
            <a:extLst>
              <a:ext uri="{FF2B5EF4-FFF2-40B4-BE49-F238E27FC236}">
                <a16:creationId xmlns:a16="http://schemas.microsoft.com/office/drawing/2014/main" id="{065C77C6-B46E-540D-D886-3B584434A1E0}"/>
              </a:ext>
            </a:extLst>
          </p:cNvPr>
          <p:cNvGrpSpPr/>
          <p:nvPr/>
        </p:nvGrpSpPr>
        <p:grpSpPr>
          <a:xfrm>
            <a:off x="1181250" y="2558305"/>
            <a:ext cx="3714933" cy="1285964"/>
            <a:chOff x="1190775" y="2388970"/>
            <a:chExt cx="3714933" cy="1285964"/>
          </a:xfrm>
        </p:grpSpPr>
        <p:cxnSp>
          <p:nvCxnSpPr>
            <p:cNvPr id="276" name="Straight Connector 275">
              <a:extLst>
                <a:ext uri="{FF2B5EF4-FFF2-40B4-BE49-F238E27FC236}">
                  <a16:creationId xmlns:a16="http://schemas.microsoft.com/office/drawing/2014/main" id="{613406CA-A71A-1335-A362-8E89CECE83B9}"/>
                </a:ext>
              </a:extLst>
            </p:cNvPr>
            <p:cNvCxnSpPr>
              <a:cxnSpLocks/>
            </p:cNvCxnSpPr>
            <p:nvPr/>
          </p:nvCxnSpPr>
          <p:spPr>
            <a:xfrm>
              <a:off x="3165677" y="3674934"/>
              <a:ext cx="1740031" cy="0"/>
            </a:xfrm>
            <a:prstGeom prst="line">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10" name="Connector: Elbow 309">
              <a:extLst>
                <a:ext uri="{FF2B5EF4-FFF2-40B4-BE49-F238E27FC236}">
                  <a16:creationId xmlns:a16="http://schemas.microsoft.com/office/drawing/2014/main" id="{60C6833B-6863-FB83-6C92-9E5392E8D57D}"/>
                </a:ext>
              </a:extLst>
            </p:cNvPr>
            <p:cNvCxnSpPr>
              <a:cxnSpLocks/>
              <a:endCxn id="13" idx="0"/>
            </p:cNvCxnSpPr>
            <p:nvPr/>
          </p:nvCxnSpPr>
          <p:spPr>
            <a:xfrm rot="10800000">
              <a:off x="1190775" y="2593768"/>
              <a:ext cx="1991130" cy="1075117"/>
            </a:xfrm>
            <a:prstGeom prst="bentConnector4">
              <a:avLst>
                <a:gd name="adj1" fmla="val -84"/>
                <a:gd name="adj2" fmla="val 121263"/>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32" name="Straight Connector 331">
              <a:extLst>
                <a:ext uri="{FF2B5EF4-FFF2-40B4-BE49-F238E27FC236}">
                  <a16:creationId xmlns:a16="http://schemas.microsoft.com/office/drawing/2014/main" id="{E00C5A5E-D974-F5E7-24D4-F045B8CFB631}"/>
                </a:ext>
              </a:extLst>
            </p:cNvPr>
            <p:cNvCxnSpPr>
              <a:cxnSpLocks/>
            </p:cNvCxnSpPr>
            <p:nvPr/>
          </p:nvCxnSpPr>
          <p:spPr>
            <a:xfrm rot="5400000">
              <a:off x="1066271" y="2513474"/>
              <a:ext cx="249008" cy="0"/>
            </a:xfrm>
            <a:prstGeom prst="line">
              <a:avLst/>
            </a:prstGeom>
            <a:ln w="19050" cap="rnd">
              <a:solidFill>
                <a:schemeClr val="bg1"/>
              </a:solidFill>
              <a:round/>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341" name="Group 340">
            <a:extLst>
              <a:ext uri="{FF2B5EF4-FFF2-40B4-BE49-F238E27FC236}">
                <a16:creationId xmlns:a16="http://schemas.microsoft.com/office/drawing/2014/main" id="{A44FC60E-B439-48BD-817E-D8365E7C16D2}"/>
              </a:ext>
            </a:extLst>
          </p:cNvPr>
          <p:cNvGrpSpPr/>
          <p:nvPr/>
        </p:nvGrpSpPr>
        <p:grpSpPr>
          <a:xfrm>
            <a:off x="1190775" y="4061275"/>
            <a:ext cx="3714933" cy="1300169"/>
            <a:chOff x="1190775" y="3893301"/>
            <a:chExt cx="3714933" cy="1300169"/>
          </a:xfrm>
        </p:grpSpPr>
        <p:cxnSp>
          <p:nvCxnSpPr>
            <p:cNvPr id="281" name="Straight Connector 280">
              <a:extLst>
                <a:ext uri="{FF2B5EF4-FFF2-40B4-BE49-F238E27FC236}">
                  <a16:creationId xmlns:a16="http://schemas.microsoft.com/office/drawing/2014/main" id="{FD5FBEF0-14D5-EF14-D703-A28F0648A555}"/>
                </a:ext>
              </a:extLst>
            </p:cNvPr>
            <p:cNvCxnSpPr>
              <a:cxnSpLocks/>
            </p:cNvCxnSpPr>
            <p:nvPr/>
          </p:nvCxnSpPr>
          <p:spPr>
            <a:xfrm>
              <a:off x="3165677" y="3893301"/>
              <a:ext cx="1740031" cy="0"/>
            </a:xfrm>
            <a:prstGeom prst="line">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13" name="Connector: Elbow 312">
              <a:extLst>
                <a:ext uri="{FF2B5EF4-FFF2-40B4-BE49-F238E27FC236}">
                  <a16:creationId xmlns:a16="http://schemas.microsoft.com/office/drawing/2014/main" id="{A8040848-C3D7-6AC4-11D2-9F4AE9D8A129}"/>
                </a:ext>
              </a:extLst>
            </p:cNvPr>
            <p:cNvCxnSpPr>
              <a:cxnSpLocks/>
              <a:endCxn id="109" idx="4"/>
            </p:cNvCxnSpPr>
            <p:nvPr/>
          </p:nvCxnSpPr>
          <p:spPr>
            <a:xfrm rot="10800000" flipV="1">
              <a:off x="1190775" y="3900559"/>
              <a:ext cx="1985750" cy="1076631"/>
            </a:xfrm>
            <a:prstGeom prst="bentConnector4">
              <a:avLst>
                <a:gd name="adj1" fmla="val 846"/>
                <a:gd name="adj2" fmla="val 121233"/>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33" name="Straight Connector 332">
              <a:extLst>
                <a:ext uri="{FF2B5EF4-FFF2-40B4-BE49-F238E27FC236}">
                  <a16:creationId xmlns:a16="http://schemas.microsoft.com/office/drawing/2014/main" id="{51A7004B-BDD8-27E4-277E-E1A85C518803}"/>
                </a:ext>
              </a:extLst>
            </p:cNvPr>
            <p:cNvCxnSpPr>
              <a:cxnSpLocks/>
            </p:cNvCxnSpPr>
            <p:nvPr/>
          </p:nvCxnSpPr>
          <p:spPr>
            <a:xfrm rot="5400000">
              <a:off x="1066271" y="5068966"/>
              <a:ext cx="249008" cy="0"/>
            </a:xfrm>
            <a:prstGeom prst="line">
              <a:avLst/>
            </a:prstGeom>
            <a:ln w="19050" cap="rnd">
              <a:solidFill>
                <a:schemeClr val="bg1"/>
              </a:solidFill>
              <a:round/>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340" name="Group 339">
            <a:extLst>
              <a:ext uri="{FF2B5EF4-FFF2-40B4-BE49-F238E27FC236}">
                <a16:creationId xmlns:a16="http://schemas.microsoft.com/office/drawing/2014/main" id="{A8ACA209-8DE2-5868-8A25-BBF7FD5858E2}"/>
              </a:ext>
            </a:extLst>
          </p:cNvPr>
          <p:cNvGrpSpPr/>
          <p:nvPr/>
        </p:nvGrpSpPr>
        <p:grpSpPr>
          <a:xfrm>
            <a:off x="701001" y="4117285"/>
            <a:ext cx="4204707" cy="393011"/>
            <a:chOff x="701001" y="3948233"/>
            <a:chExt cx="4204707" cy="393011"/>
          </a:xfrm>
        </p:grpSpPr>
        <p:cxnSp>
          <p:nvCxnSpPr>
            <p:cNvPr id="280" name="Straight Connector 279">
              <a:extLst>
                <a:ext uri="{FF2B5EF4-FFF2-40B4-BE49-F238E27FC236}">
                  <a16:creationId xmlns:a16="http://schemas.microsoft.com/office/drawing/2014/main" id="{D7B2E052-EC00-8155-FD3F-001D0202E41A}"/>
                </a:ext>
              </a:extLst>
            </p:cNvPr>
            <p:cNvCxnSpPr>
              <a:cxnSpLocks/>
            </p:cNvCxnSpPr>
            <p:nvPr/>
          </p:nvCxnSpPr>
          <p:spPr>
            <a:xfrm>
              <a:off x="3295421" y="3948233"/>
              <a:ext cx="161028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cxnSp>
          <p:nvCxnSpPr>
            <p:cNvPr id="305" name="Connector: Elbow 304">
              <a:extLst>
                <a:ext uri="{FF2B5EF4-FFF2-40B4-BE49-F238E27FC236}">
                  <a16:creationId xmlns:a16="http://schemas.microsoft.com/office/drawing/2014/main" id="{B03BA06D-04C3-9F43-B0CC-DFE782D54ABC}"/>
                </a:ext>
              </a:extLst>
            </p:cNvPr>
            <p:cNvCxnSpPr>
              <a:cxnSpLocks/>
              <a:endCxn id="102" idx="4"/>
            </p:cNvCxnSpPr>
            <p:nvPr/>
          </p:nvCxnSpPr>
          <p:spPr>
            <a:xfrm rot="10800000" flipV="1">
              <a:off x="701001" y="3953053"/>
              <a:ext cx="2594420" cy="169883"/>
            </a:xfrm>
            <a:prstGeom prst="bentConnector4">
              <a:avLst>
                <a:gd name="adj1" fmla="val -268"/>
                <a:gd name="adj2" fmla="val 937282"/>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34" name="Straight Connector 333">
              <a:extLst>
                <a:ext uri="{FF2B5EF4-FFF2-40B4-BE49-F238E27FC236}">
                  <a16:creationId xmlns:a16="http://schemas.microsoft.com/office/drawing/2014/main" id="{7FE89ECD-5B82-4CC0-6668-1B6D3E964FE9}"/>
                </a:ext>
              </a:extLst>
            </p:cNvPr>
            <p:cNvCxnSpPr>
              <a:cxnSpLocks/>
            </p:cNvCxnSpPr>
            <p:nvPr/>
          </p:nvCxnSpPr>
          <p:spPr>
            <a:xfrm rot="5400000">
              <a:off x="576497" y="4216740"/>
              <a:ext cx="249008" cy="0"/>
            </a:xfrm>
            <a:prstGeom prst="line">
              <a:avLst/>
            </a:prstGeom>
            <a:ln w="19050" cap="rnd">
              <a:solidFill>
                <a:schemeClr val="bg1"/>
              </a:solidFill>
              <a:round/>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339" name="Group 338">
            <a:extLst>
              <a:ext uri="{FF2B5EF4-FFF2-40B4-BE49-F238E27FC236}">
                <a16:creationId xmlns:a16="http://schemas.microsoft.com/office/drawing/2014/main" id="{DE45AEAB-FD55-07AC-BC93-885DD2AC09C8}"/>
              </a:ext>
            </a:extLst>
          </p:cNvPr>
          <p:cNvGrpSpPr/>
          <p:nvPr/>
        </p:nvGrpSpPr>
        <p:grpSpPr>
          <a:xfrm>
            <a:off x="701001" y="3408062"/>
            <a:ext cx="4204707" cy="381275"/>
            <a:chOff x="701001" y="3238727"/>
            <a:chExt cx="4204707" cy="381275"/>
          </a:xfrm>
        </p:grpSpPr>
        <p:cxnSp>
          <p:nvCxnSpPr>
            <p:cNvPr id="277" name="Straight Connector 276">
              <a:extLst>
                <a:ext uri="{FF2B5EF4-FFF2-40B4-BE49-F238E27FC236}">
                  <a16:creationId xmlns:a16="http://schemas.microsoft.com/office/drawing/2014/main" id="{FF755A74-6261-87E6-5399-616B9C887882}"/>
                </a:ext>
              </a:extLst>
            </p:cNvPr>
            <p:cNvCxnSpPr>
              <a:cxnSpLocks/>
            </p:cNvCxnSpPr>
            <p:nvPr/>
          </p:nvCxnSpPr>
          <p:spPr>
            <a:xfrm>
              <a:off x="3295421" y="3620002"/>
              <a:ext cx="1610287" cy="0"/>
            </a:xfrm>
            <a:prstGeom prst="line">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01" name="Connector: Elbow 300">
              <a:extLst>
                <a:ext uri="{FF2B5EF4-FFF2-40B4-BE49-F238E27FC236}">
                  <a16:creationId xmlns:a16="http://schemas.microsoft.com/office/drawing/2014/main" id="{8BDAD8AA-7808-8DFF-FE07-472375CED13A}"/>
                </a:ext>
              </a:extLst>
            </p:cNvPr>
            <p:cNvCxnSpPr>
              <a:cxnSpLocks/>
              <a:endCxn id="102" idx="0"/>
            </p:cNvCxnSpPr>
            <p:nvPr/>
          </p:nvCxnSpPr>
          <p:spPr>
            <a:xfrm rot="10800000">
              <a:off x="701002" y="3468798"/>
              <a:ext cx="2616459" cy="149740"/>
            </a:xfrm>
            <a:prstGeom prst="bentConnector4">
              <a:avLst>
                <a:gd name="adj1" fmla="val 722"/>
                <a:gd name="adj2" fmla="val 953792"/>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35" name="Straight Connector 334">
              <a:extLst>
                <a:ext uri="{FF2B5EF4-FFF2-40B4-BE49-F238E27FC236}">
                  <a16:creationId xmlns:a16="http://schemas.microsoft.com/office/drawing/2014/main" id="{9CCE9DC5-871F-11BA-BAFA-A46FB3D03731}"/>
                </a:ext>
              </a:extLst>
            </p:cNvPr>
            <p:cNvCxnSpPr>
              <a:cxnSpLocks/>
            </p:cNvCxnSpPr>
            <p:nvPr/>
          </p:nvCxnSpPr>
          <p:spPr>
            <a:xfrm rot="5400000">
              <a:off x="576497" y="3363231"/>
              <a:ext cx="249008" cy="0"/>
            </a:xfrm>
            <a:prstGeom prst="line">
              <a:avLst/>
            </a:prstGeom>
            <a:ln w="19050" cap="rnd">
              <a:solidFill>
                <a:schemeClr val="bg1"/>
              </a:solidFill>
              <a:round/>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258" name="Group 257">
            <a:extLst>
              <a:ext uri="{FF2B5EF4-FFF2-40B4-BE49-F238E27FC236}">
                <a16:creationId xmlns:a16="http://schemas.microsoft.com/office/drawing/2014/main" id="{8639D7E4-0091-C893-82DF-1DE17D561A82}"/>
              </a:ext>
            </a:extLst>
          </p:cNvPr>
          <p:cNvGrpSpPr/>
          <p:nvPr/>
        </p:nvGrpSpPr>
        <p:grpSpPr>
          <a:xfrm>
            <a:off x="2955710" y="2783575"/>
            <a:ext cx="1694626" cy="942714"/>
            <a:chOff x="2955710" y="2614240"/>
            <a:chExt cx="1694626" cy="942714"/>
          </a:xfrm>
        </p:grpSpPr>
        <p:grpSp>
          <p:nvGrpSpPr>
            <p:cNvPr id="125" name="Group 124">
              <a:extLst>
                <a:ext uri="{FF2B5EF4-FFF2-40B4-BE49-F238E27FC236}">
                  <a16:creationId xmlns:a16="http://schemas.microsoft.com/office/drawing/2014/main" id="{F03662AD-D681-6EBE-426B-235FF69E318A}"/>
                </a:ext>
              </a:extLst>
            </p:cNvPr>
            <p:cNvGrpSpPr/>
            <p:nvPr/>
          </p:nvGrpSpPr>
          <p:grpSpPr>
            <a:xfrm>
              <a:off x="3708747" y="2614240"/>
              <a:ext cx="941589" cy="942714"/>
              <a:chOff x="2784995" y="2325355"/>
              <a:chExt cx="941589" cy="942714"/>
            </a:xfrm>
          </p:grpSpPr>
          <p:grpSp>
            <p:nvGrpSpPr>
              <p:cNvPr id="87" name="Group 86">
                <a:extLst>
                  <a:ext uri="{FF2B5EF4-FFF2-40B4-BE49-F238E27FC236}">
                    <a16:creationId xmlns:a16="http://schemas.microsoft.com/office/drawing/2014/main" id="{2009C0F2-26C7-7701-B7F3-3DC1E150691A}"/>
                  </a:ext>
                </a:extLst>
              </p:cNvPr>
              <p:cNvGrpSpPr/>
              <p:nvPr/>
            </p:nvGrpSpPr>
            <p:grpSpPr>
              <a:xfrm>
                <a:off x="2784995" y="2325355"/>
                <a:ext cx="941589" cy="942714"/>
                <a:chOff x="4248284" y="3680217"/>
                <a:chExt cx="851113" cy="852130"/>
              </a:xfrm>
            </p:grpSpPr>
            <p:grpSp>
              <p:nvGrpSpPr>
                <p:cNvPr id="88" name="Group 87">
                  <a:extLst>
                    <a:ext uri="{FF2B5EF4-FFF2-40B4-BE49-F238E27FC236}">
                      <a16:creationId xmlns:a16="http://schemas.microsoft.com/office/drawing/2014/main" id="{017A90B1-B203-D77E-C4B0-05571BBD2BA9}"/>
                    </a:ext>
                  </a:extLst>
                </p:cNvPr>
                <p:cNvGrpSpPr/>
                <p:nvPr/>
              </p:nvGrpSpPr>
              <p:grpSpPr>
                <a:xfrm>
                  <a:off x="4248284" y="3680217"/>
                  <a:ext cx="851113" cy="852130"/>
                  <a:chOff x="438150" y="1687165"/>
                  <a:chExt cx="1458274" cy="1458274"/>
                </a:xfrm>
              </p:grpSpPr>
              <p:sp>
                <p:nvSpPr>
                  <p:cNvPr id="91" name="Oval 90">
                    <a:extLst>
                      <a:ext uri="{FF2B5EF4-FFF2-40B4-BE49-F238E27FC236}">
                        <a16:creationId xmlns:a16="http://schemas.microsoft.com/office/drawing/2014/main" id="{A678F4F4-0C95-BD83-B15B-1131ABB72CF3}"/>
                      </a:ext>
                    </a:extLst>
                  </p:cNvPr>
                  <p:cNvSpPr/>
                  <p:nvPr/>
                </p:nvSpPr>
                <p:spPr>
                  <a:xfrm>
                    <a:off x="438150" y="1687165"/>
                    <a:ext cx="1458274" cy="1458274"/>
                  </a:xfrm>
                  <a:prstGeom prst="ellipse">
                    <a:avLst/>
                  </a:prstGeom>
                  <a:solidFill>
                    <a:srgbClr val="00FFD8"/>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90" name="Oval 89">
                    <a:extLst>
                      <a:ext uri="{FF2B5EF4-FFF2-40B4-BE49-F238E27FC236}">
                        <a16:creationId xmlns:a16="http://schemas.microsoft.com/office/drawing/2014/main" id="{89A59A64-AEF4-CCFE-7A42-D26B2E97B6B3}"/>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89" name="Oval 88">
                  <a:extLst>
                    <a:ext uri="{FF2B5EF4-FFF2-40B4-BE49-F238E27FC236}">
                      <a16:creationId xmlns:a16="http://schemas.microsoft.com/office/drawing/2014/main" id="{2B811868-3B60-E4CD-E566-642F0815A7C1}"/>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93" name="Graphic 92">
                <a:extLst>
                  <a:ext uri="{FF2B5EF4-FFF2-40B4-BE49-F238E27FC236}">
                    <a16:creationId xmlns:a16="http://schemas.microsoft.com/office/drawing/2014/main" id="{2252F7E1-E763-E34C-D25D-AD24C507973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08426" y="2596009"/>
                <a:ext cx="358579" cy="388461"/>
              </a:xfrm>
              <a:prstGeom prst="rect">
                <a:avLst/>
              </a:prstGeom>
            </p:spPr>
          </p:pic>
        </p:grpSp>
        <p:sp>
          <p:nvSpPr>
            <p:cNvPr id="193" name="Rectangle: Rounded Corners 192">
              <a:extLst>
                <a:ext uri="{FF2B5EF4-FFF2-40B4-BE49-F238E27FC236}">
                  <a16:creationId xmlns:a16="http://schemas.microsoft.com/office/drawing/2014/main" id="{F0ACDC83-D6FD-5BDC-94F6-A242819C2379}"/>
                </a:ext>
              </a:extLst>
            </p:cNvPr>
            <p:cNvSpPr/>
            <p:nvPr/>
          </p:nvSpPr>
          <p:spPr>
            <a:xfrm>
              <a:off x="2955710" y="2864752"/>
              <a:ext cx="725595" cy="441690"/>
            </a:xfrm>
            <a:prstGeom prst="roundRect">
              <a:avLst/>
            </a:prstGeom>
            <a:solidFill>
              <a:schemeClr val="accent3">
                <a:alpha val="4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GB" sz="1050" b="1">
                  <a:solidFill>
                    <a:schemeClr val="tx1"/>
                  </a:solidFill>
                  <a:latin typeface="Helvetica" pitchFamily="2" charset="0"/>
                </a:rPr>
                <a:t>Smart </a:t>
              </a:r>
              <a:r>
                <a:rPr lang="en-GB" sz="1050" b="1" err="1">
                  <a:solidFill>
                    <a:schemeClr val="tx1"/>
                  </a:solidFill>
                  <a:latin typeface="Helvetica" pitchFamily="2" charset="0"/>
                </a:rPr>
                <a:t>Dialer</a:t>
              </a:r>
              <a:endParaRPr lang="en-GB" sz="1050" b="1">
                <a:solidFill>
                  <a:schemeClr val="tx1"/>
                </a:solidFill>
                <a:latin typeface="Helvetica" pitchFamily="2" charset="0"/>
              </a:endParaRPr>
            </a:p>
          </p:txBody>
        </p:sp>
      </p:grpSp>
      <p:grpSp>
        <p:nvGrpSpPr>
          <p:cNvPr id="259" name="Group 258">
            <a:extLst>
              <a:ext uri="{FF2B5EF4-FFF2-40B4-BE49-F238E27FC236}">
                <a16:creationId xmlns:a16="http://schemas.microsoft.com/office/drawing/2014/main" id="{8E5076E9-671F-A5B0-47D7-6AFA8A2091C9}"/>
              </a:ext>
            </a:extLst>
          </p:cNvPr>
          <p:cNvGrpSpPr/>
          <p:nvPr/>
        </p:nvGrpSpPr>
        <p:grpSpPr>
          <a:xfrm>
            <a:off x="3105314" y="4442663"/>
            <a:ext cx="1648280" cy="942714"/>
            <a:chOff x="3105314" y="4273328"/>
            <a:chExt cx="1648280" cy="942714"/>
          </a:xfrm>
        </p:grpSpPr>
        <p:grpSp>
          <p:nvGrpSpPr>
            <p:cNvPr id="126" name="Group 125">
              <a:extLst>
                <a:ext uri="{FF2B5EF4-FFF2-40B4-BE49-F238E27FC236}">
                  <a16:creationId xmlns:a16="http://schemas.microsoft.com/office/drawing/2014/main" id="{C4AEC539-B69E-B984-0AD8-7D8DFBF6A5E6}"/>
                </a:ext>
              </a:extLst>
            </p:cNvPr>
            <p:cNvGrpSpPr/>
            <p:nvPr/>
          </p:nvGrpSpPr>
          <p:grpSpPr>
            <a:xfrm>
              <a:off x="3812005" y="4273328"/>
              <a:ext cx="941589" cy="942714"/>
              <a:chOff x="2784995" y="4000341"/>
              <a:chExt cx="941589" cy="942714"/>
            </a:xfrm>
          </p:grpSpPr>
          <p:grpSp>
            <p:nvGrpSpPr>
              <p:cNvPr id="80" name="Group 79">
                <a:extLst>
                  <a:ext uri="{FF2B5EF4-FFF2-40B4-BE49-F238E27FC236}">
                    <a16:creationId xmlns:a16="http://schemas.microsoft.com/office/drawing/2014/main" id="{D693C526-58F9-D23D-7DDD-854A6DE74385}"/>
                  </a:ext>
                </a:extLst>
              </p:cNvPr>
              <p:cNvGrpSpPr/>
              <p:nvPr/>
            </p:nvGrpSpPr>
            <p:grpSpPr>
              <a:xfrm>
                <a:off x="2784995" y="4000341"/>
                <a:ext cx="941589" cy="942714"/>
                <a:chOff x="4248284" y="3680217"/>
                <a:chExt cx="851113" cy="852130"/>
              </a:xfrm>
            </p:grpSpPr>
            <p:grpSp>
              <p:nvGrpSpPr>
                <p:cNvPr id="81" name="Group 80">
                  <a:extLst>
                    <a:ext uri="{FF2B5EF4-FFF2-40B4-BE49-F238E27FC236}">
                      <a16:creationId xmlns:a16="http://schemas.microsoft.com/office/drawing/2014/main" id="{E64678AA-9569-BC60-A720-4C52EDE60551}"/>
                    </a:ext>
                  </a:extLst>
                </p:cNvPr>
                <p:cNvGrpSpPr/>
                <p:nvPr/>
              </p:nvGrpSpPr>
              <p:grpSpPr>
                <a:xfrm>
                  <a:off x="4248284" y="3680217"/>
                  <a:ext cx="851113" cy="852130"/>
                  <a:chOff x="438150" y="1687165"/>
                  <a:chExt cx="1458274" cy="1458274"/>
                </a:xfrm>
              </p:grpSpPr>
              <p:sp>
                <p:nvSpPr>
                  <p:cNvPr id="84" name="Oval 83">
                    <a:extLst>
                      <a:ext uri="{FF2B5EF4-FFF2-40B4-BE49-F238E27FC236}">
                        <a16:creationId xmlns:a16="http://schemas.microsoft.com/office/drawing/2014/main" id="{13F42F63-99FA-4EAF-24DB-0A51F0D1B405}"/>
                      </a:ext>
                    </a:extLst>
                  </p:cNvPr>
                  <p:cNvSpPr/>
                  <p:nvPr/>
                </p:nvSpPr>
                <p:spPr>
                  <a:xfrm>
                    <a:off x="438150" y="1687165"/>
                    <a:ext cx="1458274" cy="1458274"/>
                  </a:xfrm>
                  <a:prstGeom prst="ellipse">
                    <a:avLst/>
                  </a:prstGeom>
                  <a:solidFill>
                    <a:schemeClr val="accent3"/>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83" name="Oval 82">
                    <a:extLst>
                      <a:ext uri="{FF2B5EF4-FFF2-40B4-BE49-F238E27FC236}">
                        <a16:creationId xmlns:a16="http://schemas.microsoft.com/office/drawing/2014/main" id="{ACA595E9-FE3D-AC0B-88FE-A790BA801CD4}"/>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82" name="Oval 81">
                  <a:extLst>
                    <a:ext uri="{FF2B5EF4-FFF2-40B4-BE49-F238E27FC236}">
                      <a16:creationId xmlns:a16="http://schemas.microsoft.com/office/drawing/2014/main" id="{DF961BC8-AA52-CD96-8DB8-6F0B678A9164}"/>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118" name="Graphic 117">
                <a:extLst>
                  <a:ext uri="{FF2B5EF4-FFF2-40B4-BE49-F238E27FC236}">
                    <a16:creationId xmlns:a16="http://schemas.microsoft.com/office/drawing/2014/main" id="{8ECD3E9B-9240-2CAC-C370-BD2FCCA9F05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107144" y="4273917"/>
                <a:ext cx="298476" cy="383754"/>
              </a:xfrm>
              <a:prstGeom prst="rect">
                <a:avLst/>
              </a:prstGeom>
            </p:spPr>
          </p:pic>
        </p:grpSp>
        <p:sp>
          <p:nvSpPr>
            <p:cNvPr id="196" name="Rectangle: Rounded Corners 195">
              <a:extLst>
                <a:ext uri="{FF2B5EF4-FFF2-40B4-BE49-F238E27FC236}">
                  <a16:creationId xmlns:a16="http://schemas.microsoft.com/office/drawing/2014/main" id="{B8AFE2B4-E5D2-67FB-1A9E-BF485EE30890}"/>
                </a:ext>
              </a:extLst>
            </p:cNvPr>
            <p:cNvSpPr/>
            <p:nvPr/>
          </p:nvSpPr>
          <p:spPr>
            <a:xfrm>
              <a:off x="3105314" y="4523840"/>
              <a:ext cx="680610" cy="441690"/>
            </a:xfrm>
            <a:prstGeom prst="roundRect">
              <a:avLst/>
            </a:prstGeom>
            <a:solidFill>
              <a:srgbClr val="00FFD8">
                <a:alpha val="4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r"/>
              <a:r>
                <a:rPr lang="en-GB" sz="1050" b="1">
                  <a:solidFill>
                    <a:schemeClr val="tx1"/>
                  </a:solidFill>
                  <a:latin typeface="Helvetica" pitchFamily="2" charset="0"/>
                </a:rPr>
                <a:t>WFO</a:t>
              </a:r>
            </a:p>
          </p:txBody>
        </p:sp>
      </p:grpSp>
      <p:grpSp>
        <p:nvGrpSpPr>
          <p:cNvPr id="364" name="Group 363">
            <a:extLst>
              <a:ext uri="{FF2B5EF4-FFF2-40B4-BE49-F238E27FC236}">
                <a16:creationId xmlns:a16="http://schemas.microsoft.com/office/drawing/2014/main" id="{F7D26515-BF15-6F0E-9BA9-40A4143D2427}"/>
              </a:ext>
            </a:extLst>
          </p:cNvPr>
          <p:cNvGrpSpPr/>
          <p:nvPr/>
        </p:nvGrpSpPr>
        <p:grpSpPr>
          <a:xfrm>
            <a:off x="7400561" y="3213141"/>
            <a:ext cx="2295811" cy="1481984"/>
            <a:chOff x="7400561" y="3043806"/>
            <a:chExt cx="2295811" cy="1481984"/>
          </a:xfrm>
        </p:grpSpPr>
        <p:grpSp>
          <p:nvGrpSpPr>
            <p:cNvPr id="361" name="Group 360">
              <a:extLst>
                <a:ext uri="{FF2B5EF4-FFF2-40B4-BE49-F238E27FC236}">
                  <a16:creationId xmlns:a16="http://schemas.microsoft.com/office/drawing/2014/main" id="{67A563D4-84B6-44DB-837E-95BB1A442D8B}"/>
                </a:ext>
              </a:extLst>
            </p:cNvPr>
            <p:cNvGrpSpPr/>
            <p:nvPr/>
          </p:nvGrpSpPr>
          <p:grpSpPr>
            <a:xfrm>
              <a:off x="7400561" y="3729866"/>
              <a:ext cx="1859327" cy="108503"/>
              <a:chOff x="7400561" y="3729866"/>
              <a:chExt cx="3011442" cy="108503"/>
            </a:xfrm>
          </p:grpSpPr>
          <p:cxnSp>
            <p:nvCxnSpPr>
              <p:cNvPr id="344" name="Straight Connector 343">
                <a:extLst>
                  <a:ext uri="{FF2B5EF4-FFF2-40B4-BE49-F238E27FC236}">
                    <a16:creationId xmlns:a16="http://schemas.microsoft.com/office/drawing/2014/main" id="{6A58546E-262F-5E85-0815-A4C54F3CE7DF}"/>
                  </a:ext>
                </a:extLst>
              </p:cNvPr>
              <p:cNvCxnSpPr>
                <a:cxnSpLocks/>
              </p:cNvCxnSpPr>
              <p:nvPr/>
            </p:nvCxnSpPr>
            <p:spPr>
              <a:xfrm flipH="1">
                <a:off x="7400561" y="3838369"/>
                <a:ext cx="3011442"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cxnSp>
            <p:nvCxnSpPr>
              <p:cNvPr id="348" name="Straight Connector 347">
                <a:extLst>
                  <a:ext uri="{FF2B5EF4-FFF2-40B4-BE49-F238E27FC236}">
                    <a16:creationId xmlns:a16="http://schemas.microsoft.com/office/drawing/2014/main" id="{D7C39121-B6EB-04F3-E0E5-82A4B1FE4F3B}"/>
                  </a:ext>
                </a:extLst>
              </p:cNvPr>
              <p:cNvCxnSpPr>
                <a:cxnSpLocks/>
              </p:cNvCxnSpPr>
              <p:nvPr/>
            </p:nvCxnSpPr>
            <p:spPr>
              <a:xfrm flipH="1">
                <a:off x="7400561" y="3729866"/>
                <a:ext cx="3011442" cy="0"/>
              </a:xfrm>
              <a:prstGeom prst="line">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grpSp>
        <p:cxnSp>
          <p:nvCxnSpPr>
            <p:cNvPr id="346" name="Straight Connector 345">
              <a:extLst>
                <a:ext uri="{FF2B5EF4-FFF2-40B4-BE49-F238E27FC236}">
                  <a16:creationId xmlns:a16="http://schemas.microsoft.com/office/drawing/2014/main" id="{9ED5FF66-F162-CF31-3D63-303A68E51454}"/>
                </a:ext>
              </a:extLst>
            </p:cNvPr>
            <p:cNvCxnSpPr>
              <a:cxnSpLocks/>
            </p:cNvCxnSpPr>
            <p:nvPr/>
          </p:nvCxnSpPr>
          <p:spPr>
            <a:xfrm flipH="1">
              <a:off x="9431920" y="4525790"/>
              <a:ext cx="264452" cy="0"/>
            </a:xfrm>
            <a:prstGeom prst="line">
              <a:avLst/>
            </a:prstGeom>
            <a:ln w="19050" cap="rnd">
              <a:solidFill>
                <a:schemeClr val="bg1"/>
              </a:solidFill>
              <a:round/>
              <a:headEnd type="triangle"/>
              <a:tailEnd type="triangle"/>
            </a:ln>
          </p:spPr>
          <p:style>
            <a:lnRef idx="1">
              <a:schemeClr val="accent3"/>
            </a:lnRef>
            <a:fillRef idx="0">
              <a:schemeClr val="accent3"/>
            </a:fillRef>
            <a:effectRef idx="0">
              <a:schemeClr val="accent3"/>
            </a:effectRef>
            <a:fontRef idx="minor">
              <a:schemeClr val="tx1"/>
            </a:fontRef>
          </p:style>
        </p:cxnSp>
        <p:grpSp>
          <p:nvGrpSpPr>
            <p:cNvPr id="363" name="Group 362">
              <a:extLst>
                <a:ext uri="{FF2B5EF4-FFF2-40B4-BE49-F238E27FC236}">
                  <a16:creationId xmlns:a16="http://schemas.microsoft.com/office/drawing/2014/main" id="{C4526425-504C-FBDA-E13F-8E52D1FB65B9}"/>
                </a:ext>
              </a:extLst>
            </p:cNvPr>
            <p:cNvGrpSpPr/>
            <p:nvPr/>
          </p:nvGrpSpPr>
          <p:grpSpPr>
            <a:xfrm>
              <a:off x="9254999" y="3043807"/>
              <a:ext cx="352410" cy="1481982"/>
              <a:chOff x="9254999" y="3043807"/>
              <a:chExt cx="718124" cy="1481982"/>
            </a:xfrm>
          </p:grpSpPr>
          <p:cxnSp>
            <p:nvCxnSpPr>
              <p:cNvPr id="345" name="Connector: Elbow 344">
                <a:extLst>
                  <a:ext uri="{FF2B5EF4-FFF2-40B4-BE49-F238E27FC236}">
                    <a16:creationId xmlns:a16="http://schemas.microsoft.com/office/drawing/2014/main" id="{90514522-B588-B582-9A60-BA2833BF3775}"/>
                  </a:ext>
                </a:extLst>
              </p:cNvPr>
              <p:cNvCxnSpPr>
                <a:cxnSpLocks/>
              </p:cNvCxnSpPr>
              <p:nvPr/>
            </p:nvCxnSpPr>
            <p:spPr>
              <a:xfrm rot="16200000" flipH="1">
                <a:off x="9266534" y="3819201"/>
                <a:ext cx="695053" cy="718124"/>
              </a:xfrm>
              <a:prstGeom prst="bentConnector2">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49" name="Connector: Elbow 348">
                <a:extLst>
                  <a:ext uri="{FF2B5EF4-FFF2-40B4-BE49-F238E27FC236}">
                    <a16:creationId xmlns:a16="http://schemas.microsoft.com/office/drawing/2014/main" id="{9A9E2A37-FFEA-F53F-3CA4-E8F0C8EE3D81}"/>
                  </a:ext>
                </a:extLst>
              </p:cNvPr>
              <p:cNvCxnSpPr/>
              <p:nvPr/>
            </p:nvCxnSpPr>
            <p:spPr>
              <a:xfrm rot="5400000" flipH="1" flipV="1">
                <a:off x="9267118" y="3031688"/>
                <a:ext cx="693886" cy="718124"/>
              </a:xfrm>
              <a:prstGeom prst="bentConnector2">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grpSp>
        <p:cxnSp>
          <p:nvCxnSpPr>
            <p:cNvPr id="350" name="Straight Connector 349">
              <a:extLst>
                <a:ext uri="{FF2B5EF4-FFF2-40B4-BE49-F238E27FC236}">
                  <a16:creationId xmlns:a16="http://schemas.microsoft.com/office/drawing/2014/main" id="{942E4C31-71FC-2DA9-2307-8D55692E765C}"/>
                </a:ext>
              </a:extLst>
            </p:cNvPr>
            <p:cNvCxnSpPr>
              <a:cxnSpLocks/>
            </p:cNvCxnSpPr>
            <p:nvPr/>
          </p:nvCxnSpPr>
          <p:spPr>
            <a:xfrm flipH="1">
              <a:off x="9431920" y="3043806"/>
              <a:ext cx="264452" cy="0"/>
            </a:xfrm>
            <a:prstGeom prst="line">
              <a:avLst/>
            </a:prstGeom>
            <a:ln w="19050" cap="rnd">
              <a:solidFill>
                <a:schemeClr val="bg1"/>
              </a:solidFill>
              <a:round/>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382" name="Group 381">
            <a:extLst>
              <a:ext uri="{FF2B5EF4-FFF2-40B4-BE49-F238E27FC236}">
                <a16:creationId xmlns:a16="http://schemas.microsoft.com/office/drawing/2014/main" id="{6A93712C-8CC1-BBB1-ED18-2ECD156F088A}"/>
              </a:ext>
            </a:extLst>
          </p:cNvPr>
          <p:cNvGrpSpPr/>
          <p:nvPr/>
        </p:nvGrpSpPr>
        <p:grpSpPr>
          <a:xfrm>
            <a:off x="7405341" y="4100619"/>
            <a:ext cx="3776454" cy="329453"/>
            <a:chOff x="7405341" y="3891459"/>
            <a:chExt cx="3776454" cy="329453"/>
          </a:xfrm>
        </p:grpSpPr>
        <p:cxnSp>
          <p:nvCxnSpPr>
            <p:cNvPr id="356" name="Straight Connector 355">
              <a:extLst>
                <a:ext uri="{FF2B5EF4-FFF2-40B4-BE49-F238E27FC236}">
                  <a16:creationId xmlns:a16="http://schemas.microsoft.com/office/drawing/2014/main" id="{7CAE3A65-E4C2-4A02-6CAD-7A47CA42E1A1}"/>
                </a:ext>
              </a:extLst>
            </p:cNvPr>
            <p:cNvCxnSpPr>
              <a:cxnSpLocks/>
            </p:cNvCxnSpPr>
            <p:nvPr/>
          </p:nvCxnSpPr>
          <p:spPr>
            <a:xfrm flipH="1">
              <a:off x="7405341" y="3893301"/>
              <a:ext cx="1740031" cy="0"/>
            </a:xfrm>
            <a:prstGeom prst="line">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grpSp>
          <p:nvGrpSpPr>
            <p:cNvPr id="379" name="Group 378">
              <a:extLst>
                <a:ext uri="{FF2B5EF4-FFF2-40B4-BE49-F238E27FC236}">
                  <a16:creationId xmlns:a16="http://schemas.microsoft.com/office/drawing/2014/main" id="{16B2EBF6-2447-7FED-9A48-EE1F365E32B6}"/>
                </a:ext>
              </a:extLst>
            </p:cNvPr>
            <p:cNvGrpSpPr/>
            <p:nvPr/>
          </p:nvGrpSpPr>
          <p:grpSpPr>
            <a:xfrm>
              <a:off x="9153598" y="3891459"/>
              <a:ext cx="2028197" cy="329453"/>
              <a:chOff x="9153598" y="3891459"/>
              <a:chExt cx="2028197" cy="329453"/>
            </a:xfrm>
          </p:grpSpPr>
          <p:cxnSp>
            <p:nvCxnSpPr>
              <p:cNvPr id="357" name="Connector: Elbow 356">
                <a:extLst>
                  <a:ext uri="{FF2B5EF4-FFF2-40B4-BE49-F238E27FC236}">
                    <a16:creationId xmlns:a16="http://schemas.microsoft.com/office/drawing/2014/main" id="{831ECCEB-542D-DE52-94DE-2B6D88C9469B}"/>
                  </a:ext>
                </a:extLst>
              </p:cNvPr>
              <p:cNvCxnSpPr>
                <a:cxnSpLocks/>
                <a:endCxn id="209" idx="2"/>
              </p:cNvCxnSpPr>
              <p:nvPr/>
            </p:nvCxnSpPr>
            <p:spPr>
              <a:xfrm>
                <a:off x="9153598" y="3891459"/>
                <a:ext cx="2028197" cy="167600"/>
              </a:xfrm>
              <a:prstGeom prst="bentConnector4">
                <a:avLst>
                  <a:gd name="adj1" fmla="val -479"/>
                  <a:gd name="adj2" fmla="val 853968"/>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58" name="Straight Connector 357">
                <a:extLst>
                  <a:ext uri="{FF2B5EF4-FFF2-40B4-BE49-F238E27FC236}">
                    <a16:creationId xmlns:a16="http://schemas.microsoft.com/office/drawing/2014/main" id="{ADB74148-AB91-37EE-8056-C168389CE738}"/>
                  </a:ext>
                </a:extLst>
              </p:cNvPr>
              <p:cNvCxnSpPr>
                <a:cxnSpLocks/>
              </p:cNvCxnSpPr>
              <p:nvPr/>
            </p:nvCxnSpPr>
            <p:spPr>
              <a:xfrm rot="16200000" flipH="1">
                <a:off x="11052242" y="4096408"/>
                <a:ext cx="249008" cy="0"/>
              </a:xfrm>
              <a:prstGeom prst="line">
                <a:avLst/>
              </a:prstGeom>
              <a:ln w="19050" cap="rnd">
                <a:solidFill>
                  <a:schemeClr val="bg1"/>
                </a:solidFill>
                <a:round/>
                <a:headEnd type="triangle"/>
                <a:tailEnd type="triangle"/>
              </a:ln>
            </p:spPr>
            <p:style>
              <a:lnRef idx="1">
                <a:schemeClr val="accent3"/>
              </a:lnRef>
              <a:fillRef idx="0">
                <a:schemeClr val="accent3"/>
              </a:fillRef>
              <a:effectRef idx="0">
                <a:schemeClr val="accent3"/>
              </a:effectRef>
              <a:fontRef idx="minor">
                <a:schemeClr val="tx1"/>
              </a:fontRef>
            </p:style>
          </p:cxnSp>
        </p:grpSp>
      </p:grpSp>
      <p:grpSp>
        <p:nvGrpSpPr>
          <p:cNvPr id="381" name="Group 380">
            <a:extLst>
              <a:ext uri="{FF2B5EF4-FFF2-40B4-BE49-F238E27FC236}">
                <a16:creationId xmlns:a16="http://schemas.microsoft.com/office/drawing/2014/main" id="{50A2ABF0-D1CD-3DA1-E5E7-B78C2F210F40}"/>
              </a:ext>
            </a:extLst>
          </p:cNvPr>
          <p:cNvGrpSpPr/>
          <p:nvPr/>
        </p:nvGrpSpPr>
        <p:grpSpPr>
          <a:xfrm>
            <a:off x="7405341" y="3323828"/>
            <a:ext cx="3776454" cy="480997"/>
            <a:chOff x="7405341" y="3193937"/>
            <a:chExt cx="3776454" cy="480997"/>
          </a:xfrm>
        </p:grpSpPr>
        <p:cxnSp>
          <p:nvCxnSpPr>
            <p:cNvPr id="352" name="Straight Connector 351">
              <a:extLst>
                <a:ext uri="{FF2B5EF4-FFF2-40B4-BE49-F238E27FC236}">
                  <a16:creationId xmlns:a16="http://schemas.microsoft.com/office/drawing/2014/main" id="{F58EA304-FACE-F90D-747C-5A1D660A8707}"/>
                </a:ext>
              </a:extLst>
            </p:cNvPr>
            <p:cNvCxnSpPr>
              <a:cxnSpLocks/>
            </p:cNvCxnSpPr>
            <p:nvPr/>
          </p:nvCxnSpPr>
          <p:spPr>
            <a:xfrm flipH="1">
              <a:off x="7405341" y="3674934"/>
              <a:ext cx="1740031" cy="0"/>
            </a:xfrm>
            <a:prstGeom prst="line">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grpSp>
          <p:nvGrpSpPr>
            <p:cNvPr id="380" name="Group 379">
              <a:extLst>
                <a:ext uri="{FF2B5EF4-FFF2-40B4-BE49-F238E27FC236}">
                  <a16:creationId xmlns:a16="http://schemas.microsoft.com/office/drawing/2014/main" id="{EBDD9957-9FCD-B21E-6F3D-98233E6C3B8F}"/>
                </a:ext>
              </a:extLst>
            </p:cNvPr>
            <p:cNvGrpSpPr/>
            <p:nvPr/>
          </p:nvGrpSpPr>
          <p:grpSpPr>
            <a:xfrm>
              <a:off x="9145372" y="3193937"/>
              <a:ext cx="2036423" cy="478677"/>
              <a:chOff x="9145372" y="3193937"/>
              <a:chExt cx="2036423" cy="478677"/>
            </a:xfrm>
          </p:grpSpPr>
          <p:cxnSp>
            <p:nvCxnSpPr>
              <p:cNvPr id="353" name="Connector: Elbow 352">
                <a:extLst>
                  <a:ext uri="{FF2B5EF4-FFF2-40B4-BE49-F238E27FC236}">
                    <a16:creationId xmlns:a16="http://schemas.microsoft.com/office/drawing/2014/main" id="{6C4344C6-FCFE-997D-BD5F-1B88405A7100}"/>
                  </a:ext>
                </a:extLst>
              </p:cNvPr>
              <p:cNvCxnSpPr>
                <a:cxnSpLocks/>
                <a:endCxn id="209" idx="0"/>
              </p:cNvCxnSpPr>
              <p:nvPr/>
            </p:nvCxnSpPr>
            <p:spPr>
              <a:xfrm flipV="1">
                <a:off x="9145372" y="3230830"/>
                <a:ext cx="2036423" cy="441784"/>
              </a:xfrm>
              <a:prstGeom prst="bentConnector4">
                <a:avLst>
                  <a:gd name="adj1" fmla="val -275"/>
                  <a:gd name="adj2" fmla="val 292606"/>
                </a:avLst>
              </a:prstGeom>
              <a:ln w="19050" cap="rnd">
                <a:solidFill>
                  <a:schemeClr val="bg1"/>
                </a:solidFill>
                <a:round/>
              </a:ln>
            </p:spPr>
            <p:style>
              <a:lnRef idx="1">
                <a:schemeClr val="accent3"/>
              </a:lnRef>
              <a:fillRef idx="0">
                <a:schemeClr val="accent3"/>
              </a:fillRef>
              <a:effectRef idx="0">
                <a:schemeClr val="accent3"/>
              </a:effectRef>
              <a:fontRef idx="minor">
                <a:schemeClr val="tx1"/>
              </a:fontRef>
            </p:style>
          </p:cxnSp>
          <p:cxnSp>
            <p:nvCxnSpPr>
              <p:cNvPr id="354" name="Straight Connector 353">
                <a:extLst>
                  <a:ext uri="{FF2B5EF4-FFF2-40B4-BE49-F238E27FC236}">
                    <a16:creationId xmlns:a16="http://schemas.microsoft.com/office/drawing/2014/main" id="{5156C20C-B456-7EF3-A7F3-A169544AA724}"/>
                  </a:ext>
                </a:extLst>
              </p:cNvPr>
              <p:cNvCxnSpPr>
                <a:cxnSpLocks/>
              </p:cNvCxnSpPr>
              <p:nvPr/>
            </p:nvCxnSpPr>
            <p:spPr>
              <a:xfrm rot="16200000" flipH="1">
                <a:off x="11057290" y="3318441"/>
                <a:ext cx="249008" cy="0"/>
              </a:xfrm>
              <a:prstGeom prst="line">
                <a:avLst/>
              </a:prstGeom>
              <a:ln w="19050" cap="rnd">
                <a:solidFill>
                  <a:schemeClr val="bg1"/>
                </a:solidFill>
                <a:round/>
                <a:headEnd type="triangle"/>
                <a:tailEnd type="triangle"/>
              </a:ln>
            </p:spPr>
            <p:style>
              <a:lnRef idx="1">
                <a:schemeClr val="accent3"/>
              </a:lnRef>
              <a:fillRef idx="0">
                <a:schemeClr val="accent3"/>
              </a:fillRef>
              <a:effectRef idx="0">
                <a:schemeClr val="accent3"/>
              </a:effectRef>
              <a:fontRef idx="minor">
                <a:schemeClr val="tx1"/>
              </a:fontRef>
            </p:style>
          </p:cxnSp>
        </p:grpSp>
      </p:grpSp>
      <p:grpSp>
        <p:nvGrpSpPr>
          <p:cNvPr id="260" name="Group 259">
            <a:extLst>
              <a:ext uri="{FF2B5EF4-FFF2-40B4-BE49-F238E27FC236}">
                <a16:creationId xmlns:a16="http://schemas.microsoft.com/office/drawing/2014/main" id="{266C0020-2895-431A-1A08-4EB1D973EA29}"/>
              </a:ext>
            </a:extLst>
          </p:cNvPr>
          <p:cNvGrpSpPr/>
          <p:nvPr/>
        </p:nvGrpSpPr>
        <p:grpSpPr>
          <a:xfrm>
            <a:off x="7540479" y="2783575"/>
            <a:ext cx="1963253" cy="942714"/>
            <a:chOff x="7540479" y="2614240"/>
            <a:chExt cx="1963253" cy="942714"/>
          </a:xfrm>
        </p:grpSpPr>
        <p:grpSp>
          <p:nvGrpSpPr>
            <p:cNvPr id="122" name="Group 121">
              <a:extLst>
                <a:ext uri="{FF2B5EF4-FFF2-40B4-BE49-F238E27FC236}">
                  <a16:creationId xmlns:a16="http://schemas.microsoft.com/office/drawing/2014/main" id="{AEE85BB7-E056-E6E9-750B-6108F6257C4D}"/>
                </a:ext>
              </a:extLst>
            </p:cNvPr>
            <p:cNvGrpSpPr/>
            <p:nvPr/>
          </p:nvGrpSpPr>
          <p:grpSpPr>
            <a:xfrm>
              <a:off x="7540479" y="2614240"/>
              <a:ext cx="941589" cy="942714"/>
              <a:chOff x="8694175" y="1631169"/>
              <a:chExt cx="941589" cy="942714"/>
            </a:xfrm>
          </p:grpSpPr>
          <p:grpSp>
            <p:nvGrpSpPr>
              <p:cNvPr id="48" name="Group 47">
                <a:extLst>
                  <a:ext uri="{FF2B5EF4-FFF2-40B4-BE49-F238E27FC236}">
                    <a16:creationId xmlns:a16="http://schemas.microsoft.com/office/drawing/2014/main" id="{7A290997-7A3A-5B19-6D4B-3A1C3433B023}"/>
                  </a:ext>
                </a:extLst>
              </p:cNvPr>
              <p:cNvGrpSpPr/>
              <p:nvPr/>
            </p:nvGrpSpPr>
            <p:grpSpPr>
              <a:xfrm>
                <a:off x="8694175" y="1631169"/>
                <a:ext cx="941589" cy="942714"/>
                <a:chOff x="4248284" y="3680217"/>
                <a:chExt cx="851113" cy="852130"/>
              </a:xfrm>
            </p:grpSpPr>
            <p:grpSp>
              <p:nvGrpSpPr>
                <p:cNvPr id="49" name="Group 48">
                  <a:extLst>
                    <a:ext uri="{FF2B5EF4-FFF2-40B4-BE49-F238E27FC236}">
                      <a16:creationId xmlns:a16="http://schemas.microsoft.com/office/drawing/2014/main" id="{A02FCED8-2D16-FB0A-3E67-C199DAC6458B}"/>
                    </a:ext>
                  </a:extLst>
                </p:cNvPr>
                <p:cNvGrpSpPr/>
                <p:nvPr/>
              </p:nvGrpSpPr>
              <p:grpSpPr>
                <a:xfrm>
                  <a:off x="4248284" y="3680217"/>
                  <a:ext cx="851113" cy="852130"/>
                  <a:chOff x="438150" y="1687165"/>
                  <a:chExt cx="1458274" cy="1458274"/>
                </a:xfrm>
              </p:grpSpPr>
              <p:sp>
                <p:nvSpPr>
                  <p:cNvPr id="52" name="Oval 51">
                    <a:extLst>
                      <a:ext uri="{FF2B5EF4-FFF2-40B4-BE49-F238E27FC236}">
                        <a16:creationId xmlns:a16="http://schemas.microsoft.com/office/drawing/2014/main" id="{D581B7CF-9087-AE80-2D7F-97CAD3EEBFF9}"/>
                      </a:ext>
                    </a:extLst>
                  </p:cNvPr>
                  <p:cNvSpPr/>
                  <p:nvPr/>
                </p:nvSpPr>
                <p:spPr>
                  <a:xfrm>
                    <a:off x="438150" y="1687165"/>
                    <a:ext cx="1458274" cy="1458274"/>
                  </a:xfrm>
                  <a:prstGeom prst="ellipse">
                    <a:avLst/>
                  </a:prstGeom>
                  <a:solidFill>
                    <a:schemeClr val="tx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51" name="Oval 50">
                    <a:extLst>
                      <a:ext uri="{FF2B5EF4-FFF2-40B4-BE49-F238E27FC236}">
                        <a16:creationId xmlns:a16="http://schemas.microsoft.com/office/drawing/2014/main" id="{FA7E9F4F-8941-543D-B989-C1CC04815577}"/>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50" name="Oval 49">
                  <a:extLst>
                    <a:ext uri="{FF2B5EF4-FFF2-40B4-BE49-F238E27FC236}">
                      <a16:creationId xmlns:a16="http://schemas.microsoft.com/office/drawing/2014/main" id="{0F6C3D70-93FF-AE3E-0963-9096C47385DD}"/>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54" name="Graphic 53">
                <a:extLst>
                  <a:ext uri="{FF2B5EF4-FFF2-40B4-BE49-F238E27FC236}">
                    <a16:creationId xmlns:a16="http://schemas.microsoft.com/office/drawing/2014/main" id="{C7404BA7-3D48-D894-9974-EA763C03562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999219" y="1941761"/>
                <a:ext cx="358135" cy="350674"/>
              </a:xfrm>
              <a:prstGeom prst="rect">
                <a:avLst/>
              </a:prstGeom>
            </p:spPr>
          </p:pic>
        </p:grpSp>
        <p:sp>
          <p:nvSpPr>
            <p:cNvPr id="203" name="Rectangle: Rounded Corners 202">
              <a:extLst>
                <a:ext uri="{FF2B5EF4-FFF2-40B4-BE49-F238E27FC236}">
                  <a16:creationId xmlns:a16="http://schemas.microsoft.com/office/drawing/2014/main" id="{36C11788-C6CE-B84A-FD4B-D45A9609569A}"/>
                </a:ext>
              </a:extLst>
            </p:cNvPr>
            <p:cNvSpPr/>
            <p:nvPr/>
          </p:nvSpPr>
          <p:spPr>
            <a:xfrm>
              <a:off x="8507271" y="2864752"/>
              <a:ext cx="996461" cy="441690"/>
            </a:xfrm>
            <a:prstGeom prst="roundRect">
              <a:avLst/>
            </a:prstGeom>
            <a:solidFill>
              <a:srgbClr val="1A1C2B">
                <a:alpha val="4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GB" sz="1050" b="1">
                  <a:solidFill>
                    <a:schemeClr val="bg1"/>
                  </a:solidFill>
                  <a:latin typeface="Helvetica" pitchFamily="2" charset="0"/>
                </a:rPr>
                <a:t>IVA &amp; Chatbot</a:t>
              </a:r>
            </a:p>
          </p:txBody>
        </p:sp>
      </p:grpSp>
      <p:grpSp>
        <p:nvGrpSpPr>
          <p:cNvPr id="208" name="Group 207">
            <a:extLst>
              <a:ext uri="{FF2B5EF4-FFF2-40B4-BE49-F238E27FC236}">
                <a16:creationId xmlns:a16="http://schemas.microsoft.com/office/drawing/2014/main" id="{10E1EDAB-ACBF-0658-98F4-22CC6539699D}"/>
              </a:ext>
            </a:extLst>
          </p:cNvPr>
          <p:cNvGrpSpPr/>
          <p:nvPr/>
        </p:nvGrpSpPr>
        <p:grpSpPr>
          <a:xfrm>
            <a:off x="7438097" y="4442663"/>
            <a:ext cx="1891576" cy="942714"/>
            <a:chOff x="7438097" y="4273328"/>
            <a:chExt cx="1891576" cy="942714"/>
          </a:xfrm>
        </p:grpSpPr>
        <p:grpSp>
          <p:nvGrpSpPr>
            <p:cNvPr id="121" name="Group 120">
              <a:extLst>
                <a:ext uri="{FF2B5EF4-FFF2-40B4-BE49-F238E27FC236}">
                  <a16:creationId xmlns:a16="http://schemas.microsoft.com/office/drawing/2014/main" id="{9CD74205-C152-BB56-CA5F-43538CE5962F}"/>
                </a:ext>
              </a:extLst>
            </p:cNvPr>
            <p:cNvGrpSpPr/>
            <p:nvPr/>
          </p:nvGrpSpPr>
          <p:grpSpPr>
            <a:xfrm>
              <a:off x="7438097" y="4273328"/>
              <a:ext cx="941589" cy="942714"/>
              <a:chOff x="8527831" y="3810220"/>
              <a:chExt cx="941589" cy="942714"/>
            </a:xfrm>
          </p:grpSpPr>
          <p:grpSp>
            <p:nvGrpSpPr>
              <p:cNvPr id="57" name="Group 56">
                <a:extLst>
                  <a:ext uri="{FF2B5EF4-FFF2-40B4-BE49-F238E27FC236}">
                    <a16:creationId xmlns:a16="http://schemas.microsoft.com/office/drawing/2014/main" id="{C0D9509E-D438-8677-F590-DA693EC9C149}"/>
                  </a:ext>
                </a:extLst>
              </p:cNvPr>
              <p:cNvGrpSpPr/>
              <p:nvPr/>
            </p:nvGrpSpPr>
            <p:grpSpPr>
              <a:xfrm>
                <a:off x="8527831" y="3810220"/>
                <a:ext cx="941589" cy="942714"/>
                <a:chOff x="4248284" y="3680217"/>
                <a:chExt cx="851113" cy="852130"/>
              </a:xfrm>
            </p:grpSpPr>
            <p:grpSp>
              <p:nvGrpSpPr>
                <p:cNvPr id="58" name="Group 57">
                  <a:extLst>
                    <a:ext uri="{FF2B5EF4-FFF2-40B4-BE49-F238E27FC236}">
                      <a16:creationId xmlns:a16="http://schemas.microsoft.com/office/drawing/2014/main" id="{F5A656F2-D750-C8C8-093A-A975E0DFD4A0}"/>
                    </a:ext>
                  </a:extLst>
                </p:cNvPr>
                <p:cNvGrpSpPr/>
                <p:nvPr/>
              </p:nvGrpSpPr>
              <p:grpSpPr>
                <a:xfrm>
                  <a:off x="4248284" y="3680217"/>
                  <a:ext cx="851113" cy="852130"/>
                  <a:chOff x="438150" y="1687165"/>
                  <a:chExt cx="1458274" cy="1458274"/>
                </a:xfrm>
              </p:grpSpPr>
              <p:sp>
                <p:nvSpPr>
                  <p:cNvPr id="61" name="Oval 60">
                    <a:extLst>
                      <a:ext uri="{FF2B5EF4-FFF2-40B4-BE49-F238E27FC236}">
                        <a16:creationId xmlns:a16="http://schemas.microsoft.com/office/drawing/2014/main" id="{E9E90F05-159D-8E03-58D1-1ED4638732CA}"/>
                      </a:ext>
                    </a:extLst>
                  </p:cNvPr>
                  <p:cNvSpPr/>
                  <p:nvPr/>
                </p:nvSpPr>
                <p:spPr>
                  <a:xfrm>
                    <a:off x="438150" y="1687165"/>
                    <a:ext cx="1458274" cy="1458274"/>
                  </a:xfrm>
                  <a:prstGeom prst="ellipse">
                    <a:avLst/>
                  </a:prstGeom>
                  <a:solidFill>
                    <a:schemeClr val="tx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60" name="Oval 59">
                    <a:extLst>
                      <a:ext uri="{FF2B5EF4-FFF2-40B4-BE49-F238E27FC236}">
                        <a16:creationId xmlns:a16="http://schemas.microsoft.com/office/drawing/2014/main" id="{30B0CEDD-BE49-429A-9259-9C9AFAC1D2A2}"/>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59" name="Oval 58">
                  <a:extLst>
                    <a:ext uri="{FF2B5EF4-FFF2-40B4-BE49-F238E27FC236}">
                      <a16:creationId xmlns:a16="http://schemas.microsoft.com/office/drawing/2014/main" id="{85173E92-5DB8-8302-FC05-F1386B6CDB60}"/>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63" name="Graphic 62">
                <a:extLst>
                  <a:ext uri="{FF2B5EF4-FFF2-40B4-BE49-F238E27FC236}">
                    <a16:creationId xmlns:a16="http://schemas.microsoft.com/office/drawing/2014/main" id="{C19C0692-DBC2-F27E-57A1-9D82064F4F7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840284" y="4128681"/>
                <a:ext cx="318135" cy="290471"/>
              </a:xfrm>
              <a:prstGeom prst="rect">
                <a:avLst/>
              </a:prstGeom>
            </p:spPr>
          </p:pic>
        </p:grpSp>
        <p:sp>
          <p:nvSpPr>
            <p:cNvPr id="202" name="Rectangle: Rounded Corners 201">
              <a:extLst>
                <a:ext uri="{FF2B5EF4-FFF2-40B4-BE49-F238E27FC236}">
                  <a16:creationId xmlns:a16="http://schemas.microsoft.com/office/drawing/2014/main" id="{C1A6F370-4071-0D12-77CA-A0FEED92305A}"/>
                </a:ext>
              </a:extLst>
            </p:cNvPr>
            <p:cNvSpPr/>
            <p:nvPr/>
          </p:nvSpPr>
          <p:spPr>
            <a:xfrm>
              <a:off x="8388084" y="4523840"/>
              <a:ext cx="941589" cy="441690"/>
            </a:xfrm>
            <a:prstGeom prst="roundRect">
              <a:avLst/>
            </a:prstGeom>
            <a:solidFill>
              <a:srgbClr val="1A1C2B">
                <a:alpha val="4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GB" sz="1050" b="1">
                  <a:solidFill>
                    <a:schemeClr val="bg1"/>
                  </a:solidFill>
                  <a:latin typeface="Helvetica" pitchFamily="2" charset="0"/>
                </a:rPr>
                <a:t>Dashboard</a:t>
              </a:r>
            </a:p>
          </p:txBody>
        </p:sp>
      </p:grpSp>
      <p:grpSp>
        <p:nvGrpSpPr>
          <p:cNvPr id="22" name="EXPO.e">
            <a:extLst>
              <a:ext uri="{FF2B5EF4-FFF2-40B4-BE49-F238E27FC236}">
                <a16:creationId xmlns:a16="http://schemas.microsoft.com/office/drawing/2014/main" id="{C68478CE-6A21-DAC9-7694-BBA57EE611A2}"/>
              </a:ext>
            </a:extLst>
          </p:cNvPr>
          <p:cNvGrpSpPr/>
          <p:nvPr/>
        </p:nvGrpSpPr>
        <p:grpSpPr>
          <a:xfrm>
            <a:off x="4736409" y="2582533"/>
            <a:ext cx="2743200" cy="2743200"/>
            <a:chOff x="7038975" y="2571750"/>
            <a:chExt cx="2743200" cy="2743200"/>
          </a:xfrm>
        </p:grpSpPr>
        <p:sp>
          <p:nvSpPr>
            <p:cNvPr id="19" name="Oval 18">
              <a:extLst>
                <a:ext uri="{FF2B5EF4-FFF2-40B4-BE49-F238E27FC236}">
                  <a16:creationId xmlns:a16="http://schemas.microsoft.com/office/drawing/2014/main" id="{9A14BC12-73C5-EF99-4B67-CD9167EF60DD}"/>
                </a:ext>
              </a:extLst>
            </p:cNvPr>
            <p:cNvSpPr/>
            <p:nvPr/>
          </p:nvSpPr>
          <p:spPr>
            <a:xfrm>
              <a:off x="7038975" y="2571750"/>
              <a:ext cx="2743200" cy="27432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b="1">
                  <a:latin typeface="Helvetica" pitchFamily="2" charset="0"/>
                </a:rPr>
                <a:t>APIs</a:t>
              </a:r>
            </a:p>
            <a:p>
              <a:pPr algn="ctr"/>
              <a:r>
                <a:rPr lang="en-GB" sz="1600">
                  <a:latin typeface="Helvetica" pitchFamily="2" charset="0"/>
                </a:rPr>
                <a:t>Intelligent Cloud Contact Centre</a:t>
              </a:r>
            </a:p>
            <a:p>
              <a:pPr algn="ctr"/>
              <a:endParaRPr lang="en-GB" sz="1600">
                <a:latin typeface="Helvetica" pitchFamily="2" charset="0"/>
              </a:endParaRPr>
            </a:p>
            <a:p>
              <a:pPr algn="ctr"/>
              <a:endParaRPr lang="en-GB" sz="1600">
                <a:latin typeface="Helvetica" pitchFamily="2" charset="0"/>
              </a:endParaRPr>
            </a:p>
            <a:p>
              <a:pPr algn="ctr">
                <a:lnSpc>
                  <a:spcPct val="150000"/>
                </a:lnSpc>
              </a:pPr>
              <a:r>
                <a:rPr lang="en-GB" sz="1200">
                  <a:latin typeface="Helvetica" pitchFamily="2" charset="0"/>
                </a:rPr>
                <a:t>Integration</a:t>
              </a:r>
            </a:p>
            <a:p>
              <a:pPr algn="ctr">
                <a:lnSpc>
                  <a:spcPct val="150000"/>
                </a:lnSpc>
              </a:pPr>
              <a:r>
                <a:rPr lang="en-GB" sz="1200">
                  <a:latin typeface="Helvetica" pitchFamily="2" charset="0"/>
                </a:rPr>
                <a:t>Provisioning</a:t>
              </a:r>
            </a:p>
            <a:p>
              <a:pPr algn="ctr">
                <a:lnSpc>
                  <a:spcPct val="150000"/>
                </a:lnSpc>
              </a:pPr>
              <a:r>
                <a:rPr lang="en-GB" sz="1200">
                  <a:latin typeface="Helvetica" pitchFamily="2" charset="0"/>
                </a:rPr>
                <a:t>Reporting</a:t>
              </a:r>
            </a:p>
          </p:txBody>
        </p:sp>
        <p:pic>
          <p:nvPicPr>
            <p:cNvPr id="21" name="Graphic 20">
              <a:extLst>
                <a:ext uri="{FF2B5EF4-FFF2-40B4-BE49-F238E27FC236}">
                  <a16:creationId xmlns:a16="http://schemas.microsoft.com/office/drawing/2014/main" id="{8476E605-D02A-F0FD-0B4E-1537AE6A2B7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773353" y="3842661"/>
              <a:ext cx="1274445" cy="201379"/>
            </a:xfrm>
            <a:prstGeom prst="rect">
              <a:avLst/>
            </a:prstGeom>
          </p:spPr>
        </p:pic>
      </p:grpSp>
    </p:spTree>
    <p:extLst>
      <p:ext uri="{BB962C8B-B14F-4D97-AF65-F5344CB8AC3E}">
        <p14:creationId xmlns:p14="http://schemas.microsoft.com/office/powerpoint/2010/main" val="227777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wheel(1)">
                                      <p:cBhvr>
                                        <p:cTn id="12" dur="3000"/>
                                        <p:tgtEl>
                                          <p:spTgt spid="127"/>
                                        </p:tgtEl>
                                      </p:cBhvr>
                                    </p:animEffect>
                                  </p:childTnLst>
                                </p:cTn>
                              </p:par>
                              <p:par>
                                <p:cTn id="13" presetID="10" presetClass="entr" presetSubtype="0" fill="hold" nodeType="withEffect">
                                  <p:stCondLst>
                                    <p:cond delay="250"/>
                                  </p:stCondLst>
                                  <p:childTnLst>
                                    <p:set>
                                      <p:cBhvr>
                                        <p:cTn id="14" dur="1" fill="hold">
                                          <p:stCondLst>
                                            <p:cond delay="0"/>
                                          </p:stCondLst>
                                        </p:cTn>
                                        <p:tgtEl>
                                          <p:spTgt spid="408"/>
                                        </p:tgtEl>
                                        <p:attrNameLst>
                                          <p:attrName>style.visibility</p:attrName>
                                        </p:attrNameLst>
                                      </p:cBhvr>
                                      <p:to>
                                        <p:strVal val="visible"/>
                                      </p:to>
                                    </p:set>
                                    <p:animEffect transition="in" filter="fade">
                                      <p:cBhvr>
                                        <p:cTn id="15" dur="500"/>
                                        <p:tgtEl>
                                          <p:spTgt spid="408"/>
                                        </p:tgtEl>
                                      </p:cBhvr>
                                    </p:animEffect>
                                  </p:childTnLst>
                                </p:cTn>
                              </p:par>
                              <p:par>
                                <p:cTn id="16" presetID="10" presetClass="entr" presetSubtype="0" fill="hold" nodeType="withEffect">
                                  <p:stCondLst>
                                    <p:cond delay="500"/>
                                  </p:stCondLst>
                                  <p:childTnLst>
                                    <p:set>
                                      <p:cBhvr>
                                        <p:cTn id="17" dur="1" fill="hold">
                                          <p:stCondLst>
                                            <p:cond delay="0"/>
                                          </p:stCondLst>
                                        </p:cTn>
                                        <p:tgtEl>
                                          <p:spTgt spid="260"/>
                                        </p:tgtEl>
                                        <p:attrNameLst>
                                          <p:attrName>style.visibility</p:attrName>
                                        </p:attrNameLst>
                                      </p:cBhvr>
                                      <p:to>
                                        <p:strVal val="visible"/>
                                      </p:to>
                                    </p:set>
                                    <p:animEffect transition="in" filter="fade">
                                      <p:cBhvr>
                                        <p:cTn id="18" dur="500"/>
                                        <p:tgtEl>
                                          <p:spTgt spid="260"/>
                                        </p:tgtEl>
                                      </p:cBhvr>
                                    </p:animEffect>
                                  </p:childTnLst>
                                </p:cTn>
                              </p:par>
                              <p:par>
                                <p:cTn id="19" presetID="10" presetClass="entr" presetSubtype="0" fill="hold" nodeType="withEffect">
                                  <p:stCondLst>
                                    <p:cond delay="750"/>
                                  </p:stCondLst>
                                  <p:childTnLst>
                                    <p:set>
                                      <p:cBhvr>
                                        <p:cTn id="20" dur="1" fill="hold">
                                          <p:stCondLst>
                                            <p:cond delay="0"/>
                                          </p:stCondLst>
                                        </p:cTn>
                                        <p:tgtEl>
                                          <p:spTgt spid="208"/>
                                        </p:tgtEl>
                                        <p:attrNameLst>
                                          <p:attrName>style.visibility</p:attrName>
                                        </p:attrNameLst>
                                      </p:cBhvr>
                                      <p:to>
                                        <p:strVal val="visible"/>
                                      </p:to>
                                    </p:set>
                                    <p:animEffect transition="in" filter="fade">
                                      <p:cBhvr>
                                        <p:cTn id="21" dur="500"/>
                                        <p:tgtEl>
                                          <p:spTgt spid="208"/>
                                        </p:tgtEl>
                                      </p:cBhvr>
                                    </p:animEffect>
                                  </p:childTnLst>
                                </p:cTn>
                              </p:par>
                              <p:par>
                                <p:cTn id="22" presetID="10" presetClass="entr" presetSubtype="0" fill="hold" nodeType="withEffect">
                                  <p:stCondLst>
                                    <p:cond delay="1000"/>
                                  </p:stCondLst>
                                  <p:childTnLst>
                                    <p:set>
                                      <p:cBhvr>
                                        <p:cTn id="23" dur="1" fill="hold">
                                          <p:stCondLst>
                                            <p:cond delay="0"/>
                                          </p:stCondLst>
                                        </p:cTn>
                                        <p:tgtEl>
                                          <p:spTgt spid="207"/>
                                        </p:tgtEl>
                                        <p:attrNameLst>
                                          <p:attrName>style.visibility</p:attrName>
                                        </p:attrNameLst>
                                      </p:cBhvr>
                                      <p:to>
                                        <p:strVal val="visible"/>
                                      </p:to>
                                    </p:set>
                                    <p:animEffect transition="in" filter="fade">
                                      <p:cBhvr>
                                        <p:cTn id="24" dur="500"/>
                                        <p:tgtEl>
                                          <p:spTgt spid="207"/>
                                        </p:tgtEl>
                                      </p:cBhvr>
                                    </p:animEffect>
                                  </p:childTnLst>
                                </p:cTn>
                              </p:par>
                              <p:par>
                                <p:cTn id="25" presetID="10" presetClass="entr" presetSubtype="0" fill="hold" nodeType="withEffect">
                                  <p:stCondLst>
                                    <p:cond delay="1250"/>
                                  </p:stCondLst>
                                  <p:childTnLst>
                                    <p:set>
                                      <p:cBhvr>
                                        <p:cTn id="26" dur="1" fill="hold">
                                          <p:stCondLst>
                                            <p:cond delay="0"/>
                                          </p:stCondLst>
                                        </p:cTn>
                                        <p:tgtEl>
                                          <p:spTgt spid="407"/>
                                        </p:tgtEl>
                                        <p:attrNameLst>
                                          <p:attrName>style.visibility</p:attrName>
                                        </p:attrNameLst>
                                      </p:cBhvr>
                                      <p:to>
                                        <p:strVal val="visible"/>
                                      </p:to>
                                    </p:set>
                                    <p:animEffect transition="in" filter="fade">
                                      <p:cBhvr>
                                        <p:cTn id="27" dur="500"/>
                                        <p:tgtEl>
                                          <p:spTgt spid="407"/>
                                        </p:tgtEl>
                                      </p:cBhvr>
                                    </p:animEffect>
                                  </p:childTnLst>
                                </p:cTn>
                              </p:par>
                              <p:par>
                                <p:cTn id="28" presetID="10" presetClass="entr" presetSubtype="0" fill="hold" nodeType="withEffect">
                                  <p:stCondLst>
                                    <p:cond delay="1500"/>
                                  </p:stCondLst>
                                  <p:childTnLst>
                                    <p:set>
                                      <p:cBhvr>
                                        <p:cTn id="29" dur="1" fill="hold">
                                          <p:stCondLst>
                                            <p:cond delay="0"/>
                                          </p:stCondLst>
                                        </p:cTn>
                                        <p:tgtEl>
                                          <p:spTgt spid="259"/>
                                        </p:tgtEl>
                                        <p:attrNameLst>
                                          <p:attrName>style.visibility</p:attrName>
                                        </p:attrNameLst>
                                      </p:cBhvr>
                                      <p:to>
                                        <p:strVal val="visible"/>
                                      </p:to>
                                    </p:set>
                                    <p:animEffect transition="in" filter="fade">
                                      <p:cBhvr>
                                        <p:cTn id="30" dur="500"/>
                                        <p:tgtEl>
                                          <p:spTgt spid="259"/>
                                        </p:tgtEl>
                                      </p:cBhvr>
                                    </p:animEffect>
                                  </p:childTnLst>
                                </p:cTn>
                              </p:par>
                              <p:par>
                                <p:cTn id="31" presetID="10" presetClass="entr" presetSubtype="0" fill="hold" nodeType="withEffect">
                                  <p:stCondLst>
                                    <p:cond delay="1750"/>
                                  </p:stCondLst>
                                  <p:childTnLst>
                                    <p:set>
                                      <p:cBhvr>
                                        <p:cTn id="32" dur="1" fill="hold">
                                          <p:stCondLst>
                                            <p:cond delay="0"/>
                                          </p:stCondLst>
                                        </p:cTn>
                                        <p:tgtEl>
                                          <p:spTgt spid="258"/>
                                        </p:tgtEl>
                                        <p:attrNameLst>
                                          <p:attrName>style.visibility</p:attrName>
                                        </p:attrNameLst>
                                      </p:cBhvr>
                                      <p:to>
                                        <p:strVal val="visible"/>
                                      </p:to>
                                    </p:set>
                                    <p:animEffect transition="in" filter="fade">
                                      <p:cBhvr>
                                        <p:cTn id="33" dur="500"/>
                                        <p:tgtEl>
                                          <p:spTgt spid="258"/>
                                        </p:tgtEl>
                                      </p:cBhvr>
                                    </p:animEffect>
                                  </p:childTnLst>
                                </p:cTn>
                              </p:par>
                              <p:par>
                                <p:cTn id="34" presetID="10" presetClass="entr" presetSubtype="0" fill="hold" nodeType="withEffect">
                                  <p:stCondLst>
                                    <p:cond delay="2000"/>
                                  </p:stCondLst>
                                  <p:childTnLst>
                                    <p:set>
                                      <p:cBhvr>
                                        <p:cTn id="35" dur="1" fill="hold">
                                          <p:stCondLst>
                                            <p:cond delay="0"/>
                                          </p:stCondLst>
                                        </p:cTn>
                                        <p:tgtEl>
                                          <p:spTgt spid="406"/>
                                        </p:tgtEl>
                                        <p:attrNameLst>
                                          <p:attrName>style.visibility</p:attrName>
                                        </p:attrNameLst>
                                      </p:cBhvr>
                                      <p:to>
                                        <p:strVal val="visible"/>
                                      </p:to>
                                    </p:set>
                                    <p:animEffect transition="in" filter="fade">
                                      <p:cBhvr>
                                        <p:cTn id="36" dur="500"/>
                                        <p:tgtEl>
                                          <p:spTgt spid="406"/>
                                        </p:tgtEl>
                                      </p:cBhvr>
                                    </p:animEffect>
                                  </p:childTnLst>
                                </p:cTn>
                              </p:par>
                              <p:par>
                                <p:cTn id="37" presetID="22" presetClass="entr" presetSubtype="2" fill="hold" nodeType="withEffect">
                                  <p:stCondLst>
                                    <p:cond delay="500"/>
                                  </p:stCondLst>
                                  <p:childTnLst>
                                    <p:set>
                                      <p:cBhvr>
                                        <p:cTn id="38" dur="1" fill="hold">
                                          <p:stCondLst>
                                            <p:cond delay="0"/>
                                          </p:stCondLst>
                                        </p:cTn>
                                        <p:tgtEl>
                                          <p:spTgt spid="336"/>
                                        </p:tgtEl>
                                        <p:attrNameLst>
                                          <p:attrName>style.visibility</p:attrName>
                                        </p:attrNameLst>
                                      </p:cBhvr>
                                      <p:to>
                                        <p:strVal val="visible"/>
                                      </p:to>
                                    </p:set>
                                    <p:animEffect transition="in" filter="wipe(right)">
                                      <p:cBhvr>
                                        <p:cTn id="39" dur="500"/>
                                        <p:tgtEl>
                                          <p:spTgt spid="336"/>
                                        </p:tgtEl>
                                      </p:cBhvr>
                                    </p:animEffect>
                                  </p:childTnLst>
                                </p:cTn>
                              </p:par>
                              <p:par>
                                <p:cTn id="40" presetID="22" presetClass="entr" presetSubtype="2" fill="hold" nodeType="withEffect">
                                  <p:stCondLst>
                                    <p:cond delay="500"/>
                                  </p:stCondLst>
                                  <p:childTnLst>
                                    <p:set>
                                      <p:cBhvr>
                                        <p:cTn id="41" dur="1" fill="hold">
                                          <p:stCondLst>
                                            <p:cond delay="0"/>
                                          </p:stCondLst>
                                        </p:cTn>
                                        <p:tgtEl>
                                          <p:spTgt spid="342"/>
                                        </p:tgtEl>
                                        <p:attrNameLst>
                                          <p:attrName>style.visibility</p:attrName>
                                        </p:attrNameLst>
                                      </p:cBhvr>
                                      <p:to>
                                        <p:strVal val="visible"/>
                                      </p:to>
                                    </p:set>
                                    <p:animEffect transition="in" filter="wipe(right)">
                                      <p:cBhvr>
                                        <p:cTn id="42" dur="500"/>
                                        <p:tgtEl>
                                          <p:spTgt spid="342"/>
                                        </p:tgtEl>
                                      </p:cBhvr>
                                    </p:animEffect>
                                  </p:childTnLst>
                                </p:cTn>
                              </p:par>
                              <p:par>
                                <p:cTn id="43" presetID="22" presetClass="entr" presetSubtype="2" fill="hold" nodeType="withEffect">
                                  <p:stCondLst>
                                    <p:cond delay="500"/>
                                  </p:stCondLst>
                                  <p:childTnLst>
                                    <p:set>
                                      <p:cBhvr>
                                        <p:cTn id="44" dur="1" fill="hold">
                                          <p:stCondLst>
                                            <p:cond delay="0"/>
                                          </p:stCondLst>
                                        </p:cTn>
                                        <p:tgtEl>
                                          <p:spTgt spid="337"/>
                                        </p:tgtEl>
                                        <p:attrNameLst>
                                          <p:attrName>style.visibility</p:attrName>
                                        </p:attrNameLst>
                                      </p:cBhvr>
                                      <p:to>
                                        <p:strVal val="visible"/>
                                      </p:to>
                                    </p:set>
                                    <p:animEffect transition="in" filter="wipe(right)">
                                      <p:cBhvr>
                                        <p:cTn id="45" dur="500"/>
                                        <p:tgtEl>
                                          <p:spTgt spid="337"/>
                                        </p:tgtEl>
                                      </p:cBhvr>
                                    </p:animEffect>
                                  </p:childTnLst>
                                </p:cTn>
                              </p:par>
                              <p:par>
                                <p:cTn id="46" presetID="22" presetClass="entr" presetSubtype="2" fill="hold" nodeType="withEffect">
                                  <p:stCondLst>
                                    <p:cond delay="500"/>
                                  </p:stCondLst>
                                  <p:childTnLst>
                                    <p:set>
                                      <p:cBhvr>
                                        <p:cTn id="47" dur="1" fill="hold">
                                          <p:stCondLst>
                                            <p:cond delay="0"/>
                                          </p:stCondLst>
                                        </p:cTn>
                                        <p:tgtEl>
                                          <p:spTgt spid="338"/>
                                        </p:tgtEl>
                                        <p:attrNameLst>
                                          <p:attrName>style.visibility</p:attrName>
                                        </p:attrNameLst>
                                      </p:cBhvr>
                                      <p:to>
                                        <p:strVal val="visible"/>
                                      </p:to>
                                    </p:set>
                                    <p:animEffect transition="in" filter="wipe(right)">
                                      <p:cBhvr>
                                        <p:cTn id="48" dur="500"/>
                                        <p:tgtEl>
                                          <p:spTgt spid="338"/>
                                        </p:tgtEl>
                                      </p:cBhvr>
                                    </p:animEffect>
                                  </p:childTnLst>
                                </p:cTn>
                              </p:par>
                              <p:par>
                                <p:cTn id="49" presetID="22" presetClass="entr" presetSubtype="2" fill="hold" nodeType="withEffect">
                                  <p:stCondLst>
                                    <p:cond delay="500"/>
                                  </p:stCondLst>
                                  <p:childTnLst>
                                    <p:set>
                                      <p:cBhvr>
                                        <p:cTn id="50" dur="1" fill="hold">
                                          <p:stCondLst>
                                            <p:cond delay="0"/>
                                          </p:stCondLst>
                                        </p:cTn>
                                        <p:tgtEl>
                                          <p:spTgt spid="341"/>
                                        </p:tgtEl>
                                        <p:attrNameLst>
                                          <p:attrName>style.visibility</p:attrName>
                                        </p:attrNameLst>
                                      </p:cBhvr>
                                      <p:to>
                                        <p:strVal val="visible"/>
                                      </p:to>
                                    </p:set>
                                    <p:animEffect transition="in" filter="wipe(right)">
                                      <p:cBhvr>
                                        <p:cTn id="51" dur="500"/>
                                        <p:tgtEl>
                                          <p:spTgt spid="341"/>
                                        </p:tgtEl>
                                      </p:cBhvr>
                                    </p:animEffect>
                                  </p:childTnLst>
                                </p:cTn>
                              </p:par>
                              <p:par>
                                <p:cTn id="52" presetID="22" presetClass="entr" presetSubtype="2" fill="hold" nodeType="withEffect">
                                  <p:stCondLst>
                                    <p:cond delay="500"/>
                                  </p:stCondLst>
                                  <p:childTnLst>
                                    <p:set>
                                      <p:cBhvr>
                                        <p:cTn id="53" dur="1" fill="hold">
                                          <p:stCondLst>
                                            <p:cond delay="0"/>
                                          </p:stCondLst>
                                        </p:cTn>
                                        <p:tgtEl>
                                          <p:spTgt spid="340"/>
                                        </p:tgtEl>
                                        <p:attrNameLst>
                                          <p:attrName>style.visibility</p:attrName>
                                        </p:attrNameLst>
                                      </p:cBhvr>
                                      <p:to>
                                        <p:strVal val="visible"/>
                                      </p:to>
                                    </p:set>
                                    <p:animEffect transition="in" filter="wipe(right)">
                                      <p:cBhvr>
                                        <p:cTn id="54" dur="500"/>
                                        <p:tgtEl>
                                          <p:spTgt spid="340"/>
                                        </p:tgtEl>
                                      </p:cBhvr>
                                    </p:animEffect>
                                  </p:childTnLst>
                                </p:cTn>
                              </p:par>
                              <p:par>
                                <p:cTn id="55" presetID="22" presetClass="entr" presetSubtype="2" fill="hold" nodeType="withEffect">
                                  <p:stCondLst>
                                    <p:cond delay="500"/>
                                  </p:stCondLst>
                                  <p:childTnLst>
                                    <p:set>
                                      <p:cBhvr>
                                        <p:cTn id="56" dur="1" fill="hold">
                                          <p:stCondLst>
                                            <p:cond delay="0"/>
                                          </p:stCondLst>
                                        </p:cTn>
                                        <p:tgtEl>
                                          <p:spTgt spid="339"/>
                                        </p:tgtEl>
                                        <p:attrNameLst>
                                          <p:attrName>style.visibility</p:attrName>
                                        </p:attrNameLst>
                                      </p:cBhvr>
                                      <p:to>
                                        <p:strVal val="visible"/>
                                      </p:to>
                                    </p:set>
                                    <p:animEffect transition="in" filter="wipe(right)">
                                      <p:cBhvr>
                                        <p:cTn id="57" dur="500"/>
                                        <p:tgtEl>
                                          <p:spTgt spid="339"/>
                                        </p:tgtEl>
                                      </p:cBhvr>
                                    </p:animEffect>
                                  </p:childTnLst>
                                </p:cTn>
                              </p:par>
                              <p:par>
                                <p:cTn id="58" presetID="53" presetClass="entr" presetSubtype="16" fill="hold" nodeType="withEffect">
                                  <p:stCondLst>
                                    <p:cond delay="750"/>
                                  </p:stCondLst>
                                  <p:childTnLst>
                                    <p:set>
                                      <p:cBhvr>
                                        <p:cTn id="59" dur="1" fill="hold">
                                          <p:stCondLst>
                                            <p:cond delay="0"/>
                                          </p:stCondLst>
                                        </p:cTn>
                                        <p:tgtEl>
                                          <p:spTgt spid="257"/>
                                        </p:tgtEl>
                                        <p:attrNameLst>
                                          <p:attrName>style.visibility</p:attrName>
                                        </p:attrNameLst>
                                      </p:cBhvr>
                                      <p:to>
                                        <p:strVal val="visible"/>
                                      </p:to>
                                    </p:set>
                                    <p:anim calcmode="lin" valueType="num">
                                      <p:cBhvr>
                                        <p:cTn id="60" dur="500" fill="hold"/>
                                        <p:tgtEl>
                                          <p:spTgt spid="257"/>
                                        </p:tgtEl>
                                        <p:attrNameLst>
                                          <p:attrName>ppt_w</p:attrName>
                                        </p:attrNameLst>
                                      </p:cBhvr>
                                      <p:tavLst>
                                        <p:tav tm="0">
                                          <p:val>
                                            <p:fltVal val="0"/>
                                          </p:val>
                                        </p:tav>
                                        <p:tav tm="100000">
                                          <p:val>
                                            <p:strVal val="#ppt_w"/>
                                          </p:val>
                                        </p:tav>
                                      </p:tavLst>
                                    </p:anim>
                                    <p:anim calcmode="lin" valueType="num">
                                      <p:cBhvr>
                                        <p:cTn id="61" dur="500" fill="hold"/>
                                        <p:tgtEl>
                                          <p:spTgt spid="257"/>
                                        </p:tgtEl>
                                        <p:attrNameLst>
                                          <p:attrName>ppt_h</p:attrName>
                                        </p:attrNameLst>
                                      </p:cBhvr>
                                      <p:tavLst>
                                        <p:tav tm="0">
                                          <p:val>
                                            <p:fltVal val="0"/>
                                          </p:val>
                                        </p:tav>
                                        <p:tav tm="100000">
                                          <p:val>
                                            <p:strVal val="#ppt_h"/>
                                          </p:val>
                                        </p:tav>
                                      </p:tavLst>
                                    </p:anim>
                                    <p:animEffect transition="in" filter="fade">
                                      <p:cBhvr>
                                        <p:cTn id="62" dur="500"/>
                                        <p:tgtEl>
                                          <p:spTgt spid="257"/>
                                        </p:tgtEl>
                                      </p:cBhvr>
                                    </p:animEffect>
                                  </p:childTnLst>
                                </p:cTn>
                              </p:par>
                              <p:par>
                                <p:cTn id="63" presetID="53" presetClass="entr" presetSubtype="16" fill="hold" nodeType="withEffect">
                                  <p:stCondLst>
                                    <p:cond delay="750"/>
                                  </p:stCondLst>
                                  <p:childTnLst>
                                    <p:set>
                                      <p:cBhvr>
                                        <p:cTn id="64" dur="1" fill="hold">
                                          <p:stCondLst>
                                            <p:cond delay="0"/>
                                          </p:stCondLst>
                                        </p:cTn>
                                        <p:tgtEl>
                                          <p:spTgt spid="183"/>
                                        </p:tgtEl>
                                        <p:attrNameLst>
                                          <p:attrName>style.visibility</p:attrName>
                                        </p:attrNameLst>
                                      </p:cBhvr>
                                      <p:to>
                                        <p:strVal val="visible"/>
                                      </p:to>
                                    </p:set>
                                    <p:anim calcmode="lin" valueType="num">
                                      <p:cBhvr>
                                        <p:cTn id="65" dur="500" fill="hold"/>
                                        <p:tgtEl>
                                          <p:spTgt spid="183"/>
                                        </p:tgtEl>
                                        <p:attrNameLst>
                                          <p:attrName>ppt_w</p:attrName>
                                        </p:attrNameLst>
                                      </p:cBhvr>
                                      <p:tavLst>
                                        <p:tav tm="0">
                                          <p:val>
                                            <p:fltVal val="0"/>
                                          </p:val>
                                        </p:tav>
                                        <p:tav tm="100000">
                                          <p:val>
                                            <p:strVal val="#ppt_w"/>
                                          </p:val>
                                        </p:tav>
                                      </p:tavLst>
                                    </p:anim>
                                    <p:anim calcmode="lin" valueType="num">
                                      <p:cBhvr>
                                        <p:cTn id="66" dur="500" fill="hold"/>
                                        <p:tgtEl>
                                          <p:spTgt spid="183"/>
                                        </p:tgtEl>
                                        <p:attrNameLst>
                                          <p:attrName>ppt_h</p:attrName>
                                        </p:attrNameLst>
                                      </p:cBhvr>
                                      <p:tavLst>
                                        <p:tav tm="0">
                                          <p:val>
                                            <p:fltVal val="0"/>
                                          </p:val>
                                        </p:tav>
                                        <p:tav tm="100000">
                                          <p:val>
                                            <p:strVal val="#ppt_h"/>
                                          </p:val>
                                        </p:tav>
                                      </p:tavLst>
                                    </p:anim>
                                    <p:animEffect transition="in" filter="fade">
                                      <p:cBhvr>
                                        <p:cTn id="67" dur="500"/>
                                        <p:tgtEl>
                                          <p:spTgt spid="183"/>
                                        </p:tgtEl>
                                      </p:cBhvr>
                                    </p:animEffect>
                                  </p:childTnLst>
                                </p:cTn>
                              </p:par>
                              <p:par>
                                <p:cTn id="68" presetID="53" presetClass="entr" presetSubtype="16" fill="hold" nodeType="withEffect">
                                  <p:stCondLst>
                                    <p:cond delay="750"/>
                                  </p:stCondLst>
                                  <p:childTnLst>
                                    <p:set>
                                      <p:cBhvr>
                                        <p:cTn id="69" dur="1" fill="hold">
                                          <p:stCondLst>
                                            <p:cond delay="0"/>
                                          </p:stCondLst>
                                        </p:cTn>
                                        <p:tgtEl>
                                          <p:spTgt spid="184"/>
                                        </p:tgtEl>
                                        <p:attrNameLst>
                                          <p:attrName>style.visibility</p:attrName>
                                        </p:attrNameLst>
                                      </p:cBhvr>
                                      <p:to>
                                        <p:strVal val="visible"/>
                                      </p:to>
                                    </p:set>
                                    <p:anim calcmode="lin" valueType="num">
                                      <p:cBhvr>
                                        <p:cTn id="70" dur="500" fill="hold"/>
                                        <p:tgtEl>
                                          <p:spTgt spid="184"/>
                                        </p:tgtEl>
                                        <p:attrNameLst>
                                          <p:attrName>ppt_w</p:attrName>
                                        </p:attrNameLst>
                                      </p:cBhvr>
                                      <p:tavLst>
                                        <p:tav tm="0">
                                          <p:val>
                                            <p:fltVal val="0"/>
                                          </p:val>
                                        </p:tav>
                                        <p:tav tm="100000">
                                          <p:val>
                                            <p:strVal val="#ppt_w"/>
                                          </p:val>
                                        </p:tav>
                                      </p:tavLst>
                                    </p:anim>
                                    <p:anim calcmode="lin" valueType="num">
                                      <p:cBhvr>
                                        <p:cTn id="71" dur="500" fill="hold"/>
                                        <p:tgtEl>
                                          <p:spTgt spid="184"/>
                                        </p:tgtEl>
                                        <p:attrNameLst>
                                          <p:attrName>ppt_h</p:attrName>
                                        </p:attrNameLst>
                                      </p:cBhvr>
                                      <p:tavLst>
                                        <p:tav tm="0">
                                          <p:val>
                                            <p:fltVal val="0"/>
                                          </p:val>
                                        </p:tav>
                                        <p:tav tm="100000">
                                          <p:val>
                                            <p:strVal val="#ppt_h"/>
                                          </p:val>
                                        </p:tav>
                                      </p:tavLst>
                                    </p:anim>
                                    <p:animEffect transition="in" filter="fade">
                                      <p:cBhvr>
                                        <p:cTn id="72" dur="500"/>
                                        <p:tgtEl>
                                          <p:spTgt spid="184"/>
                                        </p:tgtEl>
                                      </p:cBhvr>
                                    </p:animEffect>
                                  </p:childTnLst>
                                </p:cTn>
                              </p:par>
                              <p:par>
                                <p:cTn id="73" presetID="10" presetClass="entr" presetSubtype="0" fill="hold" grpId="0" nodeType="withEffect">
                                  <p:stCondLst>
                                    <p:cond delay="750"/>
                                  </p:stCondLst>
                                  <p:childTnLst>
                                    <p:set>
                                      <p:cBhvr>
                                        <p:cTn id="74" dur="1" fill="hold">
                                          <p:stCondLst>
                                            <p:cond delay="0"/>
                                          </p:stCondLst>
                                        </p:cTn>
                                        <p:tgtEl>
                                          <p:spTgt spid="209"/>
                                        </p:tgtEl>
                                        <p:attrNameLst>
                                          <p:attrName>style.visibility</p:attrName>
                                        </p:attrNameLst>
                                      </p:cBhvr>
                                      <p:to>
                                        <p:strVal val="visible"/>
                                      </p:to>
                                    </p:set>
                                    <p:animEffect transition="in" filter="fade">
                                      <p:cBhvr>
                                        <p:cTn id="75" dur="500"/>
                                        <p:tgtEl>
                                          <p:spTgt spid="209"/>
                                        </p:tgtEl>
                                      </p:cBhvr>
                                    </p:animEffect>
                                  </p:childTnLst>
                                </p:cTn>
                              </p:par>
                              <p:par>
                                <p:cTn id="76" presetID="22" presetClass="entr" presetSubtype="8" fill="hold" nodeType="withEffect">
                                  <p:stCondLst>
                                    <p:cond delay="250"/>
                                  </p:stCondLst>
                                  <p:childTnLst>
                                    <p:set>
                                      <p:cBhvr>
                                        <p:cTn id="77" dur="1" fill="hold">
                                          <p:stCondLst>
                                            <p:cond delay="0"/>
                                          </p:stCondLst>
                                        </p:cTn>
                                        <p:tgtEl>
                                          <p:spTgt spid="364"/>
                                        </p:tgtEl>
                                        <p:attrNameLst>
                                          <p:attrName>style.visibility</p:attrName>
                                        </p:attrNameLst>
                                      </p:cBhvr>
                                      <p:to>
                                        <p:strVal val="visible"/>
                                      </p:to>
                                    </p:set>
                                    <p:animEffect transition="in" filter="wipe(left)">
                                      <p:cBhvr>
                                        <p:cTn id="78" dur="500"/>
                                        <p:tgtEl>
                                          <p:spTgt spid="364"/>
                                        </p:tgtEl>
                                      </p:cBhvr>
                                    </p:animEffect>
                                  </p:childTnLst>
                                </p:cTn>
                              </p:par>
                              <p:par>
                                <p:cTn id="79" presetID="22" presetClass="entr" presetSubtype="8" fill="hold" nodeType="withEffect">
                                  <p:stCondLst>
                                    <p:cond delay="250"/>
                                  </p:stCondLst>
                                  <p:childTnLst>
                                    <p:set>
                                      <p:cBhvr>
                                        <p:cTn id="80" dur="1" fill="hold">
                                          <p:stCondLst>
                                            <p:cond delay="0"/>
                                          </p:stCondLst>
                                        </p:cTn>
                                        <p:tgtEl>
                                          <p:spTgt spid="382"/>
                                        </p:tgtEl>
                                        <p:attrNameLst>
                                          <p:attrName>style.visibility</p:attrName>
                                        </p:attrNameLst>
                                      </p:cBhvr>
                                      <p:to>
                                        <p:strVal val="visible"/>
                                      </p:to>
                                    </p:set>
                                    <p:animEffect transition="in" filter="wipe(left)">
                                      <p:cBhvr>
                                        <p:cTn id="81" dur="500"/>
                                        <p:tgtEl>
                                          <p:spTgt spid="382"/>
                                        </p:tgtEl>
                                      </p:cBhvr>
                                    </p:animEffect>
                                  </p:childTnLst>
                                </p:cTn>
                              </p:par>
                              <p:par>
                                <p:cTn id="82" presetID="22" presetClass="entr" presetSubtype="8" fill="hold" nodeType="withEffect">
                                  <p:stCondLst>
                                    <p:cond delay="250"/>
                                  </p:stCondLst>
                                  <p:childTnLst>
                                    <p:set>
                                      <p:cBhvr>
                                        <p:cTn id="83" dur="1" fill="hold">
                                          <p:stCondLst>
                                            <p:cond delay="0"/>
                                          </p:stCondLst>
                                        </p:cTn>
                                        <p:tgtEl>
                                          <p:spTgt spid="381"/>
                                        </p:tgtEl>
                                        <p:attrNameLst>
                                          <p:attrName>style.visibility</p:attrName>
                                        </p:attrNameLst>
                                      </p:cBhvr>
                                      <p:to>
                                        <p:strVal val="visible"/>
                                      </p:to>
                                    </p:set>
                                    <p:animEffect transition="in" filter="wipe(left)">
                                      <p:cBhvr>
                                        <p:cTn id="84"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20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4EA6EC-F171-C79E-6AAA-DBA7065B4260}"/>
              </a:ext>
            </a:extLst>
          </p:cNvPr>
          <p:cNvSpPr>
            <a:spLocks noGrp="1"/>
          </p:cNvSpPr>
          <p:nvPr>
            <p:ph type="title"/>
          </p:nvPr>
        </p:nvSpPr>
        <p:spPr/>
        <p:txBody>
          <a:bodyPr vert="horz" lIns="91440" tIns="45720" rIns="91440" bIns="45720" anchor="ctr"/>
          <a:lstStyle/>
          <a:p>
            <a:r>
              <a:rPr lang="en-GB">
                <a:latin typeface="HelveticaNowText Medium"/>
              </a:rPr>
              <a:t>Typical UX</a:t>
            </a:r>
            <a:endParaRPr lang="en-GB"/>
          </a:p>
        </p:txBody>
      </p:sp>
      <p:pic>
        <p:nvPicPr>
          <p:cNvPr id="6" name="Picture12">
            <a:extLst>
              <a:ext uri="{FF2B5EF4-FFF2-40B4-BE49-F238E27FC236}">
                <a16:creationId xmlns:a16="http://schemas.microsoft.com/office/drawing/2014/main" id="{D07B58A4-9355-424C-77DC-5264D6EB5062}"/>
              </a:ext>
            </a:extLst>
          </p:cNvPr>
          <p:cNvPicPr>
            <a:picLocks noChangeAspect="1"/>
          </p:cNvPicPr>
          <p:nvPr/>
        </p:nvPicPr>
        <p:blipFill>
          <a:blip r:embed="rId3" cstate="print"/>
          <a:srcRect b="-410"/>
          <a:stretch/>
        </p:blipFill>
        <p:spPr>
          <a:xfrm>
            <a:off x="570516" y="2688943"/>
            <a:ext cx="4107009" cy="2529315"/>
          </a:xfrm>
          <a:prstGeom prst="roundRect">
            <a:avLst>
              <a:gd name="adj" fmla="val 2859"/>
            </a:avLst>
          </a:prstGeom>
        </p:spPr>
      </p:pic>
      <p:pic>
        <p:nvPicPr>
          <p:cNvPr id="3" name="Picture 2">
            <a:extLst>
              <a:ext uri="{FF2B5EF4-FFF2-40B4-BE49-F238E27FC236}">
                <a16:creationId xmlns:a16="http://schemas.microsoft.com/office/drawing/2014/main" id="{A71CF009-5F34-9F88-FEAC-C00E877C0FE2}"/>
              </a:ext>
            </a:extLst>
          </p:cNvPr>
          <p:cNvPicPr>
            <a:picLocks noChangeAspect="1"/>
          </p:cNvPicPr>
          <p:nvPr/>
        </p:nvPicPr>
        <p:blipFill>
          <a:blip r:embed="rId4"/>
          <a:srcRect l="479" r="-1"/>
          <a:stretch/>
        </p:blipFill>
        <p:spPr>
          <a:xfrm>
            <a:off x="3928745" y="629226"/>
            <a:ext cx="5640220" cy="2895600"/>
          </a:xfrm>
          <a:prstGeom prst="roundRect">
            <a:avLst>
              <a:gd name="adj" fmla="val 2522"/>
            </a:avLst>
          </a:prstGeom>
        </p:spPr>
      </p:pic>
      <p:pic>
        <p:nvPicPr>
          <p:cNvPr id="2" name="Picture 1" descr="A screenshot of a computer&#10;&#10;Description automatically generated">
            <a:extLst>
              <a:ext uri="{FF2B5EF4-FFF2-40B4-BE49-F238E27FC236}">
                <a16:creationId xmlns:a16="http://schemas.microsoft.com/office/drawing/2014/main" id="{94D9F224-36BF-A902-7C39-6394C4E7CABE}"/>
              </a:ext>
            </a:extLst>
          </p:cNvPr>
          <p:cNvPicPr>
            <a:picLocks noChangeAspect="1"/>
          </p:cNvPicPr>
          <p:nvPr/>
        </p:nvPicPr>
        <p:blipFill>
          <a:blip r:embed="rId5"/>
          <a:stretch>
            <a:fillRect/>
          </a:stretch>
        </p:blipFill>
        <p:spPr>
          <a:xfrm>
            <a:off x="5837670" y="2978622"/>
            <a:ext cx="5362575" cy="3352800"/>
          </a:xfrm>
          <a:prstGeom prst="roundRect">
            <a:avLst>
              <a:gd name="adj" fmla="val 2936"/>
            </a:avLst>
          </a:prstGeom>
          <a:effectLst/>
        </p:spPr>
      </p:pic>
    </p:spTree>
    <p:extLst>
      <p:ext uri="{BB962C8B-B14F-4D97-AF65-F5344CB8AC3E}">
        <p14:creationId xmlns:p14="http://schemas.microsoft.com/office/powerpoint/2010/main" val="183804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339EE3-FF4A-65C4-A660-B514AB8271C5}"/>
              </a:ext>
            </a:extLst>
          </p:cNvPr>
          <p:cNvSpPr>
            <a:spLocks noGrp="1"/>
          </p:cNvSpPr>
          <p:nvPr>
            <p:ph type="title"/>
          </p:nvPr>
        </p:nvSpPr>
        <p:spPr/>
        <p:txBody>
          <a:bodyPr/>
          <a:lstStyle/>
          <a:p>
            <a:r>
              <a:rPr lang="en-GB"/>
              <a:t>Leveraging </a:t>
            </a:r>
            <a:r>
              <a:rPr lang="en-GB" b="1"/>
              <a:t>Artificial Intelligence </a:t>
            </a:r>
            <a:r>
              <a:rPr lang="en-GB"/>
              <a:t>for Transformation</a:t>
            </a:r>
          </a:p>
        </p:txBody>
      </p:sp>
      <p:sp>
        <p:nvSpPr>
          <p:cNvPr id="9" name="Insight">
            <a:extLst>
              <a:ext uri="{FF2B5EF4-FFF2-40B4-BE49-F238E27FC236}">
                <a16:creationId xmlns:a16="http://schemas.microsoft.com/office/drawing/2014/main" id="{45277447-E67B-8FAC-44E8-40AD0F3C62BF}"/>
              </a:ext>
            </a:extLst>
          </p:cNvPr>
          <p:cNvSpPr txBox="1"/>
          <p:nvPr/>
        </p:nvSpPr>
        <p:spPr>
          <a:xfrm>
            <a:off x="10016058" y="1559974"/>
            <a:ext cx="76976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Helvetica" pitchFamily="2" charset="0"/>
              </a:rPr>
              <a:t>Insight</a:t>
            </a:r>
          </a:p>
        </p:txBody>
      </p:sp>
      <p:sp>
        <p:nvSpPr>
          <p:cNvPr id="11" name="Precision Routing">
            <a:extLst>
              <a:ext uri="{FF2B5EF4-FFF2-40B4-BE49-F238E27FC236}">
                <a16:creationId xmlns:a16="http://schemas.microsoft.com/office/drawing/2014/main" id="{9ADD6E75-276D-74EC-BD05-B935FDF2183A}"/>
              </a:ext>
            </a:extLst>
          </p:cNvPr>
          <p:cNvSpPr txBox="1"/>
          <p:nvPr/>
        </p:nvSpPr>
        <p:spPr>
          <a:xfrm>
            <a:off x="949611" y="1559974"/>
            <a:ext cx="17155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Helvetica" pitchFamily="2" charset="0"/>
              </a:rPr>
              <a:t>Precision Routing</a:t>
            </a:r>
          </a:p>
        </p:txBody>
      </p:sp>
      <p:sp>
        <p:nvSpPr>
          <p:cNvPr id="13" name="Agent">
            <a:extLst>
              <a:ext uri="{FF2B5EF4-FFF2-40B4-BE49-F238E27FC236}">
                <a16:creationId xmlns:a16="http://schemas.microsoft.com/office/drawing/2014/main" id="{2FC9D6D3-1920-F713-643F-1FA695A165BA}"/>
              </a:ext>
            </a:extLst>
          </p:cNvPr>
          <p:cNvSpPr txBox="1"/>
          <p:nvPr/>
        </p:nvSpPr>
        <p:spPr>
          <a:xfrm>
            <a:off x="6906212" y="1282975"/>
            <a:ext cx="13933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Helvetica" pitchFamily="2" charset="0"/>
              </a:rPr>
              <a:t>Agent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Helvetica" pitchFamily="2" charset="0"/>
              </a:rPr>
              <a:t>Augmentation</a:t>
            </a:r>
          </a:p>
        </p:txBody>
      </p:sp>
      <p:sp>
        <p:nvSpPr>
          <p:cNvPr id="15" name="Automation">
            <a:extLst>
              <a:ext uri="{FF2B5EF4-FFF2-40B4-BE49-F238E27FC236}">
                <a16:creationId xmlns:a16="http://schemas.microsoft.com/office/drawing/2014/main" id="{27BFB2F7-54D1-A8C3-4B2E-6193AB84FFF5}"/>
              </a:ext>
            </a:extLst>
          </p:cNvPr>
          <p:cNvSpPr txBox="1"/>
          <p:nvPr/>
        </p:nvSpPr>
        <p:spPr>
          <a:xfrm>
            <a:off x="3638150" y="1282975"/>
            <a:ext cx="21987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Helvetica" pitchFamily="2" charset="0"/>
              </a:rPr>
              <a:t>Automation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Helvetica" pitchFamily="2" charset="0"/>
              </a:rPr>
              <a:t>&amp; Deflection</a:t>
            </a:r>
          </a:p>
        </p:txBody>
      </p:sp>
      <p:sp>
        <p:nvSpPr>
          <p:cNvPr id="17" name="Insight">
            <a:extLst>
              <a:ext uri="{FF2B5EF4-FFF2-40B4-BE49-F238E27FC236}">
                <a16:creationId xmlns:a16="http://schemas.microsoft.com/office/drawing/2014/main" id="{C340E609-C8D1-372C-CB02-6ADEF38607C1}"/>
              </a:ext>
            </a:extLst>
          </p:cNvPr>
          <p:cNvSpPr txBox="1"/>
          <p:nvPr/>
        </p:nvSpPr>
        <p:spPr>
          <a:xfrm>
            <a:off x="9158514" y="4409945"/>
            <a:ext cx="2484851"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rPr>
              <a:t>Uncover deep insight into the reasons for customer contact, </a:t>
            </a:r>
            <a:r>
              <a:rPr kumimoji="0" lang="en-US" sz="1400" b="0" i="0" u="none" strike="noStrike" kern="0" cap="none" spc="0" normalizeH="0" baseline="0" noProof="0">
                <a:ln>
                  <a:noFill/>
                </a:ln>
                <a:solidFill>
                  <a:prstClr val="black"/>
                </a:solidFill>
                <a:effectLst/>
                <a:uLnTx/>
                <a:uFillTx/>
                <a:latin typeface="Helvetica" pitchFamily="2" charset="0"/>
              </a:rPr>
              <a:t>through</a:t>
            </a:r>
            <a:r>
              <a:rPr kumimoji="0" lang="en-GB" sz="1400" b="0" i="0" u="none" strike="noStrike" kern="0" cap="none" spc="0" normalizeH="0" baseline="0" noProof="0">
                <a:ln>
                  <a:noFill/>
                </a:ln>
                <a:solidFill>
                  <a:srgbClr val="000000"/>
                </a:solidFill>
                <a:effectLst/>
                <a:uLnTx/>
                <a:uFillTx/>
                <a:latin typeface="Helvetica" pitchFamily="2" charset="0"/>
              </a:rPr>
              <a:t> the automatic interpretation and categorization of customer conversations</a:t>
            </a:r>
            <a:endParaRPr kumimoji="0" lang="en-US" sz="1400" b="0" i="0" u="none" strike="noStrike" kern="0" cap="none" spc="0" normalizeH="0" baseline="0" noProof="0">
              <a:ln>
                <a:noFill/>
              </a:ln>
              <a:solidFill>
                <a:prstClr val="black"/>
              </a:solidFill>
              <a:effectLst/>
              <a:uLnTx/>
              <a:uFillTx/>
              <a:latin typeface="Helvetica" pitchFamily="2" charset="0"/>
            </a:endParaRPr>
          </a:p>
        </p:txBody>
      </p:sp>
      <p:sp>
        <p:nvSpPr>
          <p:cNvPr id="18" name="Precision">
            <a:extLst>
              <a:ext uri="{FF2B5EF4-FFF2-40B4-BE49-F238E27FC236}">
                <a16:creationId xmlns:a16="http://schemas.microsoft.com/office/drawing/2014/main" id="{DBA016EA-E18C-FEEA-4759-48454002FEA3}"/>
              </a:ext>
            </a:extLst>
          </p:cNvPr>
          <p:cNvSpPr txBox="1"/>
          <p:nvPr/>
        </p:nvSpPr>
        <p:spPr>
          <a:xfrm>
            <a:off x="564954" y="4409945"/>
            <a:ext cx="2484851" cy="160043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rPr>
              <a:t>Enable accurate and intelligent routing decisions with data </a:t>
            </a:r>
            <a:r>
              <a:rPr kumimoji="0" lang="en-GB" sz="1400" b="0" i="0" u="none" strike="noStrike" kern="0" cap="none" spc="0" normalizeH="0" baseline="0" noProof="0">
                <a:ln>
                  <a:noFill/>
                </a:ln>
                <a:solidFill>
                  <a:prstClr val="black"/>
                </a:solidFill>
                <a:effectLst/>
                <a:uLnTx/>
                <a:uFillTx/>
                <a:latin typeface="Helvetica" pitchFamily="2" charset="0"/>
              </a:rPr>
              <a:t>to improve the efficiency, outcome and quality of every interaction</a:t>
            </a:r>
            <a:endParaRPr kumimoji="0" lang="en-GB" sz="1400" b="0" i="0" u="none" strike="noStrike" kern="0" cap="none" spc="0" normalizeH="0" baseline="0" noProof="0">
              <a:ln>
                <a:noFill/>
              </a:ln>
              <a:solidFill>
                <a:srgbClr val="000000"/>
              </a:solidFill>
              <a:effectLst/>
              <a:uLnTx/>
              <a:uFillTx/>
              <a:latin typeface="Helvetica"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Helvetica" pitchFamily="2" charset="0"/>
              </a:rPr>
              <a:t> </a:t>
            </a:r>
          </a:p>
        </p:txBody>
      </p:sp>
      <p:sp>
        <p:nvSpPr>
          <p:cNvPr id="19" name="Automation">
            <a:extLst>
              <a:ext uri="{FF2B5EF4-FFF2-40B4-BE49-F238E27FC236}">
                <a16:creationId xmlns:a16="http://schemas.microsoft.com/office/drawing/2014/main" id="{6E04E63C-DB1E-C46A-5A70-A086CE80EC3F}"/>
              </a:ext>
            </a:extLst>
          </p:cNvPr>
          <p:cNvSpPr txBox="1"/>
          <p:nvPr/>
        </p:nvSpPr>
        <p:spPr>
          <a:xfrm>
            <a:off x="3495111" y="4409945"/>
            <a:ext cx="2484851"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Helvetica" pitchFamily="2" charset="0"/>
              </a:rPr>
              <a:t>Allow customers to quickly and easily interact </a:t>
            </a:r>
            <a:r>
              <a:rPr kumimoji="0" lang="en-GB" sz="1400" b="0" i="0" u="none" strike="noStrike" kern="0" cap="none" spc="0" normalizeH="0" baseline="0" noProof="0">
                <a:ln>
                  <a:noFill/>
                </a:ln>
                <a:solidFill>
                  <a:prstClr val="black"/>
                </a:solidFill>
                <a:effectLst/>
                <a:uLnTx/>
                <a:uFillTx/>
                <a:latin typeface="Helvetica" pitchFamily="2" charset="0"/>
              </a:rPr>
              <a:t>with your brand product or services, anytime, anywhere and in the channel of choice</a:t>
            </a:r>
            <a:endParaRPr kumimoji="0" lang="en-GB" sz="1400" b="0" i="0" u="none" strike="noStrike" kern="0" cap="none" spc="0" normalizeH="0" baseline="0" noProof="0">
              <a:ln>
                <a:noFill/>
              </a:ln>
              <a:solidFill>
                <a:srgbClr val="000000"/>
              </a:solidFill>
              <a:effectLst/>
              <a:uLnTx/>
              <a:uFillTx/>
              <a:latin typeface="Helvetica"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Helvetica" pitchFamily="2" charset="0"/>
              </a:rPr>
              <a:t> </a:t>
            </a:r>
          </a:p>
        </p:txBody>
      </p:sp>
      <p:sp>
        <p:nvSpPr>
          <p:cNvPr id="20" name="Agent">
            <a:extLst>
              <a:ext uri="{FF2B5EF4-FFF2-40B4-BE49-F238E27FC236}">
                <a16:creationId xmlns:a16="http://schemas.microsoft.com/office/drawing/2014/main" id="{9BC9E558-884F-DAA7-44F1-514C1C49500C}"/>
              </a:ext>
            </a:extLst>
          </p:cNvPr>
          <p:cNvSpPr txBox="1"/>
          <p:nvPr/>
        </p:nvSpPr>
        <p:spPr>
          <a:xfrm>
            <a:off x="6360452" y="4409945"/>
            <a:ext cx="2484851" cy="116955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Helvetica" pitchFamily="2" charset="0"/>
              </a:rPr>
              <a:t>Real time dynamic support </a:t>
            </a:r>
            <a:r>
              <a:rPr kumimoji="0" lang="en-GB" sz="1400" b="0" i="0" u="none" strike="noStrike" kern="0" cap="none" spc="0" normalizeH="0" baseline="0" noProof="0">
                <a:ln>
                  <a:noFill/>
                </a:ln>
                <a:solidFill>
                  <a:srgbClr val="000000"/>
                </a:solidFill>
                <a:effectLst/>
                <a:uLnTx/>
                <a:uFillTx/>
                <a:latin typeface="Helvetica" pitchFamily="2" charset="0"/>
              </a:rPr>
              <a:t>to maximize CX and reduce AHT by assisting agents in real-time, during live customer interactions</a:t>
            </a:r>
            <a:r>
              <a:rPr kumimoji="0" lang="en-GB" sz="1400" b="0" i="0" u="none" strike="noStrike" kern="0" cap="none" spc="0" normalizeH="0" baseline="0" noProof="0">
                <a:ln>
                  <a:noFill/>
                </a:ln>
                <a:solidFill>
                  <a:srgbClr val="4D5156"/>
                </a:solidFill>
                <a:effectLst/>
                <a:uLnTx/>
                <a:uFillTx/>
                <a:latin typeface="Helvetica" pitchFamily="2" charset="0"/>
              </a:rPr>
              <a:t>.</a:t>
            </a:r>
            <a:r>
              <a:rPr kumimoji="0" lang="en-US" sz="1400" b="0" i="0" u="none" strike="noStrike" kern="0" cap="none" spc="0" normalizeH="0" baseline="0" noProof="0">
                <a:ln>
                  <a:noFill/>
                </a:ln>
                <a:solidFill>
                  <a:prstClr val="black"/>
                </a:solidFill>
                <a:effectLst/>
                <a:uLnTx/>
                <a:uFillTx/>
                <a:latin typeface="Helvetica" pitchFamily="2" charset="0"/>
              </a:rPr>
              <a:t> </a:t>
            </a:r>
          </a:p>
        </p:txBody>
      </p:sp>
      <p:sp>
        <p:nvSpPr>
          <p:cNvPr id="7" name="Precision">
            <a:extLst>
              <a:ext uri="{FF2B5EF4-FFF2-40B4-BE49-F238E27FC236}">
                <a16:creationId xmlns:a16="http://schemas.microsoft.com/office/drawing/2014/main" id="{F8EF8A02-1AF6-28C6-DA7B-76A6BC52EC0A}"/>
              </a:ext>
            </a:extLst>
          </p:cNvPr>
          <p:cNvSpPr/>
          <p:nvPr/>
        </p:nvSpPr>
        <p:spPr>
          <a:xfrm>
            <a:off x="620993" y="1995106"/>
            <a:ext cx="2372772" cy="2054923"/>
          </a:xfrm>
          <a:custGeom>
            <a:avLst/>
            <a:gdLst>
              <a:gd name="connsiteX0" fmla="*/ 593217 w 2372772"/>
              <a:gd name="connsiteY0" fmla="*/ 2054924 h 2054923"/>
              <a:gd name="connsiteX1" fmla="*/ 0 w 2372772"/>
              <a:gd name="connsiteY1" fmla="*/ 1027462 h 2054923"/>
              <a:gd name="connsiteX2" fmla="*/ 593217 w 2372772"/>
              <a:gd name="connsiteY2" fmla="*/ 0 h 2054923"/>
              <a:gd name="connsiteX3" fmla="*/ 1779556 w 2372772"/>
              <a:gd name="connsiteY3" fmla="*/ 0 h 2054923"/>
              <a:gd name="connsiteX4" fmla="*/ 2372773 w 2372772"/>
              <a:gd name="connsiteY4" fmla="*/ 1027462 h 2054923"/>
              <a:gd name="connsiteX5" fmla="*/ 1779556 w 2372772"/>
              <a:gd name="connsiteY5" fmla="*/ 2054924 h 2054923"/>
              <a:gd name="connsiteX6" fmla="*/ 593217 w 2372772"/>
              <a:gd name="connsiteY6" fmla="*/ 2054924 h 20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772" h="2054923">
                <a:moveTo>
                  <a:pt x="593217" y="2054924"/>
                </a:moveTo>
                <a:lnTo>
                  <a:pt x="0" y="1027462"/>
                </a:lnTo>
                <a:lnTo>
                  <a:pt x="593217" y="0"/>
                </a:lnTo>
                <a:lnTo>
                  <a:pt x="1779556" y="0"/>
                </a:lnTo>
                <a:lnTo>
                  <a:pt x="2372773" y="1027462"/>
                </a:lnTo>
                <a:lnTo>
                  <a:pt x="1779556" y="2054924"/>
                </a:lnTo>
                <a:lnTo>
                  <a:pt x="593217" y="2054924"/>
                </a:lnTo>
                <a:close/>
              </a:path>
            </a:pathLst>
          </a:custGeom>
          <a:gradFill flip="none" rotWithShape="1">
            <a:gsLst>
              <a:gs pos="45000">
                <a:schemeClr val="accent3">
                  <a:alpha val="13000"/>
                </a:schemeClr>
              </a:gs>
              <a:gs pos="100000">
                <a:srgbClr val="FFFFFF">
                  <a:alpha val="0"/>
                </a:srgbClr>
              </a:gs>
            </a:gsLst>
            <a:path path="circle">
              <a:fillToRect l="100000" t="100000"/>
            </a:path>
            <a:tileRect r="-100000" b="-100000"/>
          </a:gradFill>
          <a:ln w="3979" cap="flat">
            <a:gradFill>
              <a:gsLst>
                <a:gs pos="26000">
                  <a:srgbClr val="15B0EE">
                    <a:alpha val="27000"/>
                  </a:srgbClr>
                </a:gs>
                <a:gs pos="73000">
                  <a:srgbClr val="FFFFFF">
                    <a:alpha val="9000"/>
                  </a:srgbClr>
                </a:gs>
              </a:gsLst>
              <a:lin ang="0" scaled="1"/>
            </a:gradFill>
            <a:prstDash val="solid"/>
            <a:miter/>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GB" sz="1100">
              <a:solidFill>
                <a:schemeClr val="bg1"/>
              </a:solidFill>
              <a:latin typeface="Helvetica" pitchFamily="2" charset="0"/>
            </a:endParaRPr>
          </a:p>
        </p:txBody>
      </p:sp>
      <p:grpSp>
        <p:nvGrpSpPr>
          <p:cNvPr id="53" name="Precision">
            <a:extLst>
              <a:ext uri="{FF2B5EF4-FFF2-40B4-BE49-F238E27FC236}">
                <a16:creationId xmlns:a16="http://schemas.microsoft.com/office/drawing/2014/main" id="{544CC71A-40AD-728D-CBCE-2214BCABCB14}"/>
              </a:ext>
            </a:extLst>
          </p:cNvPr>
          <p:cNvGrpSpPr/>
          <p:nvPr/>
        </p:nvGrpSpPr>
        <p:grpSpPr>
          <a:xfrm>
            <a:off x="1000034" y="2215221"/>
            <a:ext cx="1614691" cy="1614691"/>
            <a:chOff x="940139" y="1778341"/>
            <a:chExt cx="1614691" cy="1614691"/>
          </a:xfrm>
        </p:grpSpPr>
        <p:grpSp>
          <p:nvGrpSpPr>
            <p:cNvPr id="22" name="Group 21">
              <a:extLst>
                <a:ext uri="{FF2B5EF4-FFF2-40B4-BE49-F238E27FC236}">
                  <a16:creationId xmlns:a16="http://schemas.microsoft.com/office/drawing/2014/main" id="{D8C12423-0837-0728-9D02-0FA0EFB5DCD4}"/>
                </a:ext>
              </a:extLst>
            </p:cNvPr>
            <p:cNvGrpSpPr/>
            <p:nvPr/>
          </p:nvGrpSpPr>
          <p:grpSpPr>
            <a:xfrm>
              <a:off x="940139" y="1778341"/>
              <a:ext cx="1614691" cy="1614691"/>
              <a:chOff x="2336238" y="201680"/>
              <a:chExt cx="1614691" cy="1614691"/>
            </a:xfrm>
          </p:grpSpPr>
          <p:pic>
            <p:nvPicPr>
              <p:cNvPr id="24" name="Graphic 23">
                <a:extLst>
                  <a:ext uri="{FF2B5EF4-FFF2-40B4-BE49-F238E27FC236}">
                    <a16:creationId xmlns:a16="http://schemas.microsoft.com/office/drawing/2014/main" id="{C85CBCEA-97D5-CF0C-34F3-EB2A70A871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6238" y="201680"/>
                <a:ext cx="1614691" cy="1614691"/>
              </a:xfrm>
              <a:prstGeom prst="rect">
                <a:avLst/>
              </a:prstGeom>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pic>
          <p:sp>
            <p:nvSpPr>
              <p:cNvPr id="25" name="Oval 24">
                <a:extLst>
                  <a:ext uri="{FF2B5EF4-FFF2-40B4-BE49-F238E27FC236}">
                    <a16:creationId xmlns:a16="http://schemas.microsoft.com/office/drawing/2014/main" id="{069FD4D8-6182-7A2A-3793-860A114C4BAC}"/>
                  </a:ext>
                </a:extLst>
              </p:cNvPr>
              <p:cNvSpPr/>
              <p:nvPr/>
            </p:nvSpPr>
            <p:spPr>
              <a:xfrm>
                <a:off x="2475122" y="344271"/>
                <a:ext cx="1336923" cy="133692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grpSp>
        <p:pic>
          <p:nvPicPr>
            <p:cNvPr id="27" name="Graphic 26">
              <a:extLst>
                <a:ext uri="{FF2B5EF4-FFF2-40B4-BE49-F238E27FC236}">
                  <a16:creationId xmlns:a16="http://schemas.microsoft.com/office/drawing/2014/main" id="{FF5C764F-A082-C120-52D9-A83C2C1BA3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9834" y="2325372"/>
              <a:ext cx="495300" cy="495300"/>
            </a:xfrm>
            <a:prstGeom prst="rect">
              <a:avLst/>
            </a:prstGeom>
          </p:spPr>
        </p:pic>
      </p:grpSp>
      <p:sp>
        <p:nvSpPr>
          <p:cNvPr id="29" name="Automation">
            <a:extLst>
              <a:ext uri="{FF2B5EF4-FFF2-40B4-BE49-F238E27FC236}">
                <a16:creationId xmlns:a16="http://schemas.microsoft.com/office/drawing/2014/main" id="{42777290-C7A0-0EB0-3CBF-18E628579DBB}"/>
              </a:ext>
            </a:extLst>
          </p:cNvPr>
          <p:cNvSpPr/>
          <p:nvPr/>
        </p:nvSpPr>
        <p:spPr>
          <a:xfrm>
            <a:off x="3551150" y="1995106"/>
            <a:ext cx="2372772" cy="2054923"/>
          </a:xfrm>
          <a:custGeom>
            <a:avLst/>
            <a:gdLst>
              <a:gd name="connsiteX0" fmla="*/ 593217 w 2372772"/>
              <a:gd name="connsiteY0" fmla="*/ 2054924 h 2054923"/>
              <a:gd name="connsiteX1" fmla="*/ 0 w 2372772"/>
              <a:gd name="connsiteY1" fmla="*/ 1027462 h 2054923"/>
              <a:gd name="connsiteX2" fmla="*/ 593217 w 2372772"/>
              <a:gd name="connsiteY2" fmla="*/ 0 h 2054923"/>
              <a:gd name="connsiteX3" fmla="*/ 1779556 w 2372772"/>
              <a:gd name="connsiteY3" fmla="*/ 0 h 2054923"/>
              <a:gd name="connsiteX4" fmla="*/ 2372773 w 2372772"/>
              <a:gd name="connsiteY4" fmla="*/ 1027462 h 2054923"/>
              <a:gd name="connsiteX5" fmla="*/ 1779556 w 2372772"/>
              <a:gd name="connsiteY5" fmla="*/ 2054924 h 2054923"/>
              <a:gd name="connsiteX6" fmla="*/ 593217 w 2372772"/>
              <a:gd name="connsiteY6" fmla="*/ 2054924 h 20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772" h="2054923">
                <a:moveTo>
                  <a:pt x="593217" y="2054924"/>
                </a:moveTo>
                <a:lnTo>
                  <a:pt x="0" y="1027462"/>
                </a:lnTo>
                <a:lnTo>
                  <a:pt x="593217" y="0"/>
                </a:lnTo>
                <a:lnTo>
                  <a:pt x="1779556" y="0"/>
                </a:lnTo>
                <a:lnTo>
                  <a:pt x="2372773" y="1027462"/>
                </a:lnTo>
                <a:lnTo>
                  <a:pt x="1779556" y="2054924"/>
                </a:lnTo>
                <a:lnTo>
                  <a:pt x="593217" y="2054924"/>
                </a:lnTo>
                <a:close/>
              </a:path>
            </a:pathLst>
          </a:custGeom>
          <a:gradFill flip="none" rotWithShape="1">
            <a:gsLst>
              <a:gs pos="45000">
                <a:schemeClr val="accent5">
                  <a:alpha val="13000"/>
                </a:schemeClr>
              </a:gs>
              <a:gs pos="100000">
                <a:srgbClr val="FFFFFF">
                  <a:alpha val="0"/>
                </a:srgbClr>
              </a:gs>
            </a:gsLst>
            <a:path path="circle">
              <a:fillToRect l="100000" t="100000"/>
            </a:path>
            <a:tileRect r="-100000" b="-100000"/>
          </a:gradFill>
          <a:ln w="3979" cap="flat">
            <a:gradFill>
              <a:gsLst>
                <a:gs pos="26000">
                  <a:srgbClr val="15B0EE">
                    <a:alpha val="27000"/>
                  </a:srgbClr>
                </a:gs>
                <a:gs pos="73000">
                  <a:srgbClr val="FFFFFF">
                    <a:alpha val="9000"/>
                  </a:srgbClr>
                </a:gs>
              </a:gsLst>
              <a:lin ang="0" scaled="1"/>
            </a:gradFill>
            <a:prstDash val="solid"/>
            <a:miter/>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GB" sz="1100">
              <a:solidFill>
                <a:schemeClr val="bg1"/>
              </a:solidFill>
              <a:latin typeface="Helvetica" pitchFamily="2" charset="0"/>
            </a:endParaRPr>
          </a:p>
        </p:txBody>
      </p:sp>
      <p:grpSp>
        <p:nvGrpSpPr>
          <p:cNvPr id="52" name="Automation">
            <a:extLst>
              <a:ext uri="{FF2B5EF4-FFF2-40B4-BE49-F238E27FC236}">
                <a16:creationId xmlns:a16="http://schemas.microsoft.com/office/drawing/2014/main" id="{AF40852D-11A4-5DC6-2F9F-0A52827238EC}"/>
              </a:ext>
            </a:extLst>
          </p:cNvPr>
          <p:cNvGrpSpPr/>
          <p:nvPr/>
        </p:nvGrpSpPr>
        <p:grpSpPr>
          <a:xfrm>
            <a:off x="3930191" y="2215221"/>
            <a:ext cx="1614691" cy="1614691"/>
            <a:chOff x="3965086" y="1778341"/>
            <a:chExt cx="1614691" cy="1614691"/>
          </a:xfrm>
        </p:grpSpPr>
        <p:grpSp>
          <p:nvGrpSpPr>
            <p:cNvPr id="30" name="Group 29">
              <a:extLst>
                <a:ext uri="{FF2B5EF4-FFF2-40B4-BE49-F238E27FC236}">
                  <a16:creationId xmlns:a16="http://schemas.microsoft.com/office/drawing/2014/main" id="{27FC050A-B3AB-ED94-4277-83926277B791}"/>
                </a:ext>
              </a:extLst>
            </p:cNvPr>
            <p:cNvGrpSpPr/>
            <p:nvPr/>
          </p:nvGrpSpPr>
          <p:grpSpPr>
            <a:xfrm>
              <a:off x="3965086" y="1778341"/>
              <a:ext cx="1614691" cy="1614691"/>
              <a:chOff x="2336238" y="201680"/>
              <a:chExt cx="1614691" cy="1614691"/>
            </a:xfrm>
          </p:grpSpPr>
          <p:pic>
            <p:nvPicPr>
              <p:cNvPr id="31" name="Graphic 30">
                <a:extLst>
                  <a:ext uri="{FF2B5EF4-FFF2-40B4-BE49-F238E27FC236}">
                    <a16:creationId xmlns:a16="http://schemas.microsoft.com/office/drawing/2014/main" id="{C860D00E-4C75-C3DD-41BA-87D81F1BA7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6238" y="201680"/>
                <a:ext cx="1614691" cy="1614691"/>
              </a:xfrm>
              <a:prstGeom prst="rect">
                <a:avLst/>
              </a:prstGeom>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pic>
          <p:sp>
            <p:nvSpPr>
              <p:cNvPr id="32" name="Oval 31">
                <a:extLst>
                  <a:ext uri="{FF2B5EF4-FFF2-40B4-BE49-F238E27FC236}">
                    <a16:creationId xmlns:a16="http://schemas.microsoft.com/office/drawing/2014/main" id="{1DB86B76-DD0B-9212-B6B8-74B481CB96C5}"/>
                  </a:ext>
                </a:extLst>
              </p:cNvPr>
              <p:cNvSpPr/>
              <p:nvPr/>
            </p:nvSpPr>
            <p:spPr>
              <a:xfrm>
                <a:off x="2475122" y="344271"/>
                <a:ext cx="1336923" cy="133692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grpSp>
        <p:pic>
          <p:nvPicPr>
            <p:cNvPr id="35" name="Graphic 34">
              <a:extLst>
                <a:ext uri="{FF2B5EF4-FFF2-40B4-BE49-F238E27FC236}">
                  <a16:creationId xmlns:a16="http://schemas.microsoft.com/office/drawing/2014/main" id="{EA501E65-9D9E-0B25-A131-1EA9A9D7A4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4306" y="2382522"/>
              <a:ext cx="476250" cy="438150"/>
            </a:xfrm>
            <a:prstGeom prst="rect">
              <a:avLst/>
            </a:prstGeom>
          </p:spPr>
        </p:pic>
      </p:grpSp>
      <p:sp>
        <p:nvSpPr>
          <p:cNvPr id="36" name="Agent">
            <a:extLst>
              <a:ext uri="{FF2B5EF4-FFF2-40B4-BE49-F238E27FC236}">
                <a16:creationId xmlns:a16="http://schemas.microsoft.com/office/drawing/2014/main" id="{D0E06058-A97E-D482-5871-955FE27C59FD}"/>
              </a:ext>
            </a:extLst>
          </p:cNvPr>
          <p:cNvSpPr/>
          <p:nvPr/>
        </p:nvSpPr>
        <p:spPr>
          <a:xfrm>
            <a:off x="6416491" y="1995106"/>
            <a:ext cx="2372772" cy="2054923"/>
          </a:xfrm>
          <a:custGeom>
            <a:avLst/>
            <a:gdLst>
              <a:gd name="connsiteX0" fmla="*/ 593217 w 2372772"/>
              <a:gd name="connsiteY0" fmla="*/ 2054924 h 2054923"/>
              <a:gd name="connsiteX1" fmla="*/ 0 w 2372772"/>
              <a:gd name="connsiteY1" fmla="*/ 1027462 h 2054923"/>
              <a:gd name="connsiteX2" fmla="*/ 593217 w 2372772"/>
              <a:gd name="connsiteY2" fmla="*/ 0 h 2054923"/>
              <a:gd name="connsiteX3" fmla="*/ 1779556 w 2372772"/>
              <a:gd name="connsiteY3" fmla="*/ 0 h 2054923"/>
              <a:gd name="connsiteX4" fmla="*/ 2372773 w 2372772"/>
              <a:gd name="connsiteY4" fmla="*/ 1027462 h 2054923"/>
              <a:gd name="connsiteX5" fmla="*/ 1779556 w 2372772"/>
              <a:gd name="connsiteY5" fmla="*/ 2054924 h 2054923"/>
              <a:gd name="connsiteX6" fmla="*/ 593217 w 2372772"/>
              <a:gd name="connsiteY6" fmla="*/ 2054924 h 20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772" h="2054923">
                <a:moveTo>
                  <a:pt x="593217" y="2054924"/>
                </a:moveTo>
                <a:lnTo>
                  <a:pt x="0" y="1027462"/>
                </a:lnTo>
                <a:lnTo>
                  <a:pt x="593217" y="0"/>
                </a:lnTo>
                <a:lnTo>
                  <a:pt x="1779556" y="0"/>
                </a:lnTo>
                <a:lnTo>
                  <a:pt x="2372773" y="1027462"/>
                </a:lnTo>
                <a:lnTo>
                  <a:pt x="1779556" y="2054924"/>
                </a:lnTo>
                <a:lnTo>
                  <a:pt x="593217" y="2054924"/>
                </a:lnTo>
                <a:close/>
              </a:path>
            </a:pathLst>
          </a:custGeom>
          <a:gradFill flip="none" rotWithShape="1">
            <a:gsLst>
              <a:gs pos="45000">
                <a:schemeClr val="accent3">
                  <a:alpha val="13000"/>
                </a:schemeClr>
              </a:gs>
              <a:gs pos="100000">
                <a:srgbClr val="FFFFFF">
                  <a:alpha val="0"/>
                </a:srgbClr>
              </a:gs>
            </a:gsLst>
            <a:path path="circle">
              <a:fillToRect l="100000" t="100000"/>
            </a:path>
            <a:tileRect r="-100000" b="-100000"/>
          </a:gradFill>
          <a:ln w="3979" cap="flat">
            <a:gradFill>
              <a:gsLst>
                <a:gs pos="26000">
                  <a:srgbClr val="15B0EE">
                    <a:alpha val="27000"/>
                  </a:srgbClr>
                </a:gs>
                <a:gs pos="73000">
                  <a:srgbClr val="FFFFFF">
                    <a:alpha val="9000"/>
                  </a:srgbClr>
                </a:gs>
              </a:gsLst>
              <a:lin ang="0" scaled="1"/>
            </a:gradFill>
            <a:prstDash val="solid"/>
            <a:miter/>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GB" sz="1100">
              <a:solidFill>
                <a:schemeClr val="bg1"/>
              </a:solidFill>
              <a:latin typeface="Helvetica" pitchFamily="2" charset="0"/>
            </a:endParaRPr>
          </a:p>
        </p:txBody>
      </p:sp>
      <p:grpSp>
        <p:nvGrpSpPr>
          <p:cNvPr id="51" name="Agent">
            <a:extLst>
              <a:ext uri="{FF2B5EF4-FFF2-40B4-BE49-F238E27FC236}">
                <a16:creationId xmlns:a16="http://schemas.microsoft.com/office/drawing/2014/main" id="{73E4A803-8BA1-EABA-EFF6-3D9390AF107F}"/>
              </a:ext>
            </a:extLst>
          </p:cNvPr>
          <p:cNvGrpSpPr/>
          <p:nvPr/>
        </p:nvGrpSpPr>
        <p:grpSpPr>
          <a:xfrm>
            <a:off x="6795532" y="2215221"/>
            <a:ext cx="1614691" cy="1614691"/>
            <a:chOff x="6853350" y="1778341"/>
            <a:chExt cx="1614691" cy="1614691"/>
          </a:xfrm>
        </p:grpSpPr>
        <p:grpSp>
          <p:nvGrpSpPr>
            <p:cNvPr id="37" name="Group 36">
              <a:extLst>
                <a:ext uri="{FF2B5EF4-FFF2-40B4-BE49-F238E27FC236}">
                  <a16:creationId xmlns:a16="http://schemas.microsoft.com/office/drawing/2014/main" id="{D1048E03-A5EA-2735-65A3-38066FFF1336}"/>
                </a:ext>
              </a:extLst>
            </p:cNvPr>
            <p:cNvGrpSpPr/>
            <p:nvPr/>
          </p:nvGrpSpPr>
          <p:grpSpPr>
            <a:xfrm>
              <a:off x="6853350" y="1778341"/>
              <a:ext cx="1614691" cy="1614691"/>
              <a:chOff x="2336238" y="201680"/>
              <a:chExt cx="1614691" cy="1614691"/>
            </a:xfrm>
          </p:grpSpPr>
          <p:pic>
            <p:nvPicPr>
              <p:cNvPr id="38" name="Graphic 37">
                <a:extLst>
                  <a:ext uri="{FF2B5EF4-FFF2-40B4-BE49-F238E27FC236}">
                    <a16:creationId xmlns:a16="http://schemas.microsoft.com/office/drawing/2014/main" id="{D06372ED-15A5-E0B5-2D1A-1B6446F07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6238" y="201680"/>
                <a:ext cx="1614691" cy="1614691"/>
              </a:xfrm>
              <a:prstGeom prst="rect">
                <a:avLst/>
              </a:prstGeom>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pic>
          <p:sp>
            <p:nvSpPr>
              <p:cNvPr id="39" name="Oval 38">
                <a:extLst>
                  <a:ext uri="{FF2B5EF4-FFF2-40B4-BE49-F238E27FC236}">
                    <a16:creationId xmlns:a16="http://schemas.microsoft.com/office/drawing/2014/main" id="{FC682D54-D693-8302-BA21-ECDF3FCD6458}"/>
                  </a:ext>
                </a:extLst>
              </p:cNvPr>
              <p:cNvSpPr/>
              <p:nvPr/>
            </p:nvSpPr>
            <p:spPr>
              <a:xfrm>
                <a:off x="2475122" y="344271"/>
                <a:ext cx="1336923" cy="133692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grpSp>
        <p:pic>
          <p:nvPicPr>
            <p:cNvPr id="42" name="Graphic 41">
              <a:extLst>
                <a:ext uri="{FF2B5EF4-FFF2-40B4-BE49-F238E27FC236}">
                  <a16:creationId xmlns:a16="http://schemas.microsoft.com/office/drawing/2014/main" id="{78DF5607-88E7-9BD4-F901-AC30E52C80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84161" y="2342951"/>
              <a:ext cx="353068" cy="485469"/>
            </a:xfrm>
            <a:prstGeom prst="rect">
              <a:avLst/>
            </a:prstGeom>
          </p:spPr>
        </p:pic>
      </p:grpSp>
      <p:sp>
        <p:nvSpPr>
          <p:cNvPr id="43" name="Insight">
            <a:extLst>
              <a:ext uri="{FF2B5EF4-FFF2-40B4-BE49-F238E27FC236}">
                <a16:creationId xmlns:a16="http://schemas.microsoft.com/office/drawing/2014/main" id="{91DEE757-C5BF-D0E9-420D-BF94F20074F4}"/>
              </a:ext>
            </a:extLst>
          </p:cNvPr>
          <p:cNvSpPr/>
          <p:nvPr/>
        </p:nvSpPr>
        <p:spPr>
          <a:xfrm>
            <a:off x="9214553" y="1995106"/>
            <a:ext cx="2372772" cy="2054923"/>
          </a:xfrm>
          <a:custGeom>
            <a:avLst/>
            <a:gdLst>
              <a:gd name="connsiteX0" fmla="*/ 593217 w 2372772"/>
              <a:gd name="connsiteY0" fmla="*/ 2054924 h 2054923"/>
              <a:gd name="connsiteX1" fmla="*/ 0 w 2372772"/>
              <a:gd name="connsiteY1" fmla="*/ 1027462 h 2054923"/>
              <a:gd name="connsiteX2" fmla="*/ 593217 w 2372772"/>
              <a:gd name="connsiteY2" fmla="*/ 0 h 2054923"/>
              <a:gd name="connsiteX3" fmla="*/ 1779556 w 2372772"/>
              <a:gd name="connsiteY3" fmla="*/ 0 h 2054923"/>
              <a:gd name="connsiteX4" fmla="*/ 2372773 w 2372772"/>
              <a:gd name="connsiteY4" fmla="*/ 1027462 h 2054923"/>
              <a:gd name="connsiteX5" fmla="*/ 1779556 w 2372772"/>
              <a:gd name="connsiteY5" fmla="*/ 2054924 h 2054923"/>
              <a:gd name="connsiteX6" fmla="*/ 593217 w 2372772"/>
              <a:gd name="connsiteY6" fmla="*/ 2054924 h 205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772" h="2054923">
                <a:moveTo>
                  <a:pt x="593217" y="2054924"/>
                </a:moveTo>
                <a:lnTo>
                  <a:pt x="0" y="1027462"/>
                </a:lnTo>
                <a:lnTo>
                  <a:pt x="593217" y="0"/>
                </a:lnTo>
                <a:lnTo>
                  <a:pt x="1779556" y="0"/>
                </a:lnTo>
                <a:lnTo>
                  <a:pt x="2372773" y="1027462"/>
                </a:lnTo>
                <a:lnTo>
                  <a:pt x="1779556" y="2054924"/>
                </a:lnTo>
                <a:lnTo>
                  <a:pt x="593217" y="2054924"/>
                </a:lnTo>
                <a:close/>
              </a:path>
            </a:pathLst>
          </a:custGeom>
          <a:gradFill flip="none" rotWithShape="1">
            <a:gsLst>
              <a:gs pos="45000">
                <a:schemeClr val="accent5">
                  <a:alpha val="13000"/>
                </a:schemeClr>
              </a:gs>
              <a:gs pos="100000">
                <a:srgbClr val="FFFFFF">
                  <a:alpha val="0"/>
                </a:srgbClr>
              </a:gs>
            </a:gsLst>
            <a:path path="circle">
              <a:fillToRect l="100000" t="100000"/>
            </a:path>
            <a:tileRect r="-100000" b="-100000"/>
          </a:gradFill>
          <a:ln w="3979" cap="flat">
            <a:gradFill>
              <a:gsLst>
                <a:gs pos="26000">
                  <a:srgbClr val="15B0EE">
                    <a:alpha val="27000"/>
                  </a:srgbClr>
                </a:gs>
                <a:gs pos="73000">
                  <a:srgbClr val="FFFFFF">
                    <a:alpha val="9000"/>
                  </a:srgbClr>
                </a:gs>
              </a:gsLst>
              <a:lin ang="0" scaled="1"/>
            </a:gradFill>
            <a:prstDash val="solid"/>
            <a:miter/>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GB" sz="1100">
              <a:solidFill>
                <a:schemeClr val="bg1"/>
              </a:solidFill>
              <a:latin typeface="Helvetica" pitchFamily="2" charset="0"/>
            </a:endParaRPr>
          </a:p>
        </p:txBody>
      </p:sp>
      <p:grpSp>
        <p:nvGrpSpPr>
          <p:cNvPr id="50" name="Insight">
            <a:extLst>
              <a:ext uri="{FF2B5EF4-FFF2-40B4-BE49-F238E27FC236}">
                <a16:creationId xmlns:a16="http://schemas.microsoft.com/office/drawing/2014/main" id="{AFD1022F-3A65-4D6C-F4D2-F2CC8000203E}"/>
              </a:ext>
            </a:extLst>
          </p:cNvPr>
          <p:cNvGrpSpPr/>
          <p:nvPr/>
        </p:nvGrpSpPr>
        <p:grpSpPr>
          <a:xfrm>
            <a:off x="9593594" y="2215221"/>
            <a:ext cx="1614691" cy="1614691"/>
            <a:chOff x="9531236" y="1778341"/>
            <a:chExt cx="1614691" cy="1614691"/>
          </a:xfrm>
        </p:grpSpPr>
        <p:grpSp>
          <p:nvGrpSpPr>
            <p:cNvPr id="44" name="Group 43">
              <a:extLst>
                <a:ext uri="{FF2B5EF4-FFF2-40B4-BE49-F238E27FC236}">
                  <a16:creationId xmlns:a16="http://schemas.microsoft.com/office/drawing/2014/main" id="{F0905651-1D90-B0F9-F541-3D5A4A05F95F}"/>
                </a:ext>
              </a:extLst>
            </p:cNvPr>
            <p:cNvGrpSpPr/>
            <p:nvPr/>
          </p:nvGrpSpPr>
          <p:grpSpPr>
            <a:xfrm>
              <a:off x="9531236" y="1778341"/>
              <a:ext cx="1614691" cy="1614691"/>
              <a:chOff x="2336238" y="201680"/>
              <a:chExt cx="1614691" cy="1614691"/>
            </a:xfrm>
          </p:grpSpPr>
          <p:pic>
            <p:nvPicPr>
              <p:cNvPr id="45" name="Graphic 44">
                <a:extLst>
                  <a:ext uri="{FF2B5EF4-FFF2-40B4-BE49-F238E27FC236}">
                    <a16:creationId xmlns:a16="http://schemas.microsoft.com/office/drawing/2014/main" id="{22B705B0-EF76-002C-28A8-3BF1011226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6238" y="201680"/>
                <a:ext cx="1614691" cy="1614691"/>
              </a:xfrm>
              <a:prstGeom prst="rect">
                <a:avLst/>
              </a:prstGeom>
              <a:effectLst>
                <a:outerShdw blurRad="50800" dist="571500" dir="5400000" sx="96000" sy="96000" algn="t" rotWithShape="0">
                  <a:prstClr val="black">
                    <a:alpha val="28000"/>
                  </a:prstClr>
                </a:outerShdw>
              </a:effectLst>
              <a:scene3d>
                <a:camera prst="orthographicFront"/>
                <a:lightRig rig="threePt" dir="t"/>
              </a:scene3d>
              <a:sp3d>
                <a:bevelT w="44450" h="12700" prst="coolSlant"/>
              </a:sp3d>
            </p:spPr>
          </p:pic>
          <p:sp>
            <p:nvSpPr>
              <p:cNvPr id="46" name="Oval 45">
                <a:extLst>
                  <a:ext uri="{FF2B5EF4-FFF2-40B4-BE49-F238E27FC236}">
                    <a16:creationId xmlns:a16="http://schemas.microsoft.com/office/drawing/2014/main" id="{302BD235-61EA-72DC-A24D-98241E4FAF39}"/>
                  </a:ext>
                </a:extLst>
              </p:cNvPr>
              <p:cNvSpPr/>
              <p:nvPr/>
            </p:nvSpPr>
            <p:spPr>
              <a:xfrm>
                <a:off x="2475122" y="344271"/>
                <a:ext cx="1336923" cy="1336924"/>
              </a:xfrm>
              <a:prstGeom prst="ellipse">
                <a:avLst/>
              </a:prstGeom>
              <a:solidFill>
                <a:schemeClr val="accent6"/>
              </a:solidFill>
              <a:ln w="9525" cap="flat">
                <a:noFill/>
                <a:prstDash val="solid"/>
                <a:miter/>
              </a:ln>
              <a:effectLst>
                <a:outerShdw blurRad="50800" dist="393700" dir="5400000" sx="96000" sy="96000" algn="t" rotWithShape="0">
                  <a:prstClr val="black">
                    <a:alpha val="28000"/>
                  </a:prstClr>
                </a:outerShdw>
              </a:effectLst>
              <a:scene3d>
                <a:camera prst="orthographicFront"/>
                <a:lightRig rig="threePt" dir="t"/>
              </a:scene3d>
              <a:sp3d>
                <a:bevelT w="44450" h="127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b="1">
                  <a:solidFill>
                    <a:schemeClr val="bg1"/>
                  </a:solidFill>
                </a:endParaRPr>
              </a:p>
            </p:txBody>
          </p:sp>
        </p:grpSp>
        <p:pic>
          <p:nvPicPr>
            <p:cNvPr id="49" name="Graphic 48">
              <a:extLst>
                <a:ext uri="{FF2B5EF4-FFF2-40B4-BE49-F238E27FC236}">
                  <a16:creationId xmlns:a16="http://schemas.microsoft.com/office/drawing/2014/main" id="{E3EAFBA5-E448-74CC-A599-1D0E0533AC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8766" y="2349482"/>
              <a:ext cx="533400" cy="514350"/>
            </a:xfrm>
            <a:prstGeom prst="rect">
              <a:avLst/>
            </a:prstGeom>
          </p:spPr>
        </p:pic>
      </p:grpSp>
    </p:spTree>
    <p:extLst>
      <p:ext uri="{BB962C8B-B14F-4D97-AF65-F5344CB8AC3E}">
        <p14:creationId xmlns:p14="http://schemas.microsoft.com/office/powerpoint/2010/main" val="428840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53" presetClass="entr" presetSubtype="16" fill="hold" nodeType="withEffect">
                                  <p:stCondLst>
                                    <p:cond delay="25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fltVal val="0"/>
                                          </p:val>
                                        </p:tav>
                                        <p:tav tm="100000">
                                          <p:val>
                                            <p:strVal val="#ppt_h"/>
                                          </p:val>
                                        </p:tav>
                                      </p:tavLst>
                                    </p:anim>
                                    <p:animEffect transition="in" filter="fade">
                                      <p:cBhvr>
                                        <p:cTn id="17" dur="500"/>
                                        <p:tgtEl>
                                          <p:spTgt spid="53"/>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53" presetClass="entr" presetSubtype="16" fill="hold" nodeType="withEffect">
                                  <p:stCondLst>
                                    <p:cond delay="25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2000"/>
                            </p:stCondLst>
                            <p:childTnLst>
                              <p:par>
                                <p:cTn id="39" presetID="47"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53" presetClass="entr" presetSubtype="16" fill="hold" nodeType="withEffect">
                                  <p:stCondLst>
                                    <p:cond delay="25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fltVal val="0"/>
                                          </p:val>
                                        </p:tav>
                                        <p:tav tm="100000">
                                          <p:val>
                                            <p:strVal val="#ppt_w"/>
                                          </p:val>
                                        </p:tav>
                                      </p:tavLst>
                                    </p:anim>
                                    <p:anim calcmode="lin" valueType="num">
                                      <p:cBhvr>
                                        <p:cTn id="50" dur="500" fill="hold"/>
                                        <p:tgtEl>
                                          <p:spTgt spid="51"/>
                                        </p:tgtEl>
                                        <p:attrNameLst>
                                          <p:attrName>ppt_h</p:attrName>
                                        </p:attrNameLst>
                                      </p:cBhvr>
                                      <p:tavLst>
                                        <p:tav tm="0">
                                          <p:val>
                                            <p:fltVal val="0"/>
                                          </p:val>
                                        </p:tav>
                                        <p:tav tm="100000">
                                          <p:val>
                                            <p:strVal val="#ppt_h"/>
                                          </p:val>
                                        </p:tav>
                                      </p:tavLst>
                                    </p:anim>
                                    <p:animEffect transition="in" filter="fade">
                                      <p:cBhvr>
                                        <p:cTn id="51" dur="500"/>
                                        <p:tgtEl>
                                          <p:spTgt spid="51"/>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par>
                          <p:cTn id="55" fill="hold">
                            <p:stCondLst>
                              <p:cond delay="3000"/>
                            </p:stCondLst>
                            <p:childTnLst>
                              <p:par>
                                <p:cTn id="56" presetID="47" presetClass="entr" presetSubtype="0"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par>
                                <p:cTn id="61" presetID="10"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53" presetClass="entr" presetSubtype="16" fill="hold" nodeType="withEffect">
                                  <p:stCondLst>
                                    <p:cond delay="250"/>
                                  </p:stCondLst>
                                  <p:childTnLst>
                                    <p:set>
                                      <p:cBhvr>
                                        <p:cTn id="65" dur="1" fill="hold">
                                          <p:stCondLst>
                                            <p:cond delay="0"/>
                                          </p:stCondLst>
                                        </p:cTn>
                                        <p:tgtEl>
                                          <p:spTgt spid="50"/>
                                        </p:tgtEl>
                                        <p:attrNameLst>
                                          <p:attrName>style.visibility</p:attrName>
                                        </p:attrNameLst>
                                      </p:cBhvr>
                                      <p:to>
                                        <p:strVal val="visible"/>
                                      </p:to>
                                    </p:set>
                                    <p:anim calcmode="lin" valueType="num">
                                      <p:cBhvr>
                                        <p:cTn id="66" dur="500" fill="hold"/>
                                        <p:tgtEl>
                                          <p:spTgt spid="50"/>
                                        </p:tgtEl>
                                        <p:attrNameLst>
                                          <p:attrName>ppt_w</p:attrName>
                                        </p:attrNameLst>
                                      </p:cBhvr>
                                      <p:tavLst>
                                        <p:tav tm="0">
                                          <p:val>
                                            <p:fltVal val="0"/>
                                          </p:val>
                                        </p:tav>
                                        <p:tav tm="100000">
                                          <p:val>
                                            <p:strVal val="#ppt_w"/>
                                          </p:val>
                                        </p:tav>
                                      </p:tavLst>
                                    </p:anim>
                                    <p:anim calcmode="lin" valueType="num">
                                      <p:cBhvr>
                                        <p:cTn id="67" dur="500" fill="hold"/>
                                        <p:tgtEl>
                                          <p:spTgt spid="50"/>
                                        </p:tgtEl>
                                        <p:attrNameLst>
                                          <p:attrName>ppt_h</p:attrName>
                                        </p:attrNameLst>
                                      </p:cBhvr>
                                      <p:tavLst>
                                        <p:tav tm="0">
                                          <p:val>
                                            <p:fltVal val="0"/>
                                          </p:val>
                                        </p:tav>
                                        <p:tav tm="100000">
                                          <p:val>
                                            <p:strVal val="#ppt_h"/>
                                          </p:val>
                                        </p:tav>
                                      </p:tavLst>
                                    </p:anim>
                                    <p:animEffect transition="in" filter="fade">
                                      <p:cBhvr>
                                        <p:cTn id="68" dur="500"/>
                                        <p:tgtEl>
                                          <p:spTgt spid="50"/>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8" grpId="0"/>
      <p:bldP spid="19" grpId="0"/>
      <p:bldP spid="20" grpId="0"/>
      <p:bldP spid="7" grpId="0" animBg="1"/>
      <p:bldP spid="29" grpId="0" animBg="1"/>
      <p:bldP spid="36"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AF8DF-3499-C5A2-D419-2C33BCFE8F7A}"/>
              </a:ext>
            </a:extLst>
          </p:cNvPr>
          <p:cNvSpPr>
            <a:spLocks noGrp="1"/>
          </p:cNvSpPr>
          <p:nvPr>
            <p:ph type="title"/>
          </p:nvPr>
        </p:nvSpPr>
        <p:spPr/>
        <p:txBody>
          <a:bodyPr/>
          <a:lstStyle/>
          <a:p>
            <a:r>
              <a:rPr lang="en-GB"/>
              <a:t>Conversational Insights</a:t>
            </a:r>
          </a:p>
        </p:txBody>
      </p:sp>
      <p:grpSp>
        <p:nvGrpSpPr>
          <p:cNvPr id="135" name="Group 134">
            <a:extLst>
              <a:ext uri="{FF2B5EF4-FFF2-40B4-BE49-F238E27FC236}">
                <a16:creationId xmlns:a16="http://schemas.microsoft.com/office/drawing/2014/main" id="{0D37DFC9-8F12-3999-30AB-8CCA62BDD8C0}"/>
              </a:ext>
            </a:extLst>
          </p:cNvPr>
          <p:cNvGrpSpPr/>
          <p:nvPr/>
        </p:nvGrpSpPr>
        <p:grpSpPr>
          <a:xfrm>
            <a:off x="256032" y="937456"/>
            <a:ext cx="11751088" cy="1828218"/>
            <a:chOff x="256032" y="937456"/>
            <a:chExt cx="11751088" cy="1828218"/>
          </a:xfrm>
        </p:grpSpPr>
        <p:sp>
          <p:nvSpPr>
            <p:cNvPr id="68" name="Rectangle 67">
              <a:extLst>
                <a:ext uri="{FF2B5EF4-FFF2-40B4-BE49-F238E27FC236}">
                  <a16:creationId xmlns:a16="http://schemas.microsoft.com/office/drawing/2014/main" id="{E8ADAE38-C443-48F3-47E1-3D0B180C62BB}"/>
                </a:ext>
              </a:extLst>
            </p:cNvPr>
            <p:cNvSpPr/>
            <p:nvPr/>
          </p:nvSpPr>
          <p:spPr>
            <a:xfrm>
              <a:off x="256032" y="1096768"/>
              <a:ext cx="11751088" cy="1668906"/>
            </a:xfrm>
            <a:prstGeom prst="rect">
              <a:avLst/>
            </a:prstGeom>
            <a:noFill/>
            <a:ln w="50800" cap="flat" cmpd="sng" algn="ctr">
              <a:gradFill flip="none" rotWithShape="1">
                <a:gsLst>
                  <a:gs pos="0">
                    <a:schemeClr val="accent3"/>
                  </a:gs>
                  <a:gs pos="100000">
                    <a:srgbClr val="00C268"/>
                  </a:gs>
                </a:gsLst>
                <a:lin ang="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srgbClr val="FFFFFF"/>
                </a:solidFill>
                <a:effectLst/>
                <a:highlight>
                  <a:srgbClr val="0A82C6"/>
                </a:highlight>
                <a:uLnTx/>
                <a:uFillTx/>
                <a:latin typeface="Helvetica" pitchFamily="2" charset="0"/>
              </a:endParaRPr>
            </a:p>
          </p:txBody>
        </p:sp>
        <p:sp>
          <p:nvSpPr>
            <p:cNvPr id="69" name="Rectangle 68">
              <a:extLst>
                <a:ext uri="{FF2B5EF4-FFF2-40B4-BE49-F238E27FC236}">
                  <a16:creationId xmlns:a16="http://schemas.microsoft.com/office/drawing/2014/main" id="{15EEE1CE-72AD-DD7B-F1BD-12C6807D5F1F}"/>
                </a:ext>
              </a:extLst>
            </p:cNvPr>
            <p:cNvSpPr/>
            <p:nvPr/>
          </p:nvSpPr>
          <p:spPr>
            <a:xfrm>
              <a:off x="256032" y="937456"/>
              <a:ext cx="11751088" cy="447900"/>
            </a:xfrm>
            <a:prstGeom prst="rect">
              <a:avLst/>
            </a:prstGeom>
            <a:gradFill>
              <a:gsLst>
                <a:gs pos="22000">
                  <a:schemeClr val="accent3"/>
                </a:gs>
                <a:gs pos="72000">
                  <a:srgbClr val="00C268"/>
                </a:gs>
              </a:gsLst>
              <a:lin ang="2400000" scaled="0"/>
            </a:gradFill>
            <a:ln w="44450" cap="flat" cmpd="sng" algn="ctr">
              <a:gradFill flip="none" rotWithShape="1">
                <a:gsLst>
                  <a:gs pos="23000">
                    <a:srgbClr val="00FFD8"/>
                  </a:gs>
                  <a:gs pos="76000">
                    <a:srgbClr val="00C268"/>
                  </a:gs>
                </a:gsLst>
                <a:lin ang="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Helvetica" pitchFamily="2" charset="0"/>
                </a:rPr>
                <a:t>Conversational AI</a:t>
              </a:r>
            </a:p>
          </p:txBody>
        </p:sp>
      </p:grpSp>
      <p:sp>
        <p:nvSpPr>
          <p:cNvPr id="75" name="TextBox 74">
            <a:extLst>
              <a:ext uri="{FF2B5EF4-FFF2-40B4-BE49-F238E27FC236}">
                <a16:creationId xmlns:a16="http://schemas.microsoft.com/office/drawing/2014/main" id="{A06D8A1B-307C-5BA8-3D0B-015FA181863E}"/>
              </a:ext>
            </a:extLst>
          </p:cNvPr>
          <p:cNvSpPr txBox="1"/>
          <p:nvPr/>
        </p:nvSpPr>
        <p:spPr>
          <a:xfrm>
            <a:off x="290126" y="2452403"/>
            <a:ext cx="0" cy="0"/>
          </a:xfrm>
          <a:prstGeom prst="rect">
            <a:avLst/>
          </a:prstGeom>
        </p:spPr>
        <p:txBody>
          <a:bodyPr wrap="none" lIns="0" tIns="91440" rIns="0" bIns="0" rtlCol="0" anchor="ctr">
            <a:noAutofit/>
          </a:bodyPr>
          <a:lstStyle/>
          <a:p>
            <a:pPr marL="0" marR="0" lvl="0" indent="0" algn="l" defTabSz="914400" rtl="0" eaLnBrk="1" fontAlgn="auto" latinLnBrk="0" hangingPunct="1">
              <a:lnSpc>
                <a:spcPct val="80000"/>
              </a:lnSpc>
              <a:spcBef>
                <a:spcPts val="1000"/>
              </a:spcBef>
              <a:spcAft>
                <a:spcPts val="0"/>
              </a:spcAft>
              <a:buClrTx/>
              <a:buSzTx/>
              <a:buFont typeface="Arial"/>
              <a:buNone/>
              <a:tabLst/>
              <a:defRPr/>
            </a:pPr>
            <a:endParaRPr kumimoji="0" lang="en-US" sz="2700" b="0" i="0" u="none" strike="noStrike" kern="1200" cap="none" spc="0" normalizeH="0" baseline="0" noProof="0">
              <a:ln>
                <a:noFill/>
              </a:ln>
              <a:solidFill>
                <a:srgbClr val="15141D"/>
              </a:solidFill>
              <a:effectLst/>
              <a:uLnTx/>
              <a:uFillTx/>
              <a:latin typeface="Helvetica" pitchFamily="2" charset="0"/>
              <a:cs typeface="Calibri Light" panose="020F0302020204030204" pitchFamily="34" charset="0"/>
            </a:endParaRPr>
          </a:p>
        </p:txBody>
      </p:sp>
      <p:sp>
        <p:nvSpPr>
          <p:cNvPr id="79" name="TextBox 78">
            <a:extLst>
              <a:ext uri="{FF2B5EF4-FFF2-40B4-BE49-F238E27FC236}">
                <a16:creationId xmlns:a16="http://schemas.microsoft.com/office/drawing/2014/main" id="{F3D2851A-90D9-1538-317D-0CFA662C3C8C}"/>
              </a:ext>
            </a:extLst>
          </p:cNvPr>
          <p:cNvSpPr txBox="1"/>
          <p:nvPr/>
        </p:nvSpPr>
        <p:spPr>
          <a:xfrm>
            <a:off x="4997488" y="1870234"/>
            <a:ext cx="914400" cy="914400"/>
          </a:xfrm>
          <a:prstGeom prst="rect">
            <a:avLst/>
          </a:prstGeom>
        </p:spPr>
        <p:txBody>
          <a:bodyPr wrap="none" lIns="0" tIns="91440" rIns="0" bIns="0" rtlCol="0" anchor="ctr">
            <a:noAutofit/>
          </a:bodyPr>
          <a:lstStyle/>
          <a:p>
            <a:pPr marL="0" marR="0" lvl="0" indent="0" algn="l" defTabSz="914400" rtl="0" eaLnBrk="1" fontAlgn="auto" latinLnBrk="0" hangingPunct="1">
              <a:lnSpc>
                <a:spcPct val="80000"/>
              </a:lnSpc>
              <a:spcBef>
                <a:spcPts val="1000"/>
              </a:spcBef>
              <a:spcAft>
                <a:spcPts val="0"/>
              </a:spcAft>
              <a:buClrTx/>
              <a:buSzTx/>
              <a:buFont typeface="Arial"/>
              <a:buNone/>
              <a:tabLst/>
              <a:defRPr/>
            </a:pPr>
            <a:endParaRPr kumimoji="0" lang="en-US" sz="2700" b="0" i="0" u="none" strike="noStrike" kern="1200" cap="none" spc="0" normalizeH="0" baseline="0" noProof="0">
              <a:ln>
                <a:noFill/>
              </a:ln>
              <a:solidFill>
                <a:srgbClr val="15141D"/>
              </a:solidFill>
              <a:effectLst/>
              <a:uLnTx/>
              <a:uFillTx/>
              <a:latin typeface="Helvetica" pitchFamily="2" charset="0"/>
              <a:cs typeface="Calibri Light" panose="020F0302020204030204" pitchFamily="34" charset="0"/>
            </a:endParaRPr>
          </a:p>
        </p:txBody>
      </p:sp>
      <p:sp>
        <p:nvSpPr>
          <p:cNvPr id="105" name="TextBox 104">
            <a:extLst>
              <a:ext uri="{FF2B5EF4-FFF2-40B4-BE49-F238E27FC236}">
                <a16:creationId xmlns:a16="http://schemas.microsoft.com/office/drawing/2014/main" id="{7943A904-E18D-1E6E-3703-B7C7012D3099}"/>
              </a:ext>
            </a:extLst>
          </p:cNvPr>
          <p:cNvSpPr txBox="1"/>
          <p:nvPr/>
        </p:nvSpPr>
        <p:spPr>
          <a:xfrm>
            <a:off x="9517443" y="3764984"/>
            <a:ext cx="914162" cy="914162"/>
          </a:xfrm>
          <a:prstGeom prst="rect">
            <a:avLst/>
          </a:prstGeom>
          <a:effectLst/>
        </p:spPr>
        <p:txBody>
          <a:bodyPr wrap="none" lIns="0" tIns="91416" rIns="0" bIns="0" rtlCol="0" anchor="t" anchorCtr="0">
            <a:noAutofit/>
          </a:bodyPr>
          <a:lstStyle/>
          <a:p>
            <a:pPr marL="0" marR="0" lvl="0" indent="0" algn="l" defTabSz="914126" rtl="0" eaLnBrk="1" fontAlgn="auto" latinLnBrk="0" hangingPunct="1">
              <a:lnSpc>
                <a:spcPct val="80000"/>
              </a:lnSpc>
              <a:spcBef>
                <a:spcPts val="1000"/>
              </a:spcBef>
              <a:spcAft>
                <a:spcPts val="0"/>
              </a:spcAft>
              <a:buClrTx/>
              <a:buSzTx/>
              <a:buFontTx/>
              <a:buNone/>
              <a:tabLst/>
              <a:defRPr/>
            </a:pPr>
            <a:endParaRPr kumimoji="0" lang="en-US" sz="2699" b="0" i="0" u="none" strike="noStrike" kern="1200" cap="none" spc="0" normalizeH="0" baseline="0" noProof="0">
              <a:ln>
                <a:noFill/>
              </a:ln>
              <a:solidFill>
                <a:srgbClr val="15141D"/>
              </a:solidFill>
              <a:effectLst/>
              <a:uLnTx/>
              <a:uFillTx/>
              <a:latin typeface="Helvetica" pitchFamily="2" charset="0"/>
              <a:cs typeface="Calibri Light" panose="020F0302020204030204" pitchFamily="34" charset="0"/>
            </a:endParaRPr>
          </a:p>
        </p:txBody>
      </p:sp>
      <p:cxnSp>
        <p:nvCxnSpPr>
          <p:cNvPr id="129" name="Straight Connector 128">
            <a:extLst>
              <a:ext uri="{FF2B5EF4-FFF2-40B4-BE49-F238E27FC236}">
                <a16:creationId xmlns:a16="http://schemas.microsoft.com/office/drawing/2014/main" id="{2F549237-DAA0-ABE9-BA48-F0167D47371E}"/>
              </a:ext>
            </a:extLst>
          </p:cNvPr>
          <p:cNvCxnSpPr>
            <a:cxnSpLocks/>
          </p:cNvCxnSpPr>
          <p:nvPr/>
        </p:nvCxnSpPr>
        <p:spPr>
          <a:xfrm>
            <a:off x="3939329" y="2987194"/>
            <a:ext cx="0" cy="3225138"/>
          </a:xfrm>
          <a:prstGeom prst="line">
            <a:avLst/>
          </a:prstGeom>
          <a:noFill/>
          <a:ln w="6350" cap="flat" cmpd="sng" algn="ctr">
            <a:solidFill>
              <a:schemeClr val="tx1"/>
            </a:solidFill>
            <a:prstDash val="solid"/>
            <a:miter lim="800000"/>
          </a:ln>
          <a:effectLst/>
        </p:spPr>
      </p:cxnSp>
      <p:cxnSp>
        <p:nvCxnSpPr>
          <p:cNvPr id="130" name="Straight Connector 129">
            <a:extLst>
              <a:ext uri="{FF2B5EF4-FFF2-40B4-BE49-F238E27FC236}">
                <a16:creationId xmlns:a16="http://schemas.microsoft.com/office/drawing/2014/main" id="{82DE125B-A9FE-3197-39B2-73516C231D61}"/>
              </a:ext>
            </a:extLst>
          </p:cNvPr>
          <p:cNvCxnSpPr>
            <a:cxnSpLocks/>
          </p:cNvCxnSpPr>
          <p:nvPr/>
        </p:nvCxnSpPr>
        <p:spPr>
          <a:xfrm>
            <a:off x="8239081" y="2987194"/>
            <a:ext cx="0" cy="3225138"/>
          </a:xfrm>
          <a:prstGeom prst="line">
            <a:avLst/>
          </a:prstGeom>
          <a:noFill/>
          <a:ln w="6350" cap="flat" cmpd="sng" algn="ctr">
            <a:solidFill>
              <a:schemeClr val="tx1"/>
            </a:solidFill>
            <a:prstDash val="solid"/>
            <a:miter lim="800000"/>
          </a:ln>
          <a:effectLst/>
        </p:spPr>
      </p:cxnSp>
      <p:grpSp>
        <p:nvGrpSpPr>
          <p:cNvPr id="47" name="Group 46">
            <a:extLst>
              <a:ext uri="{FF2B5EF4-FFF2-40B4-BE49-F238E27FC236}">
                <a16:creationId xmlns:a16="http://schemas.microsoft.com/office/drawing/2014/main" id="{BFFCCD05-8241-54A4-0200-304FF3EE12F0}"/>
              </a:ext>
            </a:extLst>
          </p:cNvPr>
          <p:cNvGrpSpPr/>
          <p:nvPr/>
        </p:nvGrpSpPr>
        <p:grpSpPr>
          <a:xfrm>
            <a:off x="3526521" y="1777339"/>
            <a:ext cx="1020674" cy="694082"/>
            <a:chOff x="2717565" y="1597947"/>
            <a:chExt cx="1020674" cy="694082"/>
          </a:xfrm>
        </p:grpSpPr>
        <p:sp>
          <p:nvSpPr>
            <p:cNvPr id="44" name="Arrow: Right 43">
              <a:extLst>
                <a:ext uri="{FF2B5EF4-FFF2-40B4-BE49-F238E27FC236}">
                  <a16:creationId xmlns:a16="http://schemas.microsoft.com/office/drawing/2014/main" id="{668EF251-588F-E395-865C-397C0873FF39}"/>
                </a:ext>
              </a:extLst>
            </p:cNvPr>
            <p:cNvSpPr/>
            <p:nvPr/>
          </p:nvSpPr>
          <p:spPr>
            <a:xfrm>
              <a:off x="3018921" y="1597947"/>
              <a:ext cx="719318" cy="694082"/>
            </a:xfrm>
            <a:prstGeom prst="rightArrow">
              <a:avLst>
                <a:gd name="adj1" fmla="val 100000"/>
                <a:gd name="adj2" fmla="val 37551"/>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en-GB">
                <a:solidFill>
                  <a:schemeClr val="tx1"/>
                </a:solidFill>
                <a:latin typeface="Helvetica" pitchFamily="2" charset="0"/>
              </a:endParaRPr>
            </a:p>
          </p:txBody>
        </p:sp>
        <p:sp>
          <p:nvSpPr>
            <p:cNvPr id="45" name="Arrow: Right 44">
              <a:extLst>
                <a:ext uri="{FF2B5EF4-FFF2-40B4-BE49-F238E27FC236}">
                  <a16:creationId xmlns:a16="http://schemas.microsoft.com/office/drawing/2014/main" id="{FE7793BF-B091-6593-D413-8C1AC5DC33CE}"/>
                </a:ext>
              </a:extLst>
            </p:cNvPr>
            <p:cNvSpPr/>
            <p:nvPr/>
          </p:nvSpPr>
          <p:spPr>
            <a:xfrm>
              <a:off x="2901387" y="1597947"/>
              <a:ext cx="622580" cy="694082"/>
            </a:xfrm>
            <a:prstGeom prst="rightArrow">
              <a:avLst>
                <a:gd name="adj1" fmla="val 100000"/>
                <a:gd name="adj2" fmla="val 3755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46" name="Arrow: Right 45">
              <a:extLst>
                <a:ext uri="{FF2B5EF4-FFF2-40B4-BE49-F238E27FC236}">
                  <a16:creationId xmlns:a16="http://schemas.microsoft.com/office/drawing/2014/main" id="{0EB1EC12-715C-D270-7222-610127C83E33}"/>
                </a:ext>
              </a:extLst>
            </p:cNvPr>
            <p:cNvSpPr/>
            <p:nvPr/>
          </p:nvSpPr>
          <p:spPr>
            <a:xfrm>
              <a:off x="2717565" y="1597947"/>
              <a:ext cx="622580" cy="694082"/>
            </a:xfrm>
            <a:prstGeom prst="rightArrow">
              <a:avLst>
                <a:gd name="adj1" fmla="val 100000"/>
                <a:gd name="adj2" fmla="val 37551"/>
              </a:avLst>
            </a:prstGeom>
            <a:solidFill>
              <a:srgbClr val="E7E8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grpSp>
      <p:grpSp>
        <p:nvGrpSpPr>
          <p:cNvPr id="136" name="Group 135">
            <a:extLst>
              <a:ext uri="{FF2B5EF4-FFF2-40B4-BE49-F238E27FC236}">
                <a16:creationId xmlns:a16="http://schemas.microsoft.com/office/drawing/2014/main" id="{4AFBBB6B-B061-BBA7-669E-622DE6F97773}"/>
              </a:ext>
            </a:extLst>
          </p:cNvPr>
          <p:cNvGrpSpPr/>
          <p:nvPr/>
        </p:nvGrpSpPr>
        <p:grpSpPr>
          <a:xfrm>
            <a:off x="184734" y="1472780"/>
            <a:ext cx="3336719" cy="4546667"/>
            <a:chOff x="184734" y="1472780"/>
            <a:chExt cx="3336719" cy="4546667"/>
          </a:xfrm>
        </p:grpSpPr>
        <p:sp>
          <p:nvSpPr>
            <p:cNvPr id="81" name="Rectangle 80">
              <a:extLst>
                <a:ext uri="{FF2B5EF4-FFF2-40B4-BE49-F238E27FC236}">
                  <a16:creationId xmlns:a16="http://schemas.microsoft.com/office/drawing/2014/main" id="{CE8878F4-07DC-8489-6402-43169E73F336}"/>
                </a:ext>
              </a:extLst>
            </p:cNvPr>
            <p:cNvSpPr/>
            <p:nvPr/>
          </p:nvSpPr>
          <p:spPr>
            <a:xfrm>
              <a:off x="1333684" y="3551680"/>
              <a:ext cx="2187769" cy="1015663"/>
            </a:xfrm>
            <a:prstGeom prst="rect">
              <a:avLst/>
            </a:prstGeom>
          </p:spPr>
          <p:txBody>
            <a:bodyPr wrap="squar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5141D"/>
                  </a:solidFill>
                  <a:effectLst/>
                  <a:uLnTx/>
                  <a:uFillTx/>
                  <a:latin typeface="Helvetica" pitchFamily="2" charset="0"/>
                  <a:cs typeface="Segoe UI Light" panose="020B0502040204020203" pitchFamily="34" charset="0"/>
                </a:rPr>
                <a:t>Automation routine tasks and provide engaging self-service across voice and digital. Allowing the offloading of high volume, low complex tasks where it makes sense</a:t>
              </a:r>
            </a:p>
          </p:txBody>
        </p:sp>
        <p:sp>
          <p:nvSpPr>
            <p:cNvPr id="82" name="Rectangle 81">
              <a:extLst>
                <a:ext uri="{FF2B5EF4-FFF2-40B4-BE49-F238E27FC236}">
                  <a16:creationId xmlns:a16="http://schemas.microsoft.com/office/drawing/2014/main" id="{6EB3F153-F08D-5329-86BE-A835C6CA2717}"/>
                </a:ext>
              </a:extLst>
            </p:cNvPr>
            <p:cNvSpPr/>
            <p:nvPr/>
          </p:nvSpPr>
          <p:spPr>
            <a:xfrm>
              <a:off x="1325511" y="3258469"/>
              <a:ext cx="2172069" cy="215444"/>
            </a:xfrm>
            <a:prstGeom prst="rect">
              <a:avLst/>
            </a:prstGeom>
          </p:spPr>
          <p:txBody>
            <a:bodyPr wrap="non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tx2"/>
                  </a:solidFill>
                  <a:effectLst/>
                  <a:uLnTx/>
                  <a:uFillTx/>
                  <a:latin typeface="Helvetica" pitchFamily="2" charset="0"/>
                  <a:cs typeface="Calibri" panose="020F0502020204030204" pitchFamily="34" charset="0"/>
                </a:rPr>
                <a:t>Intelligent Virtual Agents </a:t>
              </a:r>
            </a:p>
          </p:txBody>
        </p:sp>
        <p:sp>
          <p:nvSpPr>
            <p:cNvPr id="88" name="Rectangle 87">
              <a:extLst>
                <a:ext uri="{FF2B5EF4-FFF2-40B4-BE49-F238E27FC236}">
                  <a16:creationId xmlns:a16="http://schemas.microsoft.com/office/drawing/2014/main" id="{E7FBD540-5E2B-E2C6-977F-9BAEB3046FFD}"/>
                </a:ext>
              </a:extLst>
            </p:cNvPr>
            <p:cNvSpPr/>
            <p:nvPr/>
          </p:nvSpPr>
          <p:spPr>
            <a:xfrm>
              <a:off x="1333684" y="5173061"/>
              <a:ext cx="2129567" cy="846386"/>
            </a:xfrm>
            <a:prstGeom prst="rect">
              <a:avLst/>
            </a:prstGeom>
          </p:spPr>
          <p:txBody>
            <a:bodyPr wrap="squar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5141D"/>
                  </a:solidFill>
                  <a:effectLst/>
                  <a:uLnTx/>
                  <a:uFillTx/>
                  <a:latin typeface="Helvetica" pitchFamily="2" charset="0"/>
                  <a:cs typeface="Segoe UI Light" panose="020B0502040204020203" pitchFamily="34" charset="0"/>
                </a:rPr>
                <a:t>Automate tasks, enable chat and facilitate rich self-service experiences, DVA’s take care of routine tasks, auto translate, and </a:t>
              </a:r>
              <a:r>
                <a:rPr kumimoji="0" lang="en-US" sz="1100" b="0" i="0" u="none" strike="noStrike" kern="1200" cap="none" spc="0" normalizeH="0" baseline="0" noProof="0">
                  <a:ln>
                    <a:noFill/>
                  </a:ln>
                  <a:solidFill>
                    <a:srgbClr val="333333"/>
                  </a:solidFill>
                  <a:effectLst/>
                  <a:uLnTx/>
                  <a:uFillTx/>
                  <a:latin typeface="Helvetica" pitchFamily="2" charset="0"/>
                  <a:cs typeface="Segoe UI Light" panose="020B0502040204020203" pitchFamily="34" charset="0"/>
                </a:rPr>
                <a:t>aide with peak periods</a:t>
              </a:r>
            </a:p>
          </p:txBody>
        </p:sp>
        <p:sp>
          <p:nvSpPr>
            <p:cNvPr id="89" name="Rectangle 88">
              <a:extLst>
                <a:ext uri="{FF2B5EF4-FFF2-40B4-BE49-F238E27FC236}">
                  <a16:creationId xmlns:a16="http://schemas.microsoft.com/office/drawing/2014/main" id="{8751FCB9-6429-B634-E2C6-B03556DCBEC8}"/>
                </a:ext>
              </a:extLst>
            </p:cNvPr>
            <p:cNvSpPr/>
            <p:nvPr/>
          </p:nvSpPr>
          <p:spPr>
            <a:xfrm>
              <a:off x="1333684" y="4873778"/>
              <a:ext cx="1867499" cy="215444"/>
            </a:xfrm>
            <a:prstGeom prst="rect">
              <a:avLst/>
            </a:prstGeom>
          </p:spPr>
          <p:txBody>
            <a:bodyPr wrap="non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tx2"/>
                  </a:solidFill>
                  <a:effectLst/>
                  <a:uLnTx/>
                  <a:uFillTx/>
                  <a:latin typeface="Helvetica" pitchFamily="2" charset="0"/>
                  <a:cs typeface="Calibri" panose="020F0502020204030204" pitchFamily="34" charset="0"/>
                </a:rPr>
                <a:t>Digital Virtual Agents </a:t>
              </a:r>
            </a:p>
          </p:txBody>
        </p:sp>
        <p:grpSp>
          <p:nvGrpSpPr>
            <p:cNvPr id="57" name="Group 56">
              <a:extLst>
                <a:ext uri="{FF2B5EF4-FFF2-40B4-BE49-F238E27FC236}">
                  <a16:creationId xmlns:a16="http://schemas.microsoft.com/office/drawing/2014/main" id="{335376D2-61DA-1DC3-FE02-9C162143B251}"/>
                </a:ext>
              </a:extLst>
            </p:cNvPr>
            <p:cNvGrpSpPr/>
            <p:nvPr/>
          </p:nvGrpSpPr>
          <p:grpSpPr>
            <a:xfrm>
              <a:off x="184734" y="4921833"/>
              <a:ext cx="994601" cy="994601"/>
              <a:chOff x="188712" y="4859122"/>
              <a:chExt cx="994601" cy="994601"/>
            </a:xfrm>
          </p:grpSpPr>
          <p:sp>
            <p:nvSpPr>
              <p:cNvPr id="91" name="Oval 90">
                <a:extLst>
                  <a:ext uri="{FF2B5EF4-FFF2-40B4-BE49-F238E27FC236}">
                    <a16:creationId xmlns:a16="http://schemas.microsoft.com/office/drawing/2014/main" id="{FFBA768D-B00C-E5B1-2951-40368E14869E}"/>
                  </a:ext>
                </a:extLst>
              </p:cNvPr>
              <p:cNvSpPr/>
              <p:nvPr/>
            </p:nvSpPr>
            <p:spPr>
              <a:xfrm>
                <a:off x="188712" y="4859122"/>
                <a:ext cx="994601" cy="994601"/>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sp>
            <p:nvSpPr>
              <p:cNvPr id="92" name="Freeform 1">
                <a:extLst>
                  <a:ext uri="{FF2B5EF4-FFF2-40B4-BE49-F238E27FC236}">
                    <a16:creationId xmlns:a16="http://schemas.microsoft.com/office/drawing/2014/main" id="{1846828E-541E-AEF2-6448-BF3A7427EF06}"/>
                  </a:ext>
                </a:extLst>
              </p:cNvPr>
              <p:cNvSpPr>
                <a:spLocks noChangeArrowheads="1"/>
              </p:cNvSpPr>
              <p:nvPr/>
            </p:nvSpPr>
            <p:spPr bwMode="auto">
              <a:xfrm>
                <a:off x="432121" y="5101633"/>
                <a:ext cx="507782" cy="509578"/>
              </a:xfrm>
              <a:custGeom>
                <a:avLst/>
                <a:gdLst>
                  <a:gd name="T0" fmla="*/ 4593 w 8719"/>
                  <a:gd name="T1" fmla="*/ 6280 h 8750"/>
                  <a:gd name="T2" fmla="*/ 4125 w 8719"/>
                  <a:gd name="T3" fmla="*/ 6280 h 8750"/>
                  <a:gd name="T4" fmla="*/ 4374 w 8719"/>
                  <a:gd name="T5" fmla="*/ 1594 h 8750"/>
                  <a:gd name="T6" fmla="*/ 5530 w 8719"/>
                  <a:gd name="T7" fmla="*/ 2094 h 8750"/>
                  <a:gd name="T8" fmla="*/ 5312 w 8719"/>
                  <a:gd name="T9" fmla="*/ 4780 h 8750"/>
                  <a:gd name="T10" fmla="*/ 5749 w 8719"/>
                  <a:gd name="T11" fmla="*/ 4780 h 8750"/>
                  <a:gd name="T12" fmla="*/ 3188 w 8719"/>
                  <a:gd name="T13" fmla="*/ 2438 h 8750"/>
                  <a:gd name="T14" fmla="*/ 3188 w 8719"/>
                  <a:gd name="T15" fmla="*/ 2938 h 8750"/>
                  <a:gd name="T16" fmla="*/ 3156 w 8719"/>
                  <a:gd name="T17" fmla="*/ 3438 h 8750"/>
                  <a:gd name="T18" fmla="*/ 2938 w 8719"/>
                  <a:gd name="T19" fmla="*/ 3656 h 8750"/>
                  <a:gd name="T20" fmla="*/ 3156 w 8719"/>
                  <a:gd name="T21" fmla="*/ 6030 h 8750"/>
                  <a:gd name="T22" fmla="*/ 3156 w 8719"/>
                  <a:gd name="T23" fmla="*/ 3438 h 8750"/>
                  <a:gd name="T24" fmla="*/ 2063 w 8719"/>
                  <a:gd name="T25" fmla="*/ 2969 h 8750"/>
                  <a:gd name="T26" fmla="*/ 2063 w 8719"/>
                  <a:gd name="T27" fmla="*/ 5124 h 8750"/>
                  <a:gd name="T28" fmla="*/ 2281 w 8719"/>
                  <a:gd name="T29" fmla="*/ 3188 h 8750"/>
                  <a:gd name="T30" fmla="*/ 6593 w 8719"/>
                  <a:gd name="T31" fmla="*/ 4313 h 8750"/>
                  <a:gd name="T32" fmla="*/ 6843 w 8719"/>
                  <a:gd name="T33" fmla="*/ 4562 h 8750"/>
                  <a:gd name="T34" fmla="*/ 6593 w 8719"/>
                  <a:gd name="T35" fmla="*/ 2563 h 8750"/>
                  <a:gd name="T36" fmla="*/ 6374 w 8719"/>
                  <a:gd name="T37" fmla="*/ 3719 h 8750"/>
                  <a:gd name="T38" fmla="*/ 6812 w 8719"/>
                  <a:gd name="T39" fmla="*/ 3719 h 8750"/>
                  <a:gd name="T40" fmla="*/ 6749 w 8719"/>
                  <a:gd name="T41" fmla="*/ 6718 h 8750"/>
                  <a:gd name="T42" fmla="*/ 6562 w 8719"/>
                  <a:gd name="T43" fmla="*/ 7312 h 8750"/>
                  <a:gd name="T44" fmla="*/ 6780 w 8719"/>
                  <a:gd name="T45" fmla="*/ 6718 h 8750"/>
                  <a:gd name="T46" fmla="*/ 6749 w 8719"/>
                  <a:gd name="T47" fmla="*/ 6718 h 8750"/>
                  <a:gd name="T48" fmla="*/ 8499 w 8719"/>
                  <a:gd name="T49" fmla="*/ 5749 h 8750"/>
                  <a:gd name="T50" fmla="*/ 8499 w 8719"/>
                  <a:gd name="T51" fmla="*/ 8624 h 8750"/>
                  <a:gd name="T52" fmla="*/ 5749 w 8719"/>
                  <a:gd name="T53" fmla="*/ 5905 h 8750"/>
                  <a:gd name="T54" fmla="*/ 7249 w 8719"/>
                  <a:gd name="T55" fmla="*/ 7843 h 8750"/>
                  <a:gd name="T56" fmla="*/ 6968 w 8719"/>
                  <a:gd name="T57" fmla="*/ 6499 h 8750"/>
                  <a:gd name="T58" fmla="*/ 6562 w 8719"/>
                  <a:gd name="T59" fmla="*/ 6499 h 8750"/>
                  <a:gd name="T60" fmla="*/ 6280 w 8719"/>
                  <a:gd name="T61" fmla="*/ 7843 h 8750"/>
                  <a:gd name="T62" fmla="*/ 6562 w 8719"/>
                  <a:gd name="T63" fmla="*/ 7562 h 8750"/>
                  <a:gd name="T64" fmla="*/ 7124 w 8719"/>
                  <a:gd name="T65" fmla="*/ 7749 h 8750"/>
                  <a:gd name="T66" fmla="*/ 7937 w 8719"/>
                  <a:gd name="T67" fmla="*/ 7718 h 8750"/>
                  <a:gd name="T68" fmla="*/ 7780 w 8719"/>
                  <a:gd name="T69" fmla="*/ 6405 h 8750"/>
                  <a:gd name="T70" fmla="*/ 7780 w 8719"/>
                  <a:gd name="T71" fmla="*/ 7843 h 8750"/>
                  <a:gd name="T72" fmla="*/ 5155 w 8719"/>
                  <a:gd name="T73" fmla="*/ 8249 h 8750"/>
                  <a:gd name="T74" fmla="*/ 1313 w 8719"/>
                  <a:gd name="T75" fmla="*/ 6874 h 8750"/>
                  <a:gd name="T76" fmla="*/ 5249 w 8719"/>
                  <a:gd name="T77" fmla="*/ 8655 h 8750"/>
                  <a:gd name="T78" fmla="*/ 8655 w 8719"/>
                  <a:gd name="T79" fmla="*/ 5155 h 8750"/>
                  <a:gd name="T80" fmla="*/ 3625 w 8719"/>
                  <a:gd name="T81" fmla="*/ 63 h 8750"/>
                  <a:gd name="T82" fmla="*/ 8312 w 8719"/>
                  <a:gd name="T83" fmla="*/ 4375 h 8750"/>
                  <a:gd name="T84" fmla="*/ 2219 w 8719"/>
                  <a:gd name="T85" fmla="*/ 563 h 8750"/>
                  <a:gd name="T86" fmla="*/ 344 w 8719"/>
                  <a:gd name="T87" fmla="*/ 6062 h 8750"/>
                  <a:gd name="T88" fmla="*/ 2438 w 8719"/>
                  <a:gd name="T89" fmla="*/ 938 h 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19" h="8750">
                    <a:moveTo>
                      <a:pt x="4593" y="1812"/>
                    </a:moveTo>
                    <a:lnTo>
                      <a:pt x="4593" y="1812"/>
                    </a:lnTo>
                    <a:cubicBezTo>
                      <a:pt x="4593" y="6280"/>
                      <a:pt x="4593" y="6280"/>
                      <a:pt x="4593" y="6280"/>
                    </a:cubicBezTo>
                    <a:cubicBezTo>
                      <a:pt x="4593" y="6405"/>
                      <a:pt x="4499" y="6499"/>
                      <a:pt x="4374" y="6499"/>
                    </a:cubicBezTo>
                    <a:lnTo>
                      <a:pt x="4374" y="6499"/>
                    </a:lnTo>
                    <a:cubicBezTo>
                      <a:pt x="4250" y="6499"/>
                      <a:pt x="4125" y="6405"/>
                      <a:pt x="4125" y="6280"/>
                    </a:cubicBezTo>
                    <a:cubicBezTo>
                      <a:pt x="4125" y="1812"/>
                      <a:pt x="4125" y="1812"/>
                      <a:pt x="4125" y="1812"/>
                    </a:cubicBezTo>
                    <a:cubicBezTo>
                      <a:pt x="4125" y="1688"/>
                      <a:pt x="4250" y="1594"/>
                      <a:pt x="4374" y="1594"/>
                    </a:cubicBezTo>
                    <a:lnTo>
                      <a:pt x="4374" y="1594"/>
                    </a:lnTo>
                    <a:cubicBezTo>
                      <a:pt x="4499" y="1594"/>
                      <a:pt x="4593" y="1688"/>
                      <a:pt x="4593" y="1812"/>
                    </a:cubicBezTo>
                    <a:close/>
                    <a:moveTo>
                      <a:pt x="5530" y="2094"/>
                    </a:moveTo>
                    <a:lnTo>
                      <a:pt x="5530" y="2094"/>
                    </a:lnTo>
                    <a:lnTo>
                      <a:pt x="5530" y="2094"/>
                    </a:lnTo>
                    <a:cubicBezTo>
                      <a:pt x="5405" y="2094"/>
                      <a:pt x="5312" y="2219"/>
                      <a:pt x="5312" y="2313"/>
                    </a:cubicBezTo>
                    <a:cubicBezTo>
                      <a:pt x="5312" y="4780"/>
                      <a:pt x="5312" y="4780"/>
                      <a:pt x="5312" y="4780"/>
                    </a:cubicBezTo>
                    <a:cubicBezTo>
                      <a:pt x="5312" y="4905"/>
                      <a:pt x="5405" y="4999"/>
                      <a:pt x="5530" y="4999"/>
                    </a:cubicBezTo>
                    <a:lnTo>
                      <a:pt x="5530" y="4999"/>
                    </a:lnTo>
                    <a:cubicBezTo>
                      <a:pt x="5655" y="4999"/>
                      <a:pt x="5749" y="4905"/>
                      <a:pt x="5749" y="4780"/>
                    </a:cubicBezTo>
                    <a:cubicBezTo>
                      <a:pt x="5749" y="2313"/>
                      <a:pt x="5749" y="2313"/>
                      <a:pt x="5749" y="2313"/>
                    </a:cubicBezTo>
                    <a:cubicBezTo>
                      <a:pt x="5749" y="2219"/>
                      <a:pt x="5655" y="2094"/>
                      <a:pt x="5530" y="2094"/>
                    </a:cubicBezTo>
                    <a:close/>
                    <a:moveTo>
                      <a:pt x="3188" y="2438"/>
                    </a:moveTo>
                    <a:lnTo>
                      <a:pt x="3188" y="2438"/>
                    </a:lnTo>
                    <a:cubicBezTo>
                      <a:pt x="3031" y="2438"/>
                      <a:pt x="2938" y="2563"/>
                      <a:pt x="2938" y="2688"/>
                    </a:cubicBezTo>
                    <a:cubicBezTo>
                      <a:pt x="2938" y="2844"/>
                      <a:pt x="3031" y="2938"/>
                      <a:pt x="3188" y="2938"/>
                    </a:cubicBezTo>
                    <a:cubicBezTo>
                      <a:pt x="3313" y="2938"/>
                      <a:pt x="3438" y="2844"/>
                      <a:pt x="3438" y="2688"/>
                    </a:cubicBezTo>
                    <a:cubicBezTo>
                      <a:pt x="3438" y="2563"/>
                      <a:pt x="3313" y="2438"/>
                      <a:pt x="3188" y="2438"/>
                    </a:cubicBezTo>
                    <a:close/>
                    <a:moveTo>
                      <a:pt x="3156" y="3438"/>
                    </a:moveTo>
                    <a:lnTo>
                      <a:pt x="3156" y="3438"/>
                    </a:lnTo>
                    <a:lnTo>
                      <a:pt x="3156" y="3438"/>
                    </a:lnTo>
                    <a:cubicBezTo>
                      <a:pt x="3031" y="3438"/>
                      <a:pt x="2938" y="3563"/>
                      <a:pt x="2938" y="3656"/>
                    </a:cubicBezTo>
                    <a:cubicBezTo>
                      <a:pt x="2938" y="5780"/>
                      <a:pt x="2938" y="5780"/>
                      <a:pt x="2938" y="5780"/>
                    </a:cubicBezTo>
                    <a:cubicBezTo>
                      <a:pt x="2938" y="5905"/>
                      <a:pt x="3031" y="6030"/>
                      <a:pt x="3156" y="6030"/>
                    </a:cubicBezTo>
                    <a:lnTo>
                      <a:pt x="3156" y="6030"/>
                    </a:lnTo>
                    <a:cubicBezTo>
                      <a:pt x="3281" y="6030"/>
                      <a:pt x="3406" y="5905"/>
                      <a:pt x="3406" y="5780"/>
                    </a:cubicBezTo>
                    <a:cubicBezTo>
                      <a:pt x="3406" y="3656"/>
                      <a:pt x="3406" y="3656"/>
                      <a:pt x="3406" y="3656"/>
                    </a:cubicBezTo>
                    <a:cubicBezTo>
                      <a:pt x="3406" y="3563"/>
                      <a:pt x="3281" y="3438"/>
                      <a:pt x="3156" y="3438"/>
                    </a:cubicBezTo>
                    <a:close/>
                    <a:moveTo>
                      <a:pt x="2063" y="2969"/>
                    </a:moveTo>
                    <a:lnTo>
                      <a:pt x="2063" y="2969"/>
                    </a:lnTo>
                    <a:lnTo>
                      <a:pt x="2063" y="2969"/>
                    </a:lnTo>
                    <a:cubicBezTo>
                      <a:pt x="1938" y="2969"/>
                      <a:pt x="1844" y="3063"/>
                      <a:pt x="1844" y="3188"/>
                    </a:cubicBezTo>
                    <a:cubicBezTo>
                      <a:pt x="1844" y="4874"/>
                      <a:pt x="1844" y="4874"/>
                      <a:pt x="1844" y="4874"/>
                    </a:cubicBezTo>
                    <a:cubicBezTo>
                      <a:pt x="1844" y="4999"/>
                      <a:pt x="1938" y="5124"/>
                      <a:pt x="2063" y="5124"/>
                    </a:cubicBezTo>
                    <a:lnTo>
                      <a:pt x="2063" y="5124"/>
                    </a:lnTo>
                    <a:cubicBezTo>
                      <a:pt x="2188" y="5124"/>
                      <a:pt x="2281" y="4999"/>
                      <a:pt x="2281" y="4874"/>
                    </a:cubicBezTo>
                    <a:cubicBezTo>
                      <a:pt x="2281" y="3188"/>
                      <a:pt x="2281" y="3188"/>
                      <a:pt x="2281" y="3188"/>
                    </a:cubicBezTo>
                    <a:cubicBezTo>
                      <a:pt x="2281" y="3063"/>
                      <a:pt x="2188" y="2969"/>
                      <a:pt x="2063" y="2969"/>
                    </a:cubicBezTo>
                    <a:close/>
                    <a:moveTo>
                      <a:pt x="6593" y="4313"/>
                    </a:moveTo>
                    <a:lnTo>
                      <a:pt x="6593" y="4313"/>
                    </a:lnTo>
                    <a:cubicBezTo>
                      <a:pt x="6437" y="4313"/>
                      <a:pt x="6343" y="4405"/>
                      <a:pt x="6343" y="4562"/>
                    </a:cubicBezTo>
                    <a:cubicBezTo>
                      <a:pt x="6343" y="4687"/>
                      <a:pt x="6437" y="4812"/>
                      <a:pt x="6593" y="4812"/>
                    </a:cubicBezTo>
                    <a:cubicBezTo>
                      <a:pt x="6718" y="4812"/>
                      <a:pt x="6843" y="4687"/>
                      <a:pt x="6843" y="4562"/>
                    </a:cubicBezTo>
                    <a:cubicBezTo>
                      <a:pt x="6843" y="4405"/>
                      <a:pt x="6718" y="4313"/>
                      <a:pt x="6593" y="4313"/>
                    </a:cubicBezTo>
                    <a:close/>
                    <a:moveTo>
                      <a:pt x="6593" y="2563"/>
                    </a:moveTo>
                    <a:lnTo>
                      <a:pt x="6593" y="2563"/>
                    </a:lnTo>
                    <a:lnTo>
                      <a:pt x="6593" y="2563"/>
                    </a:lnTo>
                    <a:cubicBezTo>
                      <a:pt x="6468" y="2563"/>
                      <a:pt x="6374" y="2688"/>
                      <a:pt x="6374" y="2813"/>
                    </a:cubicBezTo>
                    <a:cubicBezTo>
                      <a:pt x="6374" y="3719"/>
                      <a:pt x="6374" y="3719"/>
                      <a:pt x="6374" y="3719"/>
                    </a:cubicBezTo>
                    <a:cubicBezTo>
                      <a:pt x="6374" y="3844"/>
                      <a:pt x="6468" y="3938"/>
                      <a:pt x="6593" y="3938"/>
                    </a:cubicBezTo>
                    <a:lnTo>
                      <a:pt x="6593" y="3938"/>
                    </a:lnTo>
                    <a:cubicBezTo>
                      <a:pt x="6718" y="3938"/>
                      <a:pt x="6812" y="3844"/>
                      <a:pt x="6812" y="3719"/>
                    </a:cubicBezTo>
                    <a:cubicBezTo>
                      <a:pt x="6812" y="2813"/>
                      <a:pt x="6812" y="2813"/>
                      <a:pt x="6812" y="2813"/>
                    </a:cubicBezTo>
                    <a:cubicBezTo>
                      <a:pt x="6812" y="2688"/>
                      <a:pt x="6718" y="2563"/>
                      <a:pt x="6593" y="2563"/>
                    </a:cubicBezTo>
                    <a:close/>
                    <a:moveTo>
                      <a:pt x="6749" y="6718"/>
                    </a:moveTo>
                    <a:lnTo>
                      <a:pt x="6749" y="6718"/>
                    </a:lnTo>
                    <a:cubicBezTo>
                      <a:pt x="6562" y="7312"/>
                      <a:pt x="6562" y="7312"/>
                      <a:pt x="6562" y="7312"/>
                    </a:cubicBezTo>
                    <a:lnTo>
                      <a:pt x="6562" y="7312"/>
                    </a:lnTo>
                    <a:cubicBezTo>
                      <a:pt x="6968" y="7312"/>
                      <a:pt x="6968" y="7312"/>
                      <a:pt x="6968" y="7312"/>
                    </a:cubicBezTo>
                    <a:lnTo>
                      <a:pt x="6999" y="7312"/>
                    </a:lnTo>
                    <a:cubicBezTo>
                      <a:pt x="6780" y="6718"/>
                      <a:pt x="6780" y="6718"/>
                      <a:pt x="6780" y="6718"/>
                    </a:cubicBezTo>
                    <a:lnTo>
                      <a:pt x="6780" y="6718"/>
                    </a:lnTo>
                    <a:lnTo>
                      <a:pt x="6780" y="6718"/>
                    </a:lnTo>
                    <a:lnTo>
                      <a:pt x="6749" y="6718"/>
                    </a:lnTo>
                    <a:close/>
                    <a:moveTo>
                      <a:pt x="5874" y="5749"/>
                    </a:moveTo>
                    <a:lnTo>
                      <a:pt x="5874" y="5749"/>
                    </a:lnTo>
                    <a:cubicBezTo>
                      <a:pt x="8499" y="5749"/>
                      <a:pt x="8499" y="5749"/>
                      <a:pt x="8499" y="5749"/>
                    </a:cubicBezTo>
                    <a:cubicBezTo>
                      <a:pt x="8562" y="5749"/>
                      <a:pt x="8624" y="5812"/>
                      <a:pt x="8624" y="5905"/>
                    </a:cubicBezTo>
                    <a:cubicBezTo>
                      <a:pt x="8624" y="8499"/>
                      <a:pt x="8624" y="8499"/>
                      <a:pt x="8624" y="8499"/>
                    </a:cubicBezTo>
                    <a:cubicBezTo>
                      <a:pt x="8624" y="8562"/>
                      <a:pt x="8562" y="8624"/>
                      <a:pt x="8499" y="8624"/>
                    </a:cubicBezTo>
                    <a:cubicBezTo>
                      <a:pt x="5874" y="8624"/>
                      <a:pt x="5874" y="8624"/>
                      <a:pt x="5874" y="8624"/>
                    </a:cubicBezTo>
                    <a:cubicBezTo>
                      <a:pt x="5812" y="8624"/>
                      <a:pt x="5749" y="8562"/>
                      <a:pt x="5749" y="8499"/>
                    </a:cubicBezTo>
                    <a:cubicBezTo>
                      <a:pt x="5749" y="5905"/>
                      <a:pt x="5749" y="5905"/>
                      <a:pt x="5749" y="5905"/>
                    </a:cubicBezTo>
                    <a:cubicBezTo>
                      <a:pt x="5749" y="5812"/>
                      <a:pt x="5812" y="5749"/>
                      <a:pt x="5874" y="5749"/>
                    </a:cubicBezTo>
                    <a:close/>
                    <a:moveTo>
                      <a:pt x="7249" y="7843"/>
                    </a:moveTo>
                    <a:lnTo>
                      <a:pt x="7249" y="7843"/>
                    </a:lnTo>
                    <a:cubicBezTo>
                      <a:pt x="7280" y="7843"/>
                      <a:pt x="7280" y="7843"/>
                      <a:pt x="7280" y="7843"/>
                    </a:cubicBezTo>
                    <a:cubicBezTo>
                      <a:pt x="7374" y="7843"/>
                      <a:pt x="7437" y="7749"/>
                      <a:pt x="7405" y="7687"/>
                    </a:cubicBezTo>
                    <a:cubicBezTo>
                      <a:pt x="6968" y="6499"/>
                      <a:pt x="6968" y="6499"/>
                      <a:pt x="6968" y="6499"/>
                    </a:cubicBezTo>
                    <a:cubicBezTo>
                      <a:pt x="6968" y="6437"/>
                      <a:pt x="6905" y="6405"/>
                      <a:pt x="6843" y="6405"/>
                    </a:cubicBezTo>
                    <a:cubicBezTo>
                      <a:pt x="6687" y="6405"/>
                      <a:pt x="6687" y="6405"/>
                      <a:pt x="6687" y="6405"/>
                    </a:cubicBezTo>
                    <a:cubicBezTo>
                      <a:pt x="6624" y="6405"/>
                      <a:pt x="6593" y="6437"/>
                      <a:pt x="6562" y="6499"/>
                    </a:cubicBezTo>
                    <a:cubicBezTo>
                      <a:pt x="6155" y="7687"/>
                      <a:pt x="6155" y="7687"/>
                      <a:pt x="6155" y="7687"/>
                    </a:cubicBezTo>
                    <a:cubicBezTo>
                      <a:pt x="6124" y="7749"/>
                      <a:pt x="6187" y="7843"/>
                      <a:pt x="6280" y="7843"/>
                    </a:cubicBezTo>
                    <a:lnTo>
                      <a:pt x="6280" y="7843"/>
                    </a:lnTo>
                    <a:cubicBezTo>
                      <a:pt x="6343" y="7843"/>
                      <a:pt x="6374" y="7812"/>
                      <a:pt x="6405" y="7749"/>
                    </a:cubicBezTo>
                    <a:cubicBezTo>
                      <a:pt x="6437" y="7655"/>
                      <a:pt x="6437" y="7655"/>
                      <a:pt x="6437" y="7655"/>
                    </a:cubicBezTo>
                    <a:cubicBezTo>
                      <a:pt x="6468" y="7593"/>
                      <a:pt x="6499" y="7562"/>
                      <a:pt x="6562" y="7562"/>
                    </a:cubicBezTo>
                    <a:cubicBezTo>
                      <a:pt x="6968" y="7562"/>
                      <a:pt x="6968" y="7562"/>
                      <a:pt x="6968" y="7562"/>
                    </a:cubicBezTo>
                    <a:cubicBezTo>
                      <a:pt x="7030" y="7562"/>
                      <a:pt x="7093" y="7593"/>
                      <a:pt x="7093" y="7655"/>
                    </a:cubicBezTo>
                    <a:cubicBezTo>
                      <a:pt x="7124" y="7749"/>
                      <a:pt x="7124" y="7749"/>
                      <a:pt x="7124" y="7749"/>
                    </a:cubicBezTo>
                    <a:cubicBezTo>
                      <a:pt x="7155" y="7812"/>
                      <a:pt x="7218" y="7843"/>
                      <a:pt x="7249" y="7843"/>
                    </a:cubicBezTo>
                    <a:close/>
                    <a:moveTo>
                      <a:pt x="7937" y="7718"/>
                    </a:moveTo>
                    <a:lnTo>
                      <a:pt x="7937" y="7718"/>
                    </a:lnTo>
                    <a:cubicBezTo>
                      <a:pt x="7937" y="6530"/>
                      <a:pt x="7937" y="6530"/>
                      <a:pt x="7937" y="6530"/>
                    </a:cubicBezTo>
                    <a:cubicBezTo>
                      <a:pt x="7937" y="6468"/>
                      <a:pt x="7874" y="6405"/>
                      <a:pt x="7812" y="6405"/>
                    </a:cubicBezTo>
                    <a:cubicBezTo>
                      <a:pt x="7780" y="6405"/>
                      <a:pt x="7780" y="6405"/>
                      <a:pt x="7780" y="6405"/>
                    </a:cubicBezTo>
                    <a:cubicBezTo>
                      <a:pt x="7718" y="6405"/>
                      <a:pt x="7655" y="6468"/>
                      <a:pt x="7655" y="6530"/>
                    </a:cubicBezTo>
                    <a:cubicBezTo>
                      <a:pt x="7655" y="7718"/>
                      <a:pt x="7655" y="7718"/>
                      <a:pt x="7655" y="7718"/>
                    </a:cubicBezTo>
                    <a:cubicBezTo>
                      <a:pt x="7655" y="7780"/>
                      <a:pt x="7718" y="7843"/>
                      <a:pt x="7780" y="7843"/>
                    </a:cubicBezTo>
                    <a:cubicBezTo>
                      <a:pt x="7812" y="7843"/>
                      <a:pt x="7812" y="7843"/>
                      <a:pt x="7812" y="7843"/>
                    </a:cubicBezTo>
                    <a:cubicBezTo>
                      <a:pt x="7874" y="7843"/>
                      <a:pt x="7937" y="7780"/>
                      <a:pt x="7937" y="7718"/>
                    </a:cubicBezTo>
                    <a:close/>
                    <a:moveTo>
                      <a:pt x="5155" y="8249"/>
                    </a:moveTo>
                    <a:lnTo>
                      <a:pt x="5155" y="8249"/>
                    </a:lnTo>
                    <a:cubicBezTo>
                      <a:pt x="4905" y="8280"/>
                      <a:pt x="4624" y="8312"/>
                      <a:pt x="4374" y="8312"/>
                    </a:cubicBezTo>
                    <a:cubicBezTo>
                      <a:pt x="3125" y="8312"/>
                      <a:pt x="2031" y="7749"/>
                      <a:pt x="1313" y="6874"/>
                    </a:cubicBezTo>
                    <a:cubicBezTo>
                      <a:pt x="1000" y="7155"/>
                      <a:pt x="1000" y="7155"/>
                      <a:pt x="1000" y="7155"/>
                    </a:cubicBezTo>
                    <a:cubicBezTo>
                      <a:pt x="1781" y="8124"/>
                      <a:pt x="3000" y="8749"/>
                      <a:pt x="4374" y="8749"/>
                    </a:cubicBezTo>
                    <a:cubicBezTo>
                      <a:pt x="4655" y="8749"/>
                      <a:pt x="4968" y="8718"/>
                      <a:pt x="5249" y="8655"/>
                    </a:cubicBezTo>
                    <a:lnTo>
                      <a:pt x="5155" y="8249"/>
                    </a:lnTo>
                    <a:close/>
                    <a:moveTo>
                      <a:pt x="8655" y="5155"/>
                    </a:moveTo>
                    <a:lnTo>
                      <a:pt x="8655" y="5155"/>
                    </a:lnTo>
                    <a:cubicBezTo>
                      <a:pt x="8718" y="4905"/>
                      <a:pt x="8718" y="4624"/>
                      <a:pt x="8718" y="4375"/>
                    </a:cubicBezTo>
                    <a:cubicBezTo>
                      <a:pt x="8718" y="1969"/>
                      <a:pt x="6780" y="0"/>
                      <a:pt x="4374" y="0"/>
                    </a:cubicBezTo>
                    <a:cubicBezTo>
                      <a:pt x="4125" y="0"/>
                      <a:pt x="3875" y="31"/>
                      <a:pt x="3625" y="63"/>
                    </a:cubicBezTo>
                    <a:cubicBezTo>
                      <a:pt x="3688" y="500"/>
                      <a:pt x="3688" y="500"/>
                      <a:pt x="3688" y="500"/>
                    </a:cubicBezTo>
                    <a:cubicBezTo>
                      <a:pt x="3906" y="438"/>
                      <a:pt x="4125" y="438"/>
                      <a:pt x="4374" y="438"/>
                    </a:cubicBezTo>
                    <a:cubicBezTo>
                      <a:pt x="6530" y="438"/>
                      <a:pt x="8312" y="2188"/>
                      <a:pt x="8312" y="4375"/>
                    </a:cubicBezTo>
                    <a:cubicBezTo>
                      <a:pt x="8312" y="4624"/>
                      <a:pt x="8280" y="4905"/>
                      <a:pt x="8218" y="5155"/>
                    </a:cubicBezTo>
                    <a:lnTo>
                      <a:pt x="8655" y="5155"/>
                    </a:lnTo>
                    <a:close/>
                    <a:moveTo>
                      <a:pt x="2219" y="563"/>
                    </a:moveTo>
                    <a:lnTo>
                      <a:pt x="2219" y="563"/>
                    </a:lnTo>
                    <a:cubicBezTo>
                      <a:pt x="875" y="1313"/>
                      <a:pt x="0" y="2750"/>
                      <a:pt x="0" y="4375"/>
                    </a:cubicBezTo>
                    <a:cubicBezTo>
                      <a:pt x="0" y="4968"/>
                      <a:pt x="125" y="5562"/>
                      <a:pt x="344" y="6062"/>
                    </a:cubicBezTo>
                    <a:cubicBezTo>
                      <a:pt x="719" y="5905"/>
                      <a:pt x="719" y="5905"/>
                      <a:pt x="719" y="5905"/>
                    </a:cubicBezTo>
                    <a:cubicBezTo>
                      <a:pt x="531" y="5437"/>
                      <a:pt x="406" y="4905"/>
                      <a:pt x="406" y="4375"/>
                    </a:cubicBezTo>
                    <a:cubicBezTo>
                      <a:pt x="406" y="2906"/>
                      <a:pt x="1219" y="1594"/>
                      <a:pt x="2438" y="938"/>
                    </a:cubicBezTo>
                    <a:lnTo>
                      <a:pt x="2219" y="563"/>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latin typeface="Helvetica" pitchFamily="2" charset="0"/>
                </a:endParaRPr>
              </a:p>
            </p:txBody>
          </p:sp>
        </p:grpSp>
        <p:grpSp>
          <p:nvGrpSpPr>
            <p:cNvPr id="41" name="Group 40">
              <a:extLst>
                <a:ext uri="{FF2B5EF4-FFF2-40B4-BE49-F238E27FC236}">
                  <a16:creationId xmlns:a16="http://schemas.microsoft.com/office/drawing/2014/main" id="{41566D86-839F-C3A9-8FF5-DF20F057CC02}"/>
                </a:ext>
              </a:extLst>
            </p:cNvPr>
            <p:cNvGrpSpPr/>
            <p:nvPr/>
          </p:nvGrpSpPr>
          <p:grpSpPr>
            <a:xfrm>
              <a:off x="1836120" y="1472780"/>
              <a:ext cx="986167" cy="1249833"/>
              <a:chOff x="772312" y="1472780"/>
              <a:chExt cx="986167" cy="1249833"/>
            </a:xfrm>
          </p:grpSpPr>
          <p:grpSp>
            <p:nvGrpSpPr>
              <p:cNvPr id="4" name="Group 3">
                <a:extLst>
                  <a:ext uri="{FF2B5EF4-FFF2-40B4-BE49-F238E27FC236}">
                    <a16:creationId xmlns:a16="http://schemas.microsoft.com/office/drawing/2014/main" id="{4A5A7FD6-6DD4-8083-64FB-0BF6B3936891}"/>
                  </a:ext>
                </a:extLst>
              </p:cNvPr>
              <p:cNvGrpSpPr/>
              <p:nvPr/>
            </p:nvGrpSpPr>
            <p:grpSpPr>
              <a:xfrm>
                <a:off x="794358" y="1472780"/>
                <a:ext cx="942075" cy="943200"/>
                <a:chOff x="9670476" y="2533879"/>
                <a:chExt cx="942075" cy="943200"/>
              </a:xfrm>
            </p:grpSpPr>
            <p:grpSp>
              <p:nvGrpSpPr>
                <p:cNvPr id="6" name="Group 5">
                  <a:extLst>
                    <a:ext uri="{FF2B5EF4-FFF2-40B4-BE49-F238E27FC236}">
                      <a16:creationId xmlns:a16="http://schemas.microsoft.com/office/drawing/2014/main" id="{A38382B8-D6A5-D0BF-449F-4D132F074C3F}"/>
                    </a:ext>
                  </a:extLst>
                </p:cNvPr>
                <p:cNvGrpSpPr>
                  <a:grpSpLocks noChangeAspect="1"/>
                </p:cNvGrpSpPr>
                <p:nvPr/>
              </p:nvGrpSpPr>
              <p:grpSpPr>
                <a:xfrm>
                  <a:off x="9670476" y="2533879"/>
                  <a:ext cx="942075" cy="943200"/>
                  <a:chOff x="4248284" y="3680217"/>
                  <a:chExt cx="851113" cy="852130"/>
                </a:xfrm>
              </p:grpSpPr>
              <p:grpSp>
                <p:nvGrpSpPr>
                  <p:cNvPr id="8" name="Group 7">
                    <a:extLst>
                      <a:ext uri="{FF2B5EF4-FFF2-40B4-BE49-F238E27FC236}">
                        <a16:creationId xmlns:a16="http://schemas.microsoft.com/office/drawing/2014/main" id="{E8038419-52FF-7ADD-35C9-21D543D9FF6E}"/>
                      </a:ext>
                    </a:extLst>
                  </p:cNvPr>
                  <p:cNvGrpSpPr/>
                  <p:nvPr/>
                </p:nvGrpSpPr>
                <p:grpSpPr>
                  <a:xfrm>
                    <a:off x="4248284" y="3680217"/>
                    <a:ext cx="851113" cy="852130"/>
                    <a:chOff x="438150" y="1687165"/>
                    <a:chExt cx="1458274" cy="1458274"/>
                  </a:xfrm>
                </p:grpSpPr>
                <p:sp>
                  <p:nvSpPr>
                    <p:cNvPr id="10" name="Oval 9">
                      <a:extLst>
                        <a:ext uri="{FF2B5EF4-FFF2-40B4-BE49-F238E27FC236}">
                          <a16:creationId xmlns:a16="http://schemas.microsoft.com/office/drawing/2014/main" id="{A2D42D54-807B-AB59-DC2D-B9BD17963B1B}"/>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1" name="Oval 10">
                      <a:extLst>
                        <a:ext uri="{FF2B5EF4-FFF2-40B4-BE49-F238E27FC236}">
                          <a16:creationId xmlns:a16="http://schemas.microsoft.com/office/drawing/2014/main" id="{D713DC2D-D5CA-05F9-2F5A-F5E9951D06AD}"/>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9" name="Oval 8">
                    <a:extLst>
                      <a:ext uri="{FF2B5EF4-FFF2-40B4-BE49-F238E27FC236}">
                        <a16:creationId xmlns:a16="http://schemas.microsoft.com/office/drawing/2014/main" id="{6113260F-F25A-3A85-79B3-6380DE9219AB}"/>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pic>
              <p:nvPicPr>
                <p:cNvPr id="7" name="Graphic 6">
                  <a:extLst>
                    <a:ext uri="{FF2B5EF4-FFF2-40B4-BE49-F238E27FC236}">
                      <a16:creationId xmlns:a16="http://schemas.microsoft.com/office/drawing/2014/main" id="{3DCEE501-8FB5-8221-FFE2-11444F1B7A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49969" y="2828217"/>
                  <a:ext cx="383088" cy="306470"/>
                </a:xfrm>
                <a:prstGeom prst="rect">
                  <a:avLst/>
                </a:prstGeom>
              </p:spPr>
            </p:pic>
          </p:grpSp>
          <p:sp>
            <p:nvSpPr>
              <p:cNvPr id="5" name="TextBox 4">
                <a:extLst>
                  <a:ext uri="{FF2B5EF4-FFF2-40B4-BE49-F238E27FC236}">
                    <a16:creationId xmlns:a16="http://schemas.microsoft.com/office/drawing/2014/main" id="{79ACD0D9-3BAC-4B39-40B9-5D7224A62B76}"/>
                  </a:ext>
                </a:extLst>
              </p:cNvPr>
              <p:cNvSpPr txBox="1"/>
              <p:nvPr/>
            </p:nvSpPr>
            <p:spPr>
              <a:xfrm>
                <a:off x="772312" y="2476392"/>
                <a:ext cx="986167" cy="246221"/>
              </a:xfrm>
              <a:prstGeom prst="rect">
                <a:avLst/>
              </a:prstGeom>
              <a:noFill/>
            </p:spPr>
            <p:txBody>
              <a:bodyPr wrap="none" rtlCol="0" anchor="ctr">
                <a:spAutoFit/>
              </a:bodyPr>
              <a:lstStyle/>
              <a:p>
                <a:pPr algn="ctr"/>
                <a:r>
                  <a:rPr lang="en-GB" sz="1000" b="1">
                    <a:latin typeface="Helvetica" pitchFamily="2" charset="0"/>
                  </a:rPr>
                  <a:t>Virtual Agent</a:t>
                </a:r>
              </a:p>
            </p:txBody>
          </p:sp>
        </p:grpSp>
        <p:grpSp>
          <p:nvGrpSpPr>
            <p:cNvPr id="104" name="Group 103">
              <a:extLst>
                <a:ext uri="{FF2B5EF4-FFF2-40B4-BE49-F238E27FC236}">
                  <a16:creationId xmlns:a16="http://schemas.microsoft.com/office/drawing/2014/main" id="{A5FE081C-EE0F-19AD-884B-DBC97B45D066}"/>
                </a:ext>
              </a:extLst>
            </p:cNvPr>
            <p:cNvGrpSpPr/>
            <p:nvPr/>
          </p:nvGrpSpPr>
          <p:grpSpPr>
            <a:xfrm>
              <a:off x="184734" y="3373985"/>
              <a:ext cx="994601" cy="994601"/>
              <a:chOff x="184734" y="3236443"/>
              <a:chExt cx="994601" cy="994601"/>
            </a:xfrm>
          </p:grpSpPr>
          <p:sp>
            <p:nvSpPr>
              <p:cNvPr id="84" name="Oval 83">
                <a:extLst>
                  <a:ext uri="{FF2B5EF4-FFF2-40B4-BE49-F238E27FC236}">
                    <a16:creationId xmlns:a16="http://schemas.microsoft.com/office/drawing/2014/main" id="{7229C848-3AE9-A487-E53F-5A31143B81E5}"/>
                  </a:ext>
                </a:extLst>
              </p:cNvPr>
              <p:cNvSpPr/>
              <p:nvPr/>
            </p:nvSpPr>
            <p:spPr>
              <a:xfrm>
                <a:off x="184734" y="3236443"/>
                <a:ext cx="994601" cy="994601"/>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56" name="Graphic 55">
                <a:extLst>
                  <a:ext uri="{FF2B5EF4-FFF2-40B4-BE49-F238E27FC236}">
                    <a16:creationId xmlns:a16="http://schemas.microsoft.com/office/drawing/2014/main" id="{9BE7FD79-6801-F70A-A034-EB95397198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625" y="3498126"/>
                <a:ext cx="533400" cy="419100"/>
              </a:xfrm>
              <a:prstGeom prst="rect">
                <a:avLst/>
              </a:prstGeom>
            </p:spPr>
          </p:pic>
        </p:grpSp>
      </p:grpSp>
      <p:grpSp>
        <p:nvGrpSpPr>
          <p:cNvPr id="137" name="Group 136">
            <a:extLst>
              <a:ext uri="{FF2B5EF4-FFF2-40B4-BE49-F238E27FC236}">
                <a16:creationId xmlns:a16="http://schemas.microsoft.com/office/drawing/2014/main" id="{DC0222A6-7DDA-9C3F-3F93-6D69FC6AEC80}"/>
              </a:ext>
            </a:extLst>
          </p:cNvPr>
          <p:cNvGrpSpPr/>
          <p:nvPr/>
        </p:nvGrpSpPr>
        <p:grpSpPr>
          <a:xfrm>
            <a:off x="4307274" y="1472780"/>
            <a:ext cx="3378866" cy="4443654"/>
            <a:chOff x="4307274" y="1472780"/>
            <a:chExt cx="3378866" cy="4443654"/>
          </a:xfrm>
        </p:grpSpPr>
        <p:sp>
          <p:nvSpPr>
            <p:cNvPr id="93" name="Rectangle 92">
              <a:extLst>
                <a:ext uri="{FF2B5EF4-FFF2-40B4-BE49-F238E27FC236}">
                  <a16:creationId xmlns:a16="http://schemas.microsoft.com/office/drawing/2014/main" id="{1A5536F1-4DB4-09E2-28BC-DE13A58E7CFC}"/>
                </a:ext>
              </a:extLst>
            </p:cNvPr>
            <p:cNvSpPr/>
            <p:nvPr/>
          </p:nvSpPr>
          <p:spPr>
            <a:xfrm>
              <a:off x="5498371" y="3551680"/>
              <a:ext cx="2187769" cy="846386"/>
            </a:xfrm>
            <a:prstGeom prst="rect">
              <a:avLst/>
            </a:prstGeom>
          </p:spPr>
          <p:txBody>
            <a:bodyPr wrap="squar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5141D"/>
                  </a:solidFill>
                  <a:effectLst/>
                  <a:uLnTx/>
                  <a:uFillTx/>
                  <a:latin typeface="Helvetica" pitchFamily="2" charset="0"/>
                  <a:cs typeface="Segoe UI Light" panose="020B0502040204020203" pitchFamily="34" charset="0"/>
                </a:rPr>
                <a:t>Augment Agent skills to achieve best outcome for every interaction, allowing</a:t>
              </a:r>
              <a:r>
                <a:rPr kumimoji="0" lang="en-US" sz="1100" b="1" i="0" u="none" strike="noStrike" kern="1200" cap="none" spc="0" normalizeH="0" baseline="0" noProof="0">
                  <a:ln>
                    <a:noFill/>
                  </a:ln>
                  <a:solidFill>
                    <a:srgbClr val="0336FF"/>
                  </a:solidFill>
                  <a:effectLst/>
                  <a:uLnTx/>
                  <a:uFillTx/>
                  <a:latin typeface="Helvetica" pitchFamily="2" charset="0"/>
                  <a:cs typeface="Segoe UI Light" panose="020B0502040204020203" pitchFamily="34" charset="0"/>
                </a:rPr>
                <a:t> </a:t>
              </a:r>
              <a:r>
                <a:rPr kumimoji="0" lang="en-US" sz="1100" b="0" i="0" u="none" strike="noStrike" kern="1200" cap="none" spc="0" normalizeH="0" baseline="0" noProof="0">
                  <a:ln>
                    <a:noFill/>
                  </a:ln>
                  <a:solidFill>
                    <a:srgbClr val="15141D"/>
                  </a:solidFill>
                  <a:effectLst/>
                  <a:uLnTx/>
                  <a:uFillTx/>
                  <a:latin typeface="Helvetica" pitchFamily="2" charset="0"/>
                  <a:cs typeface="Segoe UI Light" panose="020B0502040204020203" pitchFamily="34" charset="0"/>
                </a:rPr>
                <a:t>agents to be more efficient, and ramped up to competency quickly</a:t>
              </a:r>
            </a:p>
          </p:txBody>
        </p:sp>
        <p:sp>
          <p:nvSpPr>
            <p:cNvPr id="94" name="Rectangle 93">
              <a:extLst>
                <a:ext uri="{FF2B5EF4-FFF2-40B4-BE49-F238E27FC236}">
                  <a16:creationId xmlns:a16="http://schemas.microsoft.com/office/drawing/2014/main" id="{2A51CA27-837D-74C3-2B4A-69A766E635B3}"/>
                </a:ext>
              </a:extLst>
            </p:cNvPr>
            <p:cNvSpPr/>
            <p:nvPr/>
          </p:nvSpPr>
          <p:spPr>
            <a:xfrm>
              <a:off x="5490198" y="3258469"/>
              <a:ext cx="1147750" cy="215444"/>
            </a:xfrm>
            <a:prstGeom prst="rect">
              <a:avLst/>
            </a:prstGeom>
          </p:spPr>
          <p:txBody>
            <a:bodyPr wrap="non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tx2"/>
                  </a:solidFill>
                  <a:effectLst/>
                  <a:uLnTx/>
                  <a:uFillTx/>
                  <a:latin typeface="Helvetica" pitchFamily="2" charset="0"/>
                  <a:cs typeface="Calibri" panose="020F0502020204030204" pitchFamily="34" charset="0"/>
                </a:rPr>
                <a:t>Agent Assist </a:t>
              </a:r>
            </a:p>
          </p:txBody>
        </p:sp>
        <p:sp>
          <p:nvSpPr>
            <p:cNvPr id="97" name="Rectangle 96">
              <a:extLst>
                <a:ext uri="{FF2B5EF4-FFF2-40B4-BE49-F238E27FC236}">
                  <a16:creationId xmlns:a16="http://schemas.microsoft.com/office/drawing/2014/main" id="{D97B36F0-E6F3-4004-CF08-5F784A5D0DF2}"/>
                </a:ext>
              </a:extLst>
            </p:cNvPr>
            <p:cNvSpPr/>
            <p:nvPr/>
          </p:nvSpPr>
          <p:spPr>
            <a:xfrm>
              <a:off x="5430815" y="5173061"/>
              <a:ext cx="2247152" cy="677108"/>
            </a:xfrm>
            <a:prstGeom prst="rect">
              <a:avLst/>
            </a:prstGeom>
          </p:spPr>
          <p:txBody>
            <a:bodyPr wrap="squar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5141D"/>
                  </a:solidFill>
                  <a:effectLst/>
                  <a:uLnTx/>
                  <a:uFillTx/>
                  <a:latin typeface="Helvetica" pitchFamily="2" charset="0"/>
                  <a:cs typeface="Segoe UI Light" panose="020B0502040204020203" pitchFamily="34" charset="0"/>
                </a:rPr>
                <a:t>Auto summarize call transcripts and publish to CRM or Five9 data store. Potential to save agents minutes in wrap up time</a:t>
              </a:r>
              <a:endParaRPr kumimoji="0" lang="en-US" sz="1100" b="1" i="0" u="none" strike="noStrike" kern="1200" cap="none" spc="0" normalizeH="0" baseline="0" noProof="0">
                <a:ln>
                  <a:noFill/>
                </a:ln>
                <a:solidFill>
                  <a:srgbClr val="062089"/>
                </a:solidFill>
                <a:effectLst/>
                <a:uLnTx/>
                <a:uFillTx/>
                <a:latin typeface="Helvetica" pitchFamily="2" charset="0"/>
                <a:cs typeface="Segoe UI Light" panose="020B0502040204020203" pitchFamily="34" charset="0"/>
              </a:endParaRPr>
            </a:p>
          </p:txBody>
        </p:sp>
        <p:sp>
          <p:nvSpPr>
            <p:cNvPr id="98" name="Rectangle 97">
              <a:extLst>
                <a:ext uri="{FF2B5EF4-FFF2-40B4-BE49-F238E27FC236}">
                  <a16:creationId xmlns:a16="http://schemas.microsoft.com/office/drawing/2014/main" id="{FA965DC1-5DBA-CC54-6100-C26C40F46565}"/>
                </a:ext>
              </a:extLst>
            </p:cNvPr>
            <p:cNvSpPr/>
            <p:nvPr/>
          </p:nvSpPr>
          <p:spPr>
            <a:xfrm>
              <a:off x="5430815" y="4873778"/>
              <a:ext cx="1203856" cy="215444"/>
            </a:xfrm>
            <a:prstGeom prst="rect">
              <a:avLst/>
            </a:prstGeom>
          </p:spPr>
          <p:txBody>
            <a:bodyPr wrap="non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tx2"/>
                  </a:solidFill>
                  <a:effectLst/>
                  <a:uLnTx/>
                  <a:uFillTx/>
                  <a:latin typeface="Helvetica" pitchFamily="2" charset="0"/>
                  <a:cs typeface="Calibri" panose="020F0502020204030204" pitchFamily="34" charset="0"/>
                </a:rPr>
                <a:t>AI Summaries</a:t>
              </a:r>
            </a:p>
          </p:txBody>
        </p:sp>
        <p:grpSp>
          <p:nvGrpSpPr>
            <p:cNvPr id="42" name="Group 41">
              <a:extLst>
                <a:ext uri="{FF2B5EF4-FFF2-40B4-BE49-F238E27FC236}">
                  <a16:creationId xmlns:a16="http://schemas.microsoft.com/office/drawing/2014/main" id="{6B834DD9-AAC2-5A3E-B2A7-226416A38068}"/>
                </a:ext>
              </a:extLst>
            </p:cNvPr>
            <p:cNvGrpSpPr/>
            <p:nvPr/>
          </p:nvGrpSpPr>
          <p:grpSpPr>
            <a:xfrm>
              <a:off x="5624963" y="1472780"/>
              <a:ext cx="942075" cy="1249833"/>
              <a:chOff x="5465457" y="1472780"/>
              <a:chExt cx="942075" cy="1249833"/>
            </a:xfrm>
          </p:grpSpPr>
          <p:grpSp>
            <p:nvGrpSpPr>
              <p:cNvPr id="13" name="Group 12">
                <a:extLst>
                  <a:ext uri="{FF2B5EF4-FFF2-40B4-BE49-F238E27FC236}">
                    <a16:creationId xmlns:a16="http://schemas.microsoft.com/office/drawing/2014/main" id="{459FD15C-6161-23F7-0F51-8B463772BB64}"/>
                  </a:ext>
                </a:extLst>
              </p:cNvPr>
              <p:cNvGrpSpPr/>
              <p:nvPr/>
            </p:nvGrpSpPr>
            <p:grpSpPr>
              <a:xfrm>
                <a:off x="5465457" y="1472780"/>
                <a:ext cx="942075" cy="943200"/>
                <a:chOff x="9670476" y="4643546"/>
                <a:chExt cx="942075" cy="943200"/>
              </a:xfrm>
            </p:grpSpPr>
            <p:grpSp>
              <p:nvGrpSpPr>
                <p:cNvPr id="15" name="Group 14">
                  <a:extLst>
                    <a:ext uri="{FF2B5EF4-FFF2-40B4-BE49-F238E27FC236}">
                      <a16:creationId xmlns:a16="http://schemas.microsoft.com/office/drawing/2014/main" id="{157BF1B7-1EE2-7A31-5FA8-54A572A05EDF}"/>
                    </a:ext>
                  </a:extLst>
                </p:cNvPr>
                <p:cNvGrpSpPr>
                  <a:grpSpLocks noChangeAspect="1"/>
                </p:cNvGrpSpPr>
                <p:nvPr/>
              </p:nvGrpSpPr>
              <p:grpSpPr>
                <a:xfrm>
                  <a:off x="9670476" y="4643546"/>
                  <a:ext cx="942075" cy="943200"/>
                  <a:chOff x="4248284" y="3680217"/>
                  <a:chExt cx="851113" cy="852130"/>
                </a:xfrm>
              </p:grpSpPr>
              <p:grpSp>
                <p:nvGrpSpPr>
                  <p:cNvPr id="17" name="Group 16">
                    <a:extLst>
                      <a:ext uri="{FF2B5EF4-FFF2-40B4-BE49-F238E27FC236}">
                        <a16:creationId xmlns:a16="http://schemas.microsoft.com/office/drawing/2014/main" id="{D74ED377-86BD-B2FF-1FB7-F930D95E856A}"/>
                      </a:ext>
                    </a:extLst>
                  </p:cNvPr>
                  <p:cNvGrpSpPr/>
                  <p:nvPr/>
                </p:nvGrpSpPr>
                <p:grpSpPr>
                  <a:xfrm>
                    <a:off x="4248284" y="3680217"/>
                    <a:ext cx="851113" cy="852130"/>
                    <a:chOff x="438150" y="1687165"/>
                    <a:chExt cx="1458274" cy="1458274"/>
                  </a:xfrm>
                </p:grpSpPr>
                <p:sp>
                  <p:nvSpPr>
                    <p:cNvPr id="19" name="Oval 18">
                      <a:extLst>
                        <a:ext uri="{FF2B5EF4-FFF2-40B4-BE49-F238E27FC236}">
                          <a16:creationId xmlns:a16="http://schemas.microsoft.com/office/drawing/2014/main" id="{1987E1D8-2044-7CC0-71FF-EA7544714096}"/>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20" name="Oval 19">
                      <a:extLst>
                        <a:ext uri="{FF2B5EF4-FFF2-40B4-BE49-F238E27FC236}">
                          <a16:creationId xmlns:a16="http://schemas.microsoft.com/office/drawing/2014/main" id="{468F2C78-D652-2D8A-8DA1-ECFD08F63BA3}"/>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8" name="Oval 17">
                    <a:extLst>
                      <a:ext uri="{FF2B5EF4-FFF2-40B4-BE49-F238E27FC236}">
                        <a16:creationId xmlns:a16="http://schemas.microsoft.com/office/drawing/2014/main" id="{1A8CD7B2-767F-0998-1962-71E6A7DE9769}"/>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pic>
              <p:nvPicPr>
                <p:cNvPr id="16" name="Graphic 15">
                  <a:extLst>
                    <a:ext uri="{FF2B5EF4-FFF2-40B4-BE49-F238E27FC236}">
                      <a16:creationId xmlns:a16="http://schemas.microsoft.com/office/drawing/2014/main" id="{7B0B2522-95DA-76AC-61F6-6F24AFAE1B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94977" y="4944187"/>
                  <a:ext cx="293073" cy="341918"/>
                </a:xfrm>
                <a:prstGeom prst="rect">
                  <a:avLst/>
                </a:prstGeom>
              </p:spPr>
            </p:pic>
          </p:grpSp>
          <p:sp>
            <p:nvSpPr>
              <p:cNvPr id="14" name="TextBox 13">
                <a:extLst>
                  <a:ext uri="{FF2B5EF4-FFF2-40B4-BE49-F238E27FC236}">
                    <a16:creationId xmlns:a16="http://schemas.microsoft.com/office/drawing/2014/main" id="{C7394515-489D-038B-F9A6-ECC30CA5ED8A}"/>
                  </a:ext>
                </a:extLst>
              </p:cNvPr>
              <p:cNvSpPr txBox="1"/>
              <p:nvPr/>
            </p:nvSpPr>
            <p:spPr>
              <a:xfrm>
                <a:off x="5513943" y="2476392"/>
                <a:ext cx="845103" cy="246221"/>
              </a:xfrm>
              <a:prstGeom prst="rect">
                <a:avLst/>
              </a:prstGeom>
              <a:noFill/>
            </p:spPr>
            <p:txBody>
              <a:bodyPr wrap="none" rtlCol="0" anchor="ctr">
                <a:spAutoFit/>
              </a:bodyPr>
              <a:lstStyle/>
              <a:p>
                <a:pPr algn="ctr"/>
                <a:r>
                  <a:rPr lang="en-GB" sz="1000" b="1">
                    <a:latin typeface="Helvetica" pitchFamily="2" charset="0"/>
                  </a:rPr>
                  <a:t>Live Agent</a:t>
                </a:r>
              </a:p>
            </p:txBody>
          </p:sp>
        </p:grpSp>
        <p:grpSp>
          <p:nvGrpSpPr>
            <p:cNvPr id="67" name="Group 66">
              <a:extLst>
                <a:ext uri="{FF2B5EF4-FFF2-40B4-BE49-F238E27FC236}">
                  <a16:creationId xmlns:a16="http://schemas.microsoft.com/office/drawing/2014/main" id="{37F6BCA8-21CF-7D70-8997-CBF681BC88CE}"/>
                </a:ext>
              </a:extLst>
            </p:cNvPr>
            <p:cNvGrpSpPr/>
            <p:nvPr/>
          </p:nvGrpSpPr>
          <p:grpSpPr>
            <a:xfrm>
              <a:off x="4307274" y="4921833"/>
              <a:ext cx="994601" cy="994601"/>
              <a:chOff x="4307274" y="4897526"/>
              <a:chExt cx="994601" cy="994601"/>
            </a:xfrm>
          </p:grpSpPr>
          <p:sp>
            <p:nvSpPr>
              <p:cNvPr id="100" name="Oval 99">
                <a:extLst>
                  <a:ext uri="{FF2B5EF4-FFF2-40B4-BE49-F238E27FC236}">
                    <a16:creationId xmlns:a16="http://schemas.microsoft.com/office/drawing/2014/main" id="{B17B3D43-4828-FC5E-D2AF-96C3C3EEDA39}"/>
                  </a:ext>
                </a:extLst>
              </p:cNvPr>
              <p:cNvSpPr/>
              <p:nvPr/>
            </p:nvSpPr>
            <p:spPr>
              <a:xfrm>
                <a:off x="4307274" y="4897526"/>
                <a:ext cx="994601" cy="994601"/>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59" name="Graphic 58">
                <a:extLst>
                  <a:ext uri="{FF2B5EF4-FFF2-40B4-BE49-F238E27FC236}">
                    <a16:creationId xmlns:a16="http://schemas.microsoft.com/office/drawing/2014/main" id="{99135F67-5A8E-53EB-0B79-AE1054B1D6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66245" y="5173061"/>
                <a:ext cx="533400" cy="438150"/>
              </a:xfrm>
              <a:prstGeom prst="rect">
                <a:avLst/>
              </a:prstGeom>
            </p:spPr>
          </p:pic>
        </p:grpSp>
        <p:grpSp>
          <p:nvGrpSpPr>
            <p:cNvPr id="66" name="Group 65">
              <a:extLst>
                <a:ext uri="{FF2B5EF4-FFF2-40B4-BE49-F238E27FC236}">
                  <a16:creationId xmlns:a16="http://schemas.microsoft.com/office/drawing/2014/main" id="{696BDC0C-BE14-9C65-B69C-DEAC15133CAB}"/>
                </a:ext>
              </a:extLst>
            </p:cNvPr>
            <p:cNvGrpSpPr/>
            <p:nvPr/>
          </p:nvGrpSpPr>
          <p:grpSpPr>
            <a:xfrm>
              <a:off x="4307274" y="3373985"/>
              <a:ext cx="994601" cy="994601"/>
              <a:chOff x="4307274" y="3307375"/>
              <a:chExt cx="994601" cy="994601"/>
            </a:xfrm>
          </p:grpSpPr>
          <p:sp>
            <p:nvSpPr>
              <p:cNvPr id="51" name="Oval 50">
                <a:extLst>
                  <a:ext uri="{FF2B5EF4-FFF2-40B4-BE49-F238E27FC236}">
                    <a16:creationId xmlns:a16="http://schemas.microsoft.com/office/drawing/2014/main" id="{DB5C9D39-4E33-4414-9179-44B4CD09E8BA}"/>
                  </a:ext>
                </a:extLst>
              </p:cNvPr>
              <p:cNvSpPr/>
              <p:nvPr/>
            </p:nvSpPr>
            <p:spPr>
              <a:xfrm>
                <a:off x="4307274" y="3307375"/>
                <a:ext cx="994601" cy="994601"/>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61" name="Graphic 60">
                <a:extLst>
                  <a:ext uri="{FF2B5EF4-FFF2-40B4-BE49-F238E27FC236}">
                    <a16:creationId xmlns:a16="http://schemas.microsoft.com/office/drawing/2014/main" id="{9E2FC1B3-2333-1A64-2377-3C56FE765A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47195" y="3587711"/>
                <a:ext cx="571500" cy="419100"/>
              </a:xfrm>
              <a:prstGeom prst="rect">
                <a:avLst/>
              </a:prstGeom>
            </p:spPr>
          </p:pic>
        </p:grpSp>
      </p:grpSp>
      <p:grpSp>
        <p:nvGrpSpPr>
          <p:cNvPr id="138" name="Group 137">
            <a:extLst>
              <a:ext uri="{FF2B5EF4-FFF2-40B4-BE49-F238E27FC236}">
                <a16:creationId xmlns:a16="http://schemas.microsoft.com/office/drawing/2014/main" id="{C7E30504-F2F7-962C-053A-59994AC0E844}"/>
              </a:ext>
            </a:extLst>
          </p:cNvPr>
          <p:cNvGrpSpPr/>
          <p:nvPr/>
        </p:nvGrpSpPr>
        <p:grpSpPr>
          <a:xfrm>
            <a:off x="8522843" y="1472780"/>
            <a:ext cx="3336719" cy="4443654"/>
            <a:chOff x="8522843" y="1472780"/>
            <a:chExt cx="3336719" cy="4443654"/>
          </a:xfrm>
        </p:grpSpPr>
        <p:sp>
          <p:nvSpPr>
            <p:cNvPr id="107" name="Rectangle 106">
              <a:extLst>
                <a:ext uri="{FF2B5EF4-FFF2-40B4-BE49-F238E27FC236}">
                  <a16:creationId xmlns:a16="http://schemas.microsoft.com/office/drawing/2014/main" id="{1B409610-CCFA-6DCA-C6DC-462F6F46EBF2}"/>
                </a:ext>
              </a:extLst>
            </p:cNvPr>
            <p:cNvSpPr/>
            <p:nvPr/>
          </p:nvSpPr>
          <p:spPr>
            <a:xfrm>
              <a:off x="9671793" y="3551680"/>
              <a:ext cx="2187769" cy="677108"/>
            </a:xfrm>
            <a:prstGeom prst="rect">
              <a:avLst/>
            </a:prstGeom>
          </p:spPr>
          <p:txBody>
            <a:bodyPr wrap="squar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5141D"/>
                  </a:solidFill>
                  <a:effectLst/>
                  <a:uLnTx/>
                  <a:uFillTx/>
                  <a:latin typeface="Helvetica" pitchFamily="2" charset="0"/>
                  <a:cs typeface="Segoe UI Light" panose="020B0502040204020203" pitchFamily="34" charset="0"/>
                </a:rPr>
                <a:t>AI-driven performance measurement &amp; customer insights </a:t>
              </a:r>
              <a:br>
                <a:rPr kumimoji="0" lang="en-US" sz="1100" b="0" i="0" u="none" strike="noStrike" kern="1200" cap="none" spc="0" normalizeH="0" baseline="0" noProof="0">
                  <a:ln>
                    <a:noFill/>
                  </a:ln>
                  <a:solidFill>
                    <a:srgbClr val="15141D"/>
                  </a:solidFill>
                  <a:effectLst/>
                  <a:uLnTx/>
                  <a:uFillTx/>
                  <a:latin typeface="Helvetica" pitchFamily="2" charset="0"/>
                  <a:cs typeface="Segoe UI Light" panose="020B0502040204020203" pitchFamily="34" charset="0"/>
                </a:rPr>
              </a:br>
              <a:r>
                <a:rPr kumimoji="0" lang="en-US" sz="1100" b="0" i="0" u="none" strike="noStrike" kern="1200" cap="none" spc="0" normalizeH="0" baseline="0" noProof="0">
                  <a:ln>
                    <a:noFill/>
                  </a:ln>
                  <a:solidFill>
                    <a:srgbClr val="15141D"/>
                  </a:solidFill>
                  <a:effectLst/>
                  <a:uLnTx/>
                  <a:uFillTx/>
                  <a:latin typeface="Helvetica" pitchFamily="2" charset="0"/>
                  <a:cs typeface="Segoe UI Light" panose="020B0502040204020203" pitchFamily="34" charset="0"/>
                </a:rPr>
                <a:t>in real-time, giving ability to see the trends of operational centers.</a:t>
              </a:r>
              <a:endParaRPr kumimoji="0" lang="en-US" sz="1100" b="0" i="0" u="none" strike="noStrike" kern="1200" cap="none" spc="0" normalizeH="0" baseline="0" noProof="0">
                <a:ln>
                  <a:noFill/>
                </a:ln>
                <a:solidFill>
                  <a:srgbClr val="333333"/>
                </a:solidFill>
                <a:effectLst/>
                <a:uLnTx/>
                <a:uFillTx/>
                <a:latin typeface="Helvetica" pitchFamily="2" charset="0"/>
                <a:cs typeface="Segoe UI Light" panose="020B0502040204020203" pitchFamily="34" charset="0"/>
              </a:endParaRPr>
            </a:p>
          </p:txBody>
        </p:sp>
        <p:sp>
          <p:nvSpPr>
            <p:cNvPr id="108" name="Rectangle 107">
              <a:extLst>
                <a:ext uri="{FF2B5EF4-FFF2-40B4-BE49-F238E27FC236}">
                  <a16:creationId xmlns:a16="http://schemas.microsoft.com/office/drawing/2014/main" id="{30A0391E-9DF2-EF7A-C13A-53B314E47928}"/>
                </a:ext>
              </a:extLst>
            </p:cNvPr>
            <p:cNvSpPr/>
            <p:nvPr/>
          </p:nvSpPr>
          <p:spPr>
            <a:xfrm>
              <a:off x="9663620" y="3258469"/>
              <a:ext cx="913712" cy="215444"/>
            </a:xfrm>
            <a:prstGeom prst="rect">
              <a:avLst/>
            </a:prstGeom>
          </p:spPr>
          <p:txBody>
            <a:bodyPr wrap="non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tx2"/>
                  </a:solidFill>
                  <a:effectLst/>
                  <a:uLnTx/>
                  <a:uFillTx/>
                  <a:latin typeface="Helvetica" pitchFamily="2" charset="0"/>
                  <a:cs typeface="Calibri" panose="020F0502020204030204" pitchFamily="34" charset="0"/>
                </a:rPr>
                <a:t>AI Insights</a:t>
              </a:r>
            </a:p>
          </p:txBody>
        </p:sp>
        <p:sp>
          <p:nvSpPr>
            <p:cNvPr id="109" name="Rectangle 108">
              <a:extLst>
                <a:ext uri="{FF2B5EF4-FFF2-40B4-BE49-F238E27FC236}">
                  <a16:creationId xmlns:a16="http://schemas.microsoft.com/office/drawing/2014/main" id="{EF8C4339-FF75-B002-72CB-3AFF44A1DC45}"/>
                </a:ext>
              </a:extLst>
            </p:cNvPr>
            <p:cNvSpPr/>
            <p:nvPr/>
          </p:nvSpPr>
          <p:spPr>
            <a:xfrm>
              <a:off x="9663620" y="5173061"/>
              <a:ext cx="2100237" cy="338554"/>
            </a:xfrm>
            <a:prstGeom prst="rect">
              <a:avLst/>
            </a:prstGeom>
            <a:effectLst/>
          </p:spPr>
          <p:txBody>
            <a:bodyPr wrap="squar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5141D"/>
                  </a:solidFill>
                  <a:effectLst/>
                  <a:uLnTx/>
                  <a:uFillTx/>
                  <a:latin typeface="Helvetica" pitchFamily="2" charset="0"/>
                  <a:cs typeface="Segoe UI Light" panose="020B0502040204020203" pitchFamily="34" charset="0"/>
                </a:rPr>
                <a:t>Self-service access to data and insights for custom reporting </a:t>
              </a:r>
            </a:p>
          </p:txBody>
        </p:sp>
        <p:sp>
          <p:nvSpPr>
            <p:cNvPr id="110" name="Rectangle 109">
              <a:extLst>
                <a:ext uri="{FF2B5EF4-FFF2-40B4-BE49-F238E27FC236}">
                  <a16:creationId xmlns:a16="http://schemas.microsoft.com/office/drawing/2014/main" id="{C2B7E6D3-F907-D202-1D2D-2A9AFF8FE420}"/>
                </a:ext>
              </a:extLst>
            </p:cNvPr>
            <p:cNvSpPr/>
            <p:nvPr/>
          </p:nvSpPr>
          <p:spPr>
            <a:xfrm>
              <a:off x="9663620" y="4873778"/>
              <a:ext cx="1756891" cy="215444"/>
            </a:xfrm>
            <a:prstGeom prst="rect">
              <a:avLst/>
            </a:prstGeom>
            <a:effectLst/>
          </p:spPr>
          <p:txBody>
            <a:bodyPr wrap="none" lIns="0" tIns="0" rIns="0" bIns="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tx2"/>
                  </a:solidFill>
                  <a:effectLst/>
                  <a:uLnTx/>
                  <a:uFillTx/>
                  <a:latin typeface="Helvetica" pitchFamily="2" charset="0"/>
                  <a:cs typeface="Calibri" panose="020F0502020204030204" pitchFamily="34" charset="0"/>
                </a:rPr>
                <a:t>Advanced Analytics </a:t>
              </a:r>
            </a:p>
          </p:txBody>
        </p:sp>
        <p:grpSp>
          <p:nvGrpSpPr>
            <p:cNvPr id="43" name="Group 42">
              <a:extLst>
                <a:ext uri="{FF2B5EF4-FFF2-40B4-BE49-F238E27FC236}">
                  <a16:creationId xmlns:a16="http://schemas.microsoft.com/office/drawing/2014/main" id="{55D79FED-E011-3892-A02E-E587AFC469F3}"/>
                </a:ext>
              </a:extLst>
            </p:cNvPr>
            <p:cNvGrpSpPr/>
            <p:nvPr/>
          </p:nvGrpSpPr>
          <p:grpSpPr>
            <a:xfrm>
              <a:off x="9529665" y="1472780"/>
              <a:ext cx="1159293" cy="1249833"/>
              <a:chOff x="9705115" y="1472780"/>
              <a:chExt cx="1159293" cy="1249833"/>
            </a:xfrm>
          </p:grpSpPr>
          <p:sp>
            <p:nvSpPr>
              <p:cNvPr id="37" name="TextBox 36">
                <a:extLst>
                  <a:ext uri="{FF2B5EF4-FFF2-40B4-BE49-F238E27FC236}">
                    <a16:creationId xmlns:a16="http://schemas.microsoft.com/office/drawing/2014/main" id="{0FB86565-0713-370E-5518-261BB0263B64}"/>
                  </a:ext>
                </a:extLst>
              </p:cNvPr>
              <p:cNvSpPr txBox="1"/>
              <p:nvPr/>
            </p:nvSpPr>
            <p:spPr>
              <a:xfrm>
                <a:off x="9705115" y="2476392"/>
                <a:ext cx="1159293" cy="246221"/>
              </a:xfrm>
              <a:prstGeom prst="rect">
                <a:avLst/>
              </a:prstGeom>
              <a:noFill/>
            </p:spPr>
            <p:txBody>
              <a:bodyPr wrap="none" rtlCol="0" anchor="ctr">
                <a:spAutoFit/>
              </a:bodyPr>
              <a:lstStyle/>
              <a:p>
                <a:pPr algn="ctr"/>
                <a:r>
                  <a:rPr lang="en-GB" sz="1000" b="1">
                    <a:latin typeface="Helvetica" pitchFamily="2" charset="0"/>
                  </a:rPr>
                  <a:t>Post Interaction</a:t>
                </a:r>
              </a:p>
            </p:txBody>
          </p:sp>
          <p:grpSp>
            <p:nvGrpSpPr>
              <p:cNvPr id="40" name="Group 39">
                <a:extLst>
                  <a:ext uri="{FF2B5EF4-FFF2-40B4-BE49-F238E27FC236}">
                    <a16:creationId xmlns:a16="http://schemas.microsoft.com/office/drawing/2014/main" id="{03A084C2-AF77-08EB-80F9-FE509199566C}"/>
                  </a:ext>
                </a:extLst>
              </p:cNvPr>
              <p:cNvGrpSpPr/>
              <p:nvPr/>
            </p:nvGrpSpPr>
            <p:grpSpPr>
              <a:xfrm>
                <a:off x="9813721" y="1472780"/>
                <a:ext cx="942075" cy="943200"/>
                <a:chOff x="9813721" y="1472780"/>
                <a:chExt cx="942075" cy="943200"/>
              </a:xfrm>
            </p:grpSpPr>
            <p:grpSp>
              <p:nvGrpSpPr>
                <p:cNvPr id="31" name="Group 30">
                  <a:extLst>
                    <a:ext uri="{FF2B5EF4-FFF2-40B4-BE49-F238E27FC236}">
                      <a16:creationId xmlns:a16="http://schemas.microsoft.com/office/drawing/2014/main" id="{83FF228D-DD19-A816-7ADB-C7388CE167D3}"/>
                    </a:ext>
                  </a:extLst>
                </p:cNvPr>
                <p:cNvGrpSpPr>
                  <a:grpSpLocks noChangeAspect="1"/>
                </p:cNvGrpSpPr>
                <p:nvPr/>
              </p:nvGrpSpPr>
              <p:grpSpPr>
                <a:xfrm>
                  <a:off x="9813721" y="1472780"/>
                  <a:ext cx="942075" cy="943200"/>
                  <a:chOff x="4248284" y="3680217"/>
                  <a:chExt cx="851113" cy="852130"/>
                </a:xfrm>
              </p:grpSpPr>
              <p:grpSp>
                <p:nvGrpSpPr>
                  <p:cNvPr id="33" name="Group 32">
                    <a:extLst>
                      <a:ext uri="{FF2B5EF4-FFF2-40B4-BE49-F238E27FC236}">
                        <a16:creationId xmlns:a16="http://schemas.microsoft.com/office/drawing/2014/main" id="{F12CBD16-5B77-4C2B-E711-90EAE9F4B462}"/>
                      </a:ext>
                    </a:extLst>
                  </p:cNvPr>
                  <p:cNvGrpSpPr/>
                  <p:nvPr/>
                </p:nvGrpSpPr>
                <p:grpSpPr>
                  <a:xfrm>
                    <a:off x="4248284" y="3680217"/>
                    <a:ext cx="851113" cy="852130"/>
                    <a:chOff x="438150" y="1687165"/>
                    <a:chExt cx="1458274" cy="1458274"/>
                  </a:xfrm>
                </p:grpSpPr>
                <p:sp>
                  <p:nvSpPr>
                    <p:cNvPr id="35" name="Oval 34">
                      <a:extLst>
                        <a:ext uri="{FF2B5EF4-FFF2-40B4-BE49-F238E27FC236}">
                          <a16:creationId xmlns:a16="http://schemas.microsoft.com/office/drawing/2014/main" id="{6414D371-082C-B177-4864-C6A6E82D39DF}"/>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36" name="Oval 35">
                      <a:extLst>
                        <a:ext uri="{FF2B5EF4-FFF2-40B4-BE49-F238E27FC236}">
                          <a16:creationId xmlns:a16="http://schemas.microsoft.com/office/drawing/2014/main" id="{5587833A-E142-EB9B-EEC7-52B4FE4C282F}"/>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34" name="Oval 33">
                    <a:extLst>
                      <a:ext uri="{FF2B5EF4-FFF2-40B4-BE49-F238E27FC236}">
                        <a16:creationId xmlns:a16="http://schemas.microsoft.com/office/drawing/2014/main" id="{E8FF46C8-E94C-C2B7-705D-3AA417AB4C6B}"/>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pic>
              <p:nvPicPr>
                <p:cNvPr id="39" name="Graphic 38">
                  <a:extLst>
                    <a:ext uri="{FF2B5EF4-FFF2-40B4-BE49-F238E27FC236}">
                      <a16:creationId xmlns:a16="http://schemas.microsoft.com/office/drawing/2014/main" id="{1E37A16B-37B2-8A31-AFF1-11AE6B198A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26136" y="1754493"/>
                  <a:ext cx="361436" cy="325885"/>
                </a:xfrm>
                <a:prstGeom prst="rect">
                  <a:avLst/>
                </a:prstGeom>
              </p:spPr>
            </p:pic>
          </p:grpSp>
        </p:grpSp>
        <p:grpSp>
          <p:nvGrpSpPr>
            <p:cNvPr id="65" name="Group 64">
              <a:extLst>
                <a:ext uri="{FF2B5EF4-FFF2-40B4-BE49-F238E27FC236}">
                  <a16:creationId xmlns:a16="http://schemas.microsoft.com/office/drawing/2014/main" id="{7C651A0A-A2C8-29AB-1FE4-B643F79EFD37}"/>
                </a:ext>
              </a:extLst>
            </p:cNvPr>
            <p:cNvGrpSpPr/>
            <p:nvPr/>
          </p:nvGrpSpPr>
          <p:grpSpPr>
            <a:xfrm>
              <a:off x="8522843" y="3373985"/>
              <a:ext cx="994601" cy="994601"/>
              <a:chOff x="8522843" y="3317186"/>
              <a:chExt cx="994601" cy="994601"/>
            </a:xfrm>
          </p:grpSpPr>
          <p:sp>
            <p:nvSpPr>
              <p:cNvPr id="118" name="Oval 117">
                <a:extLst>
                  <a:ext uri="{FF2B5EF4-FFF2-40B4-BE49-F238E27FC236}">
                    <a16:creationId xmlns:a16="http://schemas.microsoft.com/office/drawing/2014/main" id="{4CFC806F-A17C-ACB6-C419-529B79EAF39C}"/>
                  </a:ext>
                </a:extLst>
              </p:cNvPr>
              <p:cNvSpPr/>
              <p:nvPr/>
            </p:nvSpPr>
            <p:spPr>
              <a:xfrm>
                <a:off x="8522843" y="3317186"/>
                <a:ext cx="994601" cy="994601"/>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49" name="Graphic 48">
                <a:extLst>
                  <a:ext uri="{FF2B5EF4-FFF2-40B4-BE49-F238E27FC236}">
                    <a16:creationId xmlns:a16="http://schemas.microsoft.com/office/drawing/2014/main" id="{953CEED8-C98D-D30E-92C8-12441AEB909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20669" y="3549611"/>
                <a:ext cx="495300" cy="495300"/>
              </a:xfrm>
              <a:prstGeom prst="rect">
                <a:avLst/>
              </a:prstGeom>
            </p:spPr>
          </p:pic>
        </p:grpSp>
        <p:grpSp>
          <p:nvGrpSpPr>
            <p:cNvPr id="64" name="Group 63">
              <a:extLst>
                <a:ext uri="{FF2B5EF4-FFF2-40B4-BE49-F238E27FC236}">
                  <a16:creationId xmlns:a16="http://schemas.microsoft.com/office/drawing/2014/main" id="{124EBA0A-99F6-7E9B-8F33-BEE9677C2EA2}"/>
                </a:ext>
              </a:extLst>
            </p:cNvPr>
            <p:cNvGrpSpPr/>
            <p:nvPr/>
          </p:nvGrpSpPr>
          <p:grpSpPr>
            <a:xfrm>
              <a:off x="8522843" y="4921833"/>
              <a:ext cx="994601" cy="994601"/>
              <a:chOff x="8522843" y="4937804"/>
              <a:chExt cx="994601" cy="994601"/>
            </a:xfrm>
          </p:grpSpPr>
          <p:sp>
            <p:nvSpPr>
              <p:cNvPr id="106" name="Oval 105">
                <a:extLst>
                  <a:ext uri="{FF2B5EF4-FFF2-40B4-BE49-F238E27FC236}">
                    <a16:creationId xmlns:a16="http://schemas.microsoft.com/office/drawing/2014/main" id="{3EEC133A-2D7A-AFC2-3E23-5621A4767380}"/>
                  </a:ext>
                </a:extLst>
              </p:cNvPr>
              <p:cNvSpPr/>
              <p:nvPr/>
            </p:nvSpPr>
            <p:spPr>
              <a:xfrm>
                <a:off x="8522843" y="4937804"/>
                <a:ext cx="994601" cy="994601"/>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63" name="Graphic 62">
                <a:extLst>
                  <a:ext uri="{FF2B5EF4-FFF2-40B4-BE49-F238E27FC236}">
                    <a16:creationId xmlns:a16="http://schemas.microsoft.com/office/drawing/2014/main" id="{832B8365-25EB-60FF-4659-59DF2D8BF21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820669" y="5207073"/>
                <a:ext cx="438150" cy="428625"/>
              </a:xfrm>
              <a:prstGeom prst="rect">
                <a:avLst/>
              </a:prstGeom>
            </p:spPr>
          </p:pic>
        </p:grpSp>
      </p:grpSp>
      <p:grpSp>
        <p:nvGrpSpPr>
          <p:cNvPr id="131" name="Group 130">
            <a:extLst>
              <a:ext uri="{FF2B5EF4-FFF2-40B4-BE49-F238E27FC236}">
                <a16:creationId xmlns:a16="http://schemas.microsoft.com/office/drawing/2014/main" id="{66F28A4D-7CE1-4759-23A3-9DE6A1FE148A}"/>
              </a:ext>
            </a:extLst>
          </p:cNvPr>
          <p:cNvGrpSpPr/>
          <p:nvPr/>
        </p:nvGrpSpPr>
        <p:grpSpPr>
          <a:xfrm>
            <a:off x="7483712" y="1777339"/>
            <a:ext cx="1020674" cy="694082"/>
            <a:chOff x="2717565" y="1597947"/>
            <a:chExt cx="1020674" cy="694082"/>
          </a:xfrm>
        </p:grpSpPr>
        <p:sp>
          <p:nvSpPr>
            <p:cNvPr id="132" name="Arrow: Right 131">
              <a:extLst>
                <a:ext uri="{FF2B5EF4-FFF2-40B4-BE49-F238E27FC236}">
                  <a16:creationId xmlns:a16="http://schemas.microsoft.com/office/drawing/2014/main" id="{FCF980A2-B217-A7C9-A860-A4AE5B4F2BCE}"/>
                </a:ext>
              </a:extLst>
            </p:cNvPr>
            <p:cNvSpPr/>
            <p:nvPr/>
          </p:nvSpPr>
          <p:spPr>
            <a:xfrm>
              <a:off x="3018921" y="1597947"/>
              <a:ext cx="719318" cy="694082"/>
            </a:xfrm>
            <a:prstGeom prst="rightArrow">
              <a:avLst>
                <a:gd name="adj1" fmla="val 100000"/>
                <a:gd name="adj2" fmla="val 37551"/>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en-GB">
                <a:solidFill>
                  <a:schemeClr val="tx1"/>
                </a:solidFill>
                <a:latin typeface="Helvetica" pitchFamily="2" charset="0"/>
              </a:endParaRPr>
            </a:p>
          </p:txBody>
        </p:sp>
        <p:sp>
          <p:nvSpPr>
            <p:cNvPr id="133" name="Arrow: Right 132">
              <a:extLst>
                <a:ext uri="{FF2B5EF4-FFF2-40B4-BE49-F238E27FC236}">
                  <a16:creationId xmlns:a16="http://schemas.microsoft.com/office/drawing/2014/main" id="{F00E8988-3A01-4C6E-1C34-1430B527AD18}"/>
                </a:ext>
              </a:extLst>
            </p:cNvPr>
            <p:cNvSpPr/>
            <p:nvPr/>
          </p:nvSpPr>
          <p:spPr>
            <a:xfrm>
              <a:off x="2901387" y="1597947"/>
              <a:ext cx="622580" cy="694082"/>
            </a:xfrm>
            <a:prstGeom prst="rightArrow">
              <a:avLst>
                <a:gd name="adj1" fmla="val 100000"/>
                <a:gd name="adj2" fmla="val 3755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134" name="Arrow: Right 133">
              <a:extLst>
                <a:ext uri="{FF2B5EF4-FFF2-40B4-BE49-F238E27FC236}">
                  <a16:creationId xmlns:a16="http://schemas.microsoft.com/office/drawing/2014/main" id="{BA38275E-5FBF-6BF2-3D8D-A5BE59AAEC50}"/>
                </a:ext>
              </a:extLst>
            </p:cNvPr>
            <p:cNvSpPr/>
            <p:nvPr/>
          </p:nvSpPr>
          <p:spPr>
            <a:xfrm>
              <a:off x="2717565" y="1597947"/>
              <a:ext cx="622580" cy="694082"/>
            </a:xfrm>
            <a:prstGeom prst="rightArrow">
              <a:avLst>
                <a:gd name="adj1" fmla="val 100000"/>
                <a:gd name="adj2" fmla="val 37551"/>
              </a:avLst>
            </a:prstGeom>
            <a:solidFill>
              <a:srgbClr val="E7E8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grpSp>
    </p:spTree>
    <p:extLst>
      <p:ext uri="{BB962C8B-B14F-4D97-AF65-F5344CB8AC3E}">
        <p14:creationId xmlns:p14="http://schemas.microsoft.com/office/powerpoint/2010/main" val="277538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500"/>
                                        <p:tgtEl>
                                          <p:spTgt spid="136"/>
                                        </p:tgtEl>
                                      </p:cBhvr>
                                    </p:animEffect>
                                  </p:childTnLst>
                                </p:cTn>
                              </p:par>
                              <p:par>
                                <p:cTn id="12" presetID="10" presetClass="entr" presetSubtype="0" fill="hold" nodeType="withEffect">
                                  <p:stCondLst>
                                    <p:cond delay="25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nodeType="withEffect">
                                  <p:stCondLst>
                                    <p:cond delay="25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500"/>
                                        <p:tgtEl>
                                          <p:spTgt spid="129"/>
                                        </p:tgtEl>
                                      </p:cBhvr>
                                    </p:animEffect>
                                  </p:childTnLst>
                                </p:cTn>
                              </p:par>
                            </p:childTnLst>
                          </p:cTn>
                        </p:par>
                        <p:par>
                          <p:cTn id="18" fill="hold">
                            <p:stCondLst>
                              <p:cond delay="1250"/>
                            </p:stCondLst>
                            <p:childTnLst>
                              <p:par>
                                <p:cTn id="19" presetID="10" presetClass="entr" presetSubtype="0" fill="hold" nodeType="afterEffect">
                                  <p:stCondLst>
                                    <p:cond delay="0"/>
                                  </p:stCondLst>
                                  <p:childTnLst>
                                    <p:set>
                                      <p:cBhvr>
                                        <p:cTn id="20" dur="1" fill="hold">
                                          <p:stCondLst>
                                            <p:cond delay="0"/>
                                          </p:stCondLst>
                                        </p:cTn>
                                        <p:tgtEl>
                                          <p:spTgt spid="137"/>
                                        </p:tgtEl>
                                        <p:attrNameLst>
                                          <p:attrName>style.visibility</p:attrName>
                                        </p:attrNameLst>
                                      </p:cBhvr>
                                      <p:to>
                                        <p:strVal val="visible"/>
                                      </p:to>
                                    </p:set>
                                    <p:animEffect transition="in" filter="fade">
                                      <p:cBhvr>
                                        <p:cTn id="21" dur="500"/>
                                        <p:tgtEl>
                                          <p:spTgt spid="137"/>
                                        </p:tgtEl>
                                      </p:cBhvr>
                                    </p:animEffect>
                                  </p:childTnLst>
                                </p:cTn>
                              </p:par>
                              <p:par>
                                <p:cTn id="22" presetID="10" presetClass="entr" presetSubtype="0" fill="hold" nodeType="withEffect">
                                  <p:stCondLst>
                                    <p:cond delay="0"/>
                                  </p:stCondLst>
                                  <p:childTnLst>
                                    <p:set>
                                      <p:cBhvr>
                                        <p:cTn id="23" dur="1" fill="hold">
                                          <p:stCondLst>
                                            <p:cond delay="0"/>
                                          </p:stCondLst>
                                        </p:cTn>
                                        <p:tgtEl>
                                          <p:spTgt spid="131"/>
                                        </p:tgtEl>
                                        <p:attrNameLst>
                                          <p:attrName>style.visibility</p:attrName>
                                        </p:attrNameLst>
                                      </p:cBhvr>
                                      <p:to>
                                        <p:strVal val="visible"/>
                                      </p:to>
                                    </p:set>
                                    <p:animEffect transition="in" filter="fade">
                                      <p:cBhvr>
                                        <p:cTn id="24" dur="500"/>
                                        <p:tgtEl>
                                          <p:spTgt spid="131"/>
                                        </p:tgtEl>
                                      </p:cBhvr>
                                    </p:animEffect>
                                  </p:childTnLst>
                                </p:cTn>
                              </p:par>
                              <p:par>
                                <p:cTn id="25" presetID="10" presetClass="entr" presetSubtype="0" fill="hold" nodeType="with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fade">
                                      <p:cBhvr>
                                        <p:cTn id="27" dur="500"/>
                                        <p:tgtEl>
                                          <p:spTgt spid="130"/>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fade">
                                      <p:cBhvr>
                                        <p:cTn id="31"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2">
            <a:extLst>
              <a:ext uri="{FF2B5EF4-FFF2-40B4-BE49-F238E27FC236}">
                <a16:creationId xmlns:a16="http://schemas.microsoft.com/office/drawing/2014/main" id="{814A27BD-D2F8-FA50-ACA4-98B69C0C9CFE}"/>
              </a:ext>
            </a:extLst>
          </p:cNvPr>
          <p:cNvSpPr txBox="1">
            <a:spLocks/>
          </p:cNvSpPr>
          <p:nvPr/>
        </p:nvSpPr>
        <p:spPr>
          <a:xfrm>
            <a:off x="2194560" y="6875"/>
            <a:ext cx="9540240"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bg1"/>
                </a:solidFill>
                <a:latin typeface="Helvetica" pitchFamily="2" charset="0"/>
                <a:ea typeface="+mj-ea"/>
                <a:cs typeface="+mj-cs"/>
              </a:defRPr>
            </a:lvl1pPr>
          </a:lstStyle>
          <a:p>
            <a:pPr marL="0" marR="0" lvl="0" indent="0" algn="r" defTabSz="609585" rtl="0" eaLnBrk="1" fontAlgn="auto" latinLnBrk="0" hangingPunct="1">
              <a:lnSpc>
                <a:spcPct val="100000"/>
              </a:lnSpc>
              <a:spcBef>
                <a:spcPct val="0"/>
              </a:spcBef>
              <a:spcAft>
                <a:spcPts val="0"/>
              </a:spcAft>
              <a:buClrTx/>
              <a:buSzTx/>
              <a:buFontTx/>
              <a:buNone/>
              <a:tabLst/>
              <a:defRPr/>
            </a:pPr>
            <a:r>
              <a:rPr kumimoji="0" lang="en-GB" sz="2400" b="0" i="0" u="none" strike="noStrike" kern="0" cap="none" spc="0" normalizeH="0" baseline="0" noProof="0">
                <a:ln>
                  <a:noFill/>
                </a:ln>
                <a:solidFill>
                  <a:schemeClr val="tx1"/>
                </a:solidFill>
                <a:effectLst/>
                <a:uLnTx/>
                <a:uFillTx/>
                <a:latin typeface="Helvetica" pitchFamily="2" charset="0"/>
                <a:ea typeface="+mj-ea"/>
                <a:cs typeface="+mj-cs"/>
              </a:rPr>
              <a:t>Customer Conversational Data holds Answers to Crucial Questions</a:t>
            </a:r>
          </a:p>
        </p:txBody>
      </p:sp>
      <p:cxnSp>
        <p:nvCxnSpPr>
          <p:cNvPr id="53" name="Straight Connector 52">
            <a:extLst>
              <a:ext uri="{FF2B5EF4-FFF2-40B4-BE49-F238E27FC236}">
                <a16:creationId xmlns:a16="http://schemas.microsoft.com/office/drawing/2014/main" id="{F32E72D0-2054-8B54-E773-3E096089CD12}"/>
              </a:ext>
            </a:extLst>
          </p:cNvPr>
          <p:cNvCxnSpPr>
            <a:cxnSpLocks/>
            <a:stCxn id="15" idx="6"/>
            <a:endCxn id="100" idx="2"/>
          </p:cNvCxnSpPr>
          <p:nvPr/>
        </p:nvCxnSpPr>
        <p:spPr>
          <a:xfrm>
            <a:off x="1486501" y="3021931"/>
            <a:ext cx="9200618" cy="0"/>
          </a:xfrm>
          <a:prstGeom prst="line">
            <a:avLst/>
          </a:prstGeom>
          <a:solidFill>
            <a:srgbClr val="FFFFFF"/>
          </a:solidFill>
          <a:ln w="38100" cap="flat" cmpd="sng" algn="ctr">
            <a:solidFill>
              <a:schemeClr val="accent4"/>
            </a:solidFill>
            <a:prstDash val="solid"/>
            <a:miter lim="800000"/>
          </a:ln>
          <a:effectLst/>
        </p:spPr>
      </p:cxnSp>
      <p:sp>
        <p:nvSpPr>
          <p:cNvPr id="73" name="Rounded Rectangle 72">
            <a:extLst>
              <a:ext uri="{FF2B5EF4-FFF2-40B4-BE49-F238E27FC236}">
                <a16:creationId xmlns:a16="http://schemas.microsoft.com/office/drawing/2014/main" id="{68BF2EE8-DA6D-4044-6838-82A58729305E}"/>
              </a:ext>
            </a:extLst>
          </p:cNvPr>
          <p:cNvSpPr/>
          <p:nvPr/>
        </p:nvSpPr>
        <p:spPr>
          <a:xfrm>
            <a:off x="1973579" y="3566471"/>
            <a:ext cx="2291666" cy="1921861"/>
          </a:xfrm>
          <a:prstGeom prst="roundRect">
            <a:avLst>
              <a:gd name="adj" fmla="val 679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a:ln>
                  <a:noFill/>
                </a:ln>
                <a:solidFill>
                  <a:schemeClr val="tx2"/>
                </a:solidFill>
                <a:effectLst/>
                <a:uLnTx/>
                <a:uFillTx/>
                <a:latin typeface="Helvetica" pitchFamily="2" charset="0"/>
                <a:cs typeface="Calibri Light" panose="020F0302020204030204" pitchFamily="34" charset="0"/>
                <a:sym typeface="Calibri"/>
              </a:rPr>
              <a:t>Understand where and why digital and self-service support journeys failing?</a:t>
            </a:r>
            <a:endParaRPr kumimoji="0" lang="en-US" sz="1400" b="0" u="none" strike="noStrike" kern="0" cap="none" spc="0" normalizeH="0" baseline="0" noProof="0">
              <a:ln>
                <a:noFill/>
              </a:ln>
              <a:solidFill>
                <a:schemeClr val="tx2"/>
              </a:solidFill>
              <a:effectLst/>
              <a:uLnTx/>
              <a:uFillTx/>
              <a:latin typeface="Helvetica" pitchFamily="2" charset="0"/>
              <a:cs typeface="Calibri Light" panose="020F0302020204030204" pitchFamily="34" charset="0"/>
            </a:endParaRPr>
          </a:p>
        </p:txBody>
      </p:sp>
      <p:sp>
        <p:nvSpPr>
          <p:cNvPr id="74" name="Rounded Rectangle 73">
            <a:extLst>
              <a:ext uri="{FF2B5EF4-FFF2-40B4-BE49-F238E27FC236}">
                <a16:creationId xmlns:a16="http://schemas.microsoft.com/office/drawing/2014/main" id="{2CA1A70F-2EF1-6E20-6EC0-0E6AFCD425CD}"/>
              </a:ext>
            </a:extLst>
          </p:cNvPr>
          <p:cNvSpPr/>
          <p:nvPr/>
        </p:nvSpPr>
        <p:spPr>
          <a:xfrm>
            <a:off x="4975905" y="3566470"/>
            <a:ext cx="2291666" cy="1921861"/>
          </a:xfrm>
          <a:prstGeom prst="roundRect">
            <a:avLst>
              <a:gd name="adj" fmla="val 78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a:ln>
                  <a:noFill/>
                </a:ln>
                <a:solidFill>
                  <a:schemeClr val="tx2"/>
                </a:solidFill>
                <a:effectLst/>
                <a:uLnTx/>
                <a:uFillTx/>
                <a:latin typeface="Helvetica" pitchFamily="2" charset="0"/>
                <a:cs typeface="Calibri Light" panose="020F0302020204030204" pitchFamily="34" charset="0"/>
                <a:sym typeface="Calibri"/>
              </a:rPr>
              <a:t>Identify reasons why prospects &amp; customers are reaching out to the business</a:t>
            </a:r>
            <a:endParaRPr kumimoji="0" lang="en-US" sz="1400" b="0" u="none" strike="noStrike" kern="0" cap="none" spc="0" normalizeH="0" baseline="0" noProof="0">
              <a:ln>
                <a:noFill/>
              </a:ln>
              <a:solidFill>
                <a:schemeClr val="tx2"/>
              </a:solidFill>
              <a:effectLst/>
              <a:uLnTx/>
              <a:uFillTx/>
              <a:latin typeface="Helvetica" pitchFamily="2" charset="0"/>
              <a:cs typeface="Calibri Light" panose="020F0302020204030204" pitchFamily="34" charset="0"/>
            </a:endParaRPr>
          </a:p>
        </p:txBody>
      </p:sp>
      <p:sp>
        <p:nvSpPr>
          <p:cNvPr id="75" name="Rounded Rectangle 74">
            <a:extLst>
              <a:ext uri="{FF2B5EF4-FFF2-40B4-BE49-F238E27FC236}">
                <a16:creationId xmlns:a16="http://schemas.microsoft.com/office/drawing/2014/main" id="{4E9F2E43-084A-25CD-4EDE-E36C9E0DB256}"/>
              </a:ext>
            </a:extLst>
          </p:cNvPr>
          <p:cNvSpPr/>
          <p:nvPr/>
        </p:nvSpPr>
        <p:spPr>
          <a:xfrm>
            <a:off x="7978230" y="3570108"/>
            <a:ext cx="2291666" cy="1921861"/>
          </a:xfrm>
          <a:prstGeom prst="roundRect">
            <a:avLst>
              <a:gd name="adj" fmla="val 5532"/>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a:ln>
                  <a:noFill/>
                </a:ln>
                <a:solidFill>
                  <a:schemeClr val="tx2"/>
                </a:solidFill>
                <a:effectLst/>
                <a:uLnTx/>
                <a:uFillTx/>
                <a:latin typeface="Helvetica" pitchFamily="2" charset="0"/>
                <a:cs typeface="Calibri Light" panose="020F0302020204030204" pitchFamily="34" charset="0"/>
                <a:sym typeface="Calibri"/>
              </a:rPr>
              <a:t>Quantify where AI and Automation will  improve customer and agent experience</a:t>
            </a:r>
            <a:endParaRPr kumimoji="0" lang="en-US" sz="1400" b="0" u="none" strike="noStrike" kern="0" cap="none" spc="0" normalizeH="0" baseline="0" noProof="0">
              <a:ln>
                <a:noFill/>
              </a:ln>
              <a:solidFill>
                <a:schemeClr val="tx2"/>
              </a:solidFill>
              <a:effectLst/>
              <a:uLnTx/>
              <a:uFillTx/>
              <a:latin typeface="Helvetica" pitchFamily="2" charset="0"/>
              <a:cs typeface="Calibri Light" panose="020F0302020204030204" pitchFamily="34" charset="0"/>
            </a:endParaRPr>
          </a:p>
        </p:txBody>
      </p:sp>
      <p:grpSp>
        <p:nvGrpSpPr>
          <p:cNvPr id="155" name="Group 154">
            <a:extLst>
              <a:ext uri="{FF2B5EF4-FFF2-40B4-BE49-F238E27FC236}">
                <a16:creationId xmlns:a16="http://schemas.microsoft.com/office/drawing/2014/main" id="{03A97546-C504-54E3-D1C3-477DB19113D1}"/>
              </a:ext>
            </a:extLst>
          </p:cNvPr>
          <p:cNvGrpSpPr/>
          <p:nvPr/>
        </p:nvGrpSpPr>
        <p:grpSpPr>
          <a:xfrm>
            <a:off x="10687119" y="2550331"/>
            <a:ext cx="942075" cy="1255193"/>
            <a:chOff x="10687119" y="2587189"/>
            <a:chExt cx="942075" cy="1255193"/>
          </a:xfrm>
        </p:grpSpPr>
        <p:grpSp>
          <p:nvGrpSpPr>
            <p:cNvPr id="93" name="Group 92">
              <a:extLst>
                <a:ext uri="{FF2B5EF4-FFF2-40B4-BE49-F238E27FC236}">
                  <a16:creationId xmlns:a16="http://schemas.microsoft.com/office/drawing/2014/main" id="{4AE9A85A-34E2-D31B-1E15-574E73A48F69}"/>
                </a:ext>
              </a:extLst>
            </p:cNvPr>
            <p:cNvGrpSpPr/>
            <p:nvPr/>
          </p:nvGrpSpPr>
          <p:grpSpPr>
            <a:xfrm>
              <a:off x="10687119" y="2587189"/>
              <a:ext cx="942075" cy="943200"/>
              <a:chOff x="9670476" y="4643546"/>
              <a:chExt cx="942075" cy="943200"/>
            </a:xfrm>
          </p:grpSpPr>
          <p:grpSp>
            <p:nvGrpSpPr>
              <p:cNvPr id="95" name="Group 94">
                <a:extLst>
                  <a:ext uri="{FF2B5EF4-FFF2-40B4-BE49-F238E27FC236}">
                    <a16:creationId xmlns:a16="http://schemas.microsoft.com/office/drawing/2014/main" id="{B7DE43EA-8FC1-E68C-ACBD-7A1D981A7950}"/>
                  </a:ext>
                </a:extLst>
              </p:cNvPr>
              <p:cNvGrpSpPr>
                <a:grpSpLocks noChangeAspect="1"/>
              </p:cNvGrpSpPr>
              <p:nvPr/>
            </p:nvGrpSpPr>
            <p:grpSpPr>
              <a:xfrm>
                <a:off x="9670476" y="4643546"/>
                <a:ext cx="942075" cy="943200"/>
                <a:chOff x="4248284" y="3680217"/>
                <a:chExt cx="851113" cy="852130"/>
              </a:xfrm>
            </p:grpSpPr>
            <p:grpSp>
              <p:nvGrpSpPr>
                <p:cNvPr id="97" name="Group 96">
                  <a:extLst>
                    <a:ext uri="{FF2B5EF4-FFF2-40B4-BE49-F238E27FC236}">
                      <a16:creationId xmlns:a16="http://schemas.microsoft.com/office/drawing/2014/main" id="{47585AED-1DCB-DBFB-31B8-CCDCFB2577EC}"/>
                    </a:ext>
                  </a:extLst>
                </p:cNvPr>
                <p:cNvGrpSpPr/>
                <p:nvPr/>
              </p:nvGrpSpPr>
              <p:grpSpPr>
                <a:xfrm>
                  <a:off x="4248284" y="3680217"/>
                  <a:ext cx="851113" cy="852130"/>
                  <a:chOff x="438150" y="1687165"/>
                  <a:chExt cx="1458274" cy="1458274"/>
                </a:xfrm>
              </p:grpSpPr>
              <p:sp>
                <p:nvSpPr>
                  <p:cNvPr id="99" name="Oval 98">
                    <a:extLst>
                      <a:ext uri="{FF2B5EF4-FFF2-40B4-BE49-F238E27FC236}">
                        <a16:creationId xmlns:a16="http://schemas.microsoft.com/office/drawing/2014/main" id="{33450A1B-AC95-5B18-7C0A-6738B2F1ACEF}"/>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00" name="Oval 99">
                    <a:extLst>
                      <a:ext uri="{FF2B5EF4-FFF2-40B4-BE49-F238E27FC236}">
                        <a16:creationId xmlns:a16="http://schemas.microsoft.com/office/drawing/2014/main" id="{53154CBB-7284-52C4-25D1-900B1D4FE853}"/>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98" name="Oval 97">
                  <a:extLst>
                    <a:ext uri="{FF2B5EF4-FFF2-40B4-BE49-F238E27FC236}">
                      <a16:creationId xmlns:a16="http://schemas.microsoft.com/office/drawing/2014/main" id="{2D234C25-21A8-A055-869E-4E1E26E9EA36}"/>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pic>
            <p:nvPicPr>
              <p:cNvPr id="96" name="Graphic 95">
                <a:extLst>
                  <a:ext uri="{FF2B5EF4-FFF2-40B4-BE49-F238E27FC236}">
                    <a16:creationId xmlns:a16="http://schemas.microsoft.com/office/drawing/2014/main" id="{061079DB-1858-4614-668C-5D5AA9FB80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94977" y="4944187"/>
                <a:ext cx="293073" cy="341918"/>
              </a:xfrm>
              <a:prstGeom prst="rect">
                <a:avLst/>
              </a:prstGeom>
            </p:spPr>
          </p:pic>
        </p:grpSp>
        <p:sp>
          <p:nvSpPr>
            <p:cNvPr id="94" name="TextBox 93">
              <a:extLst>
                <a:ext uri="{FF2B5EF4-FFF2-40B4-BE49-F238E27FC236}">
                  <a16:creationId xmlns:a16="http://schemas.microsoft.com/office/drawing/2014/main" id="{8338692D-2FCB-C862-5590-BDBA426C36DB}"/>
                </a:ext>
              </a:extLst>
            </p:cNvPr>
            <p:cNvSpPr txBox="1"/>
            <p:nvPr/>
          </p:nvSpPr>
          <p:spPr>
            <a:xfrm>
              <a:off x="10882279" y="3596161"/>
              <a:ext cx="551754" cy="246221"/>
            </a:xfrm>
            <a:prstGeom prst="rect">
              <a:avLst/>
            </a:prstGeom>
            <a:noFill/>
          </p:spPr>
          <p:txBody>
            <a:bodyPr wrap="none" rtlCol="0" anchor="ctr">
              <a:spAutoFit/>
            </a:bodyPr>
            <a:lstStyle/>
            <a:p>
              <a:pPr algn="ctr"/>
              <a:r>
                <a:rPr lang="en-GB" sz="1000" b="1">
                  <a:solidFill>
                    <a:schemeClr val="tx2"/>
                  </a:solidFill>
                  <a:latin typeface="Helvetica" pitchFamily="2" charset="0"/>
                </a:rPr>
                <a:t>Agent</a:t>
              </a:r>
            </a:p>
          </p:txBody>
        </p:sp>
      </p:grpSp>
      <p:grpSp>
        <p:nvGrpSpPr>
          <p:cNvPr id="102" name="Group 101">
            <a:extLst>
              <a:ext uri="{FF2B5EF4-FFF2-40B4-BE49-F238E27FC236}">
                <a16:creationId xmlns:a16="http://schemas.microsoft.com/office/drawing/2014/main" id="{C739C09C-8A4A-0240-238F-D6F771698C80}"/>
              </a:ext>
            </a:extLst>
          </p:cNvPr>
          <p:cNvGrpSpPr/>
          <p:nvPr/>
        </p:nvGrpSpPr>
        <p:grpSpPr>
          <a:xfrm>
            <a:off x="544426" y="2550331"/>
            <a:ext cx="942075" cy="1255193"/>
            <a:chOff x="681586" y="2587189"/>
            <a:chExt cx="942075" cy="1255193"/>
          </a:xfrm>
        </p:grpSpPr>
        <p:grpSp>
          <p:nvGrpSpPr>
            <p:cNvPr id="9" name="Group 8">
              <a:extLst>
                <a:ext uri="{FF2B5EF4-FFF2-40B4-BE49-F238E27FC236}">
                  <a16:creationId xmlns:a16="http://schemas.microsoft.com/office/drawing/2014/main" id="{76CD2F2C-6D63-AA9D-2C91-421A67B574F7}"/>
                </a:ext>
              </a:extLst>
            </p:cNvPr>
            <p:cNvGrpSpPr/>
            <p:nvPr/>
          </p:nvGrpSpPr>
          <p:grpSpPr>
            <a:xfrm>
              <a:off x="681586" y="2587189"/>
              <a:ext cx="942075" cy="943200"/>
              <a:chOff x="1131299" y="3667259"/>
              <a:chExt cx="942075" cy="943200"/>
            </a:xfrm>
          </p:grpSpPr>
          <p:grpSp>
            <p:nvGrpSpPr>
              <p:cNvPr id="10" name="Group 9">
                <a:extLst>
                  <a:ext uri="{FF2B5EF4-FFF2-40B4-BE49-F238E27FC236}">
                    <a16:creationId xmlns:a16="http://schemas.microsoft.com/office/drawing/2014/main" id="{0E6C1899-FA0A-4A3A-F1BE-4969D31818C0}"/>
                  </a:ext>
                </a:extLst>
              </p:cNvPr>
              <p:cNvGrpSpPr>
                <a:grpSpLocks noChangeAspect="1"/>
              </p:cNvGrpSpPr>
              <p:nvPr/>
            </p:nvGrpSpPr>
            <p:grpSpPr>
              <a:xfrm>
                <a:off x="1131299" y="3667259"/>
                <a:ext cx="942075" cy="943200"/>
                <a:chOff x="4248284" y="3680217"/>
                <a:chExt cx="851113" cy="852130"/>
              </a:xfrm>
            </p:grpSpPr>
            <p:grpSp>
              <p:nvGrpSpPr>
                <p:cNvPr id="12" name="Group 11">
                  <a:extLst>
                    <a:ext uri="{FF2B5EF4-FFF2-40B4-BE49-F238E27FC236}">
                      <a16:creationId xmlns:a16="http://schemas.microsoft.com/office/drawing/2014/main" id="{A657534A-B14C-C468-0F7C-1AD44206B702}"/>
                    </a:ext>
                  </a:extLst>
                </p:cNvPr>
                <p:cNvGrpSpPr/>
                <p:nvPr/>
              </p:nvGrpSpPr>
              <p:grpSpPr>
                <a:xfrm>
                  <a:off x="4248284" y="3680217"/>
                  <a:ext cx="851113" cy="852130"/>
                  <a:chOff x="438150" y="1687165"/>
                  <a:chExt cx="1458274" cy="1458274"/>
                </a:xfrm>
              </p:grpSpPr>
              <p:sp>
                <p:nvSpPr>
                  <p:cNvPr id="14" name="Oval 13">
                    <a:extLst>
                      <a:ext uri="{FF2B5EF4-FFF2-40B4-BE49-F238E27FC236}">
                        <a16:creationId xmlns:a16="http://schemas.microsoft.com/office/drawing/2014/main" id="{A88C3B46-6DF2-6191-190A-0A7058FF59AF}"/>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5" name="Oval 14">
                    <a:extLst>
                      <a:ext uri="{FF2B5EF4-FFF2-40B4-BE49-F238E27FC236}">
                        <a16:creationId xmlns:a16="http://schemas.microsoft.com/office/drawing/2014/main" id="{45C71FCC-088B-B423-6307-B3079958FE38}"/>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3" name="Oval 12">
                  <a:extLst>
                    <a:ext uri="{FF2B5EF4-FFF2-40B4-BE49-F238E27FC236}">
                      <a16:creationId xmlns:a16="http://schemas.microsoft.com/office/drawing/2014/main" id="{4A59939A-C72E-2167-A624-62E215315100}"/>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pic>
            <p:nvPicPr>
              <p:cNvPr id="11" name="Graphic 10">
                <a:extLst>
                  <a:ext uri="{FF2B5EF4-FFF2-40B4-BE49-F238E27FC236}">
                    <a16:creationId xmlns:a16="http://schemas.microsoft.com/office/drawing/2014/main" id="{7C11979B-A54A-5594-6ACA-B73B26E38D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5423" y="3929554"/>
                <a:ext cx="393825" cy="393825"/>
              </a:xfrm>
              <a:prstGeom prst="rect">
                <a:avLst/>
              </a:prstGeom>
            </p:spPr>
          </p:pic>
        </p:grpSp>
        <p:sp>
          <p:nvSpPr>
            <p:cNvPr id="101" name="TextBox 100">
              <a:extLst>
                <a:ext uri="{FF2B5EF4-FFF2-40B4-BE49-F238E27FC236}">
                  <a16:creationId xmlns:a16="http://schemas.microsoft.com/office/drawing/2014/main" id="{1454E169-C154-92F1-1602-32F13FA440EA}"/>
                </a:ext>
              </a:extLst>
            </p:cNvPr>
            <p:cNvSpPr txBox="1"/>
            <p:nvPr/>
          </p:nvSpPr>
          <p:spPr>
            <a:xfrm>
              <a:off x="759728" y="3596161"/>
              <a:ext cx="785793" cy="246221"/>
            </a:xfrm>
            <a:prstGeom prst="rect">
              <a:avLst/>
            </a:prstGeom>
            <a:noFill/>
          </p:spPr>
          <p:txBody>
            <a:bodyPr wrap="none" rtlCol="0" anchor="ctr">
              <a:spAutoFit/>
            </a:bodyPr>
            <a:lstStyle/>
            <a:p>
              <a:pPr algn="ctr"/>
              <a:r>
                <a:rPr lang="en-GB" sz="1000" b="1">
                  <a:solidFill>
                    <a:schemeClr val="tx2"/>
                  </a:solidFill>
                  <a:latin typeface="Helvetica" pitchFamily="2" charset="0"/>
                </a:rPr>
                <a:t>Customer</a:t>
              </a:r>
            </a:p>
          </p:txBody>
        </p:sp>
      </p:grpSp>
      <p:grpSp>
        <p:nvGrpSpPr>
          <p:cNvPr id="179" name="Group 178">
            <a:extLst>
              <a:ext uri="{FF2B5EF4-FFF2-40B4-BE49-F238E27FC236}">
                <a16:creationId xmlns:a16="http://schemas.microsoft.com/office/drawing/2014/main" id="{F4ACE4B3-B26A-CD9A-4C30-95B8D4BE2C75}"/>
              </a:ext>
            </a:extLst>
          </p:cNvPr>
          <p:cNvGrpSpPr/>
          <p:nvPr/>
        </p:nvGrpSpPr>
        <p:grpSpPr>
          <a:xfrm>
            <a:off x="3925648" y="1164872"/>
            <a:ext cx="941589" cy="1858777"/>
            <a:chOff x="3925648" y="1164872"/>
            <a:chExt cx="941589" cy="1858777"/>
          </a:xfrm>
        </p:grpSpPr>
        <p:sp>
          <p:nvSpPr>
            <p:cNvPr id="49" name="Text Placeholder 2">
              <a:extLst>
                <a:ext uri="{FF2B5EF4-FFF2-40B4-BE49-F238E27FC236}">
                  <a16:creationId xmlns:a16="http://schemas.microsoft.com/office/drawing/2014/main" id="{2E1F734A-5B78-D3FC-072E-ABC59403FC7B}"/>
                </a:ext>
              </a:extLst>
            </p:cNvPr>
            <p:cNvSpPr txBox="1">
              <a:spLocks/>
            </p:cNvSpPr>
            <p:nvPr/>
          </p:nvSpPr>
          <p:spPr>
            <a:xfrm>
              <a:off x="3939242" y="2383569"/>
              <a:ext cx="914400" cy="640080"/>
            </a:xfrm>
            <a:prstGeom prst="rect">
              <a:avLst/>
            </a:prstGeom>
            <a:noFill/>
          </p:spPr>
          <p:txBody>
            <a:bodyPr lIns="0" tIns="0" rIns="0" bIns="457200" anchor="b"/>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800"/>
                </a:spcAft>
                <a:buClrTx/>
                <a:buSzPct val="80000"/>
                <a:buFont typeface="Arial"/>
                <a:buNone/>
                <a:tabLst/>
                <a:defRPr/>
              </a:pPr>
              <a:r>
                <a:rPr kumimoji="0" lang="en-US" sz="1400" b="1" i="0" u="none" strike="noStrike" kern="1200" cap="none" spc="0" normalizeH="0" baseline="0" noProof="0">
                  <a:ln>
                    <a:noFill/>
                  </a:ln>
                  <a:solidFill>
                    <a:srgbClr val="15141D"/>
                  </a:solidFill>
                  <a:effectLst/>
                  <a:uLnTx/>
                  <a:uFillTx/>
                  <a:latin typeface="Calibri" panose="020F0502020204030204"/>
                  <a:ea typeface="+mn-ea"/>
                  <a:cs typeface="Calibri Light" panose="020F0302020204030204" pitchFamily="34" charset="0"/>
                </a:rPr>
                <a:t>Chatbot </a:t>
              </a:r>
            </a:p>
          </p:txBody>
        </p:sp>
        <p:cxnSp>
          <p:nvCxnSpPr>
            <p:cNvPr id="65" name="Straight Connector 64">
              <a:extLst>
                <a:ext uri="{FF2B5EF4-FFF2-40B4-BE49-F238E27FC236}">
                  <a16:creationId xmlns:a16="http://schemas.microsoft.com/office/drawing/2014/main" id="{95F5802C-C877-F6BD-DF64-A5369F96CCB2}"/>
                </a:ext>
              </a:extLst>
            </p:cNvPr>
            <p:cNvCxnSpPr>
              <a:cxnSpLocks/>
            </p:cNvCxnSpPr>
            <p:nvPr/>
          </p:nvCxnSpPr>
          <p:spPr>
            <a:xfrm>
              <a:off x="4396442" y="2657889"/>
              <a:ext cx="0" cy="365760"/>
            </a:xfrm>
            <a:prstGeom prst="line">
              <a:avLst/>
            </a:prstGeom>
            <a:solidFill>
              <a:srgbClr val="FFFFFF"/>
            </a:solidFill>
            <a:ln w="9525" cap="flat" cmpd="sng" algn="ctr">
              <a:solidFill>
                <a:schemeClr val="accent4"/>
              </a:solidFill>
              <a:prstDash val="solid"/>
              <a:miter lim="800000"/>
              <a:headEnd type="oval"/>
              <a:tailEnd type="oval"/>
            </a:ln>
            <a:effectLst/>
          </p:spPr>
        </p:cxnSp>
        <p:grpSp>
          <p:nvGrpSpPr>
            <p:cNvPr id="167" name="Group 166">
              <a:extLst>
                <a:ext uri="{FF2B5EF4-FFF2-40B4-BE49-F238E27FC236}">
                  <a16:creationId xmlns:a16="http://schemas.microsoft.com/office/drawing/2014/main" id="{51D6F901-0809-D0A8-8596-E58A2F69CD3F}"/>
                </a:ext>
              </a:extLst>
            </p:cNvPr>
            <p:cNvGrpSpPr/>
            <p:nvPr/>
          </p:nvGrpSpPr>
          <p:grpSpPr>
            <a:xfrm>
              <a:off x="3925648" y="1164872"/>
              <a:ext cx="941589" cy="942714"/>
              <a:chOff x="3925648" y="1164872"/>
              <a:chExt cx="941589" cy="942714"/>
            </a:xfrm>
          </p:grpSpPr>
          <p:sp>
            <p:nvSpPr>
              <p:cNvPr id="110" name="Oval 109">
                <a:extLst>
                  <a:ext uri="{FF2B5EF4-FFF2-40B4-BE49-F238E27FC236}">
                    <a16:creationId xmlns:a16="http://schemas.microsoft.com/office/drawing/2014/main" id="{52B13886-046A-5E6E-FADE-A994FC486E2A}"/>
                  </a:ext>
                </a:extLst>
              </p:cNvPr>
              <p:cNvSpPr/>
              <p:nvPr/>
            </p:nvSpPr>
            <p:spPr>
              <a:xfrm>
                <a:off x="3925648" y="1164872"/>
                <a:ext cx="941589" cy="942714"/>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pic>
            <p:nvPicPr>
              <p:cNvPr id="107" name="Graphic 106">
                <a:extLst>
                  <a:ext uri="{FF2B5EF4-FFF2-40B4-BE49-F238E27FC236}">
                    <a16:creationId xmlns:a16="http://schemas.microsoft.com/office/drawing/2014/main" id="{53946FD8-13B9-0153-70B6-6BBE5A2E1B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01804" y="1445645"/>
                <a:ext cx="389278" cy="381168"/>
              </a:xfrm>
              <a:prstGeom prst="rect">
                <a:avLst/>
              </a:prstGeom>
            </p:spPr>
          </p:pic>
        </p:grpSp>
      </p:grpSp>
      <p:grpSp>
        <p:nvGrpSpPr>
          <p:cNvPr id="185" name="Group 184">
            <a:extLst>
              <a:ext uri="{FF2B5EF4-FFF2-40B4-BE49-F238E27FC236}">
                <a16:creationId xmlns:a16="http://schemas.microsoft.com/office/drawing/2014/main" id="{9C139FBA-E9EC-A467-8C26-D9733AF070BF}"/>
              </a:ext>
            </a:extLst>
          </p:cNvPr>
          <p:cNvGrpSpPr/>
          <p:nvPr/>
        </p:nvGrpSpPr>
        <p:grpSpPr>
          <a:xfrm>
            <a:off x="9560208" y="1164872"/>
            <a:ext cx="941589" cy="1858777"/>
            <a:chOff x="9560208" y="1164872"/>
            <a:chExt cx="941589" cy="1858777"/>
          </a:xfrm>
        </p:grpSpPr>
        <p:sp>
          <p:nvSpPr>
            <p:cNvPr id="45" name="Text Placeholder 2">
              <a:extLst>
                <a:ext uri="{FF2B5EF4-FFF2-40B4-BE49-F238E27FC236}">
                  <a16:creationId xmlns:a16="http://schemas.microsoft.com/office/drawing/2014/main" id="{E61B1681-760C-BED0-5F51-A4A38740914C}"/>
                </a:ext>
              </a:extLst>
            </p:cNvPr>
            <p:cNvSpPr txBox="1">
              <a:spLocks/>
            </p:cNvSpPr>
            <p:nvPr/>
          </p:nvSpPr>
          <p:spPr>
            <a:xfrm>
              <a:off x="9573802" y="2383569"/>
              <a:ext cx="914400" cy="640080"/>
            </a:xfrm>
            <a:prstGeom prst="rect">
              <a:avLst/>
            </a:prstGeom>
            <a:noFill/>
          </p:spPr>
          <p:txBody>
            <a:bodyPr lIns="0" tIns="0" rIns="0" bIns="457200" anchor="b"/>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800"/>
                </a:spcAft>
                <a:buClrTx/>
                <a:buSzPct val="80000"/>
                <a:buFont typeface="Arial"/>
                <a:buNone/>
                <a:tabLst/>
                <a:defRPr/>
              </a:pPr>
              <a:r>
                <a:rPr kumimoji="0" lang="en-US" sz="1400" b="1" i="0" u="none" strike="noStrike" kern="1200" cap="none" spc="0" normalizeH="0" baseline="0" noProof="0">
                  <a:ln>
                    <a:noFill/>
                  </a:ln>
                  <a:solidFill>
                    <a:srgbClr val="15141D"/>
                  </a:solidFill>
                  <a:effectLst/>
                  <a:uLnTx/>
                  <a:uFillTx/>
                  <a:latin typeface="Calibri" panose="020F0502020204030204"/>
                  <a:ea typeface="+mn-ea"/>
                  <a:cs typeface="Calibri Light" panose="020F0302020204030204" pitchFamily="34" charset="0"/>
                </a:rPr>
                <a:t>Feedback </a:t>
              </a:r>
            </a:p>
          </p:txBody>
        </p:sp>
        <p:cxnSp>
          <p:nvCxnSpPr>
            <p:cNvPr id="68" name="Straight Connector 67">
              <a:extLst>
                <a:ext uri="{FF2B5EF4-FFF2-40B4-BE49-F238E27FC236}">
                  <a16:creationId xmlns:a16="http://schemas.microsoft.com/office/drawing/2014/main" id="{6729FAAC-4C54-531C-8E92-C78A766715C6}"/>
                </a:ext>
              </a:extLst>
            </p:cNvPr>
            <p:cNvCxnSpPr>
              <a:cxnSpLocks/>
            </p:cNvCxnSpPr>
            <p:nvPr/>
          </p:nvCxnSpPr>
          <p:spPr>
            <a:xfrm>
              <a:off x="10031002" y="2657889"/>
              <a:ext cx="0" cy="365760"/>
            </a:xfrm>
            <a:prstGeom prst="line">
              <a:avLst/>
            </a:prstGeom>
            <a:solidFill>
              <a:srgbClr val="FFFFFF"/>
            </a:solidFill>
            <a:ln w="9525" cap="flat" cmpd="sng" algn="ctr">
              <a:solidFill>
                <a:schemeClr val="accent4"/>
              </a:solidFill>
              <a:prstDash val="solid"/>
              <a:miter lim="800000"/>
              <a:headEnd type="oval"/>
              <a:tailEnd type="oval"/>
            </a:ln>
            <a:effectLst/>
          </p:spPr>
        </p:cxnSp>
        <p:grpSp>
          <p:nvGrpSpPr>
            <p:cNvPr id="172" name="Group 171">
              <a:extLst>
                <a:ext uri="{FF2B5EF4-FFF2-40B4-BE49-F238E27FC236}">
                  <a16:creationId xmlns:a16="http://schemas.microsoft.com/office/drawing/2014/main" id="{F3F7B3D4-B200-5979-8188-A72DF2267DFB}"/>
                </a:ext>
              </a:extLst>
            </p:cNvPr>
            <p:cNvGrpSpPr/>
            <p:nvPr/>
          </p:nvGrpSpPr>
          <p:grpSpPr>
            <a:xfrm>
              <a:off x="9560208" y="1164872"/>
              <a:ext cx="941589" cy="942714"/>
              <a:chOff x="9560208" y="1164872"/>
              <a:chExt cx="941589" cy="942714"/>
            </a:xfrm>
          </p:grpSpPr>
          <p:sp>
            <p:nvSpPr>
              <p:cNvPr id="154" name="Oval 153">
                <a:extLst>
                  <a:ext uri="{FF2B5EF4-FFF2-40B4-BE49-F238E27FC236}">
                    <a16:creationId xmlns:a16="http://schemas.microsoft.com/office/drawing/2014/main" id="{146EADB2-D55D-1470-648C-23A85FE7A5B9}"/>
                  </a:ext>
                </a:extLst>
              </p:cNvPr>
              <p:cNvSpPr/>
              <p:nvPr/>
            </p:nvSpPr>
            <p:spPr>
              <a:xfrm>
                <a:off x="9560208" y="1164872"/>
                <a:ext cx="941589" cy="942714"/>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pic>
            <p:nvPicPr>
              <p:cNvPr id="113" name="Graphic 112">
                <a:extLst>
                  <a:ext uri="{FF2B5EF4-FFF2-40B4-BE49-F238E27FC236}">
                    <a16:creationId xmlns:a16="http://schemas.microsoft.com/office/drawing/2014/main" id="{588B7729-6D8A-D28A-F26D-28BA1F14A7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32795" y="1453269"/>
                <a:ext cx="396414" cy="365920"/>
              </a:xfrm>
              <a:prstGeom prst="rect">
                <a:avLst/>
              </a:prstGeom>
            </p:spPr>
          </p:pic>
        </p:grpSp>
      </p:grpSp>
      <p:grpSp>
        <p:nvGrpSpPr>
          <p:cNvPr id="184" name="Group 183">
            <a:extLst>
              <a:ext uri="{FF2B5EF4-FFF2-40B4-BE49-F238E27FC236}">
                <a16:creationId xmlns:a16="http://schemas.microsoft.com/office/drawing/2014/main" id="{F431F67C-436F-1989-DBC7-054BBC89B9F2}"/>
              </a:ext>
            </a:extLst>
          </p:cNvPr>
          <p:cNvGrpSpPr/>
          <p:nvPr/>
        </p:nvGrpSpPr>
        <p:grpSpPr>
          <a:xfrm>
            <a:off x="8257213" y="1164872"/>
            <a:ext cx="1280160" cy="1858777"/>
            <a:chOff x="8257213" y="1164872"/>
            <a:chExt cx="1280160" cy="1858777"/>
          </a:xfrm>
        </p:grpSpPr>
        <p:sp>
          <p:nvSpPr>
            <p:cNvPr id="51" name="Text Placeholder 2">
              <a:extLst>
                <a:ext uri="{FF2B5EF4-FFF2-40B4-BE49-F238E27FC236}">
                  <a16:creationId xmlns:a16="http://schemas.microsoft.com/office/drawing/2014/main" id="{6045016D-7E5F-A2DB-D4F4-613EFB04B422}"/>
                </a:ext>
              </a:extLst>
            </p:cNvPr>
            <p:cNvSpPr txBox="1">
              <a:spLocks/>
            </p:cNvSpPr>
            <p:nvPr/>
          </p:nvSpPr>
          <p:spPr>
            <a:xfrm>
              <a:off x="8257213" y="2383569"/>
              <a:ext cx="1280160" cy="640080"/>
            </a:xfrm>
            <a:prstGeom prst="rect">
              <a:avLst/>
            </a:prstGeom>
            <a:noFill/>
          </p:spPr>
          <p:txBody>
            <a:bodyPr lIns="0" tIns="0" rIns="0" bIns="457200" anchor="b"/>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800"/>
                </a:spcAft>
                <a:buClrTx/>
                <a:buSzPct val="80000"/>
                <a:buFont typeface="Arial"/>
                <a:buNone/>
                <a:tabLst/>
                <a:defRPr/>
              </a:pPr>
              <a:r>
                <a:rPr kumimoji="0" lang="en-US" sz="1400" b="1" i="0" u="none" strike="noStrike" kern="1200" cap="none" spc="0" normalizeH="0" baseline="0" noProof="0">
                  <a:ln>
                    <a:noFill/>
                  </a:ln>
                  <a:solidFill>
                    <a:srgbClr val="15141D"/>
                  </a:solidFill>
                  <a:effectLst/>
                  <a:uLnTx/>
                  <a:uFillTx/>
                  <a:latin typeface="Calibri" panose="020F0502020204030204"/>
                  <a:ea typeface="+mn-ea"/>
                  <a:cs typeface="Calibri Light" panose="020F0302020204030204" pitchFamily="34" charset="0"/>
                </a:rPr>
                <a:t>Voice Call</a:t>
              </a:r>
            </a:p>
          </p:txBody>
        </p:sp>
        <p:cxnSp>
          <p:nvCxnSpPr>
            <p:cNvPr id="61" name="Straight Connector 60">
              <a:extLst>
                <a:ext uri="{FF2B5EF4-FFF2-40B4-BE49-F238E27FC236}">
                  <a16:creationId xmlns:a16="http://schemas.microsoft.com/office/drawing/2014/main" id="{3DAC8296-33D7-FB9A-9F81-9A9487B9DD5D}"/>
                </a:ext>
              </a:extLst>
            </p:cNvPr>
            <p:cNvCxnSpPr>
              <a:cxnSpLocks/>
            </p:cNvCxnSpPr>
            <p:nvPr/>
          </p:nvCxnSpPr>
          <p:spPr>
            <a:xfrm>
              <a:off x="8897293" y="2657889"/>
              <a:ext cx="0" cy="365760"/>
            </a:xfrm>
            <a:prstGeom prst="line">
              <a:avLst/>
            </a:prstGeom>
            <a:solidFill>
              <a:srgbClr val="FFFFFF"/>
            </a:solidFill>
            <a:ln w="9525" cap="flat" cmpd="sng" algn="ctr">
              <a:solidFill>
                <a:schemeClr val="accent4"/>
              </a:solidFill>
              <a:prstDash val="solid"/>
              <a:miter lim="800000"/>
              <a:headEnd type="oval"/>
              <a:tailEnd type="oval"/>
            </a:ln>
            <a:effectLst/>
          </p:spPr>
        </p:cxnSp>
        <p:grpSp>
          <p:nvGrpSpPr>
            <p:cNvPr id="171" name="Group 170">
              <a:extLst>
                <a:ext uri="{FF2B5EF4-FFF2-40B4-BE49-F238E27FC236}">
                  <a16:creationId xmlns:a16="http://schemas.microsoft.com/office/drawing/2014/main" id="{EA4B5B5D-38E4-20E6-C395-2706FF40363A}"/>
                </a:ext>
              </a:extLst>
            </p:cNvPr>
            <p:cNvGrpSpPr/>
            <p:nvPr/>
          </p:nvGrpSpPr>
          <p:grpSpPr>
            <a:xfrm>
              <a:off x="8426499" y="1164872"/>
              <a:ext cx="941589" cy="942714"/>
              <a:chOff x="8433296" y="1164872"/>
              <a:chExt cx="941589" cy="942714"/>
            </a:xfrm>
          </p:grpSpPr>
          <p:sp>
            <p:nvSpPr>
              <p:cNvPr id="152" name="Oval 151">
                <a:extLst>
                  <a:ext uri="{FF2B5EF4-FFF2-40B4-BE49-F238E27FC236}">
                    <a16:creationId xmlns:a16="http://schemas.microsoft.com/office/drawing/2014/main" id="{DD2CDBA1-8082-3BCD-B271-F88B28FBE7FD}"/>
                  </a:ext>
                </a:extLst>
              </p:cNvPr>
              <p:cNvSpPr/>
              <p:nvPr/>
            </p:nvSpPr>
            <p:spPr>
              <a:xfrm>
                <a:off x="8433296" y="1164872"/>
                <a:ext cx="941589" cy="942714"/>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pic>
            <p:nvPicPr>
              <p:cNvPr id="115" name="Graphic 114">
                <a:extLst>
                  <a:ext uri="{FF2B5EF4-FFF2-40B4-BE49-F238E27FC236}">
                    <a16:creationId xmlns:a16="http://schemas.microsoft.com/office/drawing/2014/main" id="{0A83502D-D401-EC49-7285-6815E3B05B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05883" y="1438022"/>
                <a:ext cx="396414" cy="396414"/>
              </a:xfrm>
              <a:prstGeom prst="rect">
                <a:avLst/>
              </a:prstGeom>
            </p:spPr>
          </p:pic>
        </p:grpSp>
      </p:grpSp>
      <p:grpSp>
        <p:nvGrpSpPr>
          <p:cNvPr id="181" name="Group 180">
            <a:extLst>
              <a:ext uri="{FF2B5EF4-FFF2-40B4-BE49-F238E27FC236}">
                <a16:creationId xmlns:a16="http://schemas.microsoft.com/office/drawing/2014/main" id="{F1F32BD4-4A4D-426C-DEFC-D93516CA0371}"/>
              </a:ext>
            </a:extLst>
          </p:cNvPr>
          <p:cNvGrpSpPr/>
          <p:nvPr/>
        </p:nvGrpSpPr>
        <p:grpSpPr>
          <a:xfrm>
            <a:off x="6179472" y="1164872"/>
            <a:ext cx="941589" cy="1858777"/>
            <a:chOff x="6179472" y="1164872"/>
            <a:chExt cx="941589" cy="1858777"/>
          </a:xfrm>
        </p:grpSpPr>
        <p:sp>
          <p:nvSpPr>
            <p:cNvPr id="47" name="Text Placeholder 2">
              <a:extLst>
                <a:ext uri="{FF2B5EF4-FFF2-40B4-BE49-F238E27FC236}">
                  <a16:creationId xmlns:a16="http://schemas.microsoft.com/office/drawing/2014/main" id="{5CC581B6-E1F1-83DD-6302-3D2443CFE005}"/>
                </a:ext>
              </a:extLst>
            </p:cNvPr>
            <p:cNvSpPr txBox="1">
              <a:spLocks/>
            </p:cNvSpPr>
            <p:nvPr/>
          </p:nvSpPr>
          <p:spPr>
            <a:xfrm>
              <a:off x="6193066" y="2383569"/>
              <a:ext cx="914400" cy="640080"/>
            </a:xfrm>
            <a:prstGeom prst="rect">
              <a:avLst/>
            </a:prstGeom>
            <a:noFill/>
          </p:spPr>
          <p:txBody>
            <a:bodyPr lIns="0" tIns="0" rIns="0" bIns="457200" anchor="b"/>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800"/>
                </a:spcAft>
                <a:buClrTx/>
                <a:buSzPct val="80000"/>
                <a:buFont typeface="Arial"/>
                <a:buNone/>
                <a:tabLst/>
                <a:defRPr/>
              </a:pPr>
              <a:r>
                <a:rPr kumimoji="0" lang="en-US" sz="1400" b="1" i="0" u="none" strike="noStrike" kern="1200" cap="none" spc="0" normalizeH="0" baseline="0" noProof="0">
                  <a:ln>
                    <a:noFill/>
                  </a:ln>
                  <a:solidFill>
                    <a:srgbClr val="15141D"/>
                  </a:solidFill>
                  <a:effectLst/>
                  <a:uLnTx/>
                  <a:uFillTx/>
                  <a:latin typeface="Calibri" panose="020F0502020204030204"/>
                  <a:ea typeface="+mn-ea"/>
                  <a:cs typeface="Calibri Light" panose="020F0302020204030204" pitchFamily="34" charset="0"/>
                </a:rPr>
                <a:t>Web Chat </a:t>
              </a:r>
            </a:p>
          </p:txBody>
        </p:sp>
        <p:cxnSp>
          <p:nvCxnSpPr>
            <p:cNvPr id="63" name="Straight Connector 62">
              <a:extLst>
                <a:ext uri="{FF2B5EF4-FFF2-40B4-BE49-F238E27FC236}">
                  <a16:creationId xmlns:a16="http://schemas.microsoft.com/office/drawing/2014/main" id="{0F235D7D-AC95-C8CD-1E3D-383EB07E436E}"/>
                </a:ext>
              </a:extLst>
            </p:cNvPr>
            <p:cNvCxnSpPr>
              <a:cxnSpLocks/>
            </p:cNvCxnSpPr>
            <p:nvPr/>
          </p:nvCxnSpPr>
          <p:spPr>
            <a:xfrm>
              <a:off x="6650266" y="2657889"/>
              <a:ext cx="0" cy="365760"/>
            </a:xfrm>
            <a:prstGeom prst="line">
              <a:avLst/>
            </a:prstGeom>
            <a:solidFill>
              <a:srgbClr val="FFFFFF"/>
            </a:solidFill>
            <a:ln w="9525" cap="flat" cmpd="sng" algn="ctr">
              <a:solidFill>
                <a:schemeClr val="accent4"/>
              </a:solidFill>
              <a:prstDash val="solid"/>
              <a:miter lim="800000"/>
              <a:headEnd type="oval"/>
              <a:tailEnd type="oval"/>
            </a:ln>
            <a:effectLst/>
          </p:spPr>
        </p:cxnSp>
        <p:grpSp>
          <p:nvGrpSpPr>
            <p:cNvPr id="169" name="Group 168">
              <a:extLst>
                <a:ext uri="{FF2B5EF4-FFF2-40B4-BE49-F238E27FC236}">
                  <a16:creationId xmlns:a16="http://schemas.microsoft.com/office/drawing/2014/main" id="{63EFBFFD-D05D-62D1-3984-EC79CDD158C4}"/>
                </a:ext>
              </a:extLst>
            </p:cNvPr>
            <p:cNvGrpSpPr/>
            <p:nvPr/>
          </p:nvGrpSpPr>
          <p:grpSpPr>
            <a:xfrm>
              <a:off x="6179472" y="1164872"/>
              <a:ext cx="941589" cy="942714"/>
              <a:chOff x="6179472" y="1164872"/>
              <a:chExt cx="941589" cy="942714"/>
            </a:xfrm>
          </p:grpSpPr>
          <p:sp>
            <p:nvSpPr>
              <p:cNvPr id="150" name="Oval 149">
                <a:extLst>
                  <a:ext uri="{FF2B5EF4-FFF2-40B4-BE49-F238E27FC236}">
                    <a16:creationId xmlns:a16="http://schemas.microsoft.com/office/drawing/2014/main" id="{5819A5EF-884A-1EB7-B70E-A041B37E4917}"/>
                  </a:ext>
                </a:extLst>
              </p:cNvPr>
              <p:cNvSpPr/>
              <p:nvPr/>
            </p:nvSpPr>
            <p:spPr>
              <a:xfrm>
                <a:off x="6179472" y="1164872"/>
                <a:ext cx="941589" cy="942714"/>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pic>
            <p:nvPicPr>
              <p:cNvPr id="117" name="Graphic 116">
                <a:extLst>
                  <a:ext uri="{FF2B5EF4-FFF2-40B4-BE49-F238E27FC236}">
                    <a16:creationId xmlns:a16="http://schemas.microsoft.com/office/drawing/2014/main" id="{30D0A2B9-4462-A765-473E-BD8B110BEDC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52059" y="1438022"/>
                <a:ext cx="396414" cy="396414"/>
              </a:xfrm>
              <a:prstGeom prst="rect">
                <a:avLst/>
              </a:prstGeom>
            </p:spPr>
          </p:pic>
        </p:grpSp>
      </p:grpSp>
      <p:grpSp>
        <p:nvGrpSpPr>
          <p:cNvPr id="180" name="Group 179">
            <a:extLst>
              <a:ext uri="{FF2B5EF4-FFF2-40B4-BE49-F238E27FC236}">
                <a16:creationId xmlns:a16="http://schemas.microsoft.com/office/drawing/2014/main" id="{453D30DB-2876-A010-079B-B0D21A5D7250}"/>
              </a:ext>
            </a:extLst>
          </p:cNvPr>
          <p:cNvGrpSpPr/>
          <p:nvPr/>
        </p:nvGrpSpPr>
        <p:grpSpPr>
          <a:xfrm>
            <a:off x="5052560" y="1164872"/>
            <a:ext cx="941589" cy="1858777"/>
            <a:chOff x="5052560" y="1164872"/>
            <a:chExt cx="941589" cy="1858777"/>
          </a:xfrm>
        </p:grpSpPr>
        <p:sp>
          <p:nvSpPr>
            <p:cNvPr id="46" name="Text Placeholder 2">
              <a:extLst>
                <a:ext uri="{FF2B5EF4-FFF2-40B4-BE49-F238E27FC236}">
                  <a16:creationId xmlns:a16="http://schemas.microsoft.com/office/drawing/2014/main" id="{08E3465D-0C66-134D-5B76-253F646CCC99}"/>
                </a:ext>
              </a:extLst>
            </p:cNvPr>
            <p:cNvSpPr txBox="1">
              <a:spLocks/>
            </p:cNvSpPr>
            <p:nvPr/>
          </p:nvSpPr>
          <p:spPr>
            <a:xfrm>
              <a:off x="5066154" y="2383569"/>
              <a:ext cx="914400" cy="640080"/>
            </a:xfrm>
            <a:prstGeom prst="rect">
              <a:avLst/>
            </a:prstGeom>
            <a:noFill/>
          </p:spPr>
          <p:txBody>
            <a:bodyPr lIns="0" tIns="0" rIns="0" bIns="457200" anchor="b"/>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800"/>
                </a:spcAft>
                <a:buClrTx/>
                <a:buSzPct val="80000"/>
                <a:buFont typeface="Arial"/>
                <a:buNone/>
                <a:tabLst/>
                <a:defRPr/>
              </a:pPr>
              <a:r>
                <a:rPr kumimoji="0" lang="en-US" sz="1400" b="1" i="0" u="none" strike="noStrike" kern="1200" cap="none" spc="0" normalizeH="0" baseline="0" noProof="0">
                  <a:ln>
                    <a:noFill/>
                  </a:ln>
                  <a:solidFill>
                    <a:srgbClr val="15141D"/>
                  </a:solidFill>
                  <a:effectLst/>
                  <a:uLnTx/>
                  <a:uFillTx/>
                  <a:latin typeface="Calibri" panose="020F0502020204030204"/>
                  <a:ea typeface="+mn-ea"/>
                  <a:cs typeface="Calibri Light" panose="020F0302020204030204" pitchFamily="34" charset="0"/>
                </a:rPr>
                <a:t>Email</a:t>
              </a:r>
            </a:p>
          </p:txBody>
        </p:sp>
        <p:cxnSp>
          <p:nvCxnSpPr>
            <p:cNvPr id="64" name="Straight Connector 63">
              <a:extLst>
                <a:ext uri="{FF2B5EF4-FFF2-40B4-BE49-F238E27FC236}">
                  <a16:creationId xmlns:a16="http://schemas.microsoft.com/office/drawing/2014/main" id="{9024EDE9-3EA8-8ACC-1036-7CFBBADEE198}"/>
                </a:ext>
              </a:extLst>
            </p:cNvPr>
            <p:cNvCxnSpPr>
              <a:cxnSpLocks/>
            </p:cNvCxnSpPr>
            <p:nvPr/>
          </p:nvCxnSpPr>
          <p:spPr>
            <a:xfrm>
              <a:off x="5523354" y="2657889"/>
              <a:ext cx="0" cy="365760"/>
            </a:xfrm>
            <a:prstGeom prst="line">
              <a:avLst/>
            </a:prstGeom>
            <a:solidFill>
              <a:srgbClr val="FFFFFF"/>
            </a:solidFill>
            <a:ln w="9525" cap="flat" cmpd="sng" algn="ctr">
              <a:solidFill>
                <a:schemeClr val="accent4"/>
              </a:solidFill>
              <a:prstDash val="solid"/>
              <a:miter lim="800000"/>
              <a:headEnd type="oval"/>
              <a:tailEnd type="oval"/>
            </a:ln>
            <a:effectLst/>
          </p:spPr>
        </p:cxnSp>
        <p:grpSp>
          <p:nvGrpSpPr>
            <p:cNvPr id="168" name="Group 167">
              <a:extLst>
                <a:ext uri="{FF2B5EF4-FFF2-40B4-BE49-F238E27FC236}">
                  <a16:creationId xmlns:a16="http://schemas.microsoft.com/office/drawing/2014/main" id="{A270F5AE-1506-97C4-E02A-F4B95E8B2FC4}"/>
                </a:ext>
              </a:extLst>
            </p:cNvPr>
            <p:cNvGrpSpPr/>
            <p:nvPr/>
          </p:nvGrpSpPr>
          <p:grpSpPr>
            <a:xfrm>
              <a:off x="5052560" y="1164872"/>
              <a:ext cx="941589" cy="942714"/>
              <a:chOff x="5052560" y="1164872"/>
              <a:chExt cx="941589" cy="942714"/>
            </a:xfrm>
          </p:grpSpPr>
          <p:sp>
            <p:nvSpPr>
              <p:cNvPr id="151" name="Oval 150">
                <a:extLst>
                  <a:ext uri="{FF2B5EF4-FFF2-40B4-BE49-F238E27FC236}">
                    <a16:creationId xmlns:a16="http://schemas.microsoft.com/office/drawing/2014/main" id="{C2B36ABF-9EC5-FC7D-E315-239E893921C2}"/>
                  </a:ext>
                </a:extLst>
              </p:cNvPr>
              <p:cNvSpPr/>
              <p:nvPr/>
            </p:nvSpPr>
            <p:spPr>
              <a:xfrm>
                <a:off x="5052560" y="1164872"/>
                <a:ext cx="941589" cy="942714"/>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pic>
            <p:nvPicPr>
              <p:cNvPr id="119" name="Graphic 118">
                <a:extLst>
                  <a:ext uri="{FF2B5EF4-FFF2-40B4-BE49-F238E27FC236}">
                    <a16:creationId xmlns:a16="http://schemas.microsoft.com/office/drawing/2014/main" id="{6038AD36-989A-8D40-09EE-C99D76D602F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48017" y="1460892"/>
                <a:ext cx="350674" cy="350674"/>
              </a:xfrm>
              <a:prstGeom prst="rect">
                <a:avLst/>
              </a:prstGeom>
            </p:spPr>
          </p:pic>
        </p:grpSp>
      </p:grpSp>
      <p:grpSp>
        <p:nvGrpSpPr>
          <p:cNvPr id="178" name="Group 177">
            <a:extLst>
              <a:ext uri="{FF2B5EF4-FFF2-40B4-BE49-F238E27FC236}">
                <a16:creationId xmlns:a16="http://schemas.microsoft.com/office/drawing/2014/main" id="{7BA15888-F6EA-1575-4271-8B440DA91404}"/>
              </a:ext>
            </a:extLst>
          </p:cNvPr>
          <p:cNvGrpSpPr/>
          <p:nvPr/>
        </p:nvGrpSpPr>
        <p:grpSpPr>
          <a:xfrm>
            <a:off x="1671824" y="1164872"/>
            <a:ext cx="941589" cy="1858777"/>
            <a:chOff x="1671824" y="1164872"/>
            <a:chExt cx="941589" cy="1858777"/>
          </a:xfrm>
        </p:grpSpPr>
        <p:grpSp>
          <p:nvGrpSpPr>
            <p:cNvPr id="175" name="Group 174">
              <a:extLst>
                <a:ext uri="{FF2B5EF4-FFF2-40B4-BE49-F238E27FC236}">
                  <a16:creationId xmlns:a16="http://schemas.microsoft.com/office/drawing/2014/main" id="{E792E924-5D21-6EDD-E631-6276EDD78E4A}"/>
                </a:ext>
              </a:extLst>
            </p:cNvPr>
            <p:cNvGrpSpPr/>
            <p:nvPr/>
          </p:nvGrpSpPr>
          <p:grpSpPr>
            <a:xfrm>
              <a:off x="1671824" y="1164872"/>
              <a:ext cx="941589" cy="1858777"/>
              <a:chOff x="1671824" y="1164872"/>
              <a:chExt cx="941589" cy="1858777"/>
            </a:xfrm>
          </p:grpSpPr>
          <p:sp>
            <p:nvSpPr>
              <p:cNvPr id="44" name="Text Placeholder 2">
                <a:extLst>
                  <a:ext uri="{FF2B5EF4-FFF2-40B4-BE49-F238E27FC236}">
                    <a16:creationId xmlns:a16="http://schemas.microsoft.com/office/drawing/2014/main" id="{BDB4A424-52DE-A3D1-3D99-0D97492305F7}"/>
                  </a:ext>
                </a:extLst>
              </p:cNvPr>
              <p:cNvSpPr txBox="1">
                <a:spLocks/>
              </p:cNvSpPr>
              <p:nvPr/>
            </p:nvSpPr>
            <p:spPr>
              <a:xfrm>
                <a:off x="1685418" y="2383569"/>
                <a:ext cx="914400" cy="640080"/>
              </a:xfrm>
              <a:prstGeom prst="rect">
                <a:avLst/>
              </a:prstGeom>
              <a:noFill/>
            </p:spPr>
            <p:txBody>
              <a:bodyPr lIns="0" tIns="0" rIns="0" bIns="457200" anchor="b"/>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800"/>
                  </a:spcAft>
                  <a:buClrTx/>
                  <a:buSzPct val="80000"/>
                  <a:buFont typeface="Arial"/>
                  <a:buNone/>
                  <a:tabLst/>
                  <a:defRPr/>
                </a:pPr>
                <a:r>
                  <a:rPr kumimoji="0" lang="en-US" sz="1400" b="1" i="0" u="none" strike="noStrike" kern="1200" cap="none" spc="0" normalizeH="0" baseline="0" noProof="0">
                    <a:ln>
                      <a:noFill/>
                    </a:ln>
                    <a:solidFill>
                      <a:srgbClr val="15141D"/>
                    </a:solidFill>
                    <a:effectLst/>
                    <a:uLnTx/>
                    <a:uFillTx/>
                    <a:latin typeface="Calibri" panose="020F0502020204030204"/>
                    <a:ea typeface="+mn-ea"/>
                    <a:cs typeface="Calibri Light" panose="020F0302020204030204" pitchFamily="34" charset="0"/>
                  </a:rPr>
                  <a:t>Website</a:t>
                </a:r>
              </a:p>
            </p:txBody>
          </p:sp>
          <p:grpSp>
            <p:nvGrpSpPr>
              <p:cNvPr id="165" name="Group 164">
                <a:extLst>
                  <a:ext uri="{FF2B5EF4-FFF2-40B4-BE49-F238E27FC236}">
                    <a16:creationId xmlns:a16="http://schemas.microsoft.com/office/drawing/2014/main" id="{CEADBE75-9D1B-C8CB-1641-EC4A25618B98}"/>
                  </a:ext>
                </a:extLst>
              </p:cNvPr>
              <p:cNvGrpSpPr/>
              <p:nvPr/>
            </p:nvGrpSpPr>
            <p:grpSpPr>
              <a:xfrm>
                <a:off x="1671824" y="1164872"/>
                <a:ext cx="941589" cy="942714"/>
                <a:chOff x="1671824" y="1164872"/>
                <a:chExt cx="941589" cy="942714"/>
              </a:xfrm>
            </p:grpSpPr>
            <p:sp>
              <p:nvSpPr>
                <p:cNvPr id="149" name="Oval 148">
                  <a:extLst>
                    <a:ext uri="{FF2B5EF4-FFF2-40B4-BE49-F238E27FC236}">
                      <a16:creationId xmlns:a16="http://schemas.microsoft.com/office/drawing/2014/main" id="{FD4EF374-D701-C309-FDD3-DB94725942F5}"/>
                    </a:ext>
                  </a:extLst>
                </p:cNvPr>
                <p:cNvSpPr/>
                <p:nvPr/>
              </p:nvSpPr>
              <p:spPr>
                <a:xfrm>
                  <a:off x="1671824" y="1164872"/>
                  <a:ext cx="941589" cy="942714"/>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pic>
              <p:nvPicPr>
                <p:cNvPr id="121" name="Graphic 120">
                  <a:extLst>
                    <a:ext uri="{FF2B5EF4-FFF2-40B4-BE49-F238E27FC236}">
                      <a16:creationId xmlns:a16="http://schemas.microsoft.com/office/drawing/2014/main" id="{A2597DF4-E6AD-092F-6D5D-A87EEC60C4E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952034" y="1460892"/>
                  <a:ext cx="381168" cy="350674"/>
                </a:xfrm>
                <a:prstGeom prst="rect">
                  <a:avLst/>
                </a:prstGeom>
              </p:spPr>
            </p:pic>
          </p:grpSp>
        </p:grpSp>
        <p:cxnSp>
          <p:nvCxnSpPr>
            <p:cNvPr id="67" name="Straight Connector 66">
              <a:extLst>
                <a:ext uri="{FF2B5EF4-FFF2-40B4-BE49-F238E27FC236}">
                  <a16:creationId xmlns:a16="http://schemas.microsoft.com/office/drawing/2014/main" id="{6362E2FB-EA29-C0F9-8AD8-0E984DBD5CCB}"/>
                </a:ext>
              </a:extLst>
            </p:cNvPr>
            <p:cNvCxnSpPr>
              <a:cxnSpLocks/>
            </p:cNvCxnSpPr>
            <p:nvPr/>
          </p:nvCxnSpPr>
          <p:spPr>
            <a:xfrm>
              <a:off x="2142618" y="2657889"/>
              <a:ext cx="0" cy="365760"/>
            </a:xfrm>
            <a:prstGeom prst="line">
              <a:avLst/>
            </a:prstGeom>
            <a:solidFill>
              <a:srgbClr val="FFFFFF"/>
            </a:solidFill>
            <a:ln w="9525" cap="flat" cmpd="sng" algn="ctr">
              <a:solidFill>
                <a:schemeClr val="accent4"/>
              </a:solidFill>
              <a:prstDash val="solid"/>
              <a:miter lim="800000"/>
              <a:headEnd type="oval"/>
              <a:tailEnd type="oval"/>
            </a:ln>
            <a:effectLst/>
          </p:spPr>
        </p:cxnSp>
      </p:grpSp>
      <p:grpSp>
        <p:nvGrpSpPr>
          <p:cNvPr id="177" name="Group 176">
            <a:extLst>
              <a:ext uri="{FF2B5EF4-FFF2-40B4-BE49-F238E27FC236}">
                <a16:creationId xmlns:a16="http://schemas.microsoft.com/office/drawing/2014/main" id="{7DD42AF3-4ED2-1414-E15A-57C343AB6C12}"/>
              </a:ext>
            </a:extLst>
          </p:cNvPr>
          <p:cNvGrpSpPr/>
          <p:nvPr/>
        </p:nvGrpSpPr>
        <p:grpSpPr>
          <a:xfrm>
            <a:off x="2798736" y="1164872"/>
            <a:ext cx="941589" cy="1858777"/>
            <a:chOff x="2798736" y="1164872"/>
            <a:chExt cx="941589" cy="1858777"/>
          </a:xfrm>
        </p:grpSpPr>
        <p:grpSp>
          <p:nvGrpSpPr>
            <p:cNvPr id="176" name="Group 175">
              <a:extLst>
                <a:ext uri="{FF2B5EF4-FFF2-40B4-BE49-F238E27FC236}">
                  <a16:creationId xmlns:a16="http://schemas.microsoft.com/office/drawing/2014/main" id="{A947D936-3E18-609D-5368-D677C0034655}"/>
                </a:ext>
              </a:extLst>
            </p:cNvPr>
            <p:cNvGrpSpPr/>
            <p:nvPr/>
          </p:nvGrpSpPr>
          <p:grpSpPr>
            <a:xfrm>
              <a:off x="2812330" y="2383569"/>
              <a:ext cx="914400" cy="640080"/>
              <a:chOff x="2812330" y="2383569"/>
              <a:chExt cx="914400" cy="640080"/>
            </a:xfrm>
          </p:grpSpPr>
          <p:sp>
            <p:nvSpPr>
              <p:cNvPr id="48" name="Text Placeholder 2">
                <a:extLst>
                  <a:ext uri="{FF2B5EF4-FFF2-40B4-BE49-F238E27FC236}">
                    <a16:creationId xmlns:a16="http://schemas.microsoft.com/office/drawing/2014/main" id="{3974825E-846E-8C57-1971-92CD2B0F5AFF}"/>
                  </a:ext>
                </a:extLst>
              </p:cNvPr>
              <p:cNvSpPr txBox="1">
                <a:spLocks/>
              </p:cNvSpPr>
              <p:nvPr/>
            </p:nvSpPr>
            <p:spPr>
              <a:xfrm>
                <a:off x="2812330" y="2383569"/>
                <a:ext cx="914400" cy="640080"/>
              </a:xfrm>
              <a:prstGeom prst="rect">
                <a:avLst/>
              </a:prstGeom>
              <a:noFill/>
            </p:spPr>
            <p:txBody>
              <a:bodyPr lIns="0" tIns="0" rIns="0" bIns="457200" anchor="b"/>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800"/>
                  </a:spcAft>
                  <a:buClrTx/>
                  <a:buSzPct val="80000"/>
                  <a:buFont typeface="Arial"/>
                  <a:buNone/>
                  <a:tabLst/>
                  <a:defRPr/>
                </a:pPr>
                <a:r>
                  <a:rPr kumimoji="0" lang="en-US" sz="1400" b="1" i="0" u="none" strike="noStrike" kern="1200" cap="none" spc="0" normalizeH="0" baseline="0" noProof="0">
                    <a:ln>
                      <a:noFill/>
                    </a:ln>
                    <a:solidFill>
                      <a:srgbClr val="15141D"/>
                    </a:solidFill>
                    <a:effectLst/>
                    <a:uLnTx/>
                    <a:uFillTx/>
                    <a:latin typeface="Calibri" panose="020F0502020204030204"/>
                    <a:ea typeface="+mn-ea"/>
                    <a:cs typeface="Calibri Light" panose="020F0302020204030204" pitchFamily="34" charset="0"/>
                  </a:rPr>
                  <a:t>Self-Service </a:t>
                </a:r>
              </a:p>
            </p:txBody>
          </p:sp>
          <p:cxnSp>
            <p:nvCxnSpPr>
              <p:cNvPr id="66" name="Straight Connector 65">
                <a:extLst>
                  <a:ext uri="{FF2B5EF4-FFF2-40B4-BE49-F238E27FC236}">
                    <a16:creationId xmlns:a16="http://schemas.microsoft.com/office/drawing/2014/main" id="{17F15384-9EFC-A0F6-B78B-24A6AA7F1406}"/>
                  </a:ext>
                </a:extLst>
              </p:cNvPr>
              <p:cNvCxnSpPr>
                <a:cxnSpLocks/>
              </p:cNvCxnSpPr>
              <p:nvPr/>
            </p:nvCxnSpPr>
            <p:spPr>
              <a:xfrm>
                <a:off x="3269530" y="2657889"/>
                <a:ext cx="0" cy="365760"/>
              </a:xfrm>
              <a:prstGeom prst="line">
                <a:avLst/>
              </a:prstGeom>
              <a:solidFill>
                <a:srgbClr val="FFFFFF"/>
              </a:solidFill>
              <a:ln w="9525" cap="flat" cmpd="sng" algn="ctr">
                <a:solidFill>
                  <a:schemeClr val="accent4"/>
                </a:solidFill>
                <a:prstDash val="solid"/>
                <a:miter lim="800000"/>
                <a:headEnd type="oval"/>
                <a:tailEnd type="oval"/>
              </a:ln>
              <a:effectLst/>
            </p:spPr>
          </p:cxnSp>
        </p:grpSp>
        <p:grpSp>
          <p:nvGrpSpPr>
            <p:cNvPr id="166" name="Group 165">
              <a:extLst>
                <a:ext uri="{FF2B5EF4-FFF2-40B4-BE49-F238E27FC236}">
                  <a16:creationId xmlns:a16="http://schemas.microsoft.com/office/drawing/2014/main" id="{14E499BC-B38C-6568-746C-3DF4CFAA921D}"/>
                </a:ext>
              </a:extLst>
            </p:cNvPr>
            <p:cNvGrpSpPr/>
            <p:nvPr/>
          </p:nvGrpSpPr>
          <p:grpSpPr>
            <a:xfrm>
              <a:off x="2798736" y="1164872"/>
              <a:ext cx="941589" cy="942714"/>
              <a:chOff x="2798736" y="1164872"/>
              <a:chExt cx="941589" cy="942714"/>
            </a:xfrm>
          </p:grpSpPr>
          <p:sp>
            <p:nvSpPr>
              <p:cNvPr id="148" name="Oval 147">
                <a:extLst>
                  <a:ext uri="{FF2B5EF4-FFF2-40B4-BE49-F238E27FC236}">
                    <a16:creationId xmlns:a16="http://schemas.microsoft.com/office/drawing/2014/main" id="{7978917B-CD47-1887-BEB4-86BB135543E3}"/>
                  </a:ext>
                </a:extLst>
              </p:cNvPr>
              <p:cNvSpPr/>
              <p:nvPr/>
            </p:nvSpPr>
            <p:spPr>
              <a:xfrm>
                <a:off x="2798736" y="1164872"/>
                <a:ext cx="941589" cy="942714"/>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pic>
            <p:nvPicPr>
              <p:cNvPr id="123" name="Graphic 122">
                <a:extLst>
                  <a:ext uri="{FF2B5EF4-FFF2-40B4-BE49-F238E27FC236}">
                    <a16:creationId xmlns:a16="http://schemas.microsoft.com/office/drawing/2014/main" id="{E89AE7B9-635C-E82A-62CE-6C1529C2FFA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24686" y="1445645"/>
                <a:ext cx="289688" cy="381168"/>
              </a:xfrm>
              <a:prstGeom prst="rect">
                <a:avLst/>
              </a:prstGeom>
            </p:spPr>
          </p:pic>
        </p:grpSp>
      </p:grpSp>
      <p:grpSp>
        <p:nvGrpSpPr>
          <p:cNvPr id="182" name="Group 181">
            <a:extLst>
              <a:ext uri="{FF2B5EF4-FFF2-40B4-BE49-F238E27FC236}">
                <a16:creationId xmlns:a16="http://schemas.microsoft.com/office/drawing/2014/main" id="{E8702F10-F903-786B-0E0F-89623EA57609}"/>
              </a:ext>
            </a:extLst>
          </p:cNvPr>
          <p:cNvGrpSpPr/>
          <p:nvPr/>
        </p:nvGrpSpPr>
        <p:grpSpPr>
          <a:xfrm>
            <a:off x="7306384" y="1164872"/>
            <a:ext cx="941589" cy="1858777"/>
            <a:chOff x="7306384" y="1164872"/>
            <a:chExt cx="941589" cy="1858777"/>
          </a:xfrm>
        </p:grpSpPr>
        <p:sp>
          <p:nvSpPr>
            <p:cNvPr id="50" name="Text Placeholder 2">
              <a:extLst>
                <a:ext uri="{FF2B5EF4-FFF2-40B4-BE49-F238E27FC236}">
                  <a16:creationId xmlns:a16="http://schemas.microsoft.com/office/drawing/2014/main" id="{EA4A3311-B0A3-6F2C-8DD4-6277A0E6CB4B}"/>
                </a:ext>
              </a:extLst>
            </p:cNvPr>
            <p:cNvSpPr txBox="1">
              <a:spLocks/>
            </p:cNvSpPr>
            <p:nvPr/>
          </p:nvSpPr>
          <p:spPr>
            <a:xfrm>
              <a:off x="7319978" y="2383569"/>
              <a:ext cx="914400" cy="640080"/>
            </a:xfrm>
            <a:prstGeom prst="rect">
              <a:avLst/>
            </a:prstGeom>
            <a:noFill/>
          </p:spPr>
          <p:txBody>
            <a:bodyPr lIns="0" tIns="0" rIns="0" bIns="457200" anchor="b"/>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800"/>
                </a:spcAft>
                <a:buClrTx/>
                <a:buSzPct val="80000"/>
                <a:buFont typeface="Arial"/>
                <a:buNone/>
                <a:tabLst/>
                <a:defRPr/>
              </a:pPr>
              <a:r>
                <a:rPr kumimoji="0" lang="en-US" sz="1400" b="1" i="0" u="none" strike="noStrike" kern="1200" cap="none" spc="0" normalizeH="0" baseline="0" noProof="0">
                  <a:ln>
                    <a:noFill/>
                  </a:ln>
                  <a:solidFill>
                    <a:srgbClr val="15141D"/>
                  </a:solidFill>
                  <a:effectLst/>
                  <a:uLnTx/>
                  <a:uFillTx/>
                  <a:latin typeface="Calibri" panose="020F0502020204030204"/>
                  <a:ea typeface="+mn-ea"/>
                  <a:cs typeface="Calibri Light"/>
                </a:rPr>
                <a:t>IVR/IVA </a:t>
              </a:r>
              <a:endParaRPr kumimoji="0" lang="en-US" sz="1400" b="1" i="0" u="none" strike="noStrike" kern="1200" cap="none" spc="0" normalizeH="0" baseline="0" noProof="0">
                <a:ln>
                  <a:noFill/>
                </a:ln>
                <a:solidFill>
                  <a:srgbClr val="15141D"/>
                </a:solidFill>
                <a:effectLst/>
                <a:uLnTx/>
                <a:uFillTx/>
                <a:latin typeface="Calibri" panose="020F0502020204030204"/>
                <a:ea typeface="+mn-ea"/>
                <a:cs typeface="Calibri Light" panose="020F0302020204030204" pitchFamily="34" charset="0"/>
              </a:endParaRPr>
            </a:p>
          </p:txBody>
        </p:sp>
        <p:cxnSp>
          <p:nvCxnSpPr>
            <p:cNvPr id="62" name="Straight Connector 61">
              <a:extLst>
                <a:ext uri="{FF2B5EF4-FFF2-40B4-BE49-F238E27FC236}">
                  <a16:creationId xmlns:a16="http://schemas.microsoft.com/office/drawing/2014/main" id="{1A3AF6E0-4145-B273-F39D-7E14C799143F}"/>
                </a:ext>
              </a:extLst>
            </p:cNvPr>
            <p:cNvCxnSpPr>
              <a:cxnSpLocks/>
            </p:cNvCxnSpPr>
            <p:nvPr/>
          </p:nvCxnSpPr>
          <p:spPr>
            <a:xfrm>
              <a:off x="7777178" y="2657889"/>
              <a:ext cx="0" cy="365760"/>
            </a:xfrm>
            <a:prstGeom prst="line">
              <a:avLst/>
            </a:prstGeom>
            <a:solidFill>
              <a:srgbClr val="FFFFFF"/>
            </a:solidFill>
            <a:ln w="9525" cap="flat" cmpd="sng" algn="ctr">
              <a:solidFill>
                <a:schemeClr val="accent4"/>
              </a:solidFill>
              <a:prstDash val="solid"/>
              <a:miter lim="800000"/>
              <a:headEnd type="oval"/>
              <a:tailEnd type="oval"/>
            </a:ln>
            <a:effectLst/>
          </p:spPr>
        </p:cxnSp>
        <p:grpSp>
          <p:nvGrpSpPr>
            <p:cNvPr id="170" name="Group 169">
              <a:extLst>
                <a:ext uri="{FF2B5EF4-FFF2-40B4-BE49-F238E27FC236}">
                  <a16:creationId xmlns:a16="http://schemas.microsoft.com/office/drawing/2014/main" id="{A19C5AC7-B458-CC4C-9066-1FE614B2AA74}"/>
                </a:ext>
              </a:extLst>
            </p:cNvPr>
            <p:cNvGrpSpPr/>
            <p:nvPr/>
          </p:nvGrpSpPr>
          <p:grpSpPr>
            <a:xfrm>
              <a:off x="7306384" y="1164872"/>
              <a:ext cx="941589" cy="942714"/>
              <a:chOff x="7306384" y="1164872"/>
              <a:chExt cx="941589" cy="942714"/>
            </a:xfrm>
          </p:grpSpPr>
          <p:sp>
            <p:nvSpPr>
              <p:cNvPr id="153" name="Oval 152">
                <a:extLst>
                  <a:ext uri="{FF2B5EF4-FFF2-40B4-BE49-F238E27FC236}">
                    <a16:creationId xmlns:a16="http://schemas.microsoft.com/office/drawing/2014/main" id="{8E275FDD-44E8-D52F-10E5-27CC7CDB3BF7}"/>
                  </a:ext>
                </a:extLst>
              </p:cNvPr>
              <p:cNvSpPr/>
              <p:nvPr/>
            </p:nvSpPr>
            <p:spPr>
              <a:xfrm>
                <a:off x="7306384" y="1164872"/>
                <a:ext cx="941589" cy="942714"/>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pic>
            <p:nvPicPr>
              <p:cNvPr id="125" name="Graphic 124">
                <a:extLst>
                  <a:ext uri="{FF2B5EF4-FFF2-40B4-BE49-F238E27FC236}">
                    <a16:creationId xmlns:a16="http://schemas.microsoft.com/office/drawing/2014/main" id="{F683BCE2-AD65-C37D-88E6-35E9970D519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578971" y="1438022"/>
                <a:ext cx="396414" cy="396414"/>
              </a:xfrm>
              <a:prstGeom prst="rect">
                <a:avLst/>
              </a:prstGeom>
            </p:spPr>
          </p:pic>
        </p:grpSp>
      </p:grpSp>
    </p:spTree>
    <p:extLst>
      <p:ext uri="{BB962C8B-B14F-4D97-AF65-F5344CB8AC3E}">
        <p14:creationId xmlns:p14="http://schemas.microsoft.com/office/powerpoint/2010/main" val="15560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2750"/>
                                        <p:tgtEl>
                                          <p:spTgt spid="53"/>
                                        </p:tgtEl>
                                      </p:cBhvr>
                                    </p:animEffect>
                                  </p:childTnLst>
                                </p:cTn>
                              </p:par>
                              <p:par>
                                <p:cTn id="12" presetID="10" presetClass="entr" presetSubtype="0" fill="hold" nodeType="withEffect">
                                  <p:stCondLst>
                                    <p:cond delay="250"/>
                                  </p:stCondLst>
                                  <p:childTnLst>
                                    <p:set>
                                      <p:cBhvr>
                                        <p:cTn id="13" dur="1" fill="hold">
                                          <p:stCondLst>
                                            <p:cond delay="0"/>
                                          </p:stCondLst>
                                        </p:cTn>
                                        <p:tgtEl>
                                          <p:spTgt spid="178"/>
                                        </p:tgtEl>
                                        <p:attrNameLst>
                                          <p:attrName>style.visibility</p:attrName>
                                        </p:attrNameLst>
                                      </p:cBhvr>
                                      <p:to>
                                        <p:strVal val="visible"/>
                                      </p:to>
                                    </p:set>
                                    <p:animEffect transition="in" filter="fade">
                                      <p:cBhvr>
                                        <p:cTn id="14" dur="500"/>
                                        <p:tgtEl>
                                          <p:spTgt spid="178"/>
                                        </p:tgtEl>
                                      </p:cBhvr>
                                    </p:animEffect>
                                  </p:childTnLst>
                                </p:cTn>
                              </p:par>
                              <p:par>
                                <p:cTn id="15" presetID="10" presetClass="entr" presetSubtype="0" fill="hold" nodeType="withEffect">
                                  <p:stCondLst>
                                    <p:cond delay="500"/>
                                  </p:stCondLst>
                                  <p:childTnLst>
                                    <p:set>
                                      <p:cBhvr>
                                        <p:cTn id="16" dur="1" fill="hold">
                                          <p:stCondLst>
                                            <p:cond delay="0"/>
                                          </p:stCondLst>
                                        </p:cTn>
                                        <p:tgtEl>
                                          <p:spTgt spid="177"/>
                                        </p:tgtEl>
                                        <p:attrNameLst>
                                          <p:attrName>style.visibility</p:attrName>
                                        </p:attrNameLst>
                                      </p:cBhvr>
                                      <p:to>
                                        <p:strVal val="visible"/>
                                      </p:to>
                                    </p:set>
                                    <p:animEffect transition="in" filter="fade">
                                      <p:cBhvr>
                                        <p:cTn id="17" dur="500"/>
                                        <p:tgtEl>
                                          <p:spTgt spid="177"/>
                                        </p:tgtEl>
                                      </p:cBhvr>
                                    </p:animEffect>
                                  </p:childTnLst>
                                </p:cTn>
                              </p:par>
                              <p:par>
                                <p:cTn id="18" presetID="10" presetClass="entr" presetSubtype="0" fill="hold" nodeType="withEffect">
                                  <p:stCondLst>
                                    <p:cond delay="750"/>
                                  </p:stCondLst>
                                  <p:childTnLst>
                                    <p:set>
                                      <p:cBhvr>
                                        <p:cTn id="19" dur="1" fill="hold">
                                          <p:stCondLst>
                                            <p:cond delay="0"/>
                                          </p:stCondLst>
                                        </p:cTn>
                                        <p:tgtEl>
                                          <p:spTgt spid="179"/>
                                        </p:tgtEl>
                                        <p:attrNameLst>
                                          <p:attrName>style.visibility</p:attrName>
                                        </p:attrNameLst>
                                      </p:cBhvr>
                                      <p:to>
                                        <p:strVal val="visible"/>
                                      </p:to>
                                    </p:set>
                                    <p:animEffect transition="in" filter="fade">
                                      <p:cBhvr>
                                        <p:cTn id="20" dur="500"/>
                                        <p:tgtEl>
                                          <p:spTgt spid="179"/>
                                        </p:tgtEl>
                                      </p:cBhvr>
                                    </p:animEffect>
                                  </p:childTnLst>
                                </p:cTn>
                              </p:par>
                              <p:par>
                                <p:cTn id="21" presetID="10" presetClass="entr" presetSubtype="0" fill="hold" nodeType="withEffect">
                                  <p:stCondLst>
                                    <p:cond delay="1000"/>
                                  </p:stCondLst>
                                  <p:childTnLst>
                                    <p:set>
                                      <p:cBhvr>
                                        <p:cTn id="22" dur="1" fill="hold">
                                          <p:stCondLst>
                                            <p:cond delay="0"/>
                                          </p:stCondLst>
                                        </p:cTn>
                                        <p:tgtEl>
                                          <p:spTgt spid="180"/>
                                        </p:tgtEl>
                                        <p:attrNameLst>
                                          <p:attrName>style.visibility</p:attrName>
                                        </p:attrNameLst>
                                      </p:cBhvr>
                                      <p:to>
                                        <p:strVal val="visible"/>
                                      </p:to>
                                    </p:set>
                                    <p:animEffect transition="in" filter="fade">
                                      <p:cBhvr>
                                        <p:cTn id="23" dur="500"/>
                                        <p:tgtEl>
                                          <p:spTgt spid="180"/>
                                        </p:tgtEl>
                                      </p:cBhvr>
                                    </p:animEffect>
                                  </p:childTnLst>
                                </p:cTn>
                              </p:par>
                              <p:par>
                                <p:cTn id="24" presetID="10" presetClass="entr" presetSubtype="0" fill="hold" nodeType="withEffect">
                                  <p:stCondLst>
                                    <p:cond delay="1250"/>
                                  </p:stCondLst>
                                  <p:childTnLst>
                                    <p:set>
                                      <p:cBhvr>
                                        <p:cTn id="25" dur="1" fill="hold">
                                          <p:stCondLst>
                                            <p:cond delay="0"/>
                                          </p:stCondLst>
                                        </p:cTn>
                                        <p:tgtEl>
                                          <p:spTgt spid="181"/>
                                        </p:tgtEl>
                                        <p:attrNameLst>
                                          <p:attrName>style.visibility</p:attrName>
                                        </p:attrNameLst>
                                      </p:cBhvr>
                                      <p:to>
                                        <p:strVal val="visible"/>
                                      </p:to>
                                    </p:set>
                                    <p:animEffect transition="in" filter="fade">
                                      <p:cBhvr>
                                        <p:cTn id="26" dur="500"/>
                                        <p:tgtEl>
                                          <p:spTgt spid="181"/>
                                        </p:tgtEl>
                                      </p:cBhvr>
                                    </p:animEffect>
                                  </p:childTnLst>
                                </p:cTn>
                              </p:par>
                              <p:par>
                                <p:cTn id="27" presetID="10" presetClass="entr" presetSubtype="0" fill="hold" nodeType="withEffect">
                                  <p:stCondLst>
                                    <p:cond delay="1500"/>
                                  </p:stCondLst>
                                  <p:childTnLst>
                                    <p:set>
                                      <p:cBhvr>
                                        <p:cTn id="28" dur="1" fill="hold">
                                          <p:stCondLst>
                                            <p:cond delay="0"/>
                                          </p:stCondLst>
                                        </p:cTn>
                                        <p:tgtEl>
                                          <p:spTgt spid="182"/>
                                        </p:tgtEl>
                                        <p:attrNameLst>
                                          <p:attrName>style.visibility</p:attrName>
                                        </p:attrNameLst>
                                      </p:cBhvr>
                                      <p:to>
                                        <p:strVal val="visible"/>
                                      </p:to>
                                    </p:set>
                                    <p:animEffect transition="in" filter="fade">
                                      <p:cBhvr>
                                        <p:cTn id="29" dur="500"/>
                                        <p:tgtEl>
                                          <p:spTgt spid="182"/>
                                        </p:tgtEl>
                                      </p:cBhvr>
                                    </p:animEffect>
                                  </p:childTnLst>
                                </p:cTn>
                              </p:par>
                              <p:par>
                                <p:cTn id="30" presetID="10" presetClass="entr" presetSubtype="0" fill="hold" nodeType="withEffect">
                                  <p:stCondLst>
                                    <p:cond delay="1750"/>
                                  </p:stCondLst>
                                  <p:childTnLst>
                                    <p:set>
                                      <p:cBhvr>
                                        <p:cTn id="31" dur="1" fill="hold">
                                          <p:stCondLst>
                                            <p:cond delay="0"/>
                                          </p:stCondLst>
                                        </p:cTn>
                                        <p:tgtEl>
                                          <p:spTgt spid="184"/>
                                        </p:tgtEl>
                                        <p:attrNameLst>
                                          <p:attrName>style.visibility</p:attrName>
                                        </p:attrNameLst>
                                      </p:cBhvr>
                                      <p:to>
                                        <p:strVal val="visible"/>
                                      </p:to>
                                    </p:set>
                                    <p:animEffect transition="in" filter="fade">
                                      <p:cBhvr>
                                        <p:cTn id="32" dur="500"/>
                                        <p:tgtEl>
                                          <p:spTgt spid="184"/>
                                        </p:tgtEl>
                                      </p:cBhvr>
                                    </p:animEffect>
                                  </p:childTnLst>
                                </p:cTn>
                              </p:par>
                              <p:par>
                                <p:cTn id="33" presetID="10" presetClass="entr" presetSubtype="0" fill="hold" nodeType="withEffect">
                                  <p:stCondLst>
                                    <p:cond delay="2000"/>
                                  </p:stCondLst>
                                  <p:childTnLst>
                                    <p:set>
                                      <p:cBhvr>
                                        <p:cTn id="34" dur="1" fill="hold">
                                          <p:stCondLst>
                                            <p:cond delay="0"/>
                                          </p:stCondLst>
                                        </p:cTn>
                                        <p:tgtEl>
                                          <p:spTgt spid="185"/>
                                        </p:tgtEl>
                                        <p:attrNameLst>
                                          <p:attrName>style.visibility</p:attrName>
                                        </p:attrNameLst>
                                      </p:cBhvr>
                                      <p:to>
                                        <p:strVal val="visible"/>
                                      </p:to>
                                    </p:set>
                                    <p:animEffect transition="in" filter="fade">
                                      <p:cBhvr>
                                        <p:cTn id="35" dur="500"/>
                                        <p:tgtEl>
                                          <p:spTgt spid="185"/>
                                        </p:tgtEl>
                                      </p:cBhvr>
                                    </p:animEffect>
                                  </p:childTnLst>
                                </p:cTn>
                              </p:par>
                            </p:childTnLst>
                          </p:cTn>
                        </p:par>
                        <p:par>
                          <p:cTn id="36" fill="hold">
                            <p:stCondLst>
                              <p:cond delay="3250"/>
                            </p:stCondLst>
                            <p:childTnLst>
                              <p:par>
                                <p:cTn id="37" presetID="10" presetClass="entr" presetSubtype="0" fill="hold" nodeType="afterEffect">
                                  <p:stCondLst>
                                    <p:cond delay="0"/>
                                  </p:stCondLst>
                                  <p:childTnLst>
                                    <p:set>
                                      <p:cBhvr>
                                        <p:cTn id="38" dur="1" fill="hold">
                                          <p:stCondLst>
                                            <p:cond delay="0"/>
                                          </p:stCondLst>
                                        </p:cTn>
                                        <p:tgtEl>
                                          <p:spTgt spid="155"/>
                                        </p:tgtEl>
                                        <p:attrNameLst>
                                          <p:attrName>style.visibility</p:attrName>
                                        </p:attrNameLst>
                                      </p:cBhvr>
                                      <p:to>
                                        <p:strVal val="visible"/>
                                      </p:to>
                                    </p:set>
                                    <p:animEffect transition="in" filter="fade">
                                      <p:cBhvr>
                                        <p:cTn id="39" dur="500"/>
                                        <p:tgtEl>
                                          <p:spTgt spid="15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fade">
                                      <p:cBhvr>
                                        <p:cTn id="45" dur="500"/>
                                        <p:tgtEl>
                                          <p:spTgt spid="7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fade">
                                      <p:cBhvr>
                                        <p:cTn id="4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4B2A-07FC-D8B2-3B80-043E40C5E11B}"/>
              </a:ext>
            </a:extLst>
          </p:cNvPr>
          <p:cNvSpPr>
            <a:spLocks noGrp="1"/>
          </p:cNvSpPr>
          <p:nvPr>
            <p:ph type="title"/>
          </p:nvPr>
        </p:nvSpPr>
        <p:spPr/>
        <p:txBody>
          <a:bodyPr vert="horz" lIns="91440" tIns="45720" rIns="91440" bIns="45720" anchor="ctr"/>
          <a:lstStyle/>
          <a:p>
            <a:r>
              <a:rPr lang="en-GB">
                <a:latin typeface="HelveticaNowText Medium"/>
              </a:rPr>
              <a:t>Why Referral</a:t>
            </a:r>
            <a:endParaRPr lang="en-GB"/>
          </a:p>
        </p:txBody>
      </p:sp>
      <p:sp>
        <p:nvSpPr>
          <p:cNvPr id="7" name="TextBox 6">
            <a:extLst>
              <a:ext uri="{FF2B5EF4-FFF2-40B4-BE49-F238E27FC236}">
                <a16:creationId xmlns:a16="http://schemas.microsoft.com/office/drawing/2014/main" id="{B10B8AAE-CD0C-D93A-E3BD-64B87C9A16DA}"/>
              </a:ext>
            </a:extLst>
          </p:cNvPr>
          <p:cNvSpPr txBox="1"/>
          <p:nvPr/>
        </p:nvSpPr>
        <p:spPr>
          <a:xfrm>
            <a:off x="490193" y="1909898"/>
            <a:ext cx="5759777" cy="3038204"/>
          </a:xfrm>
          <a:prstGeom prst="rect">
            <a:avLst/>
          </a:prstGeom>
          <a:noFill/>
        </p:spPr>
        <p:txBody>
          <a:bodyPr wrap="square" rtlCol="0" anchor="ctr">
            <a:spAutoFit/>
          </a:bodyPr>
          <a:lstStyle/>
          <a:p>
            <a:pPr marL="0" indent="0">
              <a:lnSpc>
                <a:spcPct val="150000"/>
              </a:lnSpc>
              <a:spcAft>
                <a:spcPts val="600"/>
              </a:spcAft>
              <a:buNone/>
            </a:pPr>
            <a:r>
              <a:rPr lang="en-GB" sz="1400">
                <a:solidFill>
                  <a:schemeClr val="bg1"/>
                </a:solidFill>
                <a:latin typeface="Helvetica" pitchFamily="2" charset="0"/>
              </a:rPr>
              <a:t>As an </a:t>
            </a:r>
            <a:r>
              <a:rPr lang="en-GB" sz="1400" err="1">
                <a:solidFill>
                  <a:schemeClr val="bg1"/>
                </a:solidFill>
                <a:latin typeface="Helvetica" pitchFamily="2" charset="0"/>
              </a:rPr>
              <a:t>EXPO.e</a:t>
            </a:r>
            <a:r>
              <a:rPr lang="en-GB" sz="1400">
                <a:solidFill>
                  <a:schemeClr val="bg1"/>
                </a:solidFill>
                <a:latin typeface="Helvetica" pitchFamily="2" charset="0"/>
              </a:rPr>
              <a:t> Referral Partner, you enjoy a steady stream of generous commissions each time you refer one of your customers to us, whether that is for Connectivity, Cloud, Unified Communications, Cyber Security, or IT Services. This way, you not only generate a whole new revenue stream, but are able to offer your customers full, end-to-end combinations of solutions, support, and expertise, helping position you as an indispensable technology partner.</a:t>
            </a:r>
          </a:p>
          <a:p>
            <a:pPr marL="0" indent="0">
              <a:lnSpc>
                <a:spcPct val="150000"/>
              </a:lnSpc>
              <a:spcAft>
                <a:spcPts val="600"/>
              </a:spcAft>
              <a:buNone/>
            </a:pPr>
            <a:r>
              <a:rPr lang="en-GB" sz="1400">
                <a:solidFill>
                  <a:schemeClr val="bg1"/>
                </a:solidFill>
                <a:latin typeface="Helvetica" pitchFamily="2" charset="0"/>
              </a:rPr>
              <a:t>Enjoy a stress-free source of ongoing revenue by referring your customers’ leave the complex unique digital challenges to us.</a:t>
            </a:r>
          </a:p>
        </p:txBody>
      </p:sp>
      <p:grpSp>
        <p:nvGrpSpPr>
          <p:cNvPr id="67" name="Group 66">
            <a:extLst>
              <a:ext uri="{FF2B5EF4-FFF2-40B4-BE49-F238E27FC236}">
                <a16:creationId xmlns:a16="http://schemas.microsoft.com/office/drawing/2014/main" id="{78ADBFA9-1AAA-DF5C-3C1F-06C4BC083BA2}"/>
              </a:ext>
            </a:extLst>
          </p:cNvPr>
          <p:cNvGrpSpPr/>
          <p:nvPr/>
        </p:nvGrpSpPr>
        <p:grpSpPr>
          <a:xfrm>
            <a:off x="6685549" y="4412198"/>
            <a:ext cx="729655" cy="936950"/>
            <a:chOff x="6685549" y="4412198"/>
            <a:chExt cx="729655" cy="936950"/>
          </a:xfrm>
        </p:grpSpPr>
        <p:sp>
          <p:nvSpPr>
            <p:cNvPr id="13" name="Free-form: Shape 12">
              <a:extLst>
                <a:ext uri="{FF2B5EF4-FFF2-40B4-BE49-F238E27FC236}">
                  <a16:creationId xmlns:a16="http://schemas.microsoft.com/office/drawing/2014/main" id="{A863BC06-116D-A7F4-A9D7-28FAF931A5C1}"/>
                </a:ext>
              </a:extLst>
            </p:cNvPr>
            <p:cNvSpPr/>
            <p:nvPr/>
          </p:nvSpPr>
          <p:spPr>
            <a:xfrm>
              <a:off x="6685549" y="4412198"/>
              <a:ext cx="657556" cy="936950"/>
            </a:xfrm>
            <a:custGeom>
              <a:avLst/>
              <a:gdLst>
                <a:gd name="connsiteX0" fmla="*/ 0 w 657556"/>
                <a:gd name="connsiteY0" fmla="*/ 0 h 936950"/>
                <a:gd name="connsiteX1" fmla="*/ 657556 w 657556"/>
                <a:gd name="connsiteY1" fmla="*/ 0 h 936950"/>
                <a:gd name="connsiteX2" fmla="*/ 657556 w 657556"/>
                <a:gd name="connsiteY2" fmla="*/ 936950 h 936950"/>
                <a:gd name="connsiteX3" fmla="*/ 0 w 657556"/>
                <a:gd name="connsiteY3" fmla="*/ 936950 h 936950"/>
              </a:gdLst>
              <a:ahLst/>
              <a:cxnLst>
                <a:cxn ang="0">
                  <a:pos x="connsiteX0" y="connsiteY0"/>
                </a:cxn>
                <a:cxn ang="0">
                  <a:pos x="connsiteX1" y="connsiteY1"/>
                </a:cxn>
                <a:cxn ang="0">
                  <a:pos x="connsiteX2" y="connsiteY2"/>
                </a:cxn>
                <a:cxn ang="0">
                  <a:pos x="connsiteX3" y="connsiteY3"/>
                </a:cxn>
              </a:cxnLst>
              <a:rect l="l" t="t" r="r" b="b"/>
              <a:pathLst>
                <a:path w="657556" h="936950">
                  <a:moveTo>
                    <a:pt x="0" y="0"/>
                  </a:moveTo>
                  <a:lnTo>
                    <a:pt x="657556" y="0"/>
                  </a:lnTo>
                  <a:lnTo>
                    <a:pt x="657556" y="936950"/>
                  </a:lnTo>
                  <a:lnTo>
                    <a:pt x="0" y="936950"/>
                  </a:lnTo>
                  <a:close/>
                </a:path>
              </a:pathLst>
            </a:custGeom>
            <a:solidFill>
              <a:srgbClr val="1A1C2B"/>
            </a:solidFill>
            <a:ln w="3306"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FEEB51A-2365-5E03-B6E0-C51CF11A0A57}"/>
                </a:ext>
              </a:extLst>
            </p:cNvPr>
            <p:cNvSpPr/>
            <p:nvPr/>
          </p:nvSpPr>
          <p:spPr>
            <a:xfrm>
              <a:off x="6757648" y="4412198"/>
              <a:ext cx="657556" cy="936950"/>
            </a:xfrm>
            <a:custGeom>
              <a:avLst/>
              <a:gdLst>
                <a:gd name="connsiteX0" fmla="*/ 0 w 657556"/>
                <a:gd name="connsiteY0" fmla="*/ 0 h 936950"/>
                <a:gd name="connsiteX1" fmla="*/ 657556 w 657556"/>
                <a:gd name="connsiteY1" fmla="*/ 0 h 936950"/>
                <a:gd name="connsiteX2" fmla="*/ 657556 w 657556"/>
                <a:gd name="connsiteY2" fmla="*/ 936950 h 936950"/>
                <a:gd name="connsiteX3" fmla="*/ 0 w 657556"/>
                <a:gd name="connsiteY3" fmla="*/ 936950 h 936950"/>
              </a:gdLst>
              <a:ahLst/>
              <a:cxnLst>
                <a:cxn ang="0">
                  <a:pos x="connsiteX0" y="connsiteY0"/>
                </a:cxn>
                <a:cxn ang="0">
                  <a:pos x="connsiteX1" y="connsiteY1"/>
                </a:cxn>
                <a:cxn ang="0">
                  <a:pos x="connsiteX2" y="connsiteY2"/>
                </a:cxn>
                <a:cxn ang="0">
                  <a:pos x="connsiteX3" y="connsiteY3"/>
                </a:cxn>
              </a:cxnLst>
              <a:rect l="l" t="t" r="r" b="b"/>
              <a:pathLst>
                <a:path w="657556" h="936950">
                  <a:moveTo>
                    <a:pt x="0" y="0"/>
                  </a:moveTo>
                  <a:lnTo>
                    <a:pt x="657556" y="0"/>
                  </a:lnTo>
                  <a:lnTo>
                    <a:pt x="657556" y="936950"/>
                  </a:lnTo>
                  <a:lnTo>
                    <a:pt x="0" y="936950"/>
                  </a:lnTo>
                  <a:close/>
                </a:path>
              </a:pathLst>
            </a:custGeom>
            <a:solidFill>
              <a:srgbClr val="BFCDCA"/>
            </a:solidFill>
            <a:ln w="3306" cap="flat">
              <a:noFill/>
              <a:prstDash val="solid"/>
              <a:miter/>
            </a:ln>
          </p:spPr>
          <p:txBody>
            <a:bodyPr rtlCol="0" anchor="ctr"/>
            <a:lstStyle/>
            <a:p>
              <a:endParaRPr lang="en-GB"/>
            </a:p>
          </p:txBody>
        </p:sp>
      </p:grpSp>
      <p:grpSp>
        <p:nvGrpSpPr>
          <p:cNvPr id="66" name="Group 65">
            <a:extLst>
              <a:ext uri="{FF2B5EF4-FFF2-40B4-BE49-F238E27FC236}">
                <a16:creationId xmlns:a16="http://schemas.microsoft.com/office/drawing/2014/main" id="{03C65FB0-700A-BF0F-9E83-2F04245660EE}"/>
              </a:ext>
            </a:extLst>
          </p:cNvPr>
          <p:cNvGrpSpPr/>
          <p:nvPr/>
        </p:nvGrpSpPr>
        <p:grpSpPr>
          <a:xfrm>
            <a:off x="7818149" y="3888351"/>
            <a:ext cx="729621" cy="1460798"/>
            <a:chOff x="7818149" y="3888351"/>
            <a:chExt cx="729621" cy="1460798"/>
          </a:xfrm>
        </p:grpSpPr>
        <p:sp>
          <p:nvSpPr>
            <p:cNvPr id="14" name="Free-form: Shape 13">
              <a:extLst>
                <a:ext uri="{FF2B5EF4-FFF2-40B4-BE49-F238E27FC236}">
                  <a16:creationId xmlns:a16="http://schemas.microsoft.com/office/drawing/2014/main" id="{001C504C-F85C-7338-8B3A-86015B4C2D9D}"/>
                </a:ext>
              </a:extLst>
            </p:cNvPr>
            <p:cNvSpPr/>
            <p:nvPr/>
          </p:nvSpPr>
          <p:spPr>
            <a:xfrm>
              <a:off x="7818149" y="3888351"/>
              <a:ext cx="657556" cy="1460798"/>
            </a:xfrm>
            <a:custGeom>
              <a:avLst/>
              <a:gdLst>
                <a:gd name="connsiteX0" fmla="*/ 0 w 657556"/>
                <a:gd name="connsiteY0" fmla="*/ 0 h 1460798"/>
                <a:gd name="connsiteX1" fmla="*/ 657556 w 657556"/>
                <a:gd name="connsiteY1" fmla="*/ 0 h 1460798"/>
                <a:gd name="connsiteX2" fmla="*/ 657556 w 657556"/>
                <a:gd name="connsiteY2" fmla="*/ 1460799 h 1460798"/>
                <a:gd name="connsiteX3" fmla="*/ 0 w 657556"/>
                <a:gd name="connsiteY3" fmla="*/ 1460799 h 1460798"/>
              </a:gdLst>
              <a:ahLst/>
              <a:cxnLst>
                <a:cxn ang="0">
                  <a:pos x="connsiteX0" y="connsiteY0"/>
                </a:cxn>
                <a:cxn ang="0">
                  <a:pos x="connsiteX1" y="connsiteY1"/>
                </a:cxn>
                <a:cxn ang="0">
                  <a:pos x="connsiteX2" y="connsiteY2"/>
                </a:cxn>
                <a:cxn ang="0">
                  <a:pos x="connsiteX3" y="connsiteY3"/>
                </a:cxn>
              </a:cxnLst>
              <a:rect l="l" t="t" r="r" b="b"/>
              <a:pathLst>
                <a:path w="657556" h="1460798">
                  <a:moveTo>
                    <a:pt x="0" y="0"/>
                  </a:moveTo>
                  <a:lnTo>
                    <a:pt x="657556" y="0"/>
                  </a:lnTo>
                  <a:lnTo>
                    <a:pt x="657556" y="1460799"/>
                  </a:lnTo>
                  <a:lnTo>
                    <a:pt x="0" y="1460799"/>
                  </a:lnTo>
                  <a:close/>
                </a:path>
              </a:pathLst>
            </a:custGeom>
            <a:solidFill>
              <a:srgbClr val="1A1C2B"/>
            </a:solidFill>
            <a:ln w="3306"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62E9AF4A-AE63-C4B0-4756-6B5CBA2DBCC5}"/>
                </a:ext>
              </a:extLst>
            </p:cNvPr>
            <p:cNvSpPr/>
            <p:nvPr/>
          </p:nvSpPr>
          <p:spPr>
            <a:xfrm>
              <a:off x="7890214" y="3888351"/>
              <a:ext cx="657556" cy="1460798"/>
            </a:xfrm>
            <a:custGeom>
              <a:avLst/>
              <a:gdLst>
                <a:gd name="connsiteX0" fmla="*/ 0 w 657556"/>
                <a:gd name="connsiteY0" fmla="*/ 0 h 1460798"/>
                <a:gd name="connsiteX1" fmla="*/ 657556 w 657556"/>
                <a:gd name="connsiteY1" fmla="*/ 0 h 1460798"/>
                <a:gd name="connsiteX2" fmla="*/ 657556 w 657556"/>
                <a:gd name="connsiteY2" fmla="*/ 1460799 h 1460798"/>
                <a:gd name="connsiteX3" fmla="*/ 0 w 657556"/>
                <a:gd name="connsiteY3" fmla="*/ 1460799 h 1460798"/>
              </a:gdLst>
              <a:ahLst/>
              <a:cxnLst>
                <a:cxn ang="0">
                  <a:pos x="connsiteX0" y="connsiteY0"/>
                </a:cxn>
                <a:cxn ang="0">
                  <a:pos x="connsiteX1" y="connsiteY1"/>
                </a:cxn>
                <a:cxn ang="0">
                  <a:pos x="connsiteX2" y="connsiteY2"/>
                </a:cxn>
                <a:cxn ang="0">
                  <a:pos x="connsiteX3" y="connsiteY3"/>
                </a:cxn>
              </a:cxnLst>
              <a:rect l="l" t="t" r="r" b="b"/>
              <a:pathLst>
                <a:path w="657556" h="1460798">
                  <a:moveTo>
                    <a:pt x="0" y="0"/>
                  </a:moveTo>
                  <a:lnTo>
                    <a:pt x="657556" y="0"/>
                  </a:lnTo>
                  <a:lnTo>
                    <a:pt x="657556" y="1460799"/>
                  </a:lnTo>
                  <a:lnTo>
                    <a:pt x="0" y="1460799"/>
                  </a:lnTo>
                  <a:close/>
                </a:path>
              </a:pathLst>
            </a:custGeom>
            <a:solidFill>
              <a:srgbClr val="00FFD8"/>
            </a:solidFill>
            <a:ln w="3306" cap="flat">
              <a:noFill/>
              <a:prstDash val="solid"/>
              <a:miter/>
            </a:ln>
          </p:spPr>
          <p:txBody>
            <a:bodyPr rtlCol="0" anchor="ctr"/>
            <a:lstStyle/>
            <a:p>
              <a:endParaRPr lang="en-GB"/>
            </a:p>
          </p:txBody>
        </p:sp>
      </p:grpSp>
      <p:grpSp>
        <p:nvGrpSpPr>
          <p:cNvPr id="65" name="Group 64">
            <a:extLst>
              <a:ext uri="{FF2B5EF4-FFF2-40B4-BE49-F238E27FC236}">
                <a16:creationId xmlns:a16="http://schemas.microsoft.com/office/drawing/2014/main" id="{EFCD8FB9-0CAC-3CB4-C5C3-8A09A72C66A4}"/>
              </a:ext>
            </a:extLst>
          </p:cNvPr>
          <p:cNvGrpSpPr/>
          <p:nvPr/>
        </p:nvGrpSpPr>
        <p:grpSpPr>
          <a:xfrm>
            <a:off x="8950748" y="3309808"/>
            <a:ext cx="729622" cy="2039340"/>
            <a:chOff x="8950748" y="3309808"/>
            <a:chExt cx="729622" cy="2039340"/>
          </a:xfrm>
        </p:grpSpPr>
        <p:sp>
          <p:nvSpPr>
            <p:cNvPr id="15" name="Free-form: Shape 14">
              <a:extLst>
                <a:ext uri="{FF2B5EF4-FFF2-40B4-BE49-F238E27FC236}">
                  <a16:creationId xmlns:a16="http://schemas.microsoft.com/office/drawing/2014/main" id="{8CD57240-D500-0BCB-C8B1-01EA10C34F5F}"/>
                </a:ext>
              </a:extLst>
            </p:cNvPr>
            <p:cNvSpPr/>
            <p:nvPr/>
          </p:nvSpPr>
          <p:spPr>
            <a:xfrm>
              <a:off x="8950748" y="3309808"/>
              <a:ext cx="657556" cy="2039340"/>
            </a:xfrm>
            <a:custGeom>
              <a:avLst/>
              <a:gdLst>
                <a:gd name="connsiteX0" fmla="*/ 0 w 657556"/>
                <a:gd name="connsiteY0" fmla="*/ 0 h 2039340"/>
                <a:gd name="connsiteX1" fmla="*/ 657556 w 657556"/>
                <a:gd name="connsiteY1" fmla="*/ 0 h 2039340"/>
                <a:gd name="connsiteX2" fmla="*/ 657556 w 657556"/>
                <a:gd name="connsiteY2" fmla="*/ 2039341 h 2039340"/>
                <a:gd name="connsiteX3" fmla="*/ 0 w 657556"/>
                <a:gd name="connsiteY3" fmla="*/ 2039341 h 2039340"/>
              </a:gdLst>
              <a:ahLst/>
              <a:cxnLst>
                <a:cxn ang="0">
                  <a:pos x="connsiteX0" y="connsiteY0"/>
                </a:cxn>
                <a:cxn ang="0">
                  <a:pos x="connsiteX1" y="connsiteY1"/>
                </a:cxn>
                <a:cxn ang="0">
                  <a:pos x="connsiteX2" y="connsiteY2"/>
                </a:cxn>
                <a:cxn ang="0">
                  <a:pos x="connsiteX3" y="connsiteY3"/>
                </a:cxn>
              </a:cxnLst>
              <a:rect l="l" t="t" r="r" b="b"/>
              <a:pathLst>
                <a:path w="657556" h="2039340">
                  <a:moveTo>
                    <a:pt x="0" y="0"/>
                  </a:moveTo>
                  <a:lnTo>
                    <a:pt x="657556" y="0"/>
                  </a:lnTo>
                  <a:lnTo>
                    <a:pt x="657556" y="2039341"/>
                  </a:lnTo>
                  <a:lnTo>
                    <a:pt x="0" y="2039341"/>
                  </a:lnTo>
                  <a:close/>
                </a:path>
              </a:pathLst>
            </a:custGeom>
            <a:solidFill>
              <a:srgbClr val="1A1C2B"/>
            </a:solidFill>
            <a:ln w="3306"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60F71E5-E535-5303-EF90-00992835049A}"/>
                </a:ext>
              </a:extLst>
            </p:cNvPr>
            <p:cNvSpPr/>
            <p:nvPr/>
          </p:nvSpPr>
          <p:spPr>
            <a:xfrm>
              <a:off x="9022814" y="3309808"/>
              <a:ext cx="657556" cy="2039340"/>
            </a:xfrm>
            <a:custGeom>
              <a:avLst/>
              <a:gdLst>
                <a:gd name="connsiteX0" fmla="*/ 0 w 657556"/>
                <a:gd name="connsiteY0" fmla="*/ 0 h 2039340"/>
                <a:gd name="connsiteX1" fmla="*/ 657556 w 657556"/>
                <a:gd name="connsiteY1" fmla="*/ 0 h 2039340"/>
                <a:gd name="connsiteX2" fmla="*/ 657556 w 657556"/>
                <a:gd name="connsiteY2" fmla="*/ 2039341 h 2039340"/>
                <a:gd name="connsiteX3" fmla="*/ 0 w 657556"/>
                <a:gd name="connsiteY3" fmla="*/ 2039341 h 2039340"/>
              </a:gdLst>
              <a:ahLst/>
              <a:cxnLst>
                <a:cxn ang="0">
                  <a:pos x="connsiteX0" y="connsiteY0"/>
                </a:cxn>
                <a:cxn ang="0">
                  <a:pos x="connsiteX1" y="connsiteY1"/>
                </a:cxn>
                <a:cxn ang="0">
                  <a:pos x="connsiteX2" y="connsiteY2"/>
                </a:cxn>
                <a:cxn ang="0">
                  <a:pos x="connsiteX3" y="connsiteY3"/>
                </a:cxn>
              </a:cxnLst>
              <a:rect l="l" t="t" r="r" b="b"/>
              <a:pathLst>
                <a:path w="657556" h="2039340">
                  <a:moveTo>
                    <a:pt x="0" y="0"/>
                  </a:moveTo>
                  <a:lnTo>
                    <a:pt x="657556" y="0"/>
                  </a:lnTo>
                  <a:lnTo>
                    <a:pt x="657556" y="2039341"/>
                  </a:lnTo>
                  <a:lnTo>
                    <a:pt x="0" y="2039341"/>
                  </a:lnTo>
                  <a:close/>
                </a:path>
              </a:pathLst>
            </a:custGeom>
            <a:solidFill>
              <a:srgbClr val="7FFF95"/>
            </a:solidFill>
            <a:ln w="3306" cap="flat">
              <a:noFill/>
              <a:prstDash val="solid"/>
              <a:miter/>
            </a:ln>
          </p:spPr>
          <p:txBody>
            <a:bodyPr rtlCol="0" anchor="ctr"/>
            <a:lstStyle/>
            <a:p>
              <a:endParaRPr lang="en-GB"/>
            </a:p>
          </p:txBody>
        </p:sp>
      </p:grpSp>
      <p:grpSp>
        <p:nvGrpSpPr>
          <p:cNvPr id="64" name="Group 63">
            <a:extLst>
              <a:ext uri="{FF2B5EF4-FFF2-40B4-BE49-F238E27FC236}">
                <a16:creationId xmlns:a16="http://schemas.microsoft.com/office/drawing/2014/main" id="{EDB88C7E-BBCE-84FB-160A-D13BBA0C0536}"/>
              </a:ext>
            </a:extLst>
          </p:cNvPr>
          <p:cNvGrpSpPr/>
          <p:nvPr/>
        </p:nvGrpSpPr>
        <p:grpSpPr>
          <a:xfrm>
            <a:off x="10083315" y="2427552"/>
            <a:ext cx="729654" cy="2921596"/>
            <a:chOff x="10083315" y="2427552"/>
            <a:chExt cx="729654" cy="2921596"/>
          </a:xfrm>
        </p:grpSpPr>
        <p:sp>
          <p:nvSpPr>
            <p:cNvPr id="16" name="Free-form: Shape 15">
              <a:extLst>
                <a:ext uri="{FF2B5EF4-FFF2-40B4-BE49-F238E27FC236}">
                  <a16:creationId xmlns:a16="http://schemas.microsoft.com/office/drawing/2014/main" id="{4F25C8AF-E4CE-6065-8979-8A99D9FF62C8}"/>
                </a:ext>
              </a:extLst>
            </p:cNvPr>
            <p:cNvSpPr/>
            <p:nvPr/>
          </p:nvSpPr>
          <p:spPr>
            <a:xfrm>
              <a:off x="10083315" y="2427552"/>
              <a:ext cx="657556" cy="2921596"/>
            </a:xfrm>
            <a:custGeom>
              <a:avLst/>
              <a:gdLst>
                <a:gd name="connsiteX0" fmla="*/ 0 w 657556"/>
                <a:gd name="connsiteY0" fmla="*/ 0 h 2921596"/>
                <a:gd name="connsiteX1" fmla="*/ 657556 w 657556"/>
                <a:gd name="connsiteY1" fmla="*/ 0 h 2921596"/>
                <a:gd name="connsiteX2" fmla="*/ 657556 w 657556"/>
                <a:gd name="connsiteY2" fmla="*/ 2921597 h 2921596"/>
                <a:gd name="connsiteX3" fmla="*/ 0 w 657556"/>
                <a:gd name="connsiteY3" fmla="*/ 2921597 h 2921596"/>
              </a:gdLst>
              <a:ahLst/>
              <a:cxnLst>
                <a:cxn ang="0">
                  <a:pos x="connsiteX0" y="connsiteY0"/>
                </a:cxn>
                <a:cxn ang="0">
                  <a:pos x="connsiteX1" y="connsiteY1"/>
                </a:cxn>
                <a:cxn ang="0">
                  <a:pos x="connsiteX2" y="connsiteY2"/>
                </a:cxn>
                <a:cxn ang="0">
                  <a:pos x="connsiteX3" y="connsiteY3"/>
                </a:cxn>
              </a:cxnLst>
              <a:rect l="l" t="t" r="r" b="b"/>
              <a:pathLst>
                <a:path w="657556" h="2921596">
                  <a:moveTo>
                    <a:pt x="0" y="0"/>
                  </a:moveTo>
                  <a:lnTo>
                    <a:pt x="657556" y="0"/>
                  </a:lnTo>
                  <a:lnTo>
                    <a:pt x="657556" y="2921597"/>
                  </a:lnTo>
                  <a:lnTo>
                    <a:pt x="0" y="2921597"/>
                  </a:lnTo>
                  <a:close/>
                </a:path>
              </a:pathLst>
            </a:custGeom>
            <a:solidFill>
              <a:srgbClr val="1A1C2B"/>
            </a:solidFill>
            <a:ln w="3306"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6EE6C6-7545-5B2E-9489-F9B2F7E4E86A}"/>
                </a:ext>
              </a:extLst>
            </p:cNvPr>
            <p:cNvSpPr/>
            <p:nvPr/>
          </p:nvSpPr>
          <p:spPr>
            <a:xfrm>
              <a:off x="10155413" y="2427552"/>
              <a:ext cx="657556" cy="2921596"/>
            </a:xfrm>
            <a:custGeom>
              <a:avLst/>
              <a:gdLst>
                <a:gd name="connsiteX0" fmla="*/ 0 w 657556"/>
                <a:gd name="connsiteY0" fmla="*/ 0 h 2921596"/>
                <a:gd name="connsiteX1" fmla="*/ 657556 w 657556"/>
                <a:gd name="connsiteY1" fmla="*/ 0 h 2921596"/>
                <a:gd name="connsiteX2" fmla="*/ 657556 w 657556"/>
                <a:gd name="connsiteY2" fmla="*/ 2921597 h 2921596"/>
                <a:gd name="connsiteX3" fmla="*/ 0 w 657556"/>
                <a:gd name="connsiteY3" fmla="*/ 2921597 h 2921596"/>
              </a:gdLst>
              <a:ahLst/>
              <a:cxnLst>
                <a:cxn ang="0">
                  <a:pos x="connsiteX0" y="connsiteY0"/>
                </a:cxn>
                <a:cxn ang="0">
                  <a:pos x="connsiteX1" y="connsiteY1"/>
                </a:cxn>
                <a:cxn ang="0">
                  <a:pos x="connsiteX2" y="connsiteY2"/>
                </a:cxn>
                <a:cxn ang="0">
                  <a:pos x="connsiteX3" y="connsiteY3"/>
                </a:cxn>
              </a:cxnLst>
              <a:rect l="l" t="t" r="r" b="b"/>
              <a:pathLst>
                <a:path w="657556" h="2921596">
                  <a:moveTo>
                    <a:pt x="0" y="0"/>
                  </a:moveTo>
                  <a:lnTo>
                    <a:pt x="657556" y="0"/>
                  </a:lnTo>
                  <a:lnTo>
                    <a:pt x="657556" y="2921597"/>
                  </a:lnTo>
                  <a:lnTo>
                    <a:pt x="0" y="2921597"/>
                  </a:lnTo>
                  <a:close/>
                </a:path>
              </a:pathLst>
            </a:custGeom>
            <a:solidFill>
              <a:srgbClr val="00FF2D"/>
            </a:solidFill>
            <a:ln w="3306" cap="flat">
              <a:noFill/>
              <a:prstDash val="solid"/>
              <a:miter/>
            </a:ln>
          </p:spPr>
          <p:txBody>
            <a:bodyPr rtlCol="0" anchor="ctr"/>
            <a:lstStyle/>
            <a:p>
              <a:endParaRPr lang="en-GB"/>
            </a:p>
          </p:txBody>
        </p:sp>
      </p:grpSp>
      <p:grpSp>
        <p:nvGrpSpPr>
          <p:cNvPr id="22" name="Graphic 8">
            <a:extLst>
              <a:ext uri="{FF2B5EF4-FFF2-40B4-BE49-F238E27FC236}">
                <a16:creationId xmlns:a16="http://schemas.microsoft.com/office/drawing/2014/main" id="{7A3EC190-3C68-EC39-3B88-50455DDC549C}"/>
              </a:ext>
            </a:extLst>
          </p:cNvPr>
          <p:cNvGrpSpPr/>
          <p:nvPr/>
        </p:nvGrpSpPr>
        <p:grpSpPr>
          <a:xfrm>
            <a:off x="6615933" y="1573090"/>
            <a:ext cx="4405126" cy="2668772"/>
            <a:chOff x="6615933" y="1573090"/>
            <a:chExt cx="4405126" cy="2668772"/>
          </a:xfrm>
        </p:grpSpPr>
        <p:sp>
          <p:nvSpPr>
            <p:cNvPr id="23" name="Free-form: Shape 22">
              <a:extLst>
                <a:ext uri="{FF2B5EF4-FFF2-40B4-BE49-F238E27FC236}">
                  <a16:creationId xmlns:a16="http://schemas.microsoft.com/office/drawing/2014/main" id="{CC6674AF-64B2-72EE-1E1E-E3CEBA365CB6}"/>
                </a:ext>
              </a:extLst>
            </p:cNvPr>
            <p:cNvSpPr/>
            <p:nvPr/>
          </p:nvSpPr>
          <p:spPr>
            <a:xfrm>
              <a:off x="6615933" y="1573090"/>
              <a:ext cx="4301793" cy="2668772"/>
            </a:xfrm>
            <a:custGeom>
              <a:avLst/>
              <a:gdLst>
                <a:gd name="connsiteX0" fmla="*/ 3937032 w 4301793"/>
                <a:gd name="connsiteY0" fmla="*/ 704607 h 2668772"/>
                <a:gd name="connsiteX1" fmla="*/ 4301794 w 4301793"/>
                <a:gd name="connsiteY1" fmla="*/ 0 h 2668772"/>
                <a:gd name="connsiteX2" fmla="*/ 3509205 w 4301793"/>
                <a:gd name="connsiteY2" fmla="*/ 36331 h 2668772"/>
                <a:gd name="connsiteX3" fmla="*/ 3637951 w 4301793"/>
                <a:gd name="connsiteY3" fmla="*/ 237406 h 2668772"/>
                <a:gd name="connsiteX4" fmla="*/ 2969906 w 4301793"/>
                <a:gd name="connsiteY4" fmla="*/ 697030 h 2668772"/>
                <a:gd name="connsiteX5" fmla="*/ 2941582 w 4301793"/>
                <a:gd name="connsiteY5" fmla="*/ 716519 h 2668772"/>
                <a:gd name="connsiteX6" fmla="*/ 2928877 w 4301793"/>
                <a:gd name="connsiteY6" fmla="*/ 738886 h 2668772"/>
                <a:gd name="connsiteX7" fmla="*/ 2648490 w 4301793"/>
                <a:gd name="connsiteY7" fmla="*/ 1231896 h 2668772"/>
                <a:gd name="connsiteX8" fmla="*/ 1905070 w 4301793"/>
                <a:gd name="connsiteY8" fmla="*/ 1358987 h 2668772"/>
                <a:gd name="connsiteX9" fmla="*/ 1854479 w 4301793"/>
                <a:gd name="connsiteY9" fmla="*/ 1367656 h 2668772"/>
                <a:gd name="connsiteX10" fmla="*/ 1838762 w 4301793"/>
                <a:gd name="connsiteY10" fmla="*/ 1410637 h 2668772"/>
                <a:gd name="connsiteX11" fmla="*/ 1722094 w 4301793"/>
                <a:gd name="connsiteY11" fmla="*/ 1730333 h 2668772"/>
                <a:gd name="connsiteX12" fmla="*/ 1337348 w 4301793"/>
                <a:gd name="connsiteY12" fmla="*/ 1743105 h 2668772"/>
                <a:gd name="connsiteX13" fmla="*/ 1305252 w 4301793"/>
                <a:gd name="connsiteY13" fmla="*/ 1744163 h 2668772"/>
                <a:gd name="connsiteX14" fmla="*/ 1290330 w 4301793"/>
                <a:gd name="connsiteY14" fmla="*/ 1768318 h 2668772"/>
                <a:gd name="connsiteX15" fmla="*/ 1128960 w 4301793"/>
                <a:gd name="connsiteY15" fmla="*/ 2029514 h 2668772"/>
                <a:gd name="connsiteX16" fmla="*/ 719728 w 4301793"/>
                <a:gd name="connsiteY16" fmla="*/ 2043113 h 2668772"/>
                <a:gd name="connsiteX17" fmla="*/ 707552 w 4301793"/>
                <a:gd name="connsiteY17" fmla="*/ 2043510 h 2668772"/>
                <a:gd name="connsiteX18" fmla="*/ 699975 w 4301793"/>
                <a:gd name="connsiteY18" fmla="*/ 2050227 h 2668772"/>
                <a:gd name="connsiteX19" fmla="*/ 0 w 4301793"/>
                <a:gd name="connsiteY19" fmla="*/ 2668772 h 2668772"/>
                <a:gd name="connsiteX20" fmla="*/ 729853 w 4301793"/>
                <a:gd name="connsiteY20" fmla="*/ 2105517 h 2668772"/>
                <a:gd name="connsiteX21" fmla="*/ 1154802 w 4301793"/>
                <a:gd name="connsiteY21" fmla="*/ 2119612 h 2668772"/>
                <a:gd name="connsiteX22" fmla="*/ 1177665 w 4301793"/>
                <a:gd name="connsiteY22" fmla="*/ 2120373 h 2668772"/>
                <a:gd name="connsiteX23" fmla="*/ 1192687 w 4301793"/>
                <a:gd name="connsiteY23" fmla="*/ 2099329 h 2668772"/>
                <a:gd name="connsiteX24" fmla="*/ 1365671 w 4301793"/>
                <a:gd name="connsiteY24" fmla="*/ 1856927 h 2668772"/>
                <a:gd name="connsiteX25" fmla="*/ 1772255 w 4301793"/>
                <a:gd name="connsiteY25" fmla="*/ 1870427 h 2668772"/>
                <a:gd name="connsiteX26" fmla="*/ 1817718 w 4301793"/>
                <a:gd name="connsiteY26" fmla="*/ 1871949 h 2668772"/>
                <a:gd name="connsiteX27" fmla="*/ 1838034 w 4301793"/>
                <a:gd name="connsiteY27" fmla="*/ 1826056 h 2668772"/>
                <a:gd name="connsiteX28" fmla="*/ 1973297 w 4301793"/>
                <a:gd name="connsiteY28" fmla="*/ 1520158 h 2668772"/>
                <a:gd name="connsiteX29" fmla="*/ 2733724 w 4301793"/>
                <a:gd name="connsiteY29" fmla="*/ 1441641 h 2668772"/>
                <a:gd name="connsiteX30" fmla="*/ 2782132 w 4301793"/>
                <a:gd name="connsiteY30" fmla="*/ 1436644 h 2668772"/>
                <a:gd name="connsiteX31" fmla="*/ 2813003 w 4301793"/>
                <a:gd name="connsiteY31" fmla="*/ 1389891 h 2668772"/>
                <a:gd name="connsiteX32" fmla="*/ 3133360 w 4301793"/>
                <a:gd name="connsiteY32" fmla="*/ 904657 h 2668772"/>
                <a:gd name="connsiteX33" fmla="*/ 3808320 w 4301793"/>
                <a:gd name="connsiteY33" fmla="*/ 503532 h 2668772"/>
                <a:gd name="connsiteX34" fmla="*/ 3937032 w 4301793"/>
                <a:gd name="connsiteY34" fmla="*/ 704607 h 266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01793" h="2668772">
                  <a:moveTo>
                    <a:pt x="3937032" y="704607"/>
                  </a:moveTo>
                  <a:lnTo>
                    <a:pt x="4301794" y="0"/>
                  </a:lnTo>
                  <a:lnTo>
                    <a:pt x="3509205" y="36331"/>
                  </a:lnTo>
                  <a:lnTo>
                    <a:pt x="3637951" y="237406"/>
                  </a:lnTo>
                  <a:lnTo>
                    <a:pt x="2969906" y="697030"/>
                  </a:lnTo>
                  <a:lnTo>
                    <a:pt x="2941582" y="716519"/>
                  </a:lnTo>
                  <a:lnTo>
                    <a:pt x="2928877" y="738886"/>
                  </a:lnTo>
                  <a:lnTo>
                    <a:pt x="2648490" y="1231896"/>
                  </a:lnTo>
                  <a:lnTo>
                    <a:pt x="1905070" y="1358987"/>
                  </a:lnTo>
                  <a:lnTo>
                    <a:pt x="1854479" y="1367656"/>
                  </a:lnTo>
                  <a:lnTo>
                    <a:pt x="1838762" y="1410637"/>
                  </a:lnTo>
                  <a:lnTo>
                    <a:pt x="1722094" y="1730333"/>
                  </a:lnTo>
                  <a:lnTo>
                    <a:pt x="1337348" y="1743105"/>
                  </a:lnTo>
                  <a:lnTo>
                    <a:pt x="1305252" y="1744163"/>
                  </a:lnTo>
                  <a:lnTo>
                    <a:pt x="1290330" y="1768318"/>
                  </a:lnTo>
                  <a:lnTo>
                    <a:pt x="1128960" y="2029514"/>
                  </a:lnTo>
                  <a:lnTo>
                    <a:pt x="719728" y="2043113"/>
                  </a:lnTo>
                  <a:lnTo>
                    <a:pt x="707552" y="2043510"/>
                  </a:lnTo>
                  <a:lnTo>
                    <a:pt x="699975" y="2050227"/>
                  </a:lnTo>
                  <a:lnTo>
                    <a:pt x="0" y="2668772"/>
                  </a:lnTo>
                  <a:lnTo>
                    <a:pt x="729853" y="2105517"/>
                  </a:lnTo>
                  <a:lnTo>
                    <a:pt x="1154802" y="2119612"/>
                  </a:lnTo>
                  <a:lnTo>
                    <a:pt x="1177665" y="2120373"/>
                  </a:lnTo>
                  <a:lnTo>
                    <a:pt x="1192687" y="2099329"/>
                  </a:lnTo>
                  <a:lnTo>
                    <a:pt x="1365671" y="1856927"/>
                  </a:lnTo>
                  <a:lnTo>
                    <a:pt x="1772255" y="1870427"/>
                  </a:lnTo>
                  <a:lnTo>
                    <a:pt x="1817718" y="1871949"/>
                  </a:lnTo>
                  <a:lnTo>
                    <a:pt x="1838034" y="1826056"/>
                  </a:lnTo>
                  <a:lnTo>
                    <a:pt x="1973297" y="1520158"/>
                  </a:lnTo>
                  <a:lnTo>
                    <a:pt x="2733724" y="1441641"/>
                  </a:lnTo>
                  <a:lnTo>
                    <a:pt x="2782132" y="1436644"/>
                  </a:lnTo>
                  <a:lnTo>
                    <a:pt x="2813003" y="1389891"/>
                  </a:lnTo>
                  <a:lnTo>
                    <a:pt x="3133360" y="904657"/>
                  </a:lnTo>
                  <a:lnTo>
                    <a:pt x="3808320" y="503532"/>
                  </a:lnTo>
                  <a:lnTo>
                    <a:pt x="3937032" y="704607"/>
                  </a:lnTo>
                  <a:close/>
                </a:path>
              </a:pathLst>
            </a:custGeom>
            <a:solidFill>
              <a:srgbClr val="1A1C2B">
                <a:alpha val="50000"/>
              </a:srgbClr>
            </a:solidFill>
            <a:ln w="3306"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51C703-E1DB-C2DB-399B-1969F1EF7E72}"/>
                </a:ext>
              </a:extLst>
            </p:cNvPr>
            <p:cNvSpPr/>
            <p:nvPr/>
          </p:nvSpPr>
          <p:spPr>
            <a:xfrm>
              <a:off x="6719266" y="1573090"/>
              <a:ext cx="4301793" cy="2668772"/>
            </a:xfrm>
            <a:custGeom>
              <a:avLst/>
              <a:gdLst>
                <a:gd name="connsiteX0" fmla="*/ 3937032 w 4301793"/>
                <a:gd name="connsiteY0" fmla="*/ 704607 h 2668772"/>
                <a:gd name="connsiteX1" fmla="*/ 4301794 w 4301793"/>
                <a:gd name="connsiteY1" fmla="*/ 0 h 2668772"/>
                <a:gd name="connsiteX2" fmla="*/ 3509206 w 4301793"/>
                <a:gd name="connsiteY2" fmla="*/ 36331 h 2668772"/>
                <a:gd name="connsiteX3" fmla="*/ 3637950 w 4301793"/>
                <a:gd name="connsiteY3" fmla="*/ 237406 h 2668772"/>
                <a:gd name="connsiteX4" fmla="*/ 2969906 w 4301793"/>
                <a:gd name="connsiteY4" fmla="*/ 697030 h 2668772"/>
                <a:gd name="connsiteX5" fmla="*/ 2941582 w 4301793"/>
                <a:gd name="connsiteY5" fmla="*/ 716519 h 2668772"/>
                <a:gd name="connsiteX6" fmla="*/ 2928876 w 4301793"/>
                <a:gd name="connsiteY6" fmla="*/ 738886 h 2668772"/>
                <a:gd name="connsiteX7" fmla="*/ 2648489 w 4301793"/>
                <a:gd name="connsiteY7" fmla="*/ 1231896 h 2668772"/>
                <a:gd name="connsiteX8" fmla="*/ 1905070 w 4301793"/>
                <a:gd name="connsiteY8" fmla="*/ 1358987 h 2668772"/>
                <a:gd name="connsiteX9" fmla="*/ 1854479 w 4301793"/>
                <a:gd name="connsiteY9" fmla="*/ 1367656 h 2668772"/>
                <a:gd name="connsiteX10" fmla="*/ 1838762 w 4301793"/>
                <a:gd name="connsiteY10" fmla="*/ 1410637 h 2668772"/>
                <a:gd name="connsiteX11" fmla="*/ 1722094 w 4301793"/>
                <a:gd name="connsiteY11" fmla="*/ 1730333 h 2668772"/>
                <a:gd name="connsiteX12" fmla="*/ 1337348 w 4301793"/>
                <a:gd name="connsiteY12" fmla="*/ 1743105 h 2668772"/>
                <a:gd name="connsiteX13" fmla="*/ 1305252 w 4301793"/>
                <a:gd name="connsiteY13" fmla="*/ 1744163 h 2668772"/>
                <a:gd name="connsiteX14" fmla="*/ 1290330 w 4301793"/>
                <a:gd name="connsiteY14" fmla="*/ 1768318 h 2668772"/>
                <a:gd name="connsiteX15" fmla="*/ 1128960 w 4301793"/>
                <a:gd name="connsiteY15" fmla="*/ 2029514 h 2668772"/>
                <a:gd name="connsiteX16" fmla="*/ 719728 w 4301793"/>
                <a:gd name="connsiteY16" fmla="*/ 2043113 h 2668772"/>
                <a:gd name="connsiteX17" fmla="*/ 707552 w 4301793"/>
                <a:gd name="connsiteY17" fmla="*/ 2043510 h 2668772"/>
                <a:gd name="connsiteX18" fmla="*/ 699975 w 4301793"/>
                <a:gd name="connsiteY18" fmla="*/ 2050227 h 2668772"/>
                <a:gd name="connsiteX19" fmla="*/ 0 w 4301793"/>
                <a:gd name="connsiteY19" fmla="*/ 2668772 h 2668772"/>
                <a:gd name="connsiteX20" fmla="*/ 729853 w 4301793"/>
                <a:gd name="connsiteY20" fmla="*/ 2105517 h 2668772"/>
                <a:gd name="connsiteX21" fmla="*/ 1154801 w 4301793"/>
                <a:gd name="connsiteY21" fmla="*/ 2119612 h 2668772"/>
                <a:gd name="connsiteX22" fmla="*/ 1177665 w 4301793"/>
                <a:gd name="connsiteY22" fmla="*/ 2120373 h 2668772"/>
                <a:gd name="connsiteX23" fmla="*/ 1192687 w 4301793"/>
                <a:gd name="connsiteY23" fmla="*/ 2099329 h 2668772"/>
                <a:gd name="connsiteX24" fmla="*/ 1365671 w 4301793"/>
                <a:gd name="connsiteY24" fmla="*/ 1856927 h 2668772"/>
                <a:gd name="connsiteX25" fmla="*/ 1772255 w 4301793"/>
                <a:gd name="connsiteY25" fmla="*/ 1870427 h 2668772"/>
                <a:gd name="connsiteX26" fmla="*/ 1817718 w 4301793"/>
                <a:gd name="connsiteY26" fmla="*/ 1871949 h 2668772"/>
                <a:gd name="connsiteX27" fmla="*/ 1838034 w 4301793"/>
                <a:gd name="connsiteY27" fmla="*/ 1826056 h 2668772"/>
                <a:gd name="connsiteX28" fmla="*/ 1973297 w 4301793"/>
                <a:gd name="connsiteY28" fmla="*/ 1520158 h 2668772"/>
                <a:gd name="connsiteX29" fmla="*/ 2733724 w 4301793"/>
                <a:gd name="connsiteY29" fmla="*/ 1441641 h 2668772"/>
                <a:gd name="connsiteX30" fmla="*/ 2782165 w 4301793"/>
                <a:gd name="connsiteY30" fmla="*/ 1436644 h 2668772"/>
                <a:gd name="connsiteX31" fmla="*/ 2813003 w 4301793"/>
                <a:gd name="connsiteY31" fmla="*/ 1389891 h 2668772"/>
                <a:gd name="connsiteX32" fmla="*/ 3133360 w 4301793"/>
                <a:gd name="connsiteY32" fmla="*/ 904657 h 2668772"/>
                <a:gd name="connsiteX33" fmla="*/ 3808320 w 4301793"/>
                <a:gd name="connsiteY33" fmla="*/ 503532 h 2668772"/>
                <a:gd name="connsiteX34" fmla="*/ 3937032 w 4301793"/>
                <a:gd name="connsiteY34" fmla="*/ 704607 h 266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01793" h="2668772">
                  <a:moveTo>
                    <a:pt x="3937032" y="704607"/>
                  </a:moveTo>
                  <a:lnTo>
                    <a:pt x="4301794" y="0"/>
                  </a:lnTo>
                  <a:lnTo>
                    <a:pt x="3509206" y="36331"/>
                  </a:lnTo>
                  <a:lnTo>
                    <a:pt x="3637950" y="237406"/>
                  </a:lnTo>
                  <a:lnTo>
                    <a:pt x="2969906" y="697030"/>
                  </a:lnTo>
                  <a:lnTo>
                    <a:pt x="2941582" y="716519"/>
                  </a:lnTo>
                  <a:lnTo>
                    <a:pt x="2928876" y="738886"/>
                  </a:lnTo>
                  <a:lnTo>
                    <a:pt x="2648489" y="1231896"/>
                  </a:lnTo>
                  <a:lnTo>
                    <a:pt x="1905070" y="1358987"/>
                  </a:lnTo>
                  <a:lnTo>
                    <a:pt x="1854479" y="1367656"/>
                  </a:lnTo>
                  <a:lnTo>
                    <a:pt x="1838762" y="1410637"/>
                  </a:lnTo>
                  <a:lnTo>
                    <a:pt x="1722094" y="1730333"/>
                  </a:lnTo>
                  <a:lnTo>
                    <a:pt x="1337348" y="1743105"/>
                  </a:lnTo>
                  <a:lnTo>
                    <a:pt x="1305252" y="1744163"/>
                  </a:lnTo>
                  <a:lnTo>
                    <a:pt x="1290330" y="1768318"/>
                  </a:lnTo>
                  <a:lnTo>
                    <a:pt x="1128960" y="2029514"/>
                  </a:lnTo>
                  <a:lnTo>
                    <a:pt x="719728" y="2043113"/>
                  </a:lnTo>
                  <a:lnTo>
                    <a:pt x="707552" y="2043510"/>
                  </a:lnTo>
                  <a:lnTo>
                    <a:pt x="699975" y="2050227"/>
                  </a:lnTo>
                  <a:lnTo>
                    <a:pt x="0" y="2668772"/>
                  </a:lnTo>
                  <a:lnTo>
                    <a:pt x="729853" y="2105517"/>
                  </a:lnTo>
                  <a:lnTo>
                    <a:pt x="1154801" y="2119612"/>
                  </a:lnTo>
                  <a:lnTo>
                    <a:pt x="1177665" y="2120373"/>
                  </a:lnTo>
                  <a:lnTo>
                    <a:pt x="1192687" y="2099329"/>
                  </a:lnTo>
                  <a:lnTo>
                    <a:pt x="1365671" y="1856927"/>
                  </a:lnTo>
                  <a:lnTo>
                    <a:pt x="1772255" y="1870427"/>
                  </a:lnTo>
                  <a:lnTo>
                    <a:pt x="1817718" y="1871949"/>
                  </a:lnTo>
                  <a:lnTo>
                    <a:pt x="1838034" y="1826056"/>
                  </a:lnTo>
                  <a:lnTo>
                    <a:pt x="1973297" y="1520158"/>
                  </a:lnTo>
                  <a:lnTo>
                    <a:pt x="2733724" y="1441641"/>
                  </a:lnTo>
                  <a:lnTo>
                    <a:pt x="2782165" y="1436644"/>
                  </a:lnTo>
                  <a:lnTo>
                    <a:pt x="2813003" y="1389891"/>
                  </a:lnTo>
                  <a:lnTo>
                    <a:pt x="3133360" y="904657"/>
                  </a:lnTo>
                  <a:lnTo>
                    <a:pt x="3808320" y="503532"/>
                  </a:lnTo>
                  <a:lnTo>
                    <a:pt x="3937032" y="704607"/>
                  </a:lnTo>
                  <a:close/>
                </a:path>
              </a:pathLst>
            </a:custGeom>
            <a:solidFill>
              <a:srgbClr val="00FF2D"/>
            </a:solidFill>
            <a:ln w="3306" cap="flat">
              <a:noFill/>
              <a:prstDash val="solid"/>
              <a:miter/>
            </a:ln>
          </p:spPr>
          <p:txBody>
            <a:bodyPr rtlCol="0" anchor="ctr"/>
            <a:lstStyle/>
            <a:p>
              <a:endParaRPr lang="en-GB"/>
            </a:p>
          </p:txBody>
        </p:sp>
      </p:grpSp>
      <p:grpSp>
        <p:nvGrpSpPr>
          <p:cNvPr id="25" name="Graphic 8">
            <a:extLst>
              <a:ext uri="{FF2B5EF4-FFF2-40B4-BE49-F238E27FC236}">
                <a16:creationId xmlns:a16="http://schemas.microsoft.com/office/drawing/2014/main" id="{CA11BC3B-966D-B419-EFC5-B395B5DBC987}"/>
              </a:ext>
            </a:extLst>
          </p:cNvPr>
          <p:cNvGrpSpPr/>
          <p:nvPr/>
        </p:nvGrpSpPr>
        <p:grpSpPr>
          <a:xfrm>
            <a:off x="7299854" y="1313008"/>
            <a:ext cx="1091012" cy="2291679"/>
            <a:chOff x="7299854" y="1313008"/>
            <a:chExt cx="1091012" cy="2291679"/>
          </a:xfrm>
        </p:grpSpPr>
        <p:sp>
          <p:nvSpPr>
            <p:cNvPr id="26" name="Free-form: Shape 25">
              <a:extLst>
                <a:ext uri="{FF2B5EF4-FFF2-40B4-BE49-F238E27FC236}">
                  <a16:creationId xmlns:a16="http://schemas.microsoft.com/office/drawing/2014/main" id="{8F2D9053-A1A8-D4A3-19B2-0F7C527B1EB4}"/>
                </a:ext>
              </a:extLst>
            </p:cNvPr>
            <p:cNvSpPr/>
            <p:nvPr/>
          </p:nvSpPr>
          <p:spPr>
            <a:xfrm>
              <a:off x="7299854" y="1313098"/>
              <a:ext cx="1018617" cy="2291590"/>
            </a:xfrm>
            <a:custGeom>
              <a:avLst/>
              <a:gdLst>
                <a:gd name="connsiteX0" fmla="*/ 984206 w 1018617"/>
                <a:gd name="connsiteY0" fmla="*/ 1080738 h 2291590"/>
                <a:gd name="connsiteX1" fmla="*/ 986390 w 1018617"/>
                <a:gd name="connsiteY1" fmla="*/ 1077330 h 2291590"/>
                <a:gd name="connsiteX2" fmla="*/ 1007665 w 1018617"/>
                <a:gd name="connsiteY2" fmla="*/ 1081664 h 2291590"/>
                <a:gd name="connsiteX3" fmla="*/ 1018419 w 1018617"/>
                <a:gd name="connsiteY3" fmla="*/ 1074650 h 2291590"/>
                <a:gd name="connsiteX4" fmla="*/ 1018617 w 1018617"/>
                <a:gd name="connsiteY4" fmla="*/ 1072598 h 2291590"/>
                <a:gd name="connsiteX5" fmla="*/ 1012629 w 1018617"/>
                <a:gd name="connsiteY5" fmla="*/ 1063929 h 2291590"/>
                <a:gd name="connsiteX6" fmla="*/ 967464 w 1018617"/>
                <a:gd name="connsiteY6" fmla="*/ 1043249 h 2291590"/>
                <a:gd name="connsiteX7" fmla="*/ 940795 w 1018617"/>
                <a:gd name="connsiteY7" fmla="*/ 1036003 h 2291590"/>
                <a:gd name="connsiteX8" fmla="*/ 938115 w 1018617"/>
                <a:gd name="connsiteY8" fmla="*/ 1035804 h 2291590"/>
                <a:gd name="connsiteX9" fmla="*/ 917038 w 1018617"/>
                <a:gd name="connsiteY9" fmla="*/ 1027962 h 2291590"/>
                <a:gd name="connsiteX10" fmla="*/ 911975 w 1018617"/>
                <a:gd name="connsiteY10" fmla="*/ 1024356 h 2291590"/>
                <a:gd name="connsiteX11" fmla="*/ 912703 w 1018617"/>
                <a:gd name="connsiteY11" fmla="*/ 1023429 h 2291590"/>
                <a:gd name="connsiteX12" fmla="*/ 729495 w 1018617"/>
                <a:gd name="connsiteY12" fmla="*/ 829170 h 2291590"/>
                <a:gd name="connsiteX13" fmla="*/ 723903 w 1018617"/>
                <a:gd name="connsiteY13" fmla="*/ 617738 h 2291590"/>
                <a:gd name="connsiteX14" fmla="*/ 712323 w 1018617"/>
                <a:gd name="connsiteY14" fmla="*/ 552952 h 2291590"/>
                <a:gd name="connsiteX15" fmla="*/ 656305 w 1018617"/>
                <a:gd name="connsiteY15" fmla="*/ 397340 h 2291590"/>
                <a:gd name="connsiteX16" fmla="*/ 655577 w 1018617"/>
                <a:gd name="connsiteY16" fmla="*/ 397638 h 2291590"/>
                <a:gd name="connsiteX17" fmla="*/ 657761 w 1018617"/>
                <a:gd name="connsiteY17" fmla="*/ 393204 h 2291590"/>
                <a:gd name="connsiteX18" fmla="*/ 653922 w 1018617"/>
                <a:gd name="connsiteY18" fmla="*/ 381722 h 2291590"/>
                <a:gd name="connsiteX19" fmla="*/ 646478 w 1018617"/>
                <a:gd name="connsiteY19" fmla="*/ 370770 h 2291590"/>
                <a:gd name="connsiteX20" fmla="*/ 638834 w 1018617"/>
                <a:gd name="connsiteY20" fmla="*/ 364252 h 2291590"/>
                <a:gd name="connsiteX21" fmla="*/ 642342 w 1018617"/>
                <a:gd name="connsiteY21" fmla="*/ 355484 h 2291590"/>
                <a:gd name="connsiteX22" fmla="*/ 639132 w 1018617"/>
                <a:gd name="connsiteY22" fmla="*/ 347410 h 2291590"/>
                <a:gd name="connsiteX23" fmla="*/ 634368 w 1018617"/>
                <a:gd name="connsiteY23" fmla="*/ 345359 h 2291590"/>
                <a:gd name="connsiteX24" fmla="*/ 637776 w 1018617"/>
                <a:gd name="connsiteY24" fmla="*/ 331098 h 2291590"/>
                <a:gd name="connsiteX25" fmla="*/ 659779 w 1018617"/>
                <a:gd name="connsiteY25" fmla="*/ 313131 h 2291590"/>
                <a:gd name="connsiteX26" fmla="*/ 696672 w 1018617"/>
                <a:gd name="connsiteY26" fmla="*/ 311874 h 2291590"/>
                <a:gd name="connsiteX27" fmla="*/ 721157 w 1018617"/>
                <a:gd name="connsiteY27" fmla="*/ 286562 h 2291590"/>
                <a:gd name="connsiteX28" fmla="*/ 721157 w 1018617"/>
                <a:gd name="connsiteY28" fmla="*/ 224886 h 2291590"/>
                <a:gd name="connsiteX29" fmla="*/ 725591 w 1018617"/>
                <a:gd name="connsiteY29" fmla="*/ 218996 h 2291590"/>
                <a:gd name="connsiteX30" fmla="*/ 745543 w 1018617"/>
                <a:gd name="connsiteY30" fmla="*/ 213404 h 2291590"/>
                <a:gd name="connsiteX31" fmla="*/ 748422 w 1018617"/>
                <a:gd name="connsiteY31" fmla="*/ 202981 h 2291590"/>
                <a:gd name="connsiteX32" fmla="*/ 705109 w 1018617"/>
                <a:gd name="connsiteY32" fmla="*/ 155963 h 2291590"/>
                <a:gd name="connsiteX33" fmla="*/ 701602 w 1018617"/>
                <a:gd name="connsiteY33" fmla="*/ 146136 h 2291590"/>
                <a:gd name="connsiteX34" fmla="*/ 701602 w 1018617"/>
                <a:gd name="connsiteY34" fmla="*/ 132504 h 2291590"/>
                <a:gd name="connsiteX35" fmla="*/ 695084 w 1018617"/>
                <a:gd name="connsiteY35" fmla="*/ 108648 h 2291590"/>
                <a:gd name="connsiteX36" fmla="*/ 674735 w 1018617"/>
                <a:gd name="connsiteY36" fmla="*/ 74137 h 2291590"/>
                <a:gd name="connsiteX37" fmla="*/ 683933 w 1018617"/>
                <a:gd name="connsiteY37" fmla="*/ 62457 h 2291590"/>
                <a:gd name="connsiteX38" fmla="*/ 675264 w 1018617"/>
                <a:gd name="connsiteY38" fmla="*/ 13785 h 2291590"/>
                <a:gd name="connsiteX39" fmla="*/ 624210 w 1018617"/>
                <a:gd name="connsiteY39" fmla="*/ 53 h 2291590"/>
                <a:gd name="connsiteX40" fmla="*/ 463832 w 1018617"/>
                <a:gd name="connsiteY40" fmla="*/ 48428 h 2291590"/>
                <a:gd name="connsiteX41" fmla="*/ 439844 w 1018617"/>
                <a:gd name="connsiteY41" fmla="*/ 178827 h 2291590"/>
                <a:gd name="connsiteX42" fmla="*/ 470218 w 1018617"/>
                <a:gd name="connsiteY42" fmla="*/ 238452 h 2291590"/>
                <a:gd name="connsiteX43" fmla="*/ 487887 w 1018617"/>
                <a:gd name="connsiteY43" fmla="*/ 263036 h 2291590"/>
                <a:gd name="connsiteX44" fmla="*/ 487887 w 1018617"/>
                <a:gd name="connsiteY44" fmla="*/ 279051 h 2291590"/>
                <a:gd name="connsiteX45" fmla="*/ 487159 w 1018617"/>
                <a:gd name="connsiteY45" fmla="*/ 278753 h 2291590"/>
                <a:gd name="connsiteX46" fmla="*/ 483652 w 1018617"/>
                <a:gd name="connsiteY46" fmla="*/ 280804 h 2291590"/>
                <a:gd name="connsiteX47" fmla="*/ 480343 w 1018617"/>
                <a:gd name="connsiteY47" fmla="*/ 312833 h 2291590"/>
                <a:gd name="connsiteX48" fmla="*/ 386208 w 1018617"/>
                <a:gd name="connsiteY48" fmla="*/ 378976 h 2291590"/>
                <a:gd name="connsiteX49" fmla="*/ 301999 w 1018617"/>
                <a:gd name="connsiteY49" fmla="*/ 525820 h 2291590"/>
                <a:gd name="connsiteX50" fmla="*/ 268945 w 1018617"/>
                <a:gd name="connsiteY50" fmla="*/ 591864 h 2291590"/>
                <a:gd name="connsiteX51" fmla="*/ 215607 w 1018617"/>
                <a:gd name="connsiteY51" fmla="*/ 958180 h 2291590"/>
                <a:gd name="connsiteX52" fmla="*/ 240290 w 1018617"/>
                <a:gd name="connsiteY52" fmla="*/ 1097480 h 2291590"/>
                <a:gd name="connsiteX53" fmla="*/ 244823 w 1018617"/>
                <a:gd name="connsiteY53" fmla="*/ 1097480 h 2291590"/>
                <a:gd name="connsiteX54" fmla="*/ 244823 w 1018617"/>
                <a:gd name="connsiteY54" fmla="*/ 1100061 h 2291590"/>
                <a:gd name="connsiteX55" fmla="*/ 239662 w 1018617"/>
                <a:gd name="connsiteY55" fmla="*/ 1116175 h 2291590"/>
                <a:gd name="connsiteX56" fmla="*/ 231390 w 1018617"/>
                <a:gd name="connsiteY56" fmla="*/ 1144895 h 2291590"/>
                <a:gd name="connsiteX57" fmla="*/ 233342 w 1018617"/>
                <a:gd name="connsiteY57" fmla="*/ 1181788 h 2291590"/>
                <a:gd name="connsiteX58" fmla="*/ 212894 w 1018617"/>
                <a:gd name="connsiteY58" fmla="*/ 1208226 h 2291590"/>
                <a:gd name="connsiteX59" fmla="*/ 212166 w 1018617"/>
                <a:gd name="connsiteY59" fmla="*/ 1225894 h 2291590"/>
                <a:gd name="connsiteX60" fmla="*/ 24921 w 1018617"/>
                <a:gd name="connsiteY60" fmla="*/ 1218450 h 2291590"/>
                <a:gd name="connsiteX61" fmla="*/ 13142 w 1018617"/>
                <a:gd name="connsiteY61" fmla="*/ 1229203 h 2291590"/>
                <a:gd name="connsiteX62" fmla="*/ 6 w 1018617"/>
                <a:gd name="connsiteY62" fmla="*/ 1558627 h 2291590"/>
                <a:gd name="connsiteX63" fmla="*/ 10859 w 1018617"/>
                <a:gd name="connsiteY63" fmla="*/ 1570307 h 2291590"/>
                <a:gd name="connsiteX64" fmla="*/ 331282 w 1018617"/>
                <a:gd name="connsiteY64" fmla="*/ 1583112 h 2291590"/>
                <a:gd name="connsiteX65" fmla="*/ 298227 w 1018617"/>
                <a:gd name="connsiteY65" fmla="*/ 1668346 h 2291590"/>
                <a:gd name="connsiteX66" fmla="*/ 283768 w 1018617"/>
                <a:gd name="connsiteY66" fmla="*/ 1699151 h 2291590"/>
                <a:gd name="connsiteX67" fmla="*/ 218882 w 1018617"/>
                <a:gd name="connsiteY67" fmla="*/ 1879679 h 2291590"/>
                <a:gd name="connsiteX68" fmla="*/ 156578 w 1018617"/>
                <a:gd name="connsiteY68" fmla="*/ 2124993 h 2291590"/>
                <a:gd name="connsiteX69" fmla="*/ 146982 w 1018617"/>
                <a:gd name="connsiteY69" fmla="*/ 2135018 h 2291590"/>
                <a:gd name="connsiteX70" fmla="*/ 131067 w 1018617"/>
                <a:gd name="connsiteY70" fmla="*/ 2166121 h 2291590"/>
                <a:gd name="connsiteX71" fmla="*/ 127130 w 1018617"/>
                <a:gd name="connsiteY71" fmla="*/ 2187198 h 2291590"/>
                <a:gd name="connsiteX72" fmla="*/ 124648 w 1018617"/>
                <a:gd name="connsiteY72" fmla="*/ 2196198 h 2291590"/>
                <a:gd name="connsiteX73" fmla="*/ 118229 w 1018617"/>
                <a:gd name="connsiteY73" fmla="*/ 2213139 h 2291590"/>
                <a:gd name="connsiteX74" fmla="*/ 192214 w 1018617"/>
                <a:gd name="connsiteY74" fmla="*/ 2247021 h 2291590"/>
                <a:gd name="connsiteX75" fmla="*/ 203794 w 1018617"/>
                <a:gd name="connsiteY75" fmla="*/ 2225646 h 2291590"/>
                <a:gd name="connsiteX76" fmla="*/ 272816 w 1018617"/>
                <a:gd name="connsiteY76" fmla="*/ 2282392 h 2291590"/>
                <a:gd name="connsiteX77" fmla="*/ 298227 w 1018617"/>
                <a:gd name="connsiteY77" fmla="*/ 2291590 h 2291590"/>
                <a:gd name="connsiteX78" fmla="*/ 441564 w 1018617"/>
                <a:gd name="connsiteY78" fmla="*/ 2291590 h 2291590"/>
                <a:gd name="connsiteX79" fmla="*/ 436303 w 1018617"/>
                <a:gd name="connsiteY79" fmla="*/ 2253870 h 2291590"/>
                <a:gd name="connsiteX80" fmla="*/ 430811 w 1018617"/>
                <a:gd name="connsiteY80" fmla="*/ 2249734 h 2291590"/>
                <a:gd name="connsiteX81" fmla="*/ 370359 w 1018617"/>
                <a:gd name="connsiteY81" fmla="*/ 2236002 h 2291590"/>
                <a:gd name="connsiteX82" fmla="*/ 316227 w 1018617"/>
                <a:gd name="connsiteY82" fmla="*/ 2199937 h 2291590"/>
                <a:gd name="connsiteX83" fmla="*/ 286249 w 1018617"/>
                <a:gd name="connsiteY83" fmla="*/ 2157683 h 2291590"/>
                <a:gd name="connsiteX84" fmla="*/ 440638 w 1018617"/>
                <a:gd name="connsiteY84" fmla="*/ 1716357 h 2291590"/>
                <a:gd name="connsiteX85" fmla="*/ 489707 w 1018617"/>
                <a:gd name="connsiteY85" fmla="*/ 1589465 h 2291590"/>
                <a:gd name="connsiteX86" fmla="*/ 519354 w 1018617"/>
                <a:gd name="connsiteY86" fmla="*/ 1590589 h 2291590"/>
                <a:gd name="connsiteX87" fmla="*/ 531133 w 1018617"/>
                <a:gd name="connsiteY87" fmla="*/ 1579737 h 2291590"/>
                <a:gd name="connsiteX88" fmla="*/ 535368 w 1018617"/>
                <a:gd name="connsiteY88" fmla="*/ 1471341 h 2291590"/>
                <a:gd name="connsiteX89" fmla="*/ 603563 w 1018617"/>
                <a:gd name="connsiteY89" fmla="*/ 1295147 h 2291590"/>
                <a:gd name="connsiteX90" fmla="*/ 630000 w 1018617"/>
                <a:gd name="connsiteY90" fmla="*/ 1311989 h 2291590"/>
                <a:gd name="connsiteX91" fmla="*/ 823531 w 1018617"/>
                <a:gd name="connsiteY91" fmla="*/ 1435473 h 2291590"/>
                <a:gd name="connsiteX92" fmla="*/ 826840 w 1018617"/>
                <a:gd name="connsiteY92" fmla="*/ 1446624 h 2291590"/>
                <a:gd name="connsiteX93" fmla="*/ 791701 w 1018617"/>
                <a:gd name="connsiteY93" fmla="*/ 1507373 h 2291590"/>
                <a:gd name="connsiteX94" fmla="*/ 749116 w 1018617"/>
                <a:gd name="connsiteY94" fmla="*/ 1590854 h 2291590"/>
                <a:gd name="connsiteX95" fmla="*/ 621298 w 1018617"/>
                <a:gd name="connsiteY95" fmla="*/ 1877396 h 2291590"/>
                <a:gd name="connsiteX96" fmla="*/ 616632 w 1018617"/>
                <a:gd name="connsiteY96" fmla="*/ 1883384 h 2291590"/>
                <a:gd name="connsiteX97" fmla="*/ 607963 w 1018617"/>
                <a:gd name="connsiteY97" fmla="*/ 1944233 h 2291590"/>
                <a:gd name="connsiteX98" fmla="*/ 612000 w 1018617"/>
                <a:gd name="connsiteY98" fmla="*/ 1964582 h 2291590"/>
                <a:gd name="connsiteX99" fmla="*/ 612000 w 1018617"/>
                <a:gd name="connsiteY99" fmla="*/ 1996711 h 2291590"/>
                <a:gd name="connsiteX100" fmla="*/ 697036 w 1018617"/>
                <a:gd name="connsiteY100" fmla="*/ 1996711 h 2291590"/>
                <a:gd name="connsiteX101" fmla="*/ 697036 w 1018617"/>
                <a:gd name="connsiteY101" fmla="*/ 1968189 h 2291590"/>
                <a:gd name="connsiteX102" fmla="*/ 728337 w 1018617"/>
                <a:gd name="connsiteY102" fmla="*/ 1991020 h 2291590"/>
                <a:gd name="connsiteX103" fmla="*/ 745808 w 1018617"/>
                <a:gd name="connsiteY103" fmla="*/ 1996711 h 2291590"/>
                <a:gd name="connsiteX104" fmla="*/ 934806 w 1018617"/>
                <a:gd name="connsiteY104" fmla="*/ 1996711 h 2291590"/>
                <a:gd name="connsiteX105" fmla="*/ 935931 w 1018617"/>
                <a:gd name="connsiteY105" fmla="*/ 1994130 h 2291590"/>
                <a:gd name="connsiteX106" fmla="*/ 928089 w 1018617"/>
                <a:gd name="connsiteY106" fmla="*/ 1956939 h 2291590"/>
                <a:gd name="connsiteX107" fmla="*/ 924979 w 1018617"/>
                <a:gd name="connsiteY107" fmla="*/ 1955582 h 2291590"/>
                <a:gd name="connsiteX108" fmla="*/ 858240 w 1018617"/>
                <a:gd name="connsiteY108" fmla="*/ 1950321 h 2291590"/>
                <a:gd name="connsiteX109" fmla="*/ 803281 w 1018617"/>
                <a:gd name="connsiteY109" fmla="*/ 1925638 h 2291590"/>
                <a:gd name="connsiteX110" fmla="*/ 753153 w 1018617"/>
                <a:gd name="connsiteY110" fmla="*/ 1877396 h 2291590"/>
                <a:gd name="connsiteX111" fmla="*/ 996912 w 1018617"/>
                <a:gd name="connsiteY111" fmla="*/ 1470679 h 2291590"/>
                <a:gd name="connsiteX112" fmla="*/ 980070 w 1018617"/>
                <a:gd name="connsiteY112" fmla="*/ 1337599 h 2291590"/>
                <a:gd name="connsiteX113" fmla="*/ 657761 w 1018617"/>
                <a:gd name="connsiteY113" fmla="*/ 1054036 h 2291590"/>
                <a:gd name="connsiteX114" fmla="*/ 643301 w 1018617"/>
                <a:gd name="connsiteY114" fmla="*/ 997522 h 2291590"/>
                <a:gd name="connsiteX115" fmla="*/ 644426 w 1018617"/>
                <a:gd name="connsiteY115" fmla="*/ 997522 h 2291590"/>
                <a:gd name="connsiteX116" fmla="*/ 644426 w 1018617"/>
                <a:gd name="connsiteY116" fmla="*/ 959272 h 2291590"/>
                <a:gd name="connsiteX117" fmla="*/ 643400 w 1018617"/>
                <a:gd name="connsiteY117" fmla="*/ 959272 h 2291590"/>
                <a:gd name="connsiteX118" fmla="*/ 648066 w 1018617"/>
                <a:gd name="connsiteY118" fmla="*/ 932107 h 2291590"/>
                <a:gd name="connsiteX119" fmla="*/ 680823 w 1018617"/>
                <a:gd name="connsiteY119" fmla="*/ 954110 h 2291590"/>
                <a:gd name="connsiteX120" fmla="*/ 709444 w 1018617"/>
                <a:gd name="connsiteY120" fmla="*/ 988720 h 2291590"/>
                <a:gd name="connsiteX121" fmla="*/ 716558 w 1018617"/>
                <a:gd name="connsiteY121" fmla="*/ 978165 h 2291590"/>
                <a:gd name="connsiteX122" fmla="*/ 868862 w 1018617"/>
                <a:gd name="connsiteY122" fmla="*/ 1080473 h 2291590"/>
                <a:gd name="connsiteX123" fmla="*/ 869490 w 1018617"/>
                <a:gd name="connsiteY123" fmla="*/ 1079646 h 2291590"/>
                <a:gd name="connsiteX124" fmla="*/ 871542 w 1018617"/>
                <a:gd name="connsiteY124" fmla="*/ 1081697 h 2291590"/>
                <a:gd name="connsiteX125" fmla="*/ 878556 w 1018617"/>
                <a:gd name="connsiteY125" fmla="*/ 1095230 h 2291590"/>
                <a:gd name="connsiteX126" fmla="*/ 878656 w 1018617"/>
                <a:gd name="connsiteY126" fmla="*/ 1095528 h 2291590"/>
                <a:gd name="connsiteX127" fmla="*/ 892089 w 1018617"/>
                <a:gd name="connsiteY127" fmla="*/ 1120013 h 2291590"/>
                <a:gd name="connsiteX128" fmla="*/ 913696 w 1018617"/>
                <a:gd name="connsiteY128" fmla="*/ 1139336 h 2291590"/>
                <a:gd name="connsiteX129" fmla="*/ 937982 w 1018617"/>
                <a:gd name="connsiteY129" fmla="*/ 1157634 h 2291590"/>
                <a:gd name="connsiteX130" fmla="*/ 961342 w 1018617"/>
                <a:gd name="connsiteY130" fmla="*/ 1172424 h 2291590"/>
                <a:gd name="connsiteX131" fmla="*/ 974875 w 1018617"/>
                <a:gd name="connsiteY131" fmla="*/ 1175005 h 2291590"/>
                <a:gd name="connsiteX132" fmla="*/ 998533 w 1018617"/>
                <a:gd name="connsiteY132" fmla="*/ 1170671 h 2291590"/>
                <a:gd name="connsiteX133" fmla="*/ 1015673 w 1018617"/>
                <a:gd name="connsiteY133" fmla="*/ 1153002 h 2291590"/>
                <a:gd name="connsiteX134" fmla="*/ 1018055 w 1018617"/>
                <a:gd name="connsiteY134" fmla="*/ 1137087 h 2291590"/>
                <a:gd name="connsiteX135" fmla="*/ 1014217 w 1018617"/>
                <a:gd name="connsiteY135" fmla="*/ 1121370 h 2291590"/>
                <a:gd name="connsiteX136" fmla="*/ 983941 w 1018617"/>
                <a:gd name="connsiteY136" fmla="*/ 1080771 h 2291590"/>
                <a:gd name="connsiteX137" fmla="*/ 327212 w 1018617"/>
                <a:gd name="connsiteY137" fmla="*/ 1230361 h 2291590"/>
                <a:gd name="connsiteX138" fmla="*/ 231323 w 1018617"/>
                <a:gd name="connsiteY138" fmla="*/ 1226523 h 2291590"/>
                <a:gd name="connsiteX139" fmla="*/ 232051 w 1018617"/>
                <a:gd name="connsiteY139" fmla="*/ 1208854 h 2291590"/>
                <a:gd name="connsiteX140" fmla="*/ 233408 w 1018617"/>
                <a:gd name="connsiteY140" fmla="*/ 1204420 h 2291590"/>
                <a:gd name="connsiteX141" fmla="*/ 239827 w 1018617"/>
                <a:gd name="connsiteY141" fmla="*/ 1210211 h 2291590"/>
                <a:gd name="connsiteX142" fmla="*/ 276819 w 1018617"/>
                <a:gd name="connsiteY142" fmla="*/ 1216299 h 2291590"/>
                <a:gd name="connsiteX143" fmla="*/ 301106 w 1018617"/>
                <a:gd name="connsiteY143" fmla="*/ 1216597 h 2291590"/>
                <a:gd name="connsiteX144" fmla="*/ 323010 w 1018617"/>
                <a:gd name="connsiteY144" fmla="*/ 1213387 h 2291590"/>
                <a:gd name="connsiteX145" fmla="*/ 327543 w 1018617"/>
                <a:gd name="connsiteY145" fmla="*/ 1210178 h 2291590"/>
                <a:gd name="connsiteX146" fmla="*/ 327940 w 1018617"/>
                <a:gd name="connsiteY146" fmla="*/ 1212659 h 2291590"/>
                <a:gd name="connsiteX147" fmla="*/ 327212 w 1018617"/>
                <a:gd name="connsiteY147" fmla="*/ 1230328 h 2291590"/>
                <a:gd name="connsiteX148" fmla="*/ 346205 w 1018617"/>
                <a:gd name="connsiteY148" fmla="*/ 1231089 h 2291590"/>
                <a:gd name="connsiteX149" fmla="*/ 346833 w 1018617"/>
                <a:gd name="connsiteY149" fmla="*/ 1213420 h 2291590"/>
                <a:gd name="connsiteX150" fmla="*/ 330389 w 1018617"/>
                <a:gd name="connsiteY150" fmla="*/ 1186156 h 2291590"/>
                <a:gd name="connsiteX151" fmla="*/ 330488 w 1018617"/>
                <a:gd name="connsiteY151" fmla="*/ 1184501 h 2291590"/>
                <a:gd name="connsiteX152" fmla="*/ 334723 w 1018617"/>
                <a:gd name="connsiteY152" fmla="*/ 1183575 h 2291590"/>
                <a:gd name="connsiteX153" fmla="*/ 347528 w 1018617"/>
                <a:gd name="connsiteY153" fmla="*/ 1202898 h 2291590"/>
                <a:gd name="connsiteX154" fmla="*/ 354047 w 1018617"/>
                <a:gd name="connsiteY154" fmla="*/ 1207134 h 2291590"/>
                <a:gd name="connsiteX155" fmla="*/ 356098 w 1018617"/>
                <a:gd name="connsiteY155" fmla="*/ 1211468 h 2291590"/>
                <a:gd name="connsiteX156" fmla="*/ 363444 w 1018617"/>
                <a:gd name="connsiteY156" fmla="*/ 1231817 h 2291590"/>
                <a:gd name="connsiteX157" fmla="*/ 346172 w 1018617"/>
                <a:gd name="connsiteY157" fmla="*/ 1231089 h 2291590"/>
                <a:gd name="connsiteX158" fmla="*/ 364105 w 1018617"/>
                <a:gd name="connsiteY158" fmla="*/ 999904 h 2291590"/>
                <a:gd name="connsiteX159" fmla="*/ 331249 w 1018617"/>
                <a:gd name="connsiteY159" fmla="*/ 1117598 h 2291590"/>
                <a:gd name="connsiteX160" fmla="*/ 329793 w 1018617"/>
                <a:gd name="connsiteY160" fmla="*/ 1115745 h 2291590"/>
                <a:gd name="connsiteX161" fmla="*/ 320595 w 1018617"/>
                <a:gd name="connsiteY161" fmla="*/ 1097348 h 2291590"/>
                <a:gd name="connsiteX162" fmla="*/ 322878 w 1018617"/>
                <a:gd name="connsiteY162" fmla="*/ 1097348 h 2291590"/>
                <a:gd name="connsiteX163" fmla="*/ 331778 w 1018617"/>
                <a:gd name="connsiteY163" fmla="*/ 892534 h 2291590"/>
                <a:gd name="connsiteX164" fmla="*/ 350374 w 1018617"/>
                <a:gd name="connsiteY164" fmla="*/ 800351 h 2291590"/>
                <a:gd name="connsiteX165" fmla="*/ 352657 w 1018617"/>
                <a:gd name="connsiteY165" fmla="*/ 819873 h 2291590"/>
                <a:gd name="connsiteX166" fmla="*/ 356892 w 1018617"/>
                <a:gd name="connsiteY166" fmla="*/ 869670 h 2291590"/>
                <a:gd name="connsiteX167" fmla="*/ 364635 w 1018617"/>
                <a:gd name="connsiteY167" fmla="*/ 960794 h 2291590"/>
                <a:gd name="connsiteX168" fmla="*/ 364635 w 1018617"/>
                <a:gd name="connsiteY168" fmla="*/ 997389 h 2291590"/>
                <a:gd name="connsiteX169" fmla="*/ 365660 w 1018617"/>
                <a:gd name="connsiteY169" fmla="*/ 997389 h 2291590"/>
                <a:gd name="connsiteX170" fmla="*/ 364105 w 1018617"/>
                <a:gd name="connsiteY170" fmla="*/ 999871 h 2291590"/>
                <a:gd name="connsiteX171" fmla="*/ 686183 w 1018617"/>
                <a:gd name="connsiteY171" fmla="*/ 782185 h 2291590"/>
                <a:gd name="connsiteX172" fmla="*/ 676058 w 1018617"/>
                <a:gd name="connsiteY172" fmla="*/ 769380 h 2291590"/>
                <a:gd name="connsiteX173" fmla="*/ 688863 w 1018617"/>
                <a:gd name="connsiteY173" fmla="*/ 694271 h 2291590"/>
                <a:gd name="connsiteX174" fmla="*/ 686183 w 1018617"/>
                <a:gd name="connsiteY174" fmla="*/ 782219 h 229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18617" h="2291590">
                  <a:moveTo>
                    <a:pt x="984206" y="1080738"/>
                  </a:moveTo>
                  <a:cubicBezTo>
                    <a:pt x="982949" y="1079183"/>
                    <a:pt x="984405" y="1076900"/>
                    <a:pt x="986390" y="1077330"/>
                  </a:cubicBezTo>
                  <a:lnTo>
                    <a:pt x="1007665" y="1081664"/>
                  </a:lnTo>
                  <a:cubicBezTo>
                    <a:pt x="1012529" y="1082591"/>
                    <a:pt x="1017393" y="1079480"/>
                    <a:pt x="1018419" y="1074650"/>
                  </a:cubicBezTo>
                  <a:cubicBezTo>
                    <a:pt x="1018617" y="1073922"/>
                    <a:pt x="1018617" y="1073293"/>
                    <a:pt x="1018617" y="1072598"/>
                  </a:cubicBezTo>
                  <a:cubicBezTo>
                    <a:pt x="1018617" y="1068760"/>
                    <a:pt x="1016334" y="1065352"/>
                    <a:pt x="1012629" y="1063929"/>
                  </a:cubicBezTo>
                  <a:lnTo>
                    <a:pt x="967464" y="1043249"/>
                  </a:lnTo>
                  <a:cubicBezTo>
                    <a:pt x="959092" y="1039312"/>
                    <a:pt x="949993" y="1036962"/>
                    <a:pt x="940795" y="1036003"/>
                  </a:cubicBezTo>
                  <a:lnTo>
                    <a:pt x="938115" y="1035804"/>
                  </a:lnTo>
                  <a:cubicBezTo>
                    <a:pt x="930571" y="1034977"/>
                    <a:pt x="923324" y="1032297"/>
                    <a:pt x="917038" y="1027962"/>
                  </a:cubicBezTo>
                  <a:lnTo>
                    <a:pt x="911975" y="1024356"/>
                  </a:lnTo>
                  <a:lnTo>
                    <a:pt x="912703" y="1023429"/>
                  </a:lnTo>
                  <a:lnTo>
                    <a:pt x="729495" y="829170"/>
                  </a:lnTo>
                  <a:lnTo>
                    <a:pt x="723903" y="617738"/>
                  </a:lnTo>
                  <a:cubicBezTo>
                    <a:pt x="723275" y="595636"/>
                    <a:pt x="719470" y="573831"/>
                    <a:pt x="712323" y="552952"/>
                  </a:cubicBezTo>
                  <a:lnTo>
                    <a:pt x="656305" y="397340"/>
                  </a:lnTo>
                  <a:lnTo>
                    <a:pt x="655577" y="397638"/>
                  </a:lnTo>
                  <a:cubicBezTo>
                    <a:pt x="657330" y="397009"/>
                    <a:pt x="658356" y="395057"/>
                    <a:pt x="657761" y="393204"/>
                  </a:cubicBezTo>
                  <a:lnTo>
                    <a:pt x="653922" y="381722"/>
                  </a:lnTo>
                  <a:cubicBezTo>
                    <a:pt x="652566" y="377487"/>
                    <a:pt x="649985" y="373649"/>
                    <a:pt x="646478" y="370770"/>
                  </a:cubicBezTo>
                  <a:lnTo>
                    <a:pt x="638834" y="364252"/>
                  </a:lnTo>
                  <a:lnTo>
                    <a:pt x="642342" y="355484"/>
                  </a:lnTo>
                  <a:cubicBezTo>
                    <a:pt x="643566" y="352373"/>
                    <a:pt x="642143" y="348866"/>
                    <a:pt x="639132" y="347410"/>
                  </a:cubicBezTo>
                  <a:lnTo>
                    <a:pt x="634368" y="345359"/>
                  </a:lnTo>
                  <a:lnTo>
                    <a:pt x="637776" y="331098"/>
                  </a:lnTo>
                  <a:cubicBezTo>
                    <a:pt x="640257" y="320874"/>
                    <a:pt x="649257" y="313528"/>
                    <a:pt x="659779" y="313131"/>
                  </a:cubicBezTo>
                  <a:lnTo>
                    <a:pt x="696672" y="311874"/>
                  </a:lnTo>
                  <a:cubicBezTo>
                    <a:pt x="710304" y="311477"/>
                    <a:pt x="721157" y="300194"/>
                    <a:pt x="721157" y="286562"/>
                  </a:cubicBezTo>
                  <a:lnTo>
                    <a:pt x="721157" y="224886"/>
                  </a:lnTo>
                  <a:cubicBezTo>
                    <a:pt x="721157" y="222206"/>
                    <a:pt x="723010" y="219724"/>
                    <a:pt x="725591" y="218996"/>
                  </a:cubicBezTo>
                  <a:lnTo>
                    <a:pt x="745543" y="213404"/>
                  </a:lnTo>
                  <a:cubicBezTo>
                    <a:pt x="750076" y="212180"/>
                    <a:pt x="751730" y="206489"/>
                    <a:pt x="748422" y="202981"/>
                  </a:cubicBezTo>
                  <a:lnTo>
                    <a:pt x="705109" y="155963"/>
                  </a:lnTo>
                  <a:cubicBezTo>
                    <a:pt x="702826" y="153283"/>
                    <a:pt x="701602" y="149776"/>
                    <a:pt x="701602" y="146136"/>
                  </a:cubicBezTo>
                  <a:lnTo>
                    <a:pt x="701602" y="132504"/>
                  </a:lnTo>
                  <a:cubicBezTo>
                    <a:pt x="701602" y="124133"/>
                    <a:pt x="699319" y="115861"/>
                    <a:pt x="695084" y="108648"/>
                  </a:cubicBezTo>
                  <a:lnTo>
                    <a:pt x="674735" y="74137"/>
                  </a:lnTo>
                  <a:lnTo>
                    <a:pt x="683933" y="62457"/>
                  </a:lnTo>
                  <a:cubicBezTo>
                    <a:pt x="696242" y="46972"/>
                    <a:pt x="692205" y="24207"/>
                    <a:pt x="675264" y="13785"/>
                  </a:cubicBezTo>
                  <a:cubicBezTo>
                    <a:pt x="659978" y="4388"/>
                    <a:pt x="642209" y="-575"/>
                    <a:pt x="624210" y="53"/>
                  </a:cubicBezTo>
                  <a:cubicBezTo>
                    <a:pt x="584835" y="1178"/>
                    <a:pt x="514060" y="9252"/>
                    <a:pt x="463832" y="48428"/>
                  </a:cubicBezTo>
                  <a:cubicBezTo>
                    <a:pt x="419495" y="83038"/>
                    <a:pt x="427039" y="139783"/>
                    <a:pt x="439844" y="178827"/>
                  </a:cubicBezTo>
                  <a:cubicBezTo>
                    <a:pt x="446759" y="200202"/>
                    <a:pt x="457116" y="220253"/>
                    <a:pt x="470218" y="238452"/>
                  </a:cubicBezTo>
                  <a:lnTo>
                    <a:pt x="487887" y="263036"/>
                  </a:lnTo>
                  <a:lnTo>
                    <a:pt x="487887" y="279051"/>
                  </a:lnTo>
                  <a:lnTo>
                    <a:pt x="487159" y="278753"/>
                  </a:lnTo>
                  <a:cubicBezTo>
                    <a:pt x="485604" y="278025"/>
                    <a:pt x="483751" y="279150"/>
                    <a:pt x="483652" y="280804"/>
                  </a:cubicBezTo>
                  <a:lnTo>
                    <a:pt x="480343" y="312833"/>
                  </a:lnTo>
                  <a:lnTo>
                    <a:pt x="386208" y="378976"/>
                  </a:lnTo>
                  <a:cubicBezTo>
                    <a:pt x="336907" y="413487"/>
                    <a:pt x="306863" y="467751"/>
                    <a:pt x="301999" y="525820"/>
                  </a:cubicBezTo>
                  <a:lnTo>
                    <a:pt x="268945" y="591864"/>
                  </a:lnTo>
                  <a:cubicBezTo>
                    <a:pt x="212199" y="705024"/>
                    <a:pt x="193504" y="833571"/>
                    <a:pt x="215607" y="958180"/>
                  </a:cubicBezTo>
                  <a:lnTo>
                    <a:pt x="240290" y="1097480"/>
                  </a:lnTo>
                  <a:lnTo>
                    <a:pt x="244823" y="1097480"/>
                  </a:lnTo>
                  <a:lnTo>
                    <a:pt x="244823" y="1100061"/>
                  </a:lnTo>
                  <a:cubicBezTo>
                    <a:pt x="244823" y="1105851"/>
                    <a:pt x="242970" y="1111543"/>
                    <a:pt x="239662" y="1116175"/>
                  </a:cubicBezTo>
                  <a:cubicBezTo>
                    <a:pt x="233772" y="1124546"/>
                    <a:pt x="230893" y="1134671"/>
                    <a:pt x="231390" y="1144895"/>
                  </a:cubicBezTo>
                  <a:lnTo>
                    <a:pt x="233342" y="1181788"/>
                  </a:lnTo>
                  <a:cubicBezTo>
                    <a:pt x="221860" y="1185296"/>
                    <a:pt x="213390" y="1195619"/>
                    <a:pt x="212894" y="1208226"/>
                  </a:cubicBezTo>
                  <a:lnTo>
                    <a:pt x="212166" y="1225894"/>
                  </a:lnTo>
                  <a:lnTo>
                    <a:pt x="24921" y="1218450"/>
                  </a:lnTo>
                  <a:cubicBezTo>
                    <a:pt x="18601" y="1218152"/>
                    <a:pt x="13340" y="1222983"/>
                    <a:pt x="13142" y="1229203"/>
                  </a:cubicBezTo>
                  <a:lnTo>
                    <a:pt x="6" y="1558627"/>
                  </a:lnTo>
                  <a:cubicBezTo>
                    <a:pt x="-193" y="1564814"/>
                    <a:pt x="4671" y="1570108"/>
                    <a:pt x="10859" y="1570307"/>
                  </a:cubicBezTo>
                  <a:lnTo>
                    <a:pt x="331282" y="1583112"/>
                  </a:lnTo>
                  <a:cubicBezTo>
                    <a:pt x="324995" y="1613089"/>
                    <a:pt x="313812" y="1641909"/>
                    <a:pt x="298227" y="1668346"/>
                  </a:cubicBezTo>
                  <a:lnTo>
                    <a:pt x="283768" y="1699151"/>
                  </a:lnTo>
                  <a:cubicBezTo>
                    <a:pt x="256371" y="1757121"/>
                    <a:pt x="234699" y="1817573"/>
                    <a:pt x="218882" y="1879679"/>
                  </a:cubicBezTo>
                  <a:lnTo>
                    <a:pt x="156578" y="2124993"/>
                  </a:lnTo>
                  <a:lnTo>
                    <a:pt x="146982" y="2135018"/>
                  </a:lnTo>
                  <a:cubicBezTo>
                    <a:pt x="138710" y="2143588"/>
                    <a:pt x="133119" y="2154441"/>
                    <a:pt x="131067" y="2166121"/>
                  </a:cubicBezTo>
                  <a:lnTo>
                    <a:pt x="127130" y="2187198"/>
                  </a:lnTo>
                  <a:cubicBezTo>
                    <a:pt x="126600" y="2190209"/>
                    <a:pt x="125773" y="2193286"/>
                    <a:pt x="124648" y="2196198"/>
                  </a:cubicBezTo>
                  <a:lnTo>
                    <a:pt x="118229" y="2213139"/>
                  </a:lnTo>
                  <a:lnTo>
                    <a:pt x="192214" y="2247021"/>
                  </a:lnTo>
                  <a:lnTo>
                    <a:pt x="203794" y="2225646"/>
                  </a:lnTo>
                  <a:lnTo>
                    <a:pt x="272816" y="2282392"/>
                  </a:lnTo>
                  <a:cubicBezTo>
                    <a:pt x="279930" y="2288281"/>
                    <a:pt x="288930" y="2291590"/>
                    <a:pt x="298227" y="2291590"/>
                  </a:cubicBezTo>
                  <a:lnTo>
                    <a:pt x="441564" y="2291590"/>
                  </a:lnTo>
                  <a:cubicBezTo>
                    <a:pt x="450332" y="2279712"/>
                    <a:pt x="448082" y="2262969"/>
                    <a:pt x="436303" y="2253870"/>
                  </a:cubicBezTo>
                  <a:lnTo>
                    <a:pt x="430811" y="2249734"/>
                  </a:lnTo>
                  <a:lnTo>
                    <a:pt x="370359" y="2236002"/>
                  </a:lnTo>
                  <a:cubicBezTo>
                    <a:pt x="348554" y="2231039"/>
                    <a:pt x="329231" y="2218234"/>
                    <a:pt x="316227" y="2199937"/>
                  </a:cubicBezTo>
                  <a:lnTo>
                    <a:pt x="286249" y="2157683"/>
                  </a:lnTo>
                  <a:lnTo>
                    <a:pt x="440638" y="1716357"/>
                  </a:lnTo>
                  <a:lnTo>
                    <a:pt x="489707" y="1589465"/>
                  </a:lnTo>
                  <a:lnTo>
                    <a:pt x="519354" y="1590589"/>
                  </a:lnTo>
                  <a:cubicBezTo>
                    <a:pt x="525541" y="1590887"/>
                    <a:pt x="530835" y="1585924"/>
                    <a:pt x="531133" y="1579737"/>
                  </a:cubicBezTo>
                  <a:lnTo>
                    <a:pt x="535368" y="1471341"/>
                  </a:lnTo>
                  <a:lnTo>
                    <a:pt x="603563" y="1295147"/>
                  </a:lnTo>
                  <a:cubicBezTo>
                    <a:pt x="603563" y="1295544"/>
                    <a:pt x="630000" y="1311989"/>
                    <a:pt x="630000" y="1311989"/>
                  </a:cubicBezTo>
                  <a:lnTo>
                    <a:pt x="823531" y="1435473"/>
                  </a:lnTo>
                  <a:cubicBezTo>
                    <a:pt x="827667" y="1437657"/>
                    <a:pt x="829123" y="1442720"/>
                    <a:pt x="826840" y="1446624"/>
                  </a:cubicBezTo>
                  <a:lnTo>
                    <a:pt x="791701" y="1507373"/>
                  </a:lnTo>
                  <a:cubicBezTo>
                    <a:pt x="776083" y="1534439"/>
                    <a:pt x="761822" y="1562233"/>
                    <a:pt x="749116" y="1590854"/>
                  </a:cubicBezTo>
                  <a:lnTo>
                    <a:pt x="621298" y="1877396"/>
                  </a:lnTo>
                  <a:lnTo>
                    <a:pt x="616632" y="1883384"/>
                  </a:lnTo>
                  <a:cubicBezTo>
                    <a:pt x="603000" y="1900656"/>
                    <a:pt x="599691" y="1923884"/>
                    <a:pt x="607963" y="1944233"/>
                  </a:cubicBezTo>
                  <a:cubicBezTo>
                    <a:pt x="610643" y="1950652"/>
                    <a:pt x="612000" y="1957568"/>
                    <a:pt x="612000" y="1964582"/>
                  </a:cubicBezTo>
                  <a:lnTo>
                    <a:pt x="612000" y="1996711"/>
                  </a:lnTo>
                  <a:lnTo>
                    <a:pt x="697036" y="1996711"/>
                  </a:lnTo>
                  <a:lnTo>
                    <a:pt x="697036" y="1968189"/>
                  </a:lnTo>
                  <a:lnTo>
                    <a:pt x="728337" y="1991020"/>
                  </a:lnTo>
                  <a:cubicBezTo>
                    <a:pt x="733400" y="1994725"/>
                    <a:pt x="739587" y="1996711"/>
                    <a:pt x="745808" y="1996711"/>
                  </a:cubicBezTo>
                  <a:lnTo>
                    <a:pt x="934806" y="1996711"/>
                  </a:lnTo>
                  <a:lnTo>
                    <a:pt x="935931" y="1994130"/>
                  </a:lnTo>
                  <a:cubicBezTo>
                    <a:pt x="941622" y="1981325"/>
                    <a:pt x="938412" y="1966336"/>
                    <a:pt x="928089" y="1956939"/>
                  </a:cubicBezTo>
                  <a:cubicBezTo>
                    <a:pt x="927262" y="1956211"/>
                    <a:pt x="926137" y="1955715"/>
                    <a:pt x="924979" y="1955582"/>
                  </a:cubicBezTo>
                  <a:lnTo>
                    <a:pt x="858240" y="1950321"/>
                  </a:lnTo>
                  <a:cubicBezTo>
                    <a:pt x="837693" y="1948667"/>
                    <a:pt x="818237" y="1939899"/>
                    <a:pt x="803281" y="1925638"/>
                  </a:cubicBezTo>
                  <a:lnTo>
                    <a:pt x="753153" y="1877396"/>
                  </a:lnTo>
                  <a:lnTo>
                    <a:pt x="996912" y="1470679"/>
                  </a:lnTo>
                  <a:cubicBezTo>
                    <a:pt x="1022654" y="1427698"/>
                    <a:pt x="1015607" y="1372706"/>
                    <a:pt x="980070" y="1337599"/>
                  </a:cubicBezTo>
                  <a:lnTo>
                    <a:pt x="657761" y="1054036"/>
                  </a:lnTo>
                  <a:lnTo>
                    <a:pt x="643301" y="997522"/>
                  </a:lnTo>
                  <a:lnTo>
                    <a:pt x="644426" y="997522"/>
                  </a:lnTo>
                  <a:lnTo>
                    <a:pt x="644426" y="959272"/>
                  </a:lnTo>
                  <a:lnTo>
                    <a:pt x="643400" y="959272"/>
                  </a:lnTo>
                  <a:lnTo>
                    <a:pt x="648066" y="932107"/>
                  </a:lnTo>
                  <a:lnTo>
                    <a:pt x="680823" y="954110"/>
                  </a:lnTo>
                  <a:lnTo>
                    <a:pt x="709444" y="988720"/>
                  </a:lnTo>
                  <a:lnTo>
                    <a:pt x="716558" y="978165"/>
                  </a:lnTo>
                  <a:lnTo>
                    <a:pt x="868862" y="1080473"/>
                  </a:lnTo>
                  <a:lnTo>
                    <a:pt x="869490" y="1079646"/>
                  </a:lnTo>
                  <a:lnTo>
                    <a:pt x="871542" y="1081697"/>
                  </a:lnTo>
                  <a:cubicBezTo>
                    <a:pt x="875248" y="1085304"/>
                    <a:pt x="877729" y="1090069"/>
                    <a:pt x="878556" y="1095230"/>
                  </a:cubicBezTo>
                  <a:lnTo>
                    <a:pt x="878656" y="1095528"/>
                  </a:lnTo>
                  <a:cubicBezTo>
                    <a:pt x="880211" y="1104925"/>
                    <a:pt x="884975" y="1113627"/>
                    <a:pt x="892089" y="1120013"/>
                  </a:cubicBezTo>
                  <a:cubicBezTo>
                    <a:pt x="898707" y="1125903"/>
                    <a:pt x="906979" y="1133348"/>
                    <a:pt x="913696" y="1139336"/>
                  </a:cubicBezTo>
                  <a:cubicBezTo>
                    <a:pt x="921240" y="1146153"/>
                    <a:pt x="929313" y="1152241"/>
                    <a:pt x="937982" y="1157634"/>
                  </a:cubicBezTo>
                  <a:lnTo>
                    <a:pt x="961342" y="1172424"/>
                  </a:lnTo>
                  <a:cubicBezTo>
                    <a:pt x="965379" y="1174906"/>
                    <a:pt x="970111" y="1175832"/>
                    <a:pt x="974875" y="1175005"/>
                  </a:cubicBezTo>
                  <a:lnTo>
                    <a:pt x="998533" y="1170671"/>
                  </a:lnTo>
                  <a:cubicBezTo>
                    <a:pt x="1007434" y="1169016"/>
                    <a:pt x="1014250" y="1161902"/>
                    <a:pt x="1015673" y="1153002"/>
                  </a:cubicBezTo>
                  <a:lnTo>
                    <a:pt x="1018055" y="1137087"/>
                  </a:lnTo>
                  <a:cubicBezTo>
                    <a:pt x="1018981" y="1131594"/>
                    <a:pt x="1017525" y="1125936"/>
                    <a:pt x="1014217" y="1121370"/>
                  </a:cubicBezTo>
                  <a:lnTo>
                    <a:pt x="983941" y="1080771"/>
                  </a:lnTo>
                  <a:close/>
                  <a:moveTo>
                    <a:pt x="327212" y="1230361"/>
                  </a:moveTo>
                  <a:lnTo>
                    <a:pt x="231323" y="1226523"/>
                  </a:lnTo>
                  <a:lnTo>
                    <a:pt x="232051" y="1208854"/>
                  </a:lnTo>
                  <a:cubicBezTo>
                    <a:pt x="232051" y="1207200"/>
                    <a:pt x="232680" y="1205744"/>
                    <a:pt x="233408" y="1204420"/>
                  </a:cubicBezTo>
                  <a:cubicBezTo>
                    <a:pt x="234235" y="1207299"/>
                    <a:pt x="236618" y="1209582"/>
                    <a:pt x="239827" y="1210211"/>
                  </a:cubicBezTo>
                  <a:lnTo>
                    <a:pt x="276819" y="1216299"/>
                  </a:lnTo>
                  <a:cubicBezTo>
                    <a:pt x="284893" y="1217656"/>
                    <a:pt x="293033" y="1217755"/>
                    <a:pt x="301106" y="1216597"/>
                  </a:cubicBezTo>
                  <a:lnTo>
                    <a:pt x="323010" y="1213387"/>
                  </a:lnTo>
                  <a:cubicBezTo>
                    <a:pt x="324962" y="1213089"/>
                    <a:pt x="326617" y="1211832"/>
                    <a:pt x="327543" y="1210178"/>
                  </a:cubicBezTo>
                  <a:cubicBezTo>
                    <a:pt x="327642" y="1211005"/>
                    <a:pt x="327940" y="1211832"/>
                    <a:pt x="327940" y="1212659"/>
                  </a:cubicBezTo>
                  <a:lnTo>
                    <a:pt x="327212" y="1230328"/>
                  </a:lnTo>
                  <a:close/>
                  <a:moveTo>
                    <a:pt x="346205" y="1231089"/>
                  </a:moveTo>
                  <a:lnTo>
                    <a:pt x="346833" y="1213420"/>
                  </a:lnTo>
                  <a:cubicBezTo>
                    <a:pt x="347363" y="1201542"/>
                    <a:pt x="340514" y="1190987"/>
                    <a:pt x="330389" y="1186156"/>
                  </a:cubicBezTo>
                  <a:lnTo>
                    <a:pt x="330488" y="1184501"/>
                  </a:lnTo>
                  <a:cubicBezTo>
                    <a:pt x="330786" y="1182450"/>
                    <a:pt x="333598" y="1181821"/>
                    <a:pt x="334723" y="1183575"/>
                  </a:cubicBezTo>
                  <a:lnTo>
                    <a:pt x="347528" y="1202898"/>
                  </a:lnTo>
                  <a:cubicBezTo>
                    <a:pt x="349083" y="1205281"/>
                    <a:pt x="351466" y="1206737"/>
                    <a:pt x="354047" y="1207134"/>
                  </a:cubicBezTo>
                  <a:lnTo>
                    <a:pt x="356098" y="1211468"/>
                  </a:lnTo>
                  <a:cubicBezTo>
                    <a:pt x="359407" y="1217987"/>
                    <a:pt x="361690" y="1224803"/>
                    <a:pt x="363444" y="1231817"/>
                  </a:cubicBezTo>
                  <a:lnTo>
                    <a:pt x="346172" y="1231089"/>
                  </a:lnTo>
                  <a:close/>
                  <a:moveTo>
                    <a:pt x="364105" y="999904"/>
                  </a:moveTo>
                  <a:cubicBezTo>
                    <a:pt x="341175" y="1035440"/>
                    <a:pt x="330223" y="1076569"/>
                    <a:pt x="331249" y="1117598"/>
                  </a:cubicBezTo>
                  <a:lnTo>
                    <a:pt x="329793" y="1115745"/>
                  </a:lnTo>
                  <a:cubicBezTo>
                    <a:pt x="325359" y="1110385"/>
                    <a:pt x="322249" y="1104065"/>
                    <a:pt x="320595" y="1097348"/>
                  </a:cubicBezTo>
                  <a:lnTo>
                    <a:pt x="322878" y="1097348"/>
                  </a:lnTo>
                  <a:lnTo>
                    <a:pt x="331778" y="892534"/>
                  </a:lnTo>
                  <a:cubicBezTo>
                    <a:pt x="332506" y="860703"/>
                    <a:pt x="339025" y="829600"/>
                    <a:pt x="350374" y="800351"/>
                  </a:cubicBezTo>
                  <a:cubicBezTo>
                    <a:pt x="351300" y="806869"/>
                    <a:pt x="352028" y="813387"/>
                    <a:pt x="352657" y="819873"/>
                  </a:cubicBezTo>
                  <a:lnTo>
                    <a:pt x="356892" y="869670"/>
                  </a:lnTo>
                  <a:lnTo>
                    <a:pt x="364635" y="960794"/>
                  </a:lnTo>
                  <a:lnTo>
                    <a:pt x="364635" y="997389"/>
                  </a:lnTo>
                  <a:lnTo>
                    <a:pt x="365660" y="997389"/>
                  </a:lnTo>
                  <a:lnTo>
                    <a:pt x="364105" y="999871"/>
                  </a:lnTo>
                  <a:close/>
                  <a:moveTo>
                    <a:pt x="686183" y="782185"/>
                  </a:moveTo>
                  <a:cubicBezTo>
                    <a:pt x="682676" y="777950"/>
                    <a:pt x="679367" y="773715"/>
                    <a:pt x="676058" y="769380"/>
                  </a:cubicBezTo>
                  <a:lnTo>
                    <a:pt x="688863" y="694271"/>
                  </a:lnTo>
                  <a:lnTo>
                    <a:pt x="686183" y="782219"/>
                  </a:lnTo>
                  <a:close/>
                </a:path>
              </a:pathLst>
            </a:custGeom>
            <a:solidFill>
              <a:srgbClr val="1A1C2B"/>
            </a:solidFill>
            <a:ln w="3306" cap="flat">
              <a:noFill/>
              <a:prstDash val="solid"/>
              <a:miter/>
            </a:ln>
          </p:spPr>
          <p:txBody>
            <a:bodyPr rtlCol="0" anchor="ctr"/>
            <a:lstStyle/>
            <a:p>
              <a:endParaRPr lang="en-GB"/>
            </a:p>
          </p:txBody>
        </p:sp>
        <p:grpSp>
          <p:nvGrpSpPr>
            <p:cNvPr id="27" name="Graphic 8">
              <a:extLst>
                <a:ext uri="{FF2B5EF4-FFF2-40B4-BE49-F238E27FC236}">
                  <a16:creationId xmlns:a16="http://schemas.microsoft.com/office/drawing/2014/main" id="{597EDBEE-B3EB-D94E-B949-C748C8A48A7A}"/>
                </a:ext>
              </a:extLst>
            </p:cNvPr>
            <p:cNvGrpSpPr/>
            <p:nvPr/>
          </p:nvGrpSpPr>
          <p:grpSpPr>
            <a:xfrm>
              <a:off x="7372347" y="1313008"/>
              <a:ext cx="1018519" cy="2291547"/>
              <a:chOff x="7372347" y="1313008"/>
              <a:chExt cx="1018519" cy="2291547"/>
            </a:xfrm>
          </p:grpSpPr>
          <p:sp>
            <p:nvSpPr>
              <p:cNvPr id="28" name="Free-form: Shape 27">
                <a:extLst>
                  <a:ext uri="{FF2B5EF4-FFF2-40B4-BE49-F238E27FC236}">
                    <a16:creationId xmlns:a16="http://schemas.microsoft.com/office/drawing/2014/main" id="{78C4EA7D-9D5B-B5FC-04E1-DE56F9205DAC}"/>
                  </a:ext>
                </a:extLst>
              </p:cNvPr>
              <p:cNvSpPr/>
              <p:nvPr/>
            </p:nvSpPr>
            <p:spPr>
              <a:xfrm>
                <a:off x="7975912" y="3190427"/>
                <a:ext cx="335232" cy="119348"/>
              </a:xfrm>
              <a:custGeom>
                <a:avLst/>
                <a:gdLst>
                  <a:gd name="connsiteX0" fmla="*/ 17802 w 335232"/>
                  <a:gd name="connsiteY0" fmla="*/ 33 h 119348"/>
                  <a:gd name="connsiteX1" fmla="*/ 13136 w 335232"/>
                  <a:gd name="connsiteY1" fmla="*/ 5956 h 119348"/>
                  <a:gd name="connsiteX2" fmla="*/ 4500 w 335232"/>
                  <a:gd name="connsiteY2" fmla="*/ 66805 h 119348"/>
                  <a:gd name="connsiteX3" fmla="*/ 4500 w 335232"/>
                  <a:gd name="connsiteY3" fmla="*/ 66805 h 119348"/>
                  <a:gd name="connsiteX4" fmla="*/ 8504 w 335232"/>
                  <a:gd name="connsiteY4" fmla="*/ 87187 h 119348"/>
                  <a:gd name="connsiteX5" fmla="*/ 8504 w 335232"/>
                  <a:gd name="connsiteY5" fmla="*/ 119348 h 119348"/>
                  <a:gd name="connsiteX6" fmla="*/ 93507 w 335232"/>
                  <a:gd name="connsiteY6" fmla="*/ 119348 h 119348"/>
                  <a:gd name="connsiteX7" fmla="*/ 93507 w 335232"/>
                  <a:gd name="connsiteY7" fmla="*/ 90859 h 119348"/>
                  <a:gd name="connsiteX8" fmla="*/ 124907 w 335232"/>
                  <a:gd name="connsiteY8" fmla="*/ 113690 h 119348"/>
                  <a:gd name="connsiteX9" fmla="*/ 142345 w 335232"/>
                  <a:gd name="connsiteY9" fmla="*/ 119348 h 119348"/>
                  <a:gd name="connsiteX10" fmla="*/ 331277 w 335232"/>
                  <a:gd name="connsiteY10" fmla="*/ 119348 h 119348"/>
                  <a:gd name="connsiteX11" fmla="*/ 332435 w 335232"/>
                  <a:gd name="connsiteY11" fmla="*/ 116701 h 119348"/>
                  <a:gd name="connsiteX12" fmla="*/ 324593 w 335232"/>
                  <a:gd name="connsiteY12" fmla="*/ 79577 h 119348"/>
                  <a:gd name="connsiteX13" fmla="*/ 324593 w 335232"/>
                  <a:gd name="connsiteY13" fmla="*/ 79577 h 119348"/>
                  <a:gd name="connsiteX14" fmla="*/ 321483 w 335232"/>
                  <a:gd name="connsiteY14" fmla="*/ 78220 h 119348"/>
                  <a:gd name="connsiteX15" fmla="*/ 254777 w 335232"/>
                  <a:gd name="connsiteY15" fmla="*/ 72893 h 119348"/>
                  <a:gd name="connsiteX16" fmla="*/ 199785 w 335232"/>
                  <a:gd name="connsiteY16" fmla="*/ 48176 h 119348"/>
                  <a:gd name="connsiteX17" fmla="*/ 149624 w 335232"/>
                  <a:gd name="connsiteY17" fmla="*/ 0 h 119348"/>
                  <a:gd name="connsiteX18" fmla="*/ 17835 w 335232"/>
                  <a:gd name="connsiteY18" fmla="*/ 0 h 11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232" h="119348">
                    <a:moveTo>
                      <a:pt x="17802" y="33"/>
                    </a:moveTo>
                    <a:lnTo>
                      <a:pt x="13136" y="5956"/>
                    </a:lnTo>
                    <a:cubicBezTo>
                      <a:pt x="-496" y="23195"/>
                      <a:pt x="-3772" y="46456"/>
                      <a:pt x="4500" y="66805"/>
                    </a:cubicBezTo>
                    <a:lnTo>
                      <a:pt x="4500" y="66805"/>
                    </a:lnTo>
                    <a:cubicBezTo>
                      <a:pt x="7147" y="73290"/>
                      <a:pt x="8504" y="80205"/>
                      <a:pt x="8504" y="87187"/>
                    </a:cubicBezTo>
                    <a:lnTo>
                      <a:pt x="8504" y="119348"/>
                    </a:lnTo>
                    <a:lnTo>
                      <a:pt x="93507" y="119348"/>
                    </a:lnTo>
                    <a:lnTo>
                      <a:pt x="93507" y="90859"/>
                    </a:lnTo>
                    <a:lnTo>
                      <a:pt x="124907" y="113690"/>
                    </a:lnTo>
                    <a:cubicBezTo>
                      <a:pt x="129970" y="117363"/>
                      <a:pt x="136091" y="119348"/>
                      <a:pt x="142345" y="119348"/>
                    </a:cubicBezTo>
                    <a:lnTo>
                      <a:pt x="331277" y="119348"/>
                    </a:lnTo>
                    <a:lnTo>
                      <a:pt x="332435" y="116701"/>
                    </a:lnTo>
                    <a:cubicBezTo>
                      <a:pt x="338126" y="103929"/>
                      <a:pt x="334949" y="88940"/>
                      <a:pt x="324593" y="79577"/>
                    </a:cubicBezTo>
                    <a:lnTo>
                      <a:pt x="324593" y="79577"/>
                    </a:lnTo>
                    <a:cubicBezTo>
                      <a:pt x="323733" y="78782"/>
                      <a:pt x="322641" y="78319"/>
                      <a:pt x="321483" y="78220"/>
                    </a:cubicBezTo>
                    <a:lnTo>
                      <a:pt x="254777" y="72893"/>
                    </a:lnTo>
                    <a:cubicBezTo>
                      <a:pt x="234164" y="71238"/>
                      <a:pt x="214708" y="62503"/>
                      <a:pt x="199785" y="48176"/>
                    </a:cubicBezTo>
                    <a:lnTo>
                      <a:pt x="149624" y="0"/>
                    </a:lnTo>
                    <a:lnTo>
                      <a:pt x="17835" y="0"/>
                    </a:lnTo>
                    <a:close/>
                  </a:path>
                </a:pathLst>
              </a:custGeom>
              <a:solidFill>
                <a:srgbClr val="000000"/>
              </a:solidFill>
              <a:ln w="3306"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638B822-63EE-2A89-A6BF-7A765A248C77}"/>
                  </a:ext>
                </a:extLst>
              </p:cNvPr>
              <p:cNvSpPr/>
              <p:nvPr/>
            </p:nvSpPr>
            <p:spPr>
              <a:xfrm>
                <a:off x="7490579" y="3438024"/>
                <a:ext cx="328669" cy="166531"/>
              </a:xfrm>
              <a:custGeom>
                <a:avLst/>
                <a:gdLst>
                  <a:gd name="connsiteX0" fmla="*/ 38316 w 328669"/>
                  <a:gd name="connsiteY0" fmla="*/ 0 h 166531"/>
                  <a:gd name="connsiteX1" fmla="*/ 28687 w 328669"/>
                  <a:gd name="connsiteY1" fmla="*/ 9993 h 166531"/>
                  <a:gd name="connsiteX2" fmla="*/ 12739 w 328669"/>
                  <a:gd name="connsiteY2" fmla="*/ 41095 h 166531"/>
                  <a:gd name="connsiteX3" fmla="*/ 8868 w 328669"/>
                  <a:gd name="connsiteY3" fmla="*/ 62172 h 166531"/>
                  <a:gd name="connsiteX4" fmla="*/ 6353 w 328669"/>
                  <a:gd name="connsiteY4" fmla="*/ 71205 h 166531"/>
                  <a:gd name="connsiteX5" fmla="*/ 0 w 328669"/>
                  <a:gd name="connsiteY5" fmla="*/ 88179 h 166531"/>
                  <a:gd name="connsiteX6" fmla="*/ 73918 w 328669"/>
                  <a:gd name="connsiteY6" fmla="*/ 122028 h 166531"/>
                  <a:gd name="connsiteX7" fmla="*/ 85499 w 328669"/>
                  <a:gd name="connsiteY7" fmla="*/ 100653 h 166531"/>
                  <a:gd name="connsiteX8" fmla="*/ 154521 w 328669"/>
                  <a:gd name="connsiteY8" fmla="*/ 157399 h 166531"/>
                  <a:gd name="connsiteX9" fmla="*/ 180031 w 328669"/>
                  <a:gd name="connsiteY9" fmla="*/ 166532 h 166531"/>
                  <a:gd name="connsiteX10" fmla="*/ 323269 w 328669"/>
                  <a:gd name="connsiteY10" fmla="*/ 166532 h 166531"/>
                  <a:gd name="connsiteX11" fmla="*/ 318107 w 328669"/>
                  <a:gd name="connsiteY11" fmla="*/ 128911 h 166531"/>
                  <a:gd name="connsiteX12" fmla="*/ 312582 w 328669"/>
                  <a:gd name="connsiteY12" fmla="*/ 124675 h 166531"/>
                  <a:gd name="connsiteX13" fmla="*/ 252163 w 328669"/>
                  <a:gd name="connsiteY13" fmla="*/ 111010 h 166531"/>
                  <a:gd name="connsiteX14" fmla="*/ 197998 w 328669"/>
                  <a:gd name="connsiteY14" fmla="*/ 74911 h 166531"/>
                  <a:gd name="connsiteX15" fmla="*/ 167954 w 328669"/>
                  <a:gd name="connsiteY15" fmla="*/ 32625 h 166531"/>
                  <a:gd name="connsiteX16" fmla="*/ 38316 w 328669"/>
                  <a:gd name="connsiteY16" fmla="*/ 33 h 1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8669" h="166531">
                    <a:moveTo>
                      <a:pt x="38316" y="0"/>
                    </a:moveTo>
                    <a:lnTo>
                      <a:pt x="28687" y="9993"/>
                    </a:lnTo>
                    <a:cubicBezTo>
                      <a:pt x="20448" y="18562"/>
                      <a:pt x="14890" y="29382"/>
                      <a:pt x="12739" y="41095"/>
                    </a:cubicBezTo>
                    <a:lnTo>
                      <a:pt x="8868" y="62172"/>
                    </a:lnTo>
                    <a:cubicBezTo>
                      <a:pt x="8305" y="65249"/>
                      <a:pt x="7478" y="68294"/>
                      <a:pt x="6353" y="71205"/>
                    </a:cubicBezTo>
                    <a:lnTo>
                      <a:pt x="0" y="88179"/>
                    </a:lnTo>
                    <a:lnTo>
                      <a:pt x="73918" y="122028"/>
                    </a:lnTo>
                    <a:lnTo>
                      <a:pt x="85499" y="100653"/>
                    </a:lnTo>
                    <a:lnTo>
                      <a:pt x="154521" y="157399"/>
                    </a:lnTo>
                    <a:cubicBezTo>
                      <a:pt x="161701" y="163322"/>
                      <a:pt x="170734" y="166532"/>
                      <a:pt x="180031" y="166532"/>
                    </a:cubicBezTo>
                    <a:lnTo>
                      <a:pt x="323269" y="166532"/>
                    </a:lnTo>
                    <a:cubicBezTo>
                      <a:pt x="332137" y="154686"/>
                      <a:pt x="329853" y="137910"/>
                      <a:pt x="318107" y="128911"/>
                    </a:cubicBezTo>
                    <a:lnTo>
                      <a:pt x="312582" y="124675"/>
                    </a:lnTo>
                    <a:lnTo>
                      <a:pt x="252163" y="111010"/>
                    </a:lnTo>
                    <a:cubicBezTo>
                      <a:pt x="230292" y="106047"/>
                      <a:pt x="211002" y="93209"/>
                      <a:pt x="197998" y="74911"/>
                    </a:cubicBezTo>
                    <a:lnTo>
                      <a:pt x="167954" y="32625"/>
                    </a:lnTo>
                    <a:lnTo>
                      <a:pt x="38316" y="33"/>
                    </a:lnTo>
                    <a:close/>
                  </a:path>
                </a:pathLst>
              </a:custGeom>
              <a:solidFill>
                <a:srgbClr val="000000"/>
              </a:solidFill>
              <a:ln w="3306" cap="flat">
                <a:noFill/>
                <a:prstDash val="solid"/>
                <a:miter/>
              </a:ln>
            </p:spPr>
            <p:txBody>
              <a:bodyPr rtlCol="0" anchor="ctr"/>
              <a:lstStyle/>
              <a:p>
                <a:endParaRPr lang="en-GB"/>
              </a:p>
            </p:txBody>
          </p:sp>
          <p:grpSp>
            <p:nvGrpSpPr>
              <p:cNvPr id="30" name="Graphic 8">
                <a:extLst>
                  <a:ext uri="{FF2B5EF4-FFF2-40B4-BE49-F238E27FC236}">
                    <a16:creationId xmlns:a16="http://schemas.microsoft.com/office/drawing/2014/main" id="{A13AE17B-8DE4-7622-96B1-2432FB453B19}"/>
                  </a:ext>
                </a:extLst>
              </p:cNvPr>
              <p:cNvGrpSpPr/>
              <p:nvPr/>
            </p:nvGrpSpPr>
            <p:grpSpPr>
              <a:xfrm>
                <a:off x="7528894" y="2273263"/>
                <a:ext cx="855811" cy="1197352"/>
                <a:chOff x="7528894" y="2273263"/>
                <a:chExt cx="855811" cy="1197352"/>
              </a:xfrm>
            </p:grpSpPr>
            <p:sp>
              <p:nvSpPr>
                <p:cNvPr id="31" name="Free-form: Shape 30">
                  <a:extLst>
                    <a:ext uri="{FF2B5EF4-FFF2-40B4-BE49-F238E27FC236}">
                      <a16:creationId xmlns:a16="http://schemas.microsoft.com/office/drawing/2014/main" id="{24BBB0BB-E615-A5A0-EEBB-1BFAA2532990}"/>
                    </a:ext>
                  </a:extLst>
                </p:cNvPr>
                <p:cNvSpPr/>
                <p:nvPr/>
              </p:nvSpPr>
              <p:spPr>
                <a:xfrm>
                  <a:off x="7528894" y="2273263"/>
                  <a:ext cx="501314" cy="1197352"/>
                </a:xfrm>
                <a:custGeom>
                  <a:avLst/>
                  <a:gdLst>
                    <a:gd name="connsiteX0" fmla="*/ 208355 w 501314"/>
                    <a:gd name="connsiteY0" fmla="*/ 33 h 1197352"/>
                    <a:gd name="connsiteX1" fmla="*/ 208950 w 501314"/>
                    <a:gd name="connsiteY1" fmla="*/ 37290 h 1197352"/>
                    <a:gd name="connsiteX2" fmla="*/ 207362 w 501314"/>
                    <a:gd name="connsiteY2" fmla="*/ 39772 h 1197352"/>
                    <a:gd name="connsiteX3" fmla="*/ 194822 w 501314"/>
                    <a:gd name="connsiteY3" fmla="*/ 241575 h 1197352"/>
                    <a:gd name="connsiteX4" fmla="*/ 199520 w 501314"/>
                    <a:gd name="connsiteY4" fmla="*/ 251336 h 1197352"/>
                    <a:gd name="connsiteX5" fmla="*/ 209711 w 501314"/>
                    <a:gd name="connsiteY5" fmla="*/ 307387 h 1197352"/>
                    <a:gd name="connsiteX6" fmla="*/ 179237 w 501314"/>
                    <a:gd name="connsiteY6" fmla="*/ 594590 h 1197352"/>
                    <a:gd name="connsiteX7" fmla="*/ 141749 w 501314"/>
                    <a:gd name="connsiteY7" fmla="*/ 708181 h 1197352"/>
                    <a:gd name="connsiteX8" fmla="*/ 127223 w 501314"/>
                    <a:gd name="connsiteY8" fmla="*/ 738952 h 1197352"/>
                    <a:gd name="connsiteX9" fmla="*/ 62338 w 501314"/>
                    <a:gd name="connsiteY9" fmla="*/ 919480 h 1197352"/>
                    <a:gd name="connsiteX10" fmla="*/ 0 w 501314"/>
                    <a:gd name="connsiteY10" fmla="*/ 1164761 h 1197352"/>
                    <a:gd name="connsiteX11" fmla="*/ 129638 w 501314"/>
                    <a:gd name="connsiteY11" fmla="*/ 1197353 h 1197352"/>
                    <a:gd name="connsiteX12" fmla="*/ 284060 w 501314"/>
                    <a:gd name="connsiteY12" fmla="*/ 756026 h 1197352"/>
                    <a:gd name="connsiteX13" fmla="*/ 447018 w 501314"/>
                    <a:gd name="connsiteY13" fmla="*/ 334883 h 1197352"/>
                    <a:gd name="connsiteX14" fmla="*/ 501315 w 501314"/>
                    <a:gd name="connsiteY14" fmla="*/ 93804 h 1197352"/>
                    <a:gd name="connsiteX15" fmla="*/ 486856 w 501314"/>
                    <a:gd name="connsiteY15" fmla="*/ 37257 h 1197352"/>
                    <a:gd name="connsiteX16" fmla="*/ 486756 w 501314"/>
                    <a:gd name="connsiteY16" fmla="*/ 0 h 1197352"/>
                    <a:gd name="connsiteX17" fmla="*/ 208388 w 501314"/>
                    <a:gd name="connsiteY17" fmla="*/ 0 h 119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1314" h="1197352">
                      <a:moveTo>
                        <a:pt x="208355" y="33"/>
                      </a:moveTo>
                      <a:lnTo>
                        <a:pt x="208950" y="37290"/>
                      </a:lnTo>
                      <a:lnTo>
                        <a:pt x="207362" y="39772"/>
                      </a:lnTo>
                      <a:cubicBezTo>
                        <a:pt x="168417" y="100289"/>
                        <a:pt x="163686" y="176689"/>
                        <a:pt x="194822" y="241575"/>
                      </a:cubicBezTo>
                      <a:lnTo>
                        <a:pt x="199520" y="251336"/>
                      </a:lnTo>
                      <a:cubicBezTo>
                        <a:pt x="208222" y="268641"/>
                        <a:pt x="211763" y="288097"/>
                        <a:pt x="209711" y="307387"/>
                      </a:cubicBezTo>
                      <a:lnTo>
                        <a:pt x="179237" y="594590"/>
                      </a:lnTo>
                      <a:cubicBezTo>
                        <a:pt x="174969" y="634692"/>
                        <a:pt x="162197" y="673405"/>
                        <a:pt x="141749" y="708181"/>
                      </a:cubicBezTo>
                      <a:lnTo>
                        <a:pt x="127223" y="738952"/>
                      </a:lnTo>
                      <a:cubicBezTo>
                        <a:pt x="99859" y="796923"/>
                        <a:pt x="78154" y="857374"/>
                        <a:pt x="62338" y="919480"/>
                      </a:cubicBezTo>
                      <a:lnTo>
                        <a:pt x="0" y="1164761"/>
                      </a:lnTo>
                      <a:lnTo>
                        <a:pt x="129638" y="1197353"/>
                      </a:lnTo>
                      <a:lnTo>
                        <a:pt x="284060" y="756026"/>
                      </a:lnTo>
                      <a:lnTo>
                        <a:pt x="447018" y="334883"/>
                      </a:lnTo>
                      <a:lnTo>
                        <a:pt x="501315" y="93804"/>
                      </a:lnTo>
                      <a:lnTo>
                        <a:pt x="486856" y="37257"/>
                      </a:lnTo>
                      <a:lnTo>
                        <a:pt x="486756" y="0"/>
                      </a:lnTo>
                      <a:lnTo>
                        <a:pt x="208388" y="0"/>
                      </a:lnTo>
                      <a:close/>
                    </a:path>
                  </a:pathLst>
                </a:custGeom>
                <a:solidFill>
                  <a:srgbClr val="00FFD8"/>
                </a:solidFill>
                <a:ln w="3306"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242A5F8-50AF-D680-030A-79D30D997E07}"/>
                    </a:ext>
                  </a:extLst>
                </p:cNvPr>
                <p:cNvSpPr/>
                <p:nvPr/>
              </p:nvSpPr>
              <p:spPr>
                <a:xfrm>
                  <a:off x="7845877" y="2367100"/>
                  <a:ext cx="538829" cy="823359"/>
                </a:xfrm>
                <a:custGeom>
                  <a:avLst/>
                  <a:gdLst>
                    <a:gd name="connsiteX0" fmla="*/ 523418 w 538829"/>
                    <a:gd name="connsiteY0" fmla="*/ 416544 h 823359"/>
                    <a:gd name="connsiteX1" fmla="*/ 279626 w 538829"/>
                    <a:gd name="connsiteY1" fmla="*/ 823360 h 823359"/>
                    <a:gd name="connsiteX2" fmla="*/ 147837 w 538829"/>
                    <a:gd name="connsiteY2" fmla="*/ 823360 h 823359"/>
                    <a:gd name="connsiteX3" fmla="*/ 275655 w 538829"/>
                    <a:gd name="connsiteY3" fmla="*/ 536752 h 823359"/>
                    <a:gd name="connsiteX4" fmla="*/ 318240 w 538829"/>
                    <a:gd name="connsiteY4" fmla="*/ 453271 h 823359"/>
                    <a:gd name="connsiteX5" fmla="*/ 353313 w 538829"/>
                    <a:gd name="connsiteY5" fmla="*/ 392588 h 823359"/>
                    <a:gd name="connsiteX6" fmla="*/ 350070 w 538829"/>
                    <a:gd name="connsiteY6" fmla="*/ 381371 h 823359"/>
                    <a:gd name="connsiteX7" fmla="*/ 0 w 538829"/>
                    <a:gd name="connsiteY7" fmla="*/ 158193 h 823359"/>
                    <a:gd name="connsiteX8" fmla="*/ 184267 w 538829"/>
                    <a:gd name="connsiteY8" fmla="*/ 0 h 823359"/>
                    <a:gd name="connsiteX9" fmla="*/ 506510 w 538829"/>
                    <a:gd name="connsiteY9" fmla="*/ 283530 h 823359"/>
                    <a:gd name="connsiteX10" fmla="*/ 523385 w 538829"/>
                    <a:gd name="connsiteY10" fmla="*/ 416577 h 82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829" h="823359">
                      <a:moveTo>
                        <a:pt x="523418" y="416544"/>
                      </a:moveTo>
                      <a:lnTo>
                        <a:pt x="279626" y="823360"/>
                      </a:lnTo>
                      <a:lnTo>
                        <a:pt x="147837" y="823360"/>
                      </a:lnTo>
                      <a:lnTo>
                        <a:pt x="275655" y="536752"/>
                      </a:lnTo>
                      <a:cubicBezTo>
                        <a:pt x="288394" y="508197"/>
                        <a:pt x="302622" y="480337"/>
                        <a:pt x="318240" y="453271"/>
                      </a:cubicBezTo>
                      <a:lnTo>
                        <a:pt x="353313" y="392588"/>
                      </a:lnTo>
                      <a:cubicBezTo>
                        <a:pt x="355596" y="388618"/>
                        <a:pt x="354107" y="383489"/>
                        <a:pt x="350070" y="381371"/>
                      </a:cubicBezTo>
                      <a:lnTo>
                        <a:pt x="0" y="158193"/>
                      </a:lnTo>
                      <a:lnTo>
                        <a:pt x="184267" y="0"/>
                      </a:lnTo>
                      <a:lnTo>
                        <a:pt x="506510" y="283530"/>
                      </a:lnTo>
                      <a:cubicBezTo>
                        <a:pt x="542146" y="318703"/>
                        <a:pt x="549127" y="373629"/>
                        <a:pt x="523385" y="416577"/>
                      </a:cubicBezTo>
                      <a:close/>
                    </a:path>
                  </a:pathLst>
                </a:custGeom>
                <a:solidFill>
                  <a:srgbClr val="00FFD8"/>
                </a:solidFill>
                <a:ln w="3306"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374B3F-56FC-B80A-E954-AB05442D0820}"/>
                    </a:ext>
                  </a:extLst>
                </p:cNvPr>
                <p:cNvSpPr/>
                <p:nvPr/>
              </p:nvSpPr>
              <p:spPr>
                <a:xfrm>
                  <a:off x="7975912" y="2386325"/>
                  <a:ext cx="58737" cy="238696"/>
                </a:xfrm>
                <a:custGeom>
                  <a:avLst/>
                  <a:gdLst>
                    <a:gd name="connsiteX0" fmla="*/ 57673 w 58737"/>
                    <a:gd name="connsiteY0" fmla="*/ 95591 h 238696"/>
                    <a:gd name="connsiteX1" fmla="*/ 26438 w 58737"/>
                    <a:gd name="connsiteY1" fmla="*/ 238696 h 238696"/>
                    <a:gd name="connsiteX2" fmla="*/ 0 w 58737"/>
                    <a:gd name="connsiteY2" fmla="*/ 221821 h 238696"/>
                    <a:gd name="connsiteX3" fmla="*/ 18265 w 58737"/>
                    <a:gd name="connsiteY3" fmla="*/ 165009 h 238696"/>
                    <a:gd name="connsiteX4" fmla="*/ 54265 w 58737"/>
                    <a:gd name="connsiteY4" fmla="*/ 0 h 238696"/>
                    <a:gd name="connsiteX5" fmla="*/ 57640 w 58737"/>
                    <a:gd name="connsiteY5" fmla="*/ 95558 h 23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 h="238696">
                      <a:moveTo>
                        <a:pt x="57673" y="95591"/>
                      </a:moveTo>
                      <a:cubicBezTo>
                        <a:pt x="53404" y="135263"/>
                        <a:pt x="48640" y="185061"/>
                        <a:pt x="26438" y="238696"/>
                      </a:cubicBezTo>
                      <a:cubicBezTo>
                        <a:pt x="26438" y="238696"/>
                        <a:pt x="-132" y="222086"/>
                        <a:pt x="0" y="221821"/>
                      </a:cubicBezTo>
                      <a:cubicBezTo>
                        <a:pt x="1324" y="219141"/>
                        <a:pt x="10258" y="192241"/>
                        <a:pt x="18265" y="165009"/>
                      </a:cubicBezTo>
                      <a:cubicBezTo>
                        <a:pt x="33353" y="113690"/>
                        <a:pt x="45463" y="54430"/>
                        <a:pt x="54265" y="0"/>
                      </a:cubicBezTo>
                      <a:cubicBezTo>
                        <a:pt x="55323" y="16809"/>
                        <a:pt x="61114" y="63760"/>
                        <a:pt x="57640" y="95558"/>
                      </a:cubicBezTo>
                      <a:close/>
                    </a:path>
                  </a:pathLst>
                </a:custGeom>
                <a:solidFill>
                  <a:srgbClr val="1A1C2B">
                    <a:alpha val="50000"/>
                  </a:srgbClr>
                </a:solidFill>
                <a:ln w="3306" cap="flat">
                  <a:noFill/>
                  <a:prstDash val="solid"/>
                  <a:miter/>
                </a:ln>
              </p:spPr>
              <p:txBody>
                <a:bodyPr rtlCol="0" anchor="ctr"/>
                <a:lstStyle/>
                <a:p>
                  <a:endParaRPr lang="en-GB"/>
                </a:p>
              </p:txBody>
            </p:sp>
          </p:grpSp>
          <p:grpSp>
            <p:nvGrpSpPr>
              <p:cNvPr id="34" name="Graphic 8">
                <a:extLst>
                  <a:ext uri="{FF2B5EF4-FFF2-40B4-BE49-F238E27FC236}">
                    <a16:creationId xmlns:a16="http://schemas.microsoft.com/office/drawing/2014/main" id="{18D3493A-439C-7B79-8794-8D4DA9A46E70}"/>
                  </a:ext>
                </a:extLst>
              </p:cNvPr>
              <p:cNvGrpSpPr/>
              <p:nvPr/>
            </p:nvGrpSpPr>
            <p:grpSpPr>
              <a:xfrm>
                <a:off x="7736819" y="2272237"/>
                <a:ext cx="279989" cy="38315"/>
                <a:chOff x="7736819" y="2272237"/>
                <a:chExt cx="279989" cy="38315"/>
              </a:xfrm>
            </p:grpSpPr>
            <p:sp>
              <p:nvSpPr>
                <p:cNvPr id="35" name="Free-form: Shape 34">
                  <a:extLst>
                    <a:ext uri="{FF2B5EF4-FFF2-40B4-BE49-F238E27FC236}">
                      <a16:creationId xmlns:a16="http://schemas.microsoft.com/office/drawing/2014/main" id="{56D47A81-6A77-C5E0-8D18-2885D110C88D}"/>
                    </a:ext>
                  </a:extLst>
                </p:cNvPr>
                <p:cNvSpPr/>
                <p:nvPr/>
              </p:nvSpPr>
              <p:spPr>
                <a:xfrm>
                  <a:off x="7736819" y="2273925"/>
                  <a:ext cx="278898" cy="36628"/>
                </a:xfrm>
                <a:custGeom>
                  <a:avLst/>
                  <a:gdLst>
                    <a:gd name="connsiteX0" fmla="*/ 0 w 278898"/>
                    <a:gd name="connsiteY0" fmla="*/ 0 h 36628"/>
                    <a:gd name="connsiteX1" fmla="*/ 278898 w 278898"/>
                    <a:gd name="connsiteY1" fmla="*/ 0 h 36628"/>
                    <a:gd name="connsiteX2" fmla="*/ 278898 w 278898"/>
                    <a:gd name="connsiteY2" fmla="*/ 36628 h 36628"/>
                    <a:gd name="connsiteX3" fmla="*/ 0 w 278898"/>
                    <a:gd name="connsiteY3" fmla="*/ 36628 h 36628"/>
                  </a:gdLst>
                  <a:ahLst/>
                  <a:cxnLst>
                    <a:cxn ang="0">
                      <a:pos x="connsiteX0" y="connsiteY0"/>
                    </a:cxn>
                    <a:cxn ang="0">
                      <a:pos x="connsiteX1" y="connsiteY1"/>
                    </a:cxn>
                    <a:cxn ang="0">
                      <a:pos x="connsiteX2" y="connsiteY2"/>
                    </a:cxn>
                    <a:cxn ang="0">
                      <a:pos x="connsiteX3" y="connsiteY3"/>
                    </a:cxn>
                  </a:cxnLst>
                  <a:rect l="l" t="t" r="r" b="b"/>
                  <a:pathLst>
                    <a:path w="278898" h="36628">
                      <a:moveTo>
                        <a:pt x="0" y="0"/>
                      </a:moveTo>
                      <a:lnTo>
                        <a:pt x="278898" y="0"/>
                      </a:lnTo>
                      <a:lnTo>
                        <a:pt x="278898" y="36628"/>
                      </a:lnTo>
                      <a:lnTo>
                        <a:pt x="0" y="36628"/>
                      </a:lnTo>
                      <a:close/>
                    </a:path>
                  </a:pathLst>
                </a:custGeom>
                <a:solidFill>
                  <a:srgbClr val="BFCDCA"/>
                </a:solidFill>
                <a:ln w="3306"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81B20AB7-A5C6-4338-040B-B73DA0DA2905}"/>
                    </a:ext>
                  </a:extLst>
                </p:cNvPr>
                <p:cNvSpPr/>
                <p:nvPr/>
              </p:nvSpPr>
              <p:spPr>
                <a:xfrm>
                  <a:off x="7765539" y="2272237"/>
                  <a:ext cx="13963" cy="38282"/>
                </a:xfrm>
                <a:custGeom>
                  <a:avLst/>
                  <a:gdLst>
                    <a:gd name="connsiteX0" fmla="*/ 0 w 13963"/>
                    <a:gd name="connsiteY0" fmla="*/ 0 h 38282"/>
                    <a:gd name="connsiteX1" fmla="*/ 13963 w 13963"/>
                    <a:gd name="connsiteY1" fmla="*/ 0 h 38282"/>
                    <a:gd name="connsiteX2" fmla="*/ 13963 w 13963"/>
                    <a:gd name="connsiteY2" fmla="*/ 38283 h 38282"/>
                    <a:gd name="connsiteX3" fmla="*/ 0 w 13963"/>
                    <a:gd name="connsiteY3" fmla="*/ 38283 h 38282"/>
                  </a:gdLst>
                  <a:ahLst/>
                  <a:cxnLst>
                    <a:cxn ang="0">
                      <a:pos x="connsiteX0" y="connsiteY0"/>
                    </a:cxn>
                    <a:cxn ang="0">
                      <a:pos x="connsiteX1" y="connsiteY1"/>
                    </a:cxn>
                    <a:cxn ang="0">
                      <a:pos x="connsiteX2" y="connsiteY2"/>
                    </a:cxn>
                    <a:cxn ang="0">
                      <a:pos x="connsiteX3" y="connsiteY3"/>
                    </a:cxn>
                  </a:cxnLst>
                  <a:rect l="l" t="t" r="r" b="b"/>
                  <a:pathLst>
                    <a:path w="13963" h="38282">
                      <a:moveTo>
                        <a:pt x="0" y="0"/>
                      </a:moveTo>
                      <a:lnTo>
                        <a:pt x="13963" y="0"/>
                      </a:lnTo>
                      <a:lnTo>
                        <a:pt x="13963" y="38283"/>
                      </a:lnTo>
                      <a:lnTo>
                        <a:pt x="0" y="38283"/>
                      </a:lnTo>
                      <a:close/>
                    </a:path>
                  </a:pathLst>
                </a:custGeom>
                <a:solidFill>
                  <a:srgbClr val="00FFD8"/>
                </a:solidFill>
                <a:ln w="3306"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16995BA-A807-6DF9-FC86-CAD7E7106B03}"/>
                    </a:ext>
                  </a:extLst>
                </p:cNvPr>
                <p:cNvSpPr/>
                <p:nvPr/>
              </p:nvSpPr>
              <p:spPr>
                <a:xfrm>
                  <a:off x="7919994" y="2272237"/>
                  <a:ext cx="13963" cy="38282"/>
                </a:xfrm>
                <a:custGeom>
                  <a:avLst/>
                  <a:gdLst>
                    <a:gd name="connsiteX0" fmla="*/ 0 w 13963"/>
                    <a:gd name="connsiteY0" fmla="*/ 0 h 38282"/>
                    <a:gd name="connsiteX1" fmla="*/ 13963 w 13963"/>
                    <a:gd name="connsiteY1" fmla="*/ 0 h 38282"/>
                    <a:gd name="connsiteX2" fmla="*/ 13963 w 13963"/>
                    <a:gd name="connsiteY2" fmla="*/ 38283 h 38282"/>
                    <a:gd name="connsiteX3" fmla="*/ 0 w 13963"/>
                    <a:gd name="connsiteY3" fmla="*/ 38283 h 38282"/>
                  </a:gdLst>
                  <a:ahLst/>
                  <a:cxnLst>
                    <a:cxn ang="0">
                      <a:pos x="connsiteX0" y="connsiteY0"/>
                    </a:cxn>
                    <a:cxn ang="0">
                      <a:pos x="connsiteX1" y="connsiteY1"/>
                    </a:cxn>
                    <a:cxn ang="0">
                      <a:pos x="connsiteX2" y="connsiteY2"/>
                    </a:cxn>
                    <a:cxn ang="0">
                      <a:pos x="connsiteX3" y="connsiteY3"/>
                    </a:cxn>
                  </a:cxnLst>
                  <a:rect l="l" t="t" r="r" b="b"/>
                  <a:pathLst>
                    <a:path w="13963" h="38282">
                      <a:moveTo>
                        <a:pt x="0" y="0"/>
                      </a:moveTo>
                      <a:lnTo>
                        <a:pt x="13963" y="0"/>
                      </a:lnTo>
                      <a:lnTo>
                        <a:pt x="13963" y="38283"/>
                      </a:lnTo>
                      <a:lnTo>
                        <a:pt x="0" y="38283"/>
                      </a:lnTo>
                      <a:close/>
                    </a:path>
                  </a:pathLst>
                </a:custGeom>
                <a:solidFill>
                  <a:srgbClr val="00FFD8"/>
                </a:solidFill>
                <a:ln w="3306"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01B69E1-B5DA-1CFF-CCB9-DDC7A93A9CC2}"/>
                    </a:ext>
                  </a:extLst>
                </p:cNvPr>
                <p:cNvSpPr/>
                <p:nvPr/>
              </p:nvSpPr>
              <p:spPr>
                <a:xfrm>
                  <a:off x="8011316" y="2272237"/>
                  <a:ext cx="5492" cy="38282"/>
                </a:xfrm>
                <a:custGeom>
                  <a:avLst/>
                  <a:gdLst>
                    <a:gd name="connsiteX0" fmla="*/ 0 w 5492"/>
                    <a:gd name="connsiteY0" fmla="*/ 0 h 38282"/>
                    <a:gd name="connsiteX1" fmla="*/ 5493 w 5492"/>
                    <a:gd name="connsiteY1" fmla="*/ 0 h 38282"/>
                    <a:gd name="connsiteX2" fmla="*/ 5493 w 5492"/>
                    <a:gd name="connsiteY2" fmla="*/ 38283 h 38282"/>
                    <a:gd name="connsiteX3" fmla="*/ 0 w 5492"/>
                    <a:gd name="connsiteY3" fmla="*/ 38283 h 38282"/>
                  </a:gdLst>
                  <a:ahLst/>
                  <a:cxnLst>
                    <a:cxn ang="0">
                      <a:pos x="connsiteX0" y="connsiteY0"/>
                    </a:cxn>
                    <a:cxn ang="0">
                      <a:pos x="connsiteX1" y="connsiteY1"/>
                    </a:cxn>
                    <a:cxn ang="0">
                      <a:pos x="connsiteX2" y="connsiteY2"/>
                    </a:cxn>
                    <a:cxn ang="0">
                      <a:pos x="connsiteX3" y="connsiteY3"/>
                    </a:cxn>
                  </a:cxnLst>
                  <a:rect l="l" t="t" r="r" b="b"/>
                  <a:pathLst>
                    <a:path w="5492" h="38282">
                      <a:moveTo>
                        <a:pt x="0" y="0"/>
                      </a:moveTo>
                      <a:lnTo>
                        <a:pt x="5493" y="0"/>
                      </a:lnTo>
                      <a:lnTo>
                        <a:pt x="5493" y="38283"/>
                      </a:lnTo>
                      <a:lnTo>
                        <a:pt x="0" y="38283"/>
                      </a:lnTo>
                      <a:close/>
                    </a:path>
                  </a:pathLst>
                </a:custGeom>
                <a:solidFill>
                  <a:srgbClr val="BDBDC2"/>
                </a:solidFill>
                <a:ln w="3306" cap="flat">
                  <a:noFill/>
                  <a:prstDash val="solid"/>
                  <a:miter/>
                </a:ln>
              </p:spPr>
              <p:txBody>
                <a:bodyPr rtlCol="0" anchor="ctr"/>
                <a:lstStyle/>
                <a:p>
                  <a:endParaRPr lang="en-GB"/>
                </a:p>
              </p:txBody>
            </p:sp>
          </p:grpSp>
          <p:grpSp>
            <p:nvGrpSpPr>
              <p:cNvPr id="39" name="Graphic 8">
                <a:extLst>
                  <a:ext uri="{FF2B5EF4-FFF2-40B4-BE49-F238E27FC236}">
                    <a16:creationId xmlns:a16="http://schemas.microsoft.com/office/drawing/2014/main" id="{7DA096E2-40D4-1BDA-0EF1-B23611A615C7}"/>
                  </a:ext>
                </a:extLst>
              </p:cNvPr>
              <p:cNvGrpSpPr/>
              <p:nvPr/>
            </p:nvGrpSpPr>
            <p:grpSpPr>
              <a:xfrm>
                <a:off x="7372347" y="2493374"/>
                <a:ext cx="544182" cy="410190"/>
                <a:chOff x="7372347" y="2493374"/>
                <a:chExt cx="544182" cy="410190"/>
              </a:xfrm>
            </p:grpSpPr>
            <p:sp>
              <p:nvSpPr>
                <p:cNvPr id="40" name="Free-form: Shape 39">
                  <a:extLst>
                    <a:ext uri="{FF2B5EF4-FFF2-40B4-BE49-F238E27FC236}">
                      <a16:creationId xmlns:a16="http://schemas.microsoft.com/office/drawing/2014/main" id="{92E522BA-3ABC-F661-24B3-8706D0ABD9B4}"/>
                    </a:ext>
                  </a:extLst>
                </p:cNvPr>
                <p:cNvSpPr/>
                <p:nvPr/>
              </p:nvSpPr>
              <p:spPr>
                <a:xfrm>
                  <a:off x="7372347" y="2531407"/>
                  <a:ext cx="544179" cy="372158"/>
                </a:xfrm>
                <a:custGeom>
                  <a:avLst/>
                  <a:gdLst>
                    <a:gd name="connsiteX0" fmla="*/ 8 w 544179"/>
                    <a:gd name="connsiteY0" fmla="*/ 340218 h 372158"/>
                    <a:gd name="connsiteX1" fmla="*/ 10861 w 544179"/>
                    <a:gd name="connsiteY1" fmla="*/ 351931 h 372158"/>
                    <a:gd name="connsiteX2" fmla="*/ 519356 w 544179"/>
                    <a:gd name="connsiteY2" fmla="*/ 372148 h 372158"/>
                    <a:gd name="connsiteX3" fmla="*/ 531069 w 544179"/>
                    <a:gd name="connsiteY3" fmla="*/ 361328 h 372158"/>
                    <a:gd name="connsiteX4" fmla="*/ 544172 w 544179"/>
                    <a:gd name="connsiteY4" fmla="*/ 31938 h 372158"/>
                    <a:gd name="connsiteX5" fmla="*/ 533352 w 544179"/>
                    <a:gd name="connsiteY5" fmla="*/ 20225 h 372158"/>
                    <a:gd name="connsiteX6" fmla="*/ 24857 w 544179"/>
                    <a:gd name="connsiteY6" fmla="*/ 8 h 372158"/>
                    <a:gd name="connsiteX7" fmla="*/ 13111 w 544179"/>
                    <a:gd name="connsiteY7" fmla="*/ 10861 h 372158"/>
                    <a:gd name="connsiteX8" fmla="*/ 8 w 544179"/>
                    <a:gd name="connsiteY8" fmla="*/ 340218 h 37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179" h="372158">
                      <a:moveTo>
                        <a:pt x="8" y="340218"/>
                      </a:moveTo>
                      <a:cubicBezTo>
                        <a:pt x="-224" y="346439"/>
                        <a:pt x="4607" y="351700"/>
                        <a:pt x="10861" y="351931"/>
                      </a:cubicBezTo>
                      <a:lnTo>
                        <a:pt x="519356" y="372148"/>
                      </a:lnTo>
                      <a:cubicBezTo>
                        <a:pt x="525577" y="372413"/>
                        <a:pt x="530838" y="367549"/>
                        <a:pt x="531069" y="361328"/>
                      </a:cubicBezTo>
                      <a:lnTo>
                        <a:pt x="544172" y="31938"/>
                      </a:lnTo>
                      <a:cubicBezTo>
                        <a:pt x="544404" y="25717"/>
                        <a:pt x="539540" y="20456"/>
                        <a:pt x="533352" y="20225"/>
                      </a:cubicBezTo>
                      <a:lnTo>
                        <a:pt x="24857" y="8"/>
                      </a:lnTo>
                      <a:cubicBezTo>
                        <a:pt x="18603" y="-224"/>
                        <a:pt x="13375" y="4607"/>
                        <a:pt x="13111" y="10861"/>
                      </a:cubicBezTo>
                      <a:lnTo>
                        <a:pt x="8" y="340218"/>
                      </a:lnTo>
                      <a:close/>
                    </a:path>
                  </a:pathLst>
                </a:custGeom>
                <a:solidFill>
                  <a:srgbClr val="060B0F"/>
                </a:solidFill>
                <a:ln w="3306"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1EA6018-3039-113D-9E57-2981A006A9CA}"/>
                    </a:ext>
                  </a:extLst>
                </p:cNvPr>
                <p:cNvSpPr/>
                <p:nvPr/>
              </p:nvSpPr>
              <p:spPr>
                <a:xfrm>
                  <a:off x="7583324" y="2493374"/>
                  <a:ext cx="135815" cy="80955"/>
                </a:xfrm>
                <a:custGeom>
                  <a:avLst/>
                  <a:gdLst>
                    <a:gd name="connsiteX0" fmla="*/ 114848 w 135815"/>
                    <a:gd name="connsiteY0" fmla="*/ 80162 h 80955"/>
                    <a:gd name="connsiteX1" fmla="*/ 116734 w 135815"/>
                    <a:gd name="connsiteY1" fmla="*/ 32449 h 80955"/>
                    <a:gd name="connsiteX2" fmla="*/ 107106 w 135815"/>
                    <a:gd name="connsiteY2" fmla="*/ 21993 h 80955"/>
                    <a:gd name="connsiteX3" fmla="*/ 31334 w 135815"/>
                    <a:gd name="connsiteY3" fmla="*/ 18982 h 80955"/>
                    <a:gd name="connsiteX4" fmla="*/ 20878 w 135815"/>
                    <a:gd name="connsiteY4" fmla="*/ 28644 h 80955"/>
                    <a:gd name="connsiteX5" fmla="*/ 18992 w 135815"/>
                    <a:gd name="connsiteY5" fmla="*/ 76390 h 80955"/>
                    <a:gd name="connsiteX6" fmla="*/ 0 w 135815"/>
                    <a:gd name="connsiteY6" fmla="*/ 75662 h 80955"/>
                    <a:gd name="connsiteX7" fmla="*/ 1919 w 135815"/>
                    <a:gd name="connsiteY7" fmla="*/ 27916 h 80955"/>
                    <a:gd name="connsiteX8" fmla="*/ 32128 w 135815"/>
                    <a:gd name="connsiteY8" fmla="*/ 23 h 80955"/>
                    <a:gd name="connsiteX9" fmla="*/ 107900 w 135815"/>
                    <a:gd name="connsiteY9" fmla="*/ 3034 h 80955"/>
                    <a:gd name="connsiteX10" fmla="*/ 135793 w 135815"/>
                    <a:gd name="connsiteY10" fmla="*/ 33243 h 80955"/>
                    <a:gd name="connsiteX11" fmla="*/ 133907 w 135815"/>
                    <a:gd name="connsiteY11" fmla="*/ 80956 h 80955"/>
                    <a:gd name="connsiteX12" fmla="*/ 114914 w 135815"/>
                    <a:gd name="connsiteY12" fmla="*/ 80228 h 8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815" h="80955">
                      <a:moveTo>
                        <a:pt x="114848" y="80162"/>
                      </a:moveTo>
                      <a:lnTo>
                        <a:pt x="116734" y="32449"/>
                      </a:lnTo>
                      <a:cubicBezTo>
                        <a:pt x="116966" y="26890"/>
                        <a:pt x="112631" y="22192"/>
                        <a:pt x="107106" y="21993"/>
                      </a:cubicBezTo>
                      <a:lnTo>
                        <a:pt x="31334" y="18982"/>
                      </a:lnTo>
                      <a:cubicBezTo>
                        <a:pt x="25776" y="18784"/>
                        <a:pt x="21110" y="23085"/>
                        <a:pt x="20878" y="28644"/>
                      </a:cubicBezTo>
                      <a:lnTo>
                        <a:pt x="18992" y="76390"/>
                      </a:lnTo>
                      <a:lnTo>
                        <a:pt x="0" y="75662"/>
                      </a:lnTo>
                      <a:lnTo>
                        <a:pt x="1919" y="27916"/>
                      </a:lnTo>
                      <a:cubicBezTo>
                        <a:pt x="2548" y="11901"/>
                        <a:pt x="16114" y="-606"/>
                        <a:pt x="32128" y="23"/>
                      </a:cubicBezTo>
                      <a:lnTo>
                        <a:pt x="107900" y="3034"/>
                      </a:lnTo>
                      <a:cubicBezTo>
                        <a:pt x="123914" y="3662"/>
                        <a:pt x="136422" y="17228"/>
                        <a:pt x="135793" y="33243"/>
                      </a:cubicBezTo>
                      <a:lnTo>
                        <a:pt x="133907" y="80956"/>
                      </a:lnTo>
                      <a:lnTo>
                        <a:pt x="114914" y="80228"/>
                      </a:lnTo>
                      <a:close/>
                    </a:path>
                  </a:pathLst>
                </a:custGeom>
                <a:solidFill>
                  <a:srgbClr val="DADBDD"/>
                </a:solidFill>
                <a:ln w="3306"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C993043-5FA1-F229-504D-786910E7FD71}"/>
                    </a:ext>
                  </a:extLst>
                </p:cNvPr>
                <p:cNvSpPr/>
                <p:nvPr/>
              </p:nvSpPr>
              <p:spPr>
                <a:xfrm>
                  <a:off x="7380220" y="2531374"/>
                  <a:ext cx="536309" cy="174788"/>
                </a:xfrm>
                <a:custGeom>
                  <a:avLst/>
                  <a:gdLst>
                    <a:gd name="connsiteX0" fmla="*/ 16984 w 536309"/>
                    <a:gd name="connsiteY0" fmla="*/ 41 h 174788"/>
                    <a:gd name="connsiteX1" fmla="*/ 525480 w 536309"/>
                    <a:gd name="connsiteY1" fmla="*/ 20258 h 174788"/>
                    <a:gd name="connsiteX2" fmla="*/ 536299 w 536309"/>
                    <a:gd name="connsiteY2" fmla="*/ 31971 h 174788"/>
                    <a:gd name="connsiteX3" fmla="*/ 531038 w 536309"/>
                    <a:gd name="connsiteY3" fmla="*/ 163959 h 174788"/>
                    <a:gd name="connsiteX4" fmla="*/ 519325 w 536309"/>
                    <a:gd name="connsiteY4" fmla="*/ 174778 h 174788"/>
                    <a:gd name="connsiteX5" fmla="*/ 10830 w 536309"/>
                    <a:gd name="connsiteY5" fmla="*/ 154562 h 174788"/>
                    <a:gd name="connsiteX6" fmla="*/ 10 w 536309"/>
                    <a:gd name="connsiteY6" fmla="*/ 142848 h 174788"/>
                    <a:gd name="connsiteX7" fmla="*/ 5238 w 536309"/>
                    <a:gd name="connsiteY7" fmla="*/ 10861 h 174788"/>
                    <a:gd name="connsiteX8" fmla="*/ 16984 w 536309"/>
                    <a:gd name="connsiteY8" fmla="*/ 8 h 17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309" h="174788">
                      <a:moveTo>
                        <a:pt x="16984" y="41"/>
                      </a:moveTo>
                      <a:lnTo>
                        <a:pt x="525480" y="20258"/>
                      </a:lnTo>
                      <a:cubicBezTo>
                        <a:pt x="531700" y="20522"/>
                        <a:pt x="536564" y="25750"/>
                        <a:pt x="536299" y="31971"/>
                      </a:cubicBezTo>
                      <a:lnTo>
                        <a:pt x="531038" y="163959"/>
                      </a:lnTo>
                      <a:cubicBezTo>
                        <a:pt x="530774" y="170179"/>
                        <a:pt x="525546" y="175043"/>
                        <a:pt x="519325" y="174778"/>
                      </a:cubicBezTo>
                      <a:lnTo>
                        <a:pt x="10830" y="154562"/>
                      </a:lnTo>
                      <a:cubicBezTo>
                        <a:pt x="4610" y="154330"/>
                        <a:pt x="-254" y="149069"/>
                        <a:pt x="10" y="142848"/>
                      </a:cubicBezTo>
                      <a:lnTo>
                        <a:pt x="5238" y="10861"/>
                      </a:lnTo>
                      <a:cubicBezTo>
                        <a:pt x="5503" y="4607"/>
                        <a:pt x="10731" y="-224"/>
                        <a:pt x="16984" y="8"/>
                      </a:cubicBezTo>
                      <a:close/>
                    </a:path>
                  </a:pathLst>
                </a:custGeom>
                <a:solidFill>
                  <a:srgbClr val="00FF2D"/>
                </a:solidFill>
                <a:ln w="3306" cap="flat">
                  <a:noFill/>
                  <a:prstDash val="solid"/>
                  <a:miter/>
                </a:ln>
              </p:spPr>
              <p:txBody>
                <a:bodyPr rtlCol="0" anchor="ctr"/>
                <a:lstStyle/>
                <a:p>
                  <a:endParaRPr lang="en-GB"/>
                </a:p>
              </p:txBody>
            </p:sp>
            <p:grpSp>
              <p:nvGrpSpPr>
                <p:cNvPr id="43" name="Graphic 8">
                  <a:extLst>
                    <a:ext uri="{FF2B5EF4-FFF2-40B4-BE49-F238E27FC236}">
                      <a16:creationId xmlns:a16="http://schemas.microsoft.com/office/drawing/2014/main" id="{B5419261-4836-331D-605E-1FE4AC39BA50}"/>
                    </a:ext>
                  </a:extLst>
                </p:cNvPr>
                <p:cNvGrpSpPr/>
                <p:nvPr/>
              </p:nvGrpSpPr>
              <p:grpSpPr>
                <a:xfrm>
                  <a:off x="7613459" y="2644830"/>
                  <a:ext cx="63643" cy="102425"/>
                  <a:chOff x="7613459" y="2644830"/>
                  <a:chExt cx="63643" cy="102425"/>
                </a:xfrm>
              </p:grpSpPr>
              <p:sp>
                <p:nvSpPr>
                  <p:cNvPr id="44" name="Free-form: Shape 43">
                    <a:extLst>
                      <a:ext uri="{FF2B5EF4-FFF2-40B4-BE49-F238E27FC236}">
                        <a16:creationId xmlns:a16="http://schemas.microsoft.com/office/drawing/2014/main" id="{AA356516-0B92-2C37-3317-5E553D64A560}"/>
                      </a:ext>
                    </a:extLst>
                  </p:cNvPr>
                  <p:cNvSpPr/>
                  <p:nvPr/>
                </p:nvSpPr>
                <p:spPr>
                  <a:xfrm>
                    <a:off x="7621135" y="2644830"/>
                    <a:ext cx="48324" cy="102425"/>
                  </a:xfrm>
                  <a:custGeom>
                    <a:avLst/>
                    <a:gdLst>
                      <a:gd name="connsiteX0" fmla="*/ 8 w 48324"/>
                      <a:gd name="connsiteY0" fmla="*/ 89811 h 102425"/>
                      <a:gd name="connsiteX1" fmla="*/ 10861 w 48324"/>
                      <a:gd name="connsiteY1" fmla="*/ 101524 h 102425"/>
                      <a:gd name="connsiteX2" fmla="*/ 33427 w 48324"/>
                      <a:gd name="connsiteY2" fmla="*/ 102417 h 102425"/>
                      <a:gd name="connsiteX3" fmla="*/ 45173 w 48324"/>
                      <a:gd name="connsiteY3" fmla="*/ 91565 h 102425"/>
                      <a:gd name="connsiteX4" fmla="*/ 48316 w 48324"/>
                      <a:gd name="connsiteY4" fmla="*/ 12617 h 102425"/>
                      <a:gd name="connsiteX5" fmla="*/ 37463 w 48324"/>
                      <a:gd name="connsiteY5" fmla="*/ 937 h 102425"/>
                      <a:gd name="connsiteX6" fmla="*/ 14931 w 48324"/>
                      <a:gd name="connsiteY6" fmla="*/ 10 h 102425"/>
                      <a:gd name="connsiteX7" fmla="*/ 3217 w 48324"/>
                      <a:gd name="connsiteY7" fmla="*/ 10830 h 102425"/>
                      <a:gd name="connsiteX8" fmla="*/ 74 w 48324"/>
                      <a:gd name="connsiteY8" fmla="*/ 89778 h 10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24" h="102425">
                        <a:moveTo>
                          <a:pt x="8" y="89811"/>
                        </a:moveTo>
                        <a:cubicBezTo>
                          <a:pt x="-224" y="96065"/>
                          <a:pt x="4640" y="101292"/>
                          <a:pt x="10861" y="101524"/>
                        </a:cubicBezTo>
                        <a:lnTo>
                          <a:pt x="33427" y="102417"/>
                        </a:lnTo>
                        <a:cubicBezTo>
                          <a:pt x="39647" y="102649"/>
                          <a:pt x="44908" y="97818"/>
                          <a:pt x="45173" y="91565"/>
                        </a:cubicBezTo>
                        <a:lnTo>
                          <a:pt x="48316" y="12617"/>
                        </a:lnTo>
                        <a:cubicBezTo>
                          <a:pt x="48548" y="6396"/>
                          <a:pt x="43717" y="1135"/>
                          <a:pt x="37463" y="937"/>
                        </a:cubicBezTo>
                        <a:lnTo>
                          <a:pt x="14931" y="10"/>
                        </a:lnTo>
                        <a:cubicBezTo>
                          <a:pt x="8677" y="-254"/>
                          <a:pt x="3449" y="4610"/>
                          <a:pt x="3217" y="10830"/>
                        </a:cubicBezTo>
                        <a:lnTo>
                          <a:pt x="74" y="89778"/>
                        </a:lnTo>
                        <a:close/>
                      </a:path>
                    </a:pathLst>
                  </a:custGeom>
                  <a:solidFill>
                    <a:srgbClr val="EAEBEC"/>
                  </a:solidFill>
                  <a:ln w="3306"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46A1EEF-40E3-7EB0-C094-6E096072ACD6}"/>
                      </a:ext>
                    </a:extLst>
                  </p:cNvPr>
                  <p:cNvSpPr/>
                  <p:nvPr/>
                </p:nvSpPr>
                <p:spPr>
                  <a:xfrm>
                    <a:off x="7613459" y="2664286"/>
                    <a:ext cx="63643" cy="63613"/>
                  </a:xfrm>
                  <a:custGeom>
                    <a:avLst/>
                    <a:gdLst>
                      <a:gd name="connsiteX0" fmla="*/ 8 w 63643"/>
                      <a:gd name="connsiteY0" fmla="*/ 50304 h 63613"/>
                      <a:gd name="connsiteX1" fmla="*/ 10861 w 63643"/>
                      <a:gd name="connsiteY1" fmla="*/ 62017 h 63613"/>
                      <a:gd name="connsiteX2" fmla="*/ 50335 w 63643"/>
                      <a:gd name="connsiteY2" fmla="*/ 63605 h 63613"/>
                      <a:gd name="connsiteX3" fmla="*/ 62081 w 63643"/>
                      <a:gd name="connsiteY3" fmla="*/ 52786 h 63613"/>
                      <a:gd name="connsiteX4" fmla="*/ 63636 w 63643"/>
                      <a:gd name="connsiteY4" fmla="*/ 13279 h 63613"/>
                      <a:gd name="connsiteX5" fmla="*/ 52816 w 63643"/>
                      <a:gd name="connsiteY5" fmla="*/ 1565 h 63613"/>
                      <a:gd name="connsiteX6" fmla="*/ 13309 w 63643"/>
                      <a:gd name="connsiteY6" fmla="*/ 10 h 63613"/>
                      <a:gd name="connsiteX7" fmla="*/ 1596 w 63643"/>
                      <a:gd name="connsiteY7" fmla="*/ 10830 h 63613"/>
                      <a:gd name="connsiteX8" fmla="*/ 8 w 63643"/>
                      <a:gd name="connsiteY8" fmla="*/ 50304 h 6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3" h="63613">
                        <a:moveTo>
                          <a:pt x="8" y="50304"/>
                        </a:moveTo>
                        <a:cubicBezTo>
                          <a:pt x="-224" y="56558"/>
                          <a:pt x="4607" y="61785"/>
                          <a:pt x="10861" y="62017"/>
                        </a:cubicBezTo>
                        <a:lnTo>
                          <a:pt x="50335" y="63605"/>
                        </a:lnTo>
                        <a:cubicBezTo>
                          <a:pt x="56588" y="63837"/>
                          <a:pt x="61816" y="59006"/>
                          <a:pt x="62081" y="52786"/>
                        </a:cubicBezTo>
                        <a:lnTo>
                          <a:pt x="63636" y="13279"/>
                        </a:lnTo>
                        <a:cubicBezTo>
                          <a:pt x="63868" y="7058"/>
                          <a:pt x="59037" y="1830"/>
                          <a:pt x="52816" y="1565"/>
                        </a:cubicBezTo>
                        <a:lnTo>
                          <a:pt x="13309" y="10"/>
                        </a:lnTo>
                        <a:cubicBezTo>
                          <a:pt x="7089" y="-254"/>
                          <a:pt x="1861" y="4610"/>
                          <a:pt x="1596" y="10830"/>
                        </a:cubicBezTo>
                        <a:lnTo>
                          <a:pt x="8" y="50304"/>
                        </a:lnTo>
                        <a:close/>
                      </a:path>
                    </a:pathLst>
                  </a:custGeom>
                  <a:solidFill>
                    <a:srgbClr val="B3B4B9"/>
                  </a:solidFill>
                  <a:ln w="3306" cap="flat">
                    <a:noFill/>
                    <a:prstDash val="solid"/>
                    <a:miter/>
                  </a:ln>
                </p:spPr>
                <p:txBody>
                  <a:bodyPr rtlCol="0" anchor="ctr"/>
                  <a:lstStyle/>
                  <a:p>
                    <a:endParaRPr lang="en-GB"/>
                  </a:p>
                </p:txBody>
              </p:sp>
            </p:grpSp>
          </p:grpSp>
          <p:grpSp>
            <p:nvGrpSpPr>
              <p:cNvPr id="46" name="Graphic 8">
                <a:extLst>
                  <a:ext uri="{FF2B5EF4-FFF2-40B4-BE49-F238E27FC236}">
                    <a16:creationId xmlns:a16="http://schemas.microsoft.com/office/drawing/2014/main" id="{11F8375D-0444-F138-330E-52620291465C}"/>
                  </a:ext>
                </a:extLst>
              </p:cNvPr>
              <p:cNvGrpSpPr/>
              <p:nvPr/>
            </p:nvGrpSpPr>
            <p:grpSpPr>
              <a:xfrm>
                <a:off x="7709687" y="1748820"/>
                <a:ext cx="681179" cy="739530"/>
                <a:chOff x="7709687" y="1748820"/>
                <a:chExt cx="681179" cy="739530"/>
              </a:xfrm>
            </p:grpSpPr>
            <p:sp>
              <p:nvSpPr>
                <p:cNvPr id="47" name="Free-form: Shape 46">
                  <a:extLst>
                    <a:ext uri="{FF2B5EF4-FFF2-40B4-BE49-F238E27FC236}">
                      <a16:creationId xmlns:a16="http://schemas.microsoft.com/office/drawing/2014/main" id="{2A128F73-33F3-49C1-856B-D24D816E528C}"/>
                    </a:ext>
                  </a:extLst>
                </p:cNvPr>
                <p:cNvSpPr/>
                <p:nvPr/>
              </p:nvSpPr>
              <p:spPr>
                <a:xfrm>
                  <a:off x="8217983" y="2316476"/>
                  <a:ext cx="172883" cy="171874"/>
                </a:xfrm>
                <a:custGeom>
                  <a:avLst/>
                  <a:gdLst>
                    <a:gd name="connsiteX0" fmla="*/ 0 w 172883"/>
                    <a:gd name="connsiteY0" fmla="*/ 52246 h 171874"/>
                    <a:gd name="connsiteX1" fmla="*/ 26007 w 172883"/>
                    <a:gd name="connsiteY1" fmla="*/ 78253 h 171874"/>
                    <a:gd name="connsiteX2" fmla="*/ 33022 w 172883"/>
                    <a:gd name="connsiteY2" fmla="*/ 91786 h 171874"/>
                    <a:gd name="connsiteX3" fmla="*/ 33022 w 172883"/>
                    <a:gd name="connsiteY3" fmla="*/ 92084 h 171874"/>
                    <a:gd name="connsiteX4" fmla="*/ 46588 w 172883"/>
                    <a:gd name="connsiteY4" fmla="*/ 116602 h 171874"/>
                    <a:gd name="connsiteX5" fmla="*/ 68128 w 172883"/>
                    <a:gd name="connsiteY5" fmla="*/ 135958 h 171874"/>
                    <a:gd name="connsiteX6" fmla="*/ 92415 w 172883"/>
                    <a:gd name="connsiteY6" fmla="*/ 154289 h 171874"/>
                    <a:gd name="connsiteX7" fmla="*/ 115808 w 172883"/>
                    <a:gd name="connsiteY7" fmla="*/ 168980 h 171874"/>
                    <a:gd name="connsiteX8" fmla="*/ 129308 w 172883"/>
                    <a:gd name="connsiteY8" fmla="*/ 171561 h 171874"/>
                    <a:gd name="connsiteX9" fmla="*/ 152999 w 172883"/>
                    <a:gd name="connsiteY9" fmla="*/ 167193 h 171874"/>
                    <a:gd name="connsiteX10" fmla="*/ 170138 w 172883"/>
                    <a:gd name="connsiteY10" fmla="*/ 149557 h 171874"/>
                    <a:gd name="connsiteX11" fmla="*/ 172587 w 172883"/>
                    <a:gd name="connsiteY11" fmla="*/ 133675 h 171874"/>
                    <a:gd name="connsiteX12" fmla="*/ 168682 w 172883"/>
                    <a:gd name="connsiteY12" fmla="*/ 117992 h 171874"/>
                    <a:gd name="connsiteX13" fmla="*/ 138407 w 172883"/>
                    <a:gd name="connsiteY13" fmla="*/ 77326 h 171874"/>
                    <a:gd name="connsiteX14" fmla="*/ 140557 w 172883"/>
                    <a:gd name="connsiteY14" fmla="*/ 73918 h 171874"/>
                    <a:gd name="connsiteX15" fmla="*/ 161833 w 172883"/>
                    <a:gd name="connsiteY15" fmla="*/ 78220 h 171874"/>
                    <a:gd name="connsiteX16" fmla="*/ 172653 w 172883"/>
                    <a:gd name="connsiteY16" fmla="*/ 71238 h 171874"/>
                    <a:gd name="connsiteX17" fmla="*/ 172653 w 172883"/>
                    <a:gd name="connsiteY17" fmla="*/ 71238 h 171874"/>
                    <a:gd name="connsiteX18" fmla="*/ 166862 w 172883"/>
                    <a:gd name="connsiteY18" fmla="*/ 60518 h 171874"/>
                    <a:gd name="connsiteX19" fmla="*/ 121664 w 172883"/>
                    <a:gd name="connsiteY19" fmla="*/ 39772 h 171874"/>
                    <a:gd name="connsiteX20" fmla="*/ 94995 w 172883"/>
                    <a:gd name="connsiteY20" fmla="*/ 32592 h 171874"/>
                    <a:gd name="connsiteX21" fmla="*/ 92348 w 172883"/>
                    <a:gd name="connsiteY21" fmla="*/ 32327 h 171874"/>
                    <a:gd name="connsiteX22" fmla="*/ 71271 w 172883"/>
                    <a:gd name="connsiteY22" fmla="*/ 24485 h 171874"/>
                    <a:gd name="connsiteX23" fmla="*/ 36661 w 172883"/>
                    <a:gd name="connsiteY23" fmla="*/ 0 h 171874"/>
                    <a:gd name="connsiteX24" fmla="*/ 0 w 172883"/>
                    <a:gd name="connsiteY24" fmla="*/ 52213 h 17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883" h="171874">
                      <a:moveTo>
                        <a:pt x="0" y="52246"/>
                      </a:moveTo>
                      <a:lnTo>
                        <a:pt x="26007" y="78253"/>
                      </a:lnTo>
                      <a:cubicBezTo>
                        <a:pt x="29680" y="81926"/>
                        <a:pt x="32128" y="86657"/>
                        <a:pt x="33022" y="91786"/>
                      </a:cubicBezTo>
                      <a:lnTo>
                        <a:pt x="33022" y="92084"/>
                      </a:lnTo>
                      <a:cubicBezTo>
                        <a:pt x="34676" y="101580"/>
                        <a:pt x="39441" y="110216"/>
                        <a:pt x="46588" y="116602"/>
                      </a:cubicBezTo>
                      <a:cubicBezTo>
                        <a:pt x="53172" y="122491"/>
                        <a:pt x="61477" y="130002"/>
                        <a:pt x="68128" y="135958"/>
                      </a:cubicBezTo>
                      <a:cubicBezTo>
                        <a:pt x="75672" y="142741"/>
                        <a:pt x="83812" y="148863"/>
                        <a:pt x="92415" y="154289"/>
                      </a:cubicBezTo>
                      <a:lnTo>
                        <a:pt x="115808" y="168980"/>
                      </a:lnTo>
                      <a:cubicBezTo>
                        <a:pt x="119811" y="171495"/>
                        <a:pt x="124642" y="172421"/>
                        <a:pt x="129308" y="171561"/>
                      </a:cubicBezTo>
                      <a:lnTo>
                        <a:pt x="152999" y="167193"/>
                      </a:lnTo>
                      <a:cubicBezTo>
                        <a:pt x="161866" y="165572"/>
                        <a:pt x="168748" y="158491"/>
                        <a:pt x="170138" y="149557"/>
                      </a:cubicBezTo>
                      <a:lnTo>
                        <a:pt x="172587" y="133675"/>
                      </a:lnTo>
                      <a:cubicBezTo>
                        <a:pt x="173447" y="128150"/>
                        <a:pt x="172057" y="122491"/>
                        <a:pt x="168682" y="117992"/>
                      </a:cubicBezTo>
                      <a:lnTo>
                        <a:pt x="138407" y="77326"/>
                      </a:lnTo>
                      <a:cubicBezTo>
                        <a:pt x="137216" y="75738"/>
                        <a:pt x="138638" y="73521"/>
                        <a:pt x="140557" y="73918"/>
                      </a:cubicBezTo>
                      <a:lnTo>
                        <a:pt x="161833" y="78220"/>
                      </a:lnTo>
                      <a:cubicBezTo>
                        <a:pt x="166730" y="79212"/>
                        <a:pt x="171528" y="76102"/>
                        <a:pt x="172653" y="71238"/>
                      </a:cubicBezTo>
                      <a:lnTo>
                        <a:pt x="172653" y="71238"/>
                      </a:lnTo>
                      <a:cubicBezTo>
                        <a:pt x="173678" y="66738"/>
                        <a:pt x="171197" y="62139"/>
                        <a:pt x="166862" y="60518"/>
                      </a:cubicBezTo>
                      <a:lnTo>
                        <a:pt x="121664" y="39772"/>
                      </a:lnTo>
                      <a:cubicBezTo>
                        <a:pt x="113227" y="35900"/>
                        <a:pt x="104227" y="33485"/>
                        <a:pt x="94995" y="32592"/>
                      </a:cubicBezTo>
                      <a:lnTo>
                        <a:pt x="92348" y="32327"/>
                      </a:lnTo>
                      <a:cubicBezTo>
                        <a:pt x="84771" y="31599"/>
                        <a:pt x="77492" y="28886"/>
                        <a:pt x="71271" y="24485"/>
                      </a:cubicBezTo>
                      <a:lnTo>
                        <a:pt x="36661" y="0"/>
                      </a:lnTo>
                      <a:lnTo>
                        <a:pt x="0" y="52213"/>
                      </a:lnTo>
                      <a:close/>
                    </a:path>
                  </a:pathLst>
                </a:custGeom>
                <a:solidFill>
                  <a:srgbClr val="FFE2B8"/>
                </a:solidFill>
                <a:ln w="3306"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1A86FFD8-9CD1-1A88-D09A-1D6393120486}"/>
                    </a:ext>
                  </a:extLst>
                </p:cNvPr>
                <p:cNvSpPr/>
                <p:nvPr/>
              </p:nvSpPr>
              <p:spPr>
                <a:xfrm>
                  <a:off x="7709687" y="1748820"/>
                  <a:ext cx="575233" cy="644684"/>
                </a:xfrm>
                <a:custGeom>
                  <a:avLst/>
                  <a:gdLst>
                    <a:gd name="connsiteX0" fmla="*/ 531591 w 575233"/>
                    <a:gd name="connsiteY0" fmla="*/ 644685 h 644684"/>
                    <a:gd name="connsiteX1" fmla="*/ 575234 w 575233"/>
                    <a:gd name="connsiteY1" fmla="*/ 587708 h 644684"/>
                    <a:gd name="connsiteX2" fmla="*/ 361552 w 575233"/>
                    <a:gd name="connsiteY2" fmla="*/ 361088 h 644684"/>
                    <a:gd name="connsiteX3" fmla="*/ 323567 w 575233"/>
                    <a:gd name="connsiteY3" fmla="*/ 311920 h 644684"/>
                    <a:gd name="connsiteX4" fmla="*/ 128216 w 575233"/>
                    <a:gd name="connsiteY4" fmla="*/ 0 h 644684"/>
                    <a:gd name="connsiteX5" fmla="*/ 0 w 575233"/>
                    <a:gd name="connsiteY5" fmla="*/ 39176 h 644684"/>
                    <a:gd name="connsiteX6" fmla="*/ 35206 w 575233"/>
                    <a:gd name="connsiteY6" fmla="*/ 239523 h 644684"/>
                    <a:gd name="connsiteX7" fmla="*/ 207594 w 575233"/>
                    <a:gd name="connsiteY7" fmla="*/ 417768 h 644684"/>
                    <a:gd name="connsiteX8" fmla="*/ 263942 w 575233"/>
                    <a:gd name="connsiteY8" fmla="*/ 464918 h 644684"/>
                    <a:gd name="connsiteX9" fmla="*/ 531591 w 575233"/>
                    <a:gd name="connsiteY9" fmla="*/ 644685 h 64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233" h="644684">
                      <a:moveTo>
                        <a:pt x="531591" y="644685"/>
                      </a:moveTo>
                      <a:lnTo>
                        <a:pt x="575234" y="587708"/>
                      </a:lnTo>
                      <a:lnTo>
                        <a:pt x="361552" y="361088"/>
                      </a:lnTo>
                      <a:cubicBezTo>
                        <a:pt x="347324" y="345967"/>
                        <a:pt x="334585" y="329523"/>
                        <a:pt x="323567" y="311920"/>
                      </a:cubicBezTo>
                      <a:lnTo>
                        <a:pt x="128216" y="0"/>
                      </a:lnTo>
                      <a:lnTo>
                        <a:pt x="0" y="39176"/>
                      </a:lnTo>
                      <a:lnTo>
                        <a:pt x="35206" y="239523"/>
                      </a:lnTo>
                      <a:lnTo>
                        <a:pt x="207594" y="417768"/>
                      </a:lnTo>
                      <a:cubicBezTo>
                        <a:pt x="224667" y="435437"/>
                        <a:pt x="243560" y="451220"/>
                        <a:pt x="263942" y="464918"/>
                      </a:cubicBezTo>
                      <a:lnTo>
                        <a:pt x="531591" y="644685"/>
                      </a:lnTo>
                      <a:close/>
                    </a:path>
                  </a:pathLst>
                </a:custGeom>
                <a:solidFill>
                  <a:srgbClr val="EAEBEC"/>
                </a:solidFill>
                <a:ln w="3306" cap="flat">
                  <a:noFill/>
                  <a:prstDash val="solid"/>
                  <a:miter/>
                </a:ln>
              </p:spPr>
              <p:txBody>
                <a:bodyPr rtlCol="0" anchor="ctr"/>
                <a:lstStyle/>
                <a:p>
                  <a:endParaRPr lang="en-GB"/>
                </a:p>
              </p:txBody>
            </p:sp>
          </p:grpSp>
          <p:grpSp>
            <p:nvGrpSpPr>
              <p:cNvPr id="49" name="Graphic 8">
                <a:extLst>
                  <a:ext uri="{FF2B5EF4-FFF2-40B4-BE49-F238E27FC236}">
                    <a16:creationId xmlns:a16="http://schemas.microsoft.com/office/drawing/2014/main" id="{EE00AFD2-7FC4-79BC-F2F3-67D34DD5430A}"/>
                  </a:ext>
                </a:extLst>
              </p:cNvPr>
              <p:cNvGrpSpPr/>
              <p:nvPr/>
            </p:nvGrpSpPr>
            <p:grpSpPr>
              <a:xfrm>
                <a:off x="7802213" y="1313008"/>
                <a:ext cx="320190" cy="368345"/>
                <a:chOff x="7802213" y="1313008"/>
                <a:chExt cx="320190" cy="368345"/>
              </a:xfrm>
            </p:grpSpPr>
            <p:sp>
              <p:nvSpPr>
                <p:cNvPr id="50" name="Free-form: Shape 49">
                  <a:extLst>
                    <a:ext uri="{FF2B5EF4-FFF2-40B4-BE49-F238E27FC236}">
                      <a16:creationId xmlns:a16="http://schemas.microsoft.com/office/drawing/2014/main" id="{D96A9ED5-B615-8068-6D0D-4A5BB3DBECD4}"/>
                    </a:ext>
                  </a:extLst>
                </p:cNvPr>
                <p:cNvSpPr/>
                <p:nvPr/>
              </p:nvSpPr>
              <p:spPr>
                <a:xfrm>
                  <a:off x="7860104" y="1378367"/>
                  <a:ext cx="262299" cy="302986"/>
                </a:xfrm>
                <a:custGeom>
                  <a:avLst/>
                  <a:gdLst>
                    <a:gd name="connsiteX0" fmla="*/ 33 w 262299"/>
                    <a:gd name="connsiteY0" fmla="*/ 275159 h 302986"/>
                    <a:gd name="connsiteX1" fmla="*/ 33 w 262299"/>
                    <a:gd name="connsiteY1" fmla="*/ 37389 h 302986"/>
                    <a:gd name="connsiteX2" fmla="*/ 181686 w 262299"/>
                    <a:gd name="connsiteY2" fmla="*/ 0 h 302986"/>
                    <a:gd name="connsiteX3" fmla="*/ 207230 w 262299"/>
                    <a:gd name="connsiteY3" fmla="*/ 43246 h 302986"/>
                    <a:gd name="connsiteX4" fmla="*/ 213748 w 262299"/>
                    <a:gd name="connsiteY4" fmla="*/ 67168 h 302986"/>
                    <a:gd name="connsiteX5" fmla="*/ 213748 w 262299"/>
                    <a:gd name="connsiteY5" fmla="*/ 80801 h 302986"/>
                    <a:gd name="connsiteX6" fmla="*/ 217322 w 262299"/>
                    <a:gd name="connsiteY6" fmla="*/ 90694 h 302986"/>
                    <a:gd name="connsiteX7" fmla="*/ 260600 w 262299"/>
                    <a:gd name="connsiteY7" fmla="*/ 137646 h 302986"/>
                    <a:gd name="connsiteX8" fmla="*/ 257623 w 262299"/>
                    <a:gd name="connsiteY8" fmla="*/ 148135 h 302986"/>
                    <a:gd name="connsiteX9" fmla="*/ 237737 w 262299"/>
                    <a:gd name="connsiteY9" fmla="*/ 153693 h 302986"/>
                    <a:gd name="connsiteX10" fmla="*/ 233303 w 262299"/>
                    <a:gd name="connsiteY10" fmla="*/ 159550 h 302986"/>
                    <a:gd name="connsiteX11" fmla="*/ 233303 w 262299"/>
                    <a:gd name="connsiteY11" fmla="*/ 221259 h 302986"/>
                    <a:gd name="connsiteX12" fmla="*/ 208785 w 262299"/>
                    <a:gd name="connsiteY12" fmla="*/ 246604 h 302986"/>
                    <a:gd name="connsiteX13" fmla="*/ 171892 w 262299"/>
                    <a:gd name="connsiteY13" fmla="*/ 247862 h 302986"/>
                    <a:gd name="connsiteX14" fmla="*/ 149855 w 262299"/>
                    <a:gd name="connsiteY14" fmla="*/ 265828 h 302986"/>
                    <a:gd name="connsiteX15" fmla="*/ 140921 w 262299"/>
                    <a:gd name="connsiteY15" fmla="*/ 302986 h 302986"/>
                    <a:gd name="connsiteX16" fmla="*/ 0 w 262299"/>
                    <a:gd name="connsiteY16" fmla="*/ 275192 h 30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299" h="302986">
                      <a:moveTo>
                        <a:pt x="33" y="275159"/>
                      </a:moveTo>
                      <a:lnTo>
                        <a:pt x="33" y="37389"/>
                      </a:lnTo>
                      <a:lnTo>
                        <a:pt x="181686" y="0"/>
                      </a:lnTo>
                      <a:lnTo>
                        <a:pt x="207230" y="43246"/>
                      </a:lnTo>
                      <a:cubicBezTo>
                        <a:pt x="211498" y="50492"/>
                        <a:pt x="213748" y="58731"/>
                        <a:pt x="213748" y="67168"/>
                      </a:cubicBezTo>
                      <a:lnTo>
                        <a:pt x="213748" y="80801"/>
                      </a:lnTo>
                      <a:cubicBezTo>
                        <a:pt x="213748" y="84407"/>
                        <a:pt x="215005" y="87915"/>
                        <a:pt x="217322" y="90694"/>
                      </a:cubicBezTo>
                      <a:lnTo>
                        <a:pt x="260600" y="137646"/>
                      </a:lnTo>
                      <a:cubicBezTo>
                        <a:pt x="263843" y="141153"/>
                        <a:pt x="262222" y="146844"/>
                        <a:pt x="257623" y="148135"/>
                      </a:cubicBezTo>
                      <a:lnTo>
                        <a:pt x="237737" y="153693"/>
                      </a:lnTo>
                      <a:cubicBezTo>
                        <a:pt x="235123" y="154421"/>
                        <a:pt x="233303" y="156804"/>
                        <a:pt x="233303" y="159550"/>
                      </a:cubicBezTo>
                      <a:lnTo>
                        <a:pt x="233303" y="221259"/>
                      </a:lnTo>
                      <a:cubicBezTo>
                        <a:pt x="233303" y="234924"/>
                        <a:pt x="222450" y="246141"/>
                        <a:pt x="208785" y="246604"/>
                      </a:cubicBezTo>
                      <a:lnTo>
                        <a:pt x="171892" y="247862"/>
                      </a:lnTo>
                      <a:cubicBezTo>
                        <a:pt x="161337" y="248226"/>
                        <a:pt x="152337" y="255571"/>
                        <a:pt x="149855" y="265828"/>
                      </a:cubicBezTo>
                      <a:lnTo>
                        <a:pt x="140921" y="302986"/>
                      </a:lnTo>
                      <a:lnTo>
                        <a:pt x="0" y="275192"/>
                      </a:lnTo>
                      <a:close/>
                    </a:path>
                  </a:pathLst>
                </a:custGeom>
                <a:solidFill>
                  <a:srgbClr val="FFE2B8"/>
                </a:solidFill>
                <a:ln w="3306"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BDF9E96-8954-0FD2-83D4-284C11CF9755}"/>
                    </a:ext>
                  </a:extLst>
                </p:cNvPr>
                <p:cNvSpPr/>
                <p:nvPr/>
              </p:nvSpPr>
              <p:spPr>
                <a:xfrm>
                  <a:off x="7802213" y="1313008"/>
                  <a:ext cx="261105" cy="263059"/>
                </a:xfrm>
                <a:custGeom>
                  <a:avLst/>
                  <a:gdLst>
                    <a:gd name="connsiteX0" fmla="*/ 57924 w 261105"/>
                    <a:gd name="connsiteY0" fmla="*/ 263027 h 263059"/>
                    <a:gd name="connsiteX1" fmla="*/ 82475 w 261105"/>
                    <a:gd name="connsiteY1" fmla="*/ 263027 h 263059"/>
                    <a:gd name="connsiteX2" fmla="*/ 101236 w 261105"/>
                    <a:gd name="connsiteY2" fmla="*/ 250222 h 263059"/>
                    <a:gd name="connsiteX3" fmla="*/ 118243 w 261105"/>
                    <a:gd name="connsiteY3" fmla="*/ 206810 h 263059"/>
                    <a:gd name="connsiteX4" fmla="*/ 117747 w 261105"/>
                    <a:gd name="connsiteY4" fmla="*/ 187652 h 263059"/>
                    <a:gd name="connsiteX5" fmla="*/ 112519 w 261105"/>
                    <a:gd name="connsiteY5" fmla="*/ 176105 h 263059"/>
                    <a:gd name="connsiteX6" fmla="*/ 111229 w 261105"/>
                    <a:gd name="connsiteY6" fmla="*/ 162506 h 263059"/>
                    <a:gd name="connsiteX7" fmla="*/ 111229 w 261105"/>
                    <a:gd name="connsiteY7" fmla="*/ 162506 h 263059"/>
                    <a:gd name="connsiteX8" fmla="*/ 134787 w 261105"/>
                    <a:gd name="connsiteY8" fmla="*/ 147219 h 263059"/>
                    <a:gd name="connsiteX9" fmla="*/ 138559 w 261105"/>
                    <a:gd name="connsiteY9" fmla="*/ 147914 h 263059"/>
                    <a:gd name="connsiteX10" fmla="*/ 155070 w 261105"/>
                    <a:gd name="connsiteY10" fmla="*/ 159759 h 263059"/>
                    <a:gd name="connsiteX11" fmla="*/ 156328 w 261105"/>
                    <a:gd name="connsiteY11" fmla="*/ 162009 h 263059"/>
                    <a:gd name="connsiteX12" fmla="*/ 166519 w 261105"/>
                    <a:gd name="connsiteY12" fmla="*/ 201119 h 263059"/>
                    <a:gd name="connsiteX13" fmla="*/ 166519 w 261105"/>
                    <a:gd name="connsiteY13" fmla="*/ 203568 h 263059"/>
                    <a:gd name="connsiteX14" fmla="*/ 175254 w 261105"/>
                    <a:gd name="connsiteY14" fmla="*/ 212303 h 263059"/>
                    <a:gd name="connsiteX15" fmla="*/ 175254 w 261105"/>
                    <a:gd name="connsiteY15" fmla="*/ 212303 h 263059"/>
                    <a:gd name="connsiteX16" fmla="*/ 183956 w 261105"/>
                    <a:gd name="connsiteY16" fmla="*/ 204130 h 263059"/>
                    <a:gd name="connsiteX17" fmla="*/ 188555 w 261105"/>
                    <a:gd name="connsiteY17" fmla="*/ 129385 h 263059"/>
                    <a:gd name="connsiteX18" fmla="*/ 194412 w 261105"/>
                    <a:gd name="connsiteY18" fmla="*/ 115653 h 263059"/>
                    <a:gd name="connsiteX19" fmla="*/ 196596 w 261105"/>
                    <a:gd name="connsiteY19" fmla="*/ 113304 h 263059"/>
                    <a:gd name="connsiteX20" fmla="*/ 203643 w 261105"/>
                    <a:gd name="connsiteY20" fmla="*/ 99109 h 263059"/>
                    <a:gd name="connsiteX21" fmla="*/ 203643 w 261105"/>
                    <a:gd name="connsiteY21" fmla="*/ 99109 h 263059"/>
                    <a:gd name="connsiteX22" fmla="*/ 223364 w 261105"/>
                    <a:gd name="connsiteY22" fmla="*/ 78760 h 263059"/>
                    <a:gd name="connsiteX23" fmla="*/ 244805 w 261105"/>
                    <a:gd name="connsiteY23" fmla="*/ 74194 h 263059"/>
                    <a:gd name="connsiteX24" fmla="*/ 254003 w 261105"/>
                    <a:gd name="connsiteY24" fmla="*/ 62514 h 263059"/>
                    <a:gd name="connsiteX25" fmla="*/ 245367 w 261105"/>
                    <a:gd name="connsiteY25" fmla="*/ 13808 h 263059"/>
                    <a:gd name="connsiteX26" fmla="*/ 245367 w 261105"/>
                    <a:gd name="connsiteY26" fmla="*/ 13808 h 263059"/>
                    <a:gd name="connsiteX27" fmla="*/ 194279 w 261105"/>
                    <a:gd name="connsiteY27" fmla="*/ 44 h 263059"/>
                    <a:gd name="connsiteX28" fmla="*/ 33902 w 261105"/>
                    <a:gd name="connsiteY28" fmla="*/ 48451 h 263059"/>
                    <a:gd name="connsiteX29" fmla="*/ 9881 w 261105"/>
                    <a:gd name="connsiteY29" fmla="*/ 178884 h 263059"/>
                    <a:gd name="connsiteX30" fmla="*/ 40288 w 261105"/>
                    <a:gd name="connsiteY30" fmla="*/ 238475 h 263059"/>
                    <a:gd name="connsiteX31" fmla="*/ 57924 w 261105"/>
                    <a:gd name="connsiteY31" fmla="*/ 263060 h 26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1105" h="263059">
                      <a:moveTo>
                        <a:pt x="57924" y="263027"/>
                      </a:moveTo>
                      <a:lnTo>
                        <a:pt x="82475" y="263027"/>
                      </a:lnTo>
                      <a:cubicBezTo>
                        <a:pt x="90747" y="263027"/>
                        <a:pt x="98192" y="257964"/>
                        <a:pt x="101236" y="250222"/>
                      </a:cubicBezTo>
                      <a:lnTo>
                        <a:pt x="118243" y="206810"/>
                      </a:lnTo>
                      <a:cubicBezTo>
                        <a:pt x="120659" y="200623"/>
                        <a:pt x="120493" y="193707"/>
                        <a:pt x="117747" y="187652"/>
                      </a:cubicBezTo>
                      <a:lnTo>
                        <a:pt x="112519" y="176105"/>
                      </a:lnTo>
                      <a:cubicBezTo>
                        <a:pt x="110600" y="171836"/>
                        <a:pt x="110137" y="167039"/>
                        <a:pt x="111229" y="162506"/>
                      </a:cubicBezTo>
                      <a:lnTo>
                        <a:pt x="111229" y="162506"/>
                      </a:lnTo>
                      <a:cubicBezTo>
                        <a:pt x="113777" y="151950"/>
                        <a:pt x="124133" y="145234"/>
                        <a:pt x="134787" y="147219"/>
                      </a:cubicBezTo>
                      <a:lnTo>
                        <a:pt x="138559" y="147914"/>
                      </a:lnTo>
                      <a:cubicBezTo>
                        <a:pt x="145541" y="149204"/>
                        <a:pt x="151596" y="153539"/>
                        <a:pt x="155070" y="159759"/>
                      </a:cubicBezTo>
                      <a:lnTo>
                        <a:pt x="156328" y="162009"/>
                      </a:lnTo>
                      <a:cubicBezTo>
                        <a:pt x="163011" y="173954"/>
                        <a:pt x="166519" y="187421"/>
                        <a:pt x="166519" y="201119"/>
                      </a:cubicBezTo>
                      <a:lnTo>
                        <a:pt x="166519" y="203568"/>
                      </a:lnTo>
                      <a:cubicBezTo>
                        <a:pt x="166519" y="208398"/>
                        <a:pt x="170423" y="212303"/>
                        <a:pt x="175254" y="212303"/>
                      </a:cubicBezTo>
                      <a:lnTo>
                        <a:pt x="175254" y="212303"/>
                      </a:lnTo>
                      <a:cubicBezTo>
                        <a:pt x="179853" y="212303"/>
                        <a:pt x="183658" y="208729"/>
                        <a:pt x="183956" y="204130"/>
                      </a:cubicBezTo>
                      <a:lnTo>
                        <a:pt x="188555" y="129385"/>
                      </a:lnTo>
                      <a:cubicBezTo>
                        <a:pt x="188853" y="124289"/>
                        <a:pt x="190938" y="119425"/>
                        <a:pt x="194412" y="115653"/>
                      </a:cubicBezTo>
                      <a:lnTo>
                        <a:pt x="196596" y="113304"/>
                      </a:lnTo>
                      <a:cubicBezTo>
                        <a:pt x="200235" y="109333"/>
                        <a:pt x="202684" y="104403"/>
                        <a:pt x="203643" y="99109"/>
                      </a:cubicBezTo>
                      <a:lnTo>
                        <a:pt x="203643" y="99109"/>
                      </a:lnTo>
                      <a:cubicBezTo>
                        <a:pt x="205463" y="88951"/>
                        <a:pt x="213239" y="80911"/>
                        <a:pt x="223364" y="78760"/>
                      </a:cubicBezTo>
                      <a:lnTo>
                        <a:pt x="244805" y="74194"/>
                      </a:lnTo>
                      <a:lnTo>
                        <a:pt x="254003" y="62514"/>
                      </a:lnTo>
                      <a:cubicBezTo>
                        <a:pt x="266246" y="46963"/>
                        <a:pt x="262209" y="24198"/>
                        <a:pt x="245367" y="13808"/>
                      </a:cubicBezTo>
                      <a:lnTo>
                        <a:pt x="245367" y="13808"/>
                      </a:lnTo>
                      <a:cubicBezTo>
                        <a:pt x="230047" y="4345"/>
                        <a:pt x="212279" y="-519"/>
                        <a:pt x="194279" y="44"/>
                      </a:cubicBezTo>
                      <a:cubicBezTo>
                        <a:pt x="154905" y="1235"/>
                        <a:pt x="84097" y="9275"/>
                        <a:pt x="33902" y="48451"/>
                      </a:cubicBezTo>
                      <a:cubicBezTo>
                        <a:pt x="-10469" y="83095"/>
                        <a:pt x="-2891" y="139741"/>
                        <a:pt x="9881" y="178884"/>
                      </a:cubicBezTo>
                      <a:cubicBezTo>
                        <a:pt x="16829" y="200193"/>
                        <a:pt x="27219" y="220244"/>
                        <a:pt x="40288" y="238475"/>
                      </a:cubicBezTo>
                      <a:lnTo>
                        <a:pt x="57924" y="263060"/>
                      </a:lnTo>
                      <a:close/>
                    </a:path>
                  </a:pathLst>
                </a:custGeom>
                <a:solidFill>
                  <a:srgbClr val="000000"/>
                </a:solidFill>
                <a:ln w="3306" cap="flat">
                  <a:noFill/>
                  <a:prstDash val="solid"/>
                  <a:miter/>
                </a:ln>
              </p:spPr>
              <p:txBody>
                <a:bodyPr rtlCol="0" anchor="ctr"/>
                <a:lstStyle/>
                <a:p>
                  <a:endParaRPr lang="en-GB"/>
                </a:p>
              </p:txBody>
            </p:sp>
          </p:grpSp>
          <p:grpSp>
            <p:nvGrpSpPr>
              <p:cNvPr id="52" name="Graphic 8">
                <a:extLst>
                  <a:ext uri="{FF2B5EF4-FFF2-40B4-BE49-F238E27FC236}">
                    <a16:creationId xmlns:a16="http://schemas.microsoft.com/office/drawing/2014/main" id="{7E594F2A-C108-DD50-89A6-97E3CF739E07}"/>
                  </a:ext>
                </a:extLst>
              </p:cNvPr>
              <p:cNvGrpSpPr/>
              <p:nvPr/>
            </p:nvGrpSpPr>
            <p:grpSpPr>
              <a:xfrm>
                <a:off x="7673548" y="1620538"/>
                <a:ext cx="395077" cy="653387"/>
                <a:chOff x="7673548" y="1620538"/>
                <a:chExt cx="395077" cy="653387"/>
              </a:xfrm>
            </p:grpSpPr>
            <p:sp>
              <p:nvSpPr>
                <p:cNvPr id="53" name="Free-form: Shape 52">
                  <a:extLst>
                    <a:ext uri="{FF2B5EF4-FFF2-40B4-BE49-F238E27FC236}">
                      <a16:creationId xmlns:a16="http://schemas.microsoft.com/office/drawing/2014/main" id="{36B02952-A5D1-0E6E-A2CD-2AB4C8C4FACF}"/>
                    </a:ext>
                  </a:extLst>
                </p:cNvPr>
                <p:cNvSpPr/>
                <p:nvPr/>
              </p:nvSpPr>
              <p:spPr>
                <a:xfrm>
                  <a:off x="7673548" y="1620538"/>
                  <a:ext cx="395077" cy="653387"/>
                </a:xfrm>
                <a:custGeom>
                  <a:avLst/>
                  <a:gdLst>
                    <a:gd name="connsiteX0" fmla="*/ 395076 w 395077"/>
                    <a:gd name="connsiteY0" fmla="*/ 342493 h 653387"/>
                    <a:gd name="connsiteX1" fmla="*/ 342070 w 395077"/>
                    <a:gd name="connsiteY1" fmla="*/ 652759 h 653387"/>
                    <a:gd name="connsiteX2" fmla="*/ 63271 w 395077"/>
                    <a:gd name="connsiteY2" fmla="*/ 653387 h 653387"/>
                    <a:gd name="connsiteX3" fmla="*/ 55462 w 395077"/>
                    <a:gd name="connsiteY3" fmla="*/ 562296 h 653387"/>
                    <a:gd name="connsiteX4" fmla="*/ 51227 w 395077"/>
                    <a:gd name="connsiteY4" fmla="*/ 512466 h 653387"/>
                    <a:gd name="connsiteX5" fmla="*/ 45139 w 395077"/>
                    <a:gd name="connsiteY5" fmla="*/ 471040 h 653387"/>
                    <a:gd name="connsiteX6" fmla="*/ 41201 w 395077"/>
                    <a:gd name="connsiteY6" fmla="*/ 452279 h 653387"/>
                    <a:gd name="connsiteX7" fmla="*/ 4242 w 395077"/>
                    <a:gd name="connsiteY7" fmla="*/ 275655 h 653387"/>
                    <a:gd name="connsiteX8" fmla="*/ 84943 w 395077"/>
                    <a:gd name="connsiteY8" fmla="*/ 71371 h 653387"/>
                    <a:gd name="connsiteX9" fmla="*/ 186556 w 395077"/>
                    <a:gd name="connsiteY9" fmla="*/ 0 h 653387"/>
                    <a:gd name="connsiteX10" fmla="*/ 327478 w 395077"/>
                    <a:gd name="connsiteY10" fmla="*/ 60749 h 653387"/>
                    <a:gd name="connsiteX11" fmla="*/ 380617 w 395077"/>
                    <a:gd name="connsiteY11" fmla="*/ 238564 h 653387"/>
                    <a:gd name="connsiteX12" fmla="*/ 395043 w 395077"/>
                    <a:gd name="connsiteY12" fmla="*/ 342460 h 65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77" h="653387">
                      <a:moveTo>
                        <a:pt x="395076" y="342493"/>
                      </a:moveTo>
                      <a:lnTo>
                        <a:pt x="342070" y="652759"/>
                      </a:lnTo>
                      <a:lnTo>
                        <a:pt x="63271" y="653387"/>
                      </a:lnTo>
                      <a:lnTo>
                        <a:pt x="55462" y="562296"/>
                      </a:lnTo>
                      <a:lnTo>
                        <a:pt x="51227" y="512466"/>
                      </a:lnTo>
                      <a:cubicBezTo>
                        <a:pt x="50036" y="498536"/>
                        <a:pt x="48017" y="484705"/>
                        <a:pt x="45139" y="471040"/>
                      </a:cubicBezTo>
                      <a:lnTo>
                        <a:pt x="41201" y="452279"/>
                      </a:lnTo>
                      <a:lnTo>
                        <a:pt x="4242" y="275655"/>
                      </a:lnTo>
                      <a:cubicBezTo>
                        <a:pt x="-12103" y="197568"/>
                        <a:pt x="19628" y="117197"/>
                        <a:pt x="84943" y="71371"/>
                      </a:cubicBezTo>
                      <a:lnTo>
                        <a:pt x="186556" y="0"/>
                      </a:lnTo>
                      <a:lnTo>
                        <a:pt x="327478" y="60749"/>
                      </a:lnTo>
                      <a:lnTo>
                        <a:pt x="380617" y="238564"/>
                      </a:lnTo>
                      <a:cubicBezTo>
                        <a:pt x="390676" y="272247"/>
                        <a:pt x="395540" y="307288"/>
                        <a:pt x="395043" y="342460"/>
                      </a:cubicBezTo>
                      <a:close/>
                    </a:path>
                  </a:pathLst>
                </a:custGeom>
                <a:solidFill>
                  <a:srgbClr val="FFFFFF"/>
                </a:solidFill>
                <a:ln w="3306"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870ED951-743E-7AB2-EFB6-AFF04AF1C0D3}"/>
                    </a:ext>
                  </a:extLst>
                </p:cNvPr>
                <p:cNvSpPr/>
                <p:nvPr/>
              </p:nvSpPr>
              <p:spPr>
                <a:xfrm>
                  <a:off x="7714782" y="1898311"/>
                  <a:ext cx="163454" cy="284523"/>
                </a:xfrm>
                <a:custGeom>
                  <a:avLst/>
                  <a:gdLst>
                    <a:gd name="connsiteX0" fmla="*/ 163454 w 163454"/>
                    <a:gd name="connsiteY0" fmla="*/ 0 h 284523"/>
                    <a:gd name="connsiteX1" fmla="*/ 14261 w 163454"/>
                    <a:gd name="connsiteY1" fmla="*/ 284523 h 284523"/>
                    <a:gd name="connsiteX2" fmla="*/ 10026 w 163454"/>
                    <a:gd name="connsiteY2" fmla="*/ 234693 h 284523"/>
                    <a:gd name="connsiteX3" fmla="*/ 3937 w 163454"/>
                    <a:gd name="connsiteY3" fmla="*/ 193267 h 284523"/>
                    <a:gd name="connsiteX4" fmla="*/ 0 w 163454"/>
                    <a:gd name="connsiteY4" fmla="*/ 174506 h 284523"/>
                    <a:gd name="connsiteX5" fmla="*/ 163454 w 163454"/>
                    <a:gd name="connsiteY5" fmla="*/ 0 h 28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54" h="284523">
                      <a:moveTo>
                        <a:pt x="163454" y="0"/>
                      </a:moveTo>
                      <a:cubicBezTo>
                        <a:pt x="159748" y="5493"/>
                        <a:pt x="48838" y="169278"/>
                        <a:pt x="14261" y="284523"/>
                      </a:cubicBezTo>
                      <a:lnTo>
                        <a:pt x="10026" y="234693"/>
                      </a:lnTo>
                      <a:cubicBezTo>
                        <a:pt x="8834" y="220763"/>
                        <a:pt x="6816" y="206932"/>
                        <a:pt x="3937" y="193267"/>
                      </a:cubicBezTo>
                      <a:lnTo>
                        <a:pt x="0" y="174506"/>
                      </a:lnTo>
                      <a:lnTo>
                        <a:pt x="163454" y="0"/>
                      </a:lnTo>
                      <a:close/>
                    </a:path>
                  </a:pathLst>
                </a:custGeom>
                <a:solidFill>
                  <a:srgbClr val="1A1C2B">
                    <a:alpha val="50000"/>
                  </a:srgbClr>
                </a:solidFill>
                <a:ln w="3306" cap="flat">
                  <a:noFill/>
                  <a:prstDash val="solid"/>
                  <a:miter/>
                </a:ln>
              </p:spPr>
              <p:txBody>
                <a:bodyPr rtlCol="0" anchor="ctr"/>
                <a:lstStyle/>
                <a:p>
                  <a:endParaRPr lang="en-GB"/>
                </a:p>
              </p:txBody>
            </p:sp>
          </p:grpSp>
          <p:grpSp>
            <p:nvGrpSpPr>
              <p:cNvPr id="55" name="Graphic 8">
                <a:extLst>
                  <a:ext uri="{FF2B5EF4-FFF2-40B4-BE49-F238E27FC236}">
                    <a16:creationId xmlns:a16="http://schemas.microsoft.com/office/drawing/2014/main" id="{0A3E4698-27FA-9D2A-8272-893A5B8F675D}"/>
                  </a:ext>
                </a:extLst>
              </p:cNvPr>
              <p:cNvGrpSpPr/>
              <p:nvPr/>
            </p:nvGrpSpPr>
            <p:grpSpPr>
              <a:xfrm>
                <a:off x="7578833" y="1726518"/>
                <a:ext cx="332060" cy="803946"/>
                <a:chOff x="7578833" y="1726518"/>
                <a:chExt cx="332060" cy="803946"/>
              </a:xfrm>
            </p:grpSpPr>
            <p:sp>
              <p:nvSpPr>
                <p:cNvPr id="56" name="Free-form: Shape 55">
                  <a:extLst>
                    <a:ext uri="{FF2B5EF4-FFF2-40B4-BE49-F238E27FC236}">
                      <a16:creationId xmlns:a16="http://schemas.microsoft.com/office/drawing/2014/main" id="{4813CB51-4006-234D-FF1D-70E731A28389}"/>
                    </a:ext>
                  </a:extLst>
                </p:cNvPr>
                <p:cNvSpPr/>
                <p:nvPr/>
              </p:nvSpPr>
              <p:spPr>
                <a:xfrm>
                  <a:off x="7603612" y="2362336"/>
                  <a:ext cx="134264" cy="168128"/>
                </a:xfrm>
                <a:custGeom>
                  <a:avLst/>
                  <a:gdLst>
                    <a:gd name="connsiteX0" fmla="*/ 13495 w 134264"/>
                    <a:gd name="connsiteY0" fmla="*/ 11746 h 168128"/>
                    <a:gd name="connsiteX1" fmla="*/ 13495 w 134264"/>
                    <a:gd name="connsiteY1" fmla="*/ 50724 h 168128"/>
                    <a:gd name="connsiteX2" fmla="*/ 8366 w 134264"/>
                    <a:gd name="connsiteY2" fmla="*/ 66871 h 168128"/>
                    <a:gd name="connsiteX3" fmla="*/ 8366 w 134264"/>
                    <a:gd name="connsiteY3" fmla="*/ 66871 h 168128"/>
                    <a:gd name="connsiteX4" fmla="*/ 61 w 134264"/>
                    <a:gd name="connsiteY4" fmla="*/ 95558 h 168128"/>
                    <a:gd name="connsiteX5" fmla="*/ 2344 w 134264"/>
                    <a:gd name="connsiteY5" fmla="*/ 138605 h 168128"/>
                    <a:gd name="connsiteX6" fmla="*/ 2344 w 134264"/>
                    <a:gd name="connsiteY6" fmla="*/ 146877 h 168128"/>
                    <a:gd name="connsiteX7" fmla="*/ 1650 w 134264"/>
                    <a:gd name="connsiteY7" fmla="*/ 151840 h 168128"/>
                    <a:gd name="connsiteX8" fmla="*/ 8333 w 134264"/>
                    <a:gd name="connsiteY8" fmla="*/ 160906 h 168128"/>
                    <a:gd name="connsiteX9" fmla="*/ 45359 w 134264"/>
                    <a:gd name="connsiteY9" fmla="*/ 167061 h 168128"/>
                    <a:gd name="connsiteX10" fmla="*/ 69645 w 134264"/>
                    <a:gd name="connsiteY10" fmla="*/ 167326 h 168128"/>
                    <a:gd name="connsiteX11" fmla="*/ 91582 w 134264"/>
                    <a:gd name="connsiteY11" fmla="*/ 164182 h 168128"/>
                    <a:gd name="connsiteX12" fmla="*/ 96943 w 134264"/>
                    <a:gd name="connsiteY12" fmla="*/ 158557 h 168128"/>
                    <a:gd name="connsiteX13" fmla="*/ 99127 w 134264"/>
                    <a:gd name="connsiteY13" fmla="*/ 135296 h 168128"/>
                    <a:gd name="connsiteX14" fmla="*/ 103329 w 134264"/>
                    <a:gd name="connsiteY14" fmla="*/ 134337 h 168128"/>
                    <a:gd name="connsiteX15" fmla="*/ 116167 w 134264"/>
                    <a:gd name="connsiteY15" fmla="*/ 153660 h 168128"/>
                    <a:gd name="connsiteX16" fmla="*/ 129634 w 134264"/>
                    <a:gd name="connsiteY16" fmla="*/ 156572 h 168128"/>
                    <a:gd name="connsiteX17" fmla="*/ 129634 w 134264"/>
                    <a:gd name="connsiteY17" fmla="*/ 156572 h 168128"/>
                    <a:gd name="connsiteX18" fmla="*/ 133373 w 134264"/>
                    <a:gd name="connsiteY18" fmla="*/ 144131 h 168128"/>
                    <a:gd name="connsiteX19" fmla="*/ 114910 w 134264"/>
                    <a:gd name="connsiteY19" fmla="*/ 94301 h 168128"/>
                    <a:gd name="connsiteX20" fmla="*/ 100185 w 134264"/>
                    <a:gd name="connsiteY20" fmla="*/ 68690 h 168128"/>
                    <a:gd name="connsiteX21" fmla="*/ 98366 w 134264"/>
                    <a:gd name="connsiteY21" fmla="*/ 66474 h 168128"/>
                    <a:gd name="connsiteX22" fmla="*/ 88373 w 134264"/>
                    <a:gd name="connsiteY22" fmla="*/ 44636 h 168128"/>
                    <a:gd name="connsiteX23" fmla="*/ 80730 w 134264"/>
                    <a:gd name="connsiteY23" fmla="*/ 0 h 168128"/>
                    <a:gd name="connsiteX24" fmla="*/ 13561 w 134264"/>
                    <a:gd name="connsiteY24" fmla="*/ 11746 h 16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264" h="168128">
                      <a:moveTo>
                        <a:pt x="13495" y="11746"/>
                      </a:moveTo>
                      <a:lnTo>
                        <a:pt x="13495" y="50724"/>
                      </a:lnTo>
                      <a:cubicBezTo>
                        <a:pt x="13495" y="56514"/>
                        <a:pt x="11708" y="62139"/>
                        <a:pt x="8366" y="66871"/>
                      </a:cubicBezTo>
                      <a:lnTo>
                        <a:pt x="8366" y="66871"/>
                      </a:lnTo>
                      <a:cubicBezTo>
                        <a:pt x="2444" y="75209"/>
                        <a:pt x="-468" y="85334"/>
                        <a:pt x="61" y="95558"/>
                      </a:cubicBezTo>
                      <a:lnTo>
                        <a:pt x="2344" y="138605"/>
                      </a:lnTo>
                      <a:cubicBezTo>
                        <a:pt x="2477" y="141351"/>
                        <a:pt x="2477" y="144131"/>
                        <a:pt x="2344" y="146877"/>
                      </a:cubicBezTo>
                      <a:lnTo>
                        <a:pt x="1650" y="151840"/>
                      </a:lnTo>
                      <a:cubicBezTo>
                        <a:pt x="1054" y="156175"/>
                        <a:pt x="3999" y="160212"/>
                        <a:pt x="8333" y="160906"/>
                      </a:cubicBezTo>
                      <a:lnTo>
                        <a:pt x="45359" y="167061"/>
                      </a:lnTo>
                      <a:cubicBezTo>
                        <a:pt x="53399" y="168384"/>
                        <a:pt x="61572" y="168484"/>
                        <a:pt x="69645" y="167326"/>
                      </a:cubicBezTo>
                      <a:lnTo>
                        <a:pt x="91582" y="164182"/>
                      </a:lnTo>
                      <a:cubicBezTo>
                        <a:pt x="94461" y="163752"/>
                        <a:pt x="96678" y="161436"/>
                        <a:pt x="96943" y="158557"/>
                      </a:cubicBezTo>
                      <a:lnTo>
                        <a:pt x="99127" y="135296"/>
                      </a:lnTo>
                      <a:cubicBezTo>
                        <a:pt x="99424" y="133212"/>
                        <a:pt x="102171" y="132583"/>
                        <a:pt x="103329" y="134337"/>
                      </a:cubicBezTo>
                      <a:lnTo>
                        <a:pt x="116167" y="153660"/>
                      </a:lnTo>
                      <a:cubicBezTo>
                        <a:pt x="119112" y="158127"/>
                        <a:pt x="125101" y="159418"/>
                        <a:pt x="129634" y="156572"/>
                      </a:cubicBezTo>
                      <a:lnTo>
                        <a:pt x="129634" y="156572"/>
                      </a:lnTo>
                      <a:cubicBezTo>
                        <a:pt x="133836" y="153958"/>
                        <a:pt x="135424" y="148598"/>
                        <a:pt x="133373" y="144131"/>
                      </a:cubicBezTo>
                      <a:lnTo>
                        <a:pt x="114910" y="94301"/>
                      </a:lnTo>
                      <a:cubicBezTo>
                        <a:pt x="111468" y="85003"/>
                        <a:pt x="106472" y="76367"/>
                        <a:pt x="100185" y="68690"/>
                      </a:cubicBezTo>
                      <a:lnTo>
                        <a:pt x="98366" y="66474"/>
                      </a:lnTo>
                      <a:cubicBezTo>
                        <a:pt x="93204" y="60187"/>
                        <a:pt x="89730" y="52676"/>
                        <a:pt x="88373" y="44636"/>
                      </a:cubicBezTo>
                      <a:lnTo>
                        <a:pt x="80730" y="0"/>
                      </a:lnTo>
                      <a:lnTo>
                        <a:pt x="13561" y="11746"/>
                      </a:lnTo>
                      <a:close/>
                    </a:path>
                  </a:pathLst>
                </a:custGeom>
                <a:solidFill>
                  <a:srgbClr val="FFE2B8"/>
                </a:solidFill>
                <a:ln w="3306"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3311B5C-4C25-C740-0A36-37DFA5A8B164}"/>
                    </a:ext>
                  </a:extLst>
                </p:cNvPr>
                <p:cNvSpPr/>
                <p:nvPr/>
              </p:nvSpPr>
              <p:spPr>
                <a:xfrm>
                  <a:off x="7578833" y="1726518"/>
                  <a:ext cx="332060" cy="683894"/>
                </a:xfrm>
                <a:custGeom>
                  <a:avLst/>
                  <a:gdLst>
                    <a:gd name="connsiteX0" fmla="*/ 149515 w 332060"/>
                    <a:gd name="connsiteY0" fmla="*/ 4467 h 683894"/>
                    <a:gd name="connsiteX1" fmla="*/ 62361 w 332060"/>
                    <a:gd name="connsiteY1" fmla="*/ 178311 h 683894"/>
                    <a:gd name="connsiteX2" fmla="*/ 9057 w 332060"/>
                    <a:gd name="connsiteY2" fmla="*/ 544627 h 683894"/>
                    <a:gd name="connsiteX3" fmla="*/ 33773 w 332060"/>
                    <a:gd name="connsiteY3" fmla="*/ 683894 h 683894"/>
                    <a:gd name="connsiteX4" fmla="*/ 116228 w 332060"/>
                    <a:gd name="connsiteY4" fmla="*/ 683894 h 683894"/>
                    <a:gd name="connsiteX5" fmla="*/ 125063 w 332060"/>
                    <a:gd name="connsiteY5" fmla="*/ 479146 h 683894"/>
                    <a:gd name="connsiteX6" fmla="*/ 184555 w 332060"/>
                    <a:gd name="connsiteY6" fmla="*/ 315593 h 683894"/>
                    <a:gd name="connsiteX7" fmla="*/ 332061 w 332060"/>
                    <a:gd name="connsiteY7" fmla="*/ 130896 h 683894"/>
                    <a:gd name="connsiteX8" fmla="*/ 298212 w 332060"/>
                    <a:gd name="connsiteY8" fmla="*/ 0 h 683894"/>
                    <a:gd name="connsiteX9" fmla="*/ 149515 w 332060"/>
                    <a:gd name="connsiteY9" fmla="*/ 4467 h 68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060" h="683894">
                      <a:moveTo>
                        <a:pt x="149515" y="4467"/>
                      </a:moveTo>
                      <a:lnTo>
                        <a:pt x="62361" y="178311"/>
                      </a:lnTo>
                      <a:cubicBezTo>
                        <a:pt x="5616" y="291505"/>
                        <a:pt x="-13079" y="419985"/>
                        <a:pt x="9057" y="544627"/>
                      </a:cubicBezTo>
                      <a:lnTo>
                        <a:pt x="33773" y="683894"/>
                      </a:lnTo>
                      <a:lnTo>
                        <a:pt x="116228" y="683894"/>
                      </a:lnTo>
                      <a:lnTo>
                        <a:pt x="125063" y="479146"/>
                      </a:lnTo>
                      <a:cubicBezTo>
                        <a:pt x="126486" y="419588"/>
                        <a:pt x="147397" y="362147"/>
                        <a:pt x="184555" y="315593"/>
                      </a:cubicBezTo>
                      <a:lnTo>
                        <a:pt x="332061" y="130896"/>
                      </a:lnTo>
                      <a:lnTo>
                        <a:pt x="298212" y="0"/>
                      </a:lnTo>
                      <a:lnTo>
                        <a:pt x="149515" y="4467"/>
                      </a:lnTo>
                      <a:close/>
                    </a:path>
                  </a:pathLst>
                </a:custGeom>
                <a:solidFill>
                  <a:srgbClr val="FFFFFF"/>
                </a:solidFill>
                <a:ln w="3306" cap="flat">
                  <a:noFill/>
                  <a:prstDash val="solid"/>
                  <a:miter/>
                </a:ln>
              </p:spPr>
              <p:txBody>
                <a:bodyPr rtlCol="0" anchor="ctr"/>
                <a:lstStyle/>
                <a:p>
                  <a:endParaRPr lang="en-GB"/>
                </a:p>
              </p:txBody>
            </p:sp>
          </p:grpSp>
          <p:grpSp>
            <p:nvGrpSpPr>
              <p:cNvPr id="58" name="Graphic 8">
                <a:extLst>
                  <a:ext uri="{FF2B5EF4-FFF2-40B4-BE49-F238E27FC236}">
                    <a16:creationId xmlns:a16="http://schemas.microsoft.com/office/drawing/2014/main" id="{3E8407B3-154F-F356-84DD-E8E43BF42986}"/>
                  </a:ext>
                </a:extLst>
              </p:cNvPr>
              <p:cNvGrpSpPr/>
              <p:nvPr/>
            </p:nvGrpSpPr>
            <p:grpSpPr>
              <a:xfrm>
                <a:off x="8001092" y="1671162"/>
                <a:ext cx="103896" cy="630622"/>
                <a:chOff x="8001092" y="1671162"/>
                <a:chExt cx="103896" cy="630622"/>
              </a:xfrm>
            </p:grpSpPr>
            <p:sp>
              <p:nvSpPr>
                <p:cNvPr id="59" name="Free-form: Shape 58">
                  <a:extLst>
                    <a:ext uri="{FF2B5EF4-FFF2-40B4-BE49-F238E27FC236}">
                      <a16:creationId xmlns:a16="http://schemas.microsoft.com/office/drawing/2014/main" id="{101E780B-3947-BBE1-38A6-F3A887B1F4F5}"/>
                    </a:ext>
                  </a:extLst>
                </p:cNvPr>
                <p:cNvSpPr/>
                <p:nvPr/>
              </p:nvSpPr>
              <p:spPr>
                <a:xfrm>
                  <a:off x="8001092" y="1671162"/>
                  <a:ext cx="29091" cy="44470"/>
                </a:xfrm>
                <a:custGeom>
                  <a:avLst/>
                  <a:gdLst>
                    <a:gd name="connsiteX0" fmla="*/ 2647 w 29091"/>
                    <a:gd name="connsiteY0" fmla="*/ 0 h 44470"/>
                    <a:gd name="connsiteX1" fmla="*/ 17603 w 29091"/>
                    <a:gd name="connsiteY1" fmla="*/ 12606 h 44470"/>
                    <a:gd name="connsiteX2" fmla="*/ 25081 w 29091"/>
                    <a:gd name="connsiteY2" fmla="*/ 23625 h 44470"/>
                    <a:gd name="connsiteX3" fmla="*/ 28919 w 29091"/>
                    <a:gd name="connsiteY3" fmla="*/ 35106 h 44470"/>
                    <a:gd name="connsiteX4" fmla="*/ 26669 w 29091"/>
                    <a:gd name="connsiteY4" fmla="*/ 39474 h 44470"/>
                    <a:gd name="connsiteX5" fmla="*/ 10257 w 29091"/>
                    <a:gd name="connsiteY5" fmla="*/ 44470 h 44470"/>
                    <a:gd name="connsiteX6" fmla="*/ 0 w 29091"/>
                    <a:gd name="connsiteY6" fmla="*/ 10158 h 44470"/>
                    <a:gd name="connsiteX7" fmla="*/ 2680 w 29091"/>
                    <a:gd name="connsiteY7" fmla="*/ 33 h 4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1" h="44470">
                      <a:moveTo>
                        <a:pt x="2647" y="0"/>
                      </a:moveTo>
                      <a:lnTo>
                        <a:pt x="17603" y="12606"/>
                      </a:lnTo>
                      <a:cubicBezTo>
                        <a:pt x="21077" y="15518"/>
                        <a:pt x="23658" y="19323"/>
                        <a:pt x="25081" y="23625"/>
                      </a:cubicBezTo>
                      <a:lnTo>
                        <a:pt x="28919" y="35106"/>
                      </a:lnTo>
                      <a:cubicBezTo>
                        <a:pt x="29514" y="36926"/>
                        <a:pt x="28522" y="38911"/>
                        <a:pt x="26669" y="39474"/>
                      </a:cubicBezTo>
                      <a:lnTo>
                        <a:pt x="10257" y="44470"/>
                      </a:lnTo>
                      <a:lnTo>
                        <a:pt x="0" y="10158"/>
                      </a:lnTo>
                      <a:lnTo>
                        <a:pt x="2680" y="33"/>
                      </a:lnTo>
                      <a:close/>
                    </a:path>
                  </a:pathLst>
                </a:custGeom>
                <a:solidFill>
                  <a:srgbClr val="00FF2D"/>
                </a:solidFill>
                <a:ln w="3306"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AABE11D0-500C-F204-D26D-CB683550D15E}"/>
                    </a:ext>
                  </a:extLst>
                </p:cNvPr>
                <p:cNvSpPr/>
                <p:nvPr/>
              </p:nvSpPr>
              <p:spPr>
                <a:xfrm>
                  <a:off x="8011316" y="1710404"/>
                  <a:ext cx="93671" cy="591380"/>
                </a:xfrm>
                <a:custGeom>
                  <a:avLst/>
                  <a:gdLst>
                    <a:gd name="connsiteX0" fmla="*/ 17173 w 93671"/>
                    <a:gd name="connsiteY0" fmla="*/ 0 h 591380"/>
                    <a:gd name="connsiteX1" fmla="*/ 73157 w 93671"/>
                    <a:gd name="connsiteY1" fmla="*/ 155612 h 591380"/>
                    <a:gd name="connsiteX2" fmla="*/ 84771 w 93671"/>
                    <a:gd name="connsiteY2" fmla="*/ 220332 h 591380"/>
                    <a:gd name="connsiteX3" fmla="*/ 93672 w 93671"/>
                    <a:gd name="connsiteY3" fmla="*/ 556638 h 591380"/>
                    <a:gd name="connsiteX4" fmla="*/ 70510 w 93671"/>
                    <a:gd name="connsiteY4" fmla="*/ 591380 h 591380"/>
                    <a:gd name="connsiteX5" fmla="*/ 41790 w 93671"/>
                    <a:gd name="connsiteY5" fmla="*/ 556770 h 591380"/>
                    <a:gd name="connsiteX6" fmla="*/ 52610 w 93671"/>
                    <a:gd name="connsiteY6" fmla="*/ 201439 h 591380"/>
                    <a:gd name="connsiteX7" fmla="*/ 49334 w 93671"/>
                    <a:gd name="connsiteY7" fmla="*/ 178939 h 591380"/>
                    <a:gd name="connsiteX8" fmla="*/ 0 w 93671"/>
                    <a:gd name="connsiteY8" fmla="*/ 5228 h 591380"/>
                    <a:gd name="connsiteX9" fmla="*/ 17173 w 93671"/>
                    <a:gd name="connsiteY9" fmla="*/ 0 h 59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71" h="591380">
                      <a:moveTo>
                        <a:pt x="17173" y="0"/>
                      </a:moveTo>
                      <a:lnTo>
                        <a:pt x="73157" y="155612"/>
                      </a:lnTo>
                      <a:cubicBezTo>
                        <a:pt x="80271" y="176491"/>
                        <a:pt x="84209" y="198296"/>
                        <a:pt x="84771" y="220332"/>
                      </a:cubicBezTo>
                      <a:lnTo>
                        <a:pt x="93672" y="556638"/>
                      </a:lnTo>
                      <a:lnTo>
                        <a:pt x="70510" y="591380"/>
                      </a:lnTo>
                      <a:lnTo>
                        <a:pt x="41790" y="556770"/>
                      </a:lnTo>
                      <a:lnTo>
                        <a:pt x="52610" y="201439"/>
                      </a:lnTo>
                      <a:cubicBezTo>
                        <a:pt x="52511" y="193829"/>
                        <a:pt x="51419" y="186285"/>
                        <a:pt x="49334" y="178939"/>
                      </a:cubicBezTo>
                      <a:lnTo>
                        <a:pt x="0" y="5228"/>
                      </a:lnTo>
                      <a:lnTo>
                        <a:pt x="17173" y="0"/>
                      </a:lnTo>
                      <a:close/>
                    </a:path>
                  </a:pathLst>
                </a:custGeom>
                <a:solidFill>
                  <a:srgbClr val="08FF33"/>
                </a:solidFill>
                <a:ln w="3306" cap="flat">
                  <a:noFill/>
                  <a:prstDash val="solid"/>
                  <a:miter/>
                </a:ln>
              </p:spPr>
              <p:txBody>
                <a:bodyPr rtlCol="0" anchor="ctr"/>
                <a:lstStyle/>
                <a:p>
                  <a:endParaRPr lang="en-GB"/>
                </a:p>
              </p:txBody>
            </p:sp>
          </p:grpSp>
          <p:grpSp>
            <p:nvGrpSpPr>
              <p:cNvPr id="61" name="Graphic 8">
                <a:extLst>
                  <a:ext uri="{FF2B5EF4-FFF2-40B4-BE49-F238E27FC236}">
                    <a16:creationId xmlns:a16="http://schemas.microsoft.com/office/drawing/2014/main" id="{E263A0E0-B6E7-4209-B1E1-AA4B56CD0221}"/>
                  </a:ext>
                </a:extLst>
              </p:cNvPr>
              <p:cNvGrpSpPr/>
              <p:nvPr/>
            </p:nvGrpSpPr>
            <p:grpSpPr>
              <a:xfrm>
                <a:off x="7852627" y="1591598"/>
                <a:ext cx="162355" cy="149380"/>
                <a:chOff x="7852627" y="1591598"/>
                <a:chExt cx="162355" cy="149380"/>
              </a:xfrm>
            </p:grpSpPr>
            <p:sp>
              <p:nvSpPr>
                <p:cNvPr id="62" name="Free-form: Shape 61">
                  <a:extLst>
                    <a:ext uri="{FF2B5EF4-FFF2-40B4-BE49-F238E27FC236}">
                      <a16:creationId xmlns:a16="http://schemas.microsoft.com/office/drawing/2014/main" id="{0131AAE8-7CE6-8C49-003C-CF4544F049A9}"/>
                    </a:ext>
                  </a:extLst>
                </p:cNvPr>
                <p:cNvSpPr/>
                <p:nvPr/>
              </p:nvSpPr>
              <p:spPr>
                <a:xfrm>
                  <a:off x="7852627" y="1625832"/>
                  <a:ext cx="152634" cy="115145"/>
                </a:xfrm>
                <a:custGeom>
                  <a:avLst/>
                  <a:gdLst>
                    <a:gd name="connsiteX0" fmla="*/ 0 w 152634"/>
                    <a:gd name="connsiteY0" fmla="*/ 0 h 115145"/>
                    <a:gd name="connsiteX1" fmla="*/ 138638 w 152634"/>
                    <a:gd name="connsiteY1" fmla="*/ 115146 h 115145"/>
                    <a:gd name="connsiteX2" fmla="*/ 152635 w 152634"/>
                    <a:gd name="connsiteY2" fmla="*/ 69584 h 115145"/>
                    <a:gd name="connsiteX3" fmla="*/ 0 w 152634"/>
                    <a:gd name="connsiteY3" fmla="*/ 0 h 115145"/>
                  </a:gdLst>
                  <a:ahLst/>
                  <a:cxnLst>
                    <a:cxn ang="0">
                      <a:pos x="connsiteX0" y="connsiteY0"/>
                    </a:cxn>
                    <a:cxn ang="0">
                      <a:pos x="connsiteX1" y="connsiteY1"/>
                    </a:cxn>
                    <a:cxn ang="0">
                      <a:pos x="connsiteX2" y="connsiteY2"/>
                    </a:cxn>
                    <a:cxn ang="0">
                      <a:pos x="connsiteX3" y="connsiteY3"/>
                    </a:cxn>
                  </a:cxnLst>
                  <a:rect l="l" t="t" r="r" b="b"/>
                  <a:pathLst>
                    <a:path w="152634" h="115145">
                      <a:moveTo>
                        <a:pt x="0" y="0"/>
                      </a:moveTo>
                      <a:lnTo>
                        <a:pt x="138638" y="115146"/>
                      </a:lnTo>
                      <a:lnTo>
                        <a:pt x="152635" y="69584"/>
                      </a:lnTo>
                      <a:lnTo>
                        <a:pt x="0" y="0"/>
                      </a:lnTo>
                      <a:close/>
                    </a:path>
                  </a:pathLst>
                </a:custGeom>
                <a:solidFill>
                  <a:srgbClr val="1A1C2B">
                    <a:alpha val="50000"/>
                  </a:srgbClr>
                </a:solidFill>
                <a:ln w="3306"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501C85E-ADBE-696F-3F0C-7D034650E094}"/>
                    </a:ext>
                  </a:extLst>
                </p:cNvPr>
                <p:cNvSpPr/>
                <p:nvPr/>
              </p:nvSpPr>
              <p:spPr>
                <a:xfrm>
                  <a:off x="7852627" y="1591598"/>
                  <a:ext cx="162355" cy="134953"/>
                </a:xfrm>
                <a:custGeom>
                  <a:avLst/>
                  <a:gdLst>
                    <a:gd name="connsiteX0" fmla="*/ 6816 w 162355"/>
                    <a:gd name="connsiteY0" fmla="*/ 187 h 134953"/>
                    <a:gd name="connsiteX1" fmla="*/ 158657 w 162355"/>
                    <a:gd name="connsiteY1" fmla="*/ 68910 h 134953"/>
                    <a:gd name="connsiteX2" fmla="*/ 161899 w 162355"/>
                    <a:gd name="connsiteY2" fmla="*/ 76984 h 134953"/>
                    <a:gd name="connsiteX3" fmla="*/ 138638 w 162355"/>
                    <a:gd name="connsiteY3" fmla="*/ 134954 h 134953"/>
                    <a:gd name="connsiteX4" fmla="*/ 0 w 162355"/>
                    <a:gd name="connsiteY4" fmla="*/ 34267 h 134953"/>
                    <a:gd name="connsiteX5" fmla="*/ 3276 w 162355"/>
                    <a:gd name="connsiteY5" fmla="*/ 2271 h 134953"/>
                    <a:gd name="connsiteX6" fmla="*/ 6816 w 162355"/>
                    <a:gd name="connsiteY6" fmla="*/ 220 h 13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55" h="134953">
                      <a:moveTo>
                        <a:pt x="6816" y="187"/>
                      </a:moveTo>
                      <a:lnTo>
                        <a:pt x="158657" y="68910"/>
                      </a:lnTo>
                      <a:cubicBezTo>
                        <a:pt x="161734" y="70300"/>
                        <a:pt x="163157" y="73840"/>
                        <a:pt x="161899" y="76984"/>
                      </a:cubicBezTo>
                      <a:lnTo>
                        <a:pt x="138638" y="134954"/>
                      </a:lnTo>
                      <a:lnTo>
                        <a:pt x="0" y="34267"/>
                      </a:lnTo>
                      <a:lnTo>
                        <a:pt x="3276" y="2271"/>
                      </a:lnTo>
                      <a:cubicBezTo>
                        <a:pt x="3441" y="551"/>
                        <a:pt x="5261" y="-475"/>
                        <a:pt x="6816" y="220"/>
                      </a:cubicBezTo>
                      <a:close/>
                    </a:path>
                  </a:pathLst>
                </a:custGeom>
                <a:solidFill>
                  <a:srgbClr val="EAEBEC"/>
                </a:solidFill>
                <a:ln w="3306" cap="flat">
                  <a:noFill/>
                  <a:prstDash val="solid"/>
                  <a:miter/>
                </a:ln>
              </p:spPr>
              <p:txBody>
                <a:bodyPr rtlCol="0" anchor="ctr"/>
                <a:lstStyle/>
                <a:p>
                  <a:endParaRPr lang="en-GB"/>
                </a:p>
              </p:txBody>
            </p:sp>
          </p:grpSp>
        </p:grpSp>
      </p:grpSp>
    </p:spTree>
    <p:extLst>
      <p:ext uri="{BB962C8B-B14F-4D97-AF65-F5344CB8AC3E}">
        <p14:creationId xmlns:p14="http://schemas.microsoft.com/office/powerpoint/2010/main" val="237742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125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wipe(down)">
                                      <p:cBhvr>
                                        <p:cTn id="13" dur="250"/>
                                        <p:tgtEl>
                                          <p:spTgt spid="67"/>
                                        </p:tgtEl>
                                      </p:cBhvr>
                                    </p:animEffect>
                                  </p:childTnLst>
                                </p:cTn>
                              </p:par>
                              <p:par>
                                <p:cTn id="14" presetID="22" presetClass="entr" presetSubtype="4" fill="hold" nodeType="withEffect">
                                  <p:stCondLst>
                                    <p:cond delay="250"/>
                                  </p:stCondLst>
                                  <p:childTnLst>
                                    <p:set>
                                      <p:cBhvr>
                                        <p:cTn id="15" dur="1" fill="hold">
                                          <p:stCondLst>
                                            <p:cond delay="0"/>
                                          </p:stCondLst>
                                        </p:cTn>
                                        <p:tgtEl>
                                          <p:spTgt spid="66"/>
                                        </p:tgtEl>
                                        <p:attrNameLst>
                                          <p:attrName>style.visibility</p:attrName>
                                        </p:attrNameLst>
                                      </p:cBhvr>
                                      <p:to>
                                        <p:strVal val="visible"/>
                                      </p:to>
                                    </p:set>
                                    <p:animEffect transition="in" filter="wipe(down)">
                                      <p:cBhvr>
                                        <p:cTn id="16" dur="250"/>
                                        <p:tgtEl>
                                          <p:spTgt spid="66"/>
                                        </p:tgtEl>
                                      </p:cBhvr>
                                    </p:animEffect>
                                  </p:childTnLst>
                                </p:cTn>
                              </p:par>
                              <p:par>
                                <p:cTn id="17" presetID="22" presetClass="entr" presetSubtype="4" fill="hold" nodeType="withEffect">
                                  <p:stCondLst>
                                    <p:cond delay="500"/>
                                  </p:stCondLst>
                                  <p:childTnLst>
                                    <p:set>
                                      <p:cBhvr>
                                        <p:cTn id="18" dur="1" fill="hold">
                                          <p:stCondLst>
                                            <p:cond delay="0"/>
                                          </p:stCondLst>
                                        </p:cTn>
                                        <p:tgtEl>
                                          <p:spTgt spid="65"/>
                                        </p:tgtEl>
                                        <p:attrNameLst>
                                          <p:attrName>style.visibility</p:attrName>
                                        </p:attrNameLst>
                                      </p:cBhvr>
                                      <p:to>
                                        <p:strVal val="visible"/>
                                      </p:to>
                                    </p:set>
                                    <p:animEffect transition="in" filter="wipe(down)">
                                      <p:cBhvr>
                                        <p:cTn id="19" dur="250"/>
                                        <p:tgtEl>
                                          <p:spTgt spid="65"/>
                                        </p:tgtEl>
                                      </p:cBhvr>
                                    </p:animEffect>
                                  </p:childTnLst>
                                </p:cTn>
                              </p:par>
                              <p:par>
                                <p:cTn id="20" presetID="22" presetClass="entr" presetSubtype="4" fill="hold" nodeType="withEffect">
                                  <p:stCondLst>
                                    <p:cond delay="750"/>
                                  </p:stCondLst>
                                  <p:childTnLst>
                                    <p:set>
                                      <p:cBhvr>
                                        <p:cTn id="21" dur="1" fill="hold">
                                          <p:stCondLst>
                                            <p:cond delay="0"/>
                                          </p:stCondLst>
                                        </p:cTn>
                                        <p:tgtEl>
                                          <p:spTgt spid="64"/>
                                        </p:tgtEl>
                                        <p:attrNameLst>
                                          <p:attrName>style.visibility</p:attrName>
                                        </p:attrNameLst>
                                      </p:cBhvr>
                                      <p:to>
                                        <p:strVal val="visible"/>
                                      </p:to>
                                    </p:set>
                                    <p:animEffect transition="in" filter="wipe(down)">
                                      <p:cBhvr>
                                        <p:cTn id="22" dur="250"/>
                                        <p:tgtEl>
                                          <p:spTgt spid="64"/>
                                        </p:tgtEl>
                                      </p:cBhvr>
                                    </p:animEffect>
                                  </p:childTnLst>
                                </p:cTn>
                              </p:par>
                              <p:par>
                                <p:cTn id="23" presetID="10" presetClass="entr" presetSubtype="0" fill="hold" nodeType="withEffect">
                                  <p:stCondLst>
                                    <p:cond delay="5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F7B0-D1FF-2A7B-DB0B-2D945838605F}"/>
              </a:ext>
            </a:extLst>
          </p:cNvPr>
          <p:cNvSpPr>
            <a:spLocks noGrp="1"/>
          </p:cNvSpPr>
          <p:nvPr>
            <p:ph type="title"/>
          </p:nvPr>
        </p:nvSpPr>
        <p:spPr/>
        <p:txBody>
          <a:bodyPr vert="horz" lIns="91440" tIns="45720" rIns="91440" bIns="45720" anchor="ctr"/>
          <a:lstStyle/>
          <a:p>
            <a:r>
              <a:rPr lang="en-US"/>
              <a:t>Conversational Insights – Deliverable Examples</a:t>
            </a:r>
          </a:p>
        </p:txBody>
      </p:sp>
      <p:pic>
        <p:nvPicPr>
          <p:cNvPr id="5" name="Picture 4">
            <a:extLst>
              <a:ext uri="{FF2B5EF4-FFF2-40B4-BE49-F238E27FC236}">
                <a16:creationId xmlns:a16="http://schemas.microsoft.com/office/drawing/2014/main" id="{27D4BF2B-D945-C2A3-0AF4-002BDA8AF302}"/>
              </a:ext>
            </a:extLst>
          </p:cNvPr>
          <p:cNvPicPr>
            <a:picLocks noChangeAspect="1"/>
          </p:cNvPicPr>
          <p:nvPr/>
        </p:nvPicPr>
        <p:blipFill>
          <a:blip r:embed="rId2"/>
          <a:stretch>
            <a:fillRect/>
          </a:stretch>
        </p:blipFill>
        <p:spPr>
          <a:xfrm>
            <a:off x="370733" y="1077882"/>
            <a:ext cx="3592972" cy="2056976"/>
          </a:xfrm>
          <a:prstGeom prst="roundRect">
            <a:avLst>
              <a:gd name="adj" fmla="val 1602"/>
            </a:avLst>
          </a:prstGeom>
          <a:ln w="38100">
            <a:solidFill>
              <a:schemeClr val="bg1"/>
            </a:solidFill>
          </a:ln>
        </p:spPr>
      </p:pic>
      <p:pic>
        <p:nvPicPr>
          <p:cNvPr id="7" name="Picture 6" descr="A chart with blue dots and white text&#10;&#10;Description automatically generated">
            <a:extLst>
              <a:ext uri="{FF2B5EF4-FFF2-40B4-BE49-F238E27FC236}">
                <a16:creationId xmlns:a16="http://schemas.microsoft.com/office/drawing/2014/main" id="{6B3259B1-C343-82A4-D00D-A861C20DD9A5}"/>
              </a:ext>
            </a:extLst>
          </p:cNvPr>
          <p:cNvPicPr>
            <a:picLocks noChangeAspect="1"/>
          </p:cNvPicPr>
          <p:nvPr/>
        </p:nvPicPr>
        <p:blipFill>
          <a:blip r:embed="rId3"/>
          <a:stretch>
            <a:fillRect/>
          </a:stretch>
        </p:blipFill>
        <p:spPr>
          <a:xfrm>
            <a:off x="4351142" y="1077882"/>
            <a:ext cx="3592972" cy="2056976"/>
          </a:xfrm>
          <a:prstGeom prst="roundRect">
            <a:avLst>
              <a:gd name="adj" fmla="val 2837"/>
            </a:avLst>
          </a:prstGeom>
          <a:ln w="38100">
            <a:solidFill>
              <a:schemeClr val="bg1"/>
            </a:solidFill>
          </a:ln>
        </p:spPr>
      </p:pic>
      <p:pic>
        <p:nvPicPr>
          <p:cNvPr id="9" name="Picture 8" descr="A screenshot of a graph&#10;&#10;Description automatically generated">
            <a:extLst>
              <a:ext uri="{FF2B5EF4-FFF2-40B4-BE49-F238E27FC236}">
                <a16:creationId xmlns:a16="http://schemas.microsoft.com/office/drawing/2014/main" id="{9FFC620B-AB5E-68CB-2134-41B85BDFA812}"/>
              </a:ext>
            </a:extLst>
          </p:cNvPr>
          <p:cNvPicPr>
            <a:picLocks noChangeAspect="1"/>
          </p:cNvPicPr>
          <p:nvPr/>
        </p:nvPicPr>
        <p:blipFill>
          <a:blip r:embed="rId4"/>
          <a:stretch>
            <a:fillRect/>
          </a:stretch>
        </p:blipFill>
        <p:spPr>
          <a:xfrm>
            <a:off x="8331551" y="1077882"/>
            <a:ext cx="3608730" cy="2056976"/>
          </a:xfrm>
          <a:prstGeom prst="roundRect">
            <a:avLst>
              <a:gd name="adj" fmla="val 2096"/>
            </a:avLst>
          </a:prstGeom>
          <a:ln w="38100">
            <a:solidFill>
              <a:schemeClr val="bg1"/>
            </a:solidFill>
          </a:ln>
        </p:spPr>
      </p:pic>
      <p:pic>
        <p:nvPicPr>
          <p:cNvPr id="11" name="Picture 10" descr="A screenshot of a customer service&#10;&#10;Description automatically generated">
            <a:extLst>
              <a:ext uri="{FF2B5EF4-FFF2-40B4-BE49-F238E27FC236}">
                <a16:creationId xmlns:a16="http://schemas.microsoft.com/office/drawing/2014/main" id="{1C2CF752-41EE-1710-5D0D-C0A23CCF2C63}"/>
              </a:ext>
            </a:extLst>
          </p:cNvPr>
          <p:cNvPicPr>
            <a:picLocks noChangeAspect="1"/>
          </p:cNvPicPr>
          <p:nvPr/>
        </p:nvPicPr>
        <p:blipFill>
          <a:blip r:embed="rId5"/>
          <a:stretch>
            <a:fillRect/>
          </a:stretch>
        </p:blipFill>
        <p:spPr>
          <a:xfrm>
            <a:off x="346886" y="3306573"/>
            <a:ext cx="3640666" cy="2056976"/>
          </a:xfrm>
          <a:prstGeom prst="roundRect">
            <a:avLst>
              <a:gd name="adj" fmla="val 3578"/>
            </a:avLst>
          </a:prstGeom>
          <a:ln w="38100">
            <a:solidFill>
              <a:schemeClr val="bg1"/>
            </a:solidFill>
          </a:ln>
        </p:spPr>
      </p:pic>
      <p:pic>
        <p:nvPicPr>
          <p:cNvPr id="13" name="Picture 12" descr="A screenshot of a graph&#10;&#10;Description automatically generated">
            <a:extLst>
              <a:ext uri="{FF2B5EF4-FFF2-40B4-BE49-F238E27FC236}">
                <a16:creationId xmlns:a16="http://schemas.microsoft.com/office/drawing/2014/main" id="{196CBF72-16DE-F374-C119-69C3E773FEBB}"/>
              </a:ext>
            </a:extLst>
          </p:cNvPr>
          <p:cNvPicPr>
            <a:picLocks noChangeAspect="1"/>
          </p:cNvPicPr>
          <p:nvPr/>
        </p:nvPicPr>
        <p:blipFill>
          <a:blip r:embed="rId6"/>
          <a:stretch>
            <a:fillRect/>
          </a:stretch>
        </p:blipFill>
        <p:spPr>
          <a:xfrm>
            <a:off x="4319099" y="3306573"/>
            <a:ext cx="3656846" cy="2056976"/>
          </a:xfrm>
          <a:prstGeom prst="roundRect">
            <a:avLst>
              <a:gd name="adj" fmla="val 1355"/>
            </a:avLst>
          </a:prstGeom>
          <a:ln w="38100">
            <a:solidFill>
              <a:schemeClr val="bg1"/>
            </a:solidFill>
          </a:ln>
        </p:spPr>
      </p:pic>
      <p:pic>
        <p:nvPicPr>
          <p:cNvPr id="15" name="Picture 14" descr="A screenshot of a computer&#10;&#10;Description automatically generated">
            <a:extLst>
              <a:ext uri="{FF2B5EF4-FFF2-40B4-BE49-F238E27FC236}">
                <a16:creationId xmlns:a16="http://schemas.microsoft.com/office/drawing/2014/main" id="{57D3388C-3685-D89A-B644-3A3230913E26}"/>
              </a:ext>
            </a:extLst>
          </p:cNvPr>
          <p:cNvPicPr>
            <a:picLocks noChangeAspect="1"/>
          </p:cNvPicPr>
          <p:nvPr/>
        </p:nvPicPr>
        <p:blipFill>
          <a:blip r:embed="rId7"/>
          <a:stretch>
            <a:fillRect/>
          </a:stretch>
        </p:blipFill>
        <p:spPr>
          <a:xfrm>
            <a:off x="8307493" y="3306573"/>
            <a:ext cx="3656846" cy="2056976"/>
          </a:xfrm>
          <a:prstGeom prst="roundRect">
            <a:avLst>
              <a:gd name="adj" fmla="val 2837"/>
            </a:avLst>
          </a:prstGeom>
          <a:ln w="38100">
            <a:solidFill>
              <a:schemeClr val="bg1"/>
            </a:solidFill>
          </a:ln>
        </p:spPr>
      </p:pic>
    </p:spTree>
    <p:extLst>
      <p:ext uri="{BB962C8B-B14F-4D97-AF65-F5344CB8AC3E}">
        <p14:creationId xmlns:p14="http://schemas.microsoft.com/office/powerpoint/2010/main" val="59173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9600" y="1220249"/>
            <a:ext cx="2019767" cy="2252597"/>
            <a:chOff x="561203" y="312364"/>
            <a:chExt cx="2019767" cy="2252597"/>
          </a:xfrm>
        </p:grpSpPr>
        <p:sp>
          <p:nvSpPr>
            <p:cNvPr id="204" name="TextBox 203"/>
            <p:cNvSpPr txBox="1"/>
            <p:nvPr/>
          </p:nvSpPr>
          <p:spPr>
            <a:xfrm>
              <a:off x="561203" y="1872464"/>
              <a:ext cx="1757436" cy="6924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rPr>
                <a:t>Comprehensive Reporting &amp; Analytics Suite</a:t>
              </a:r>
            </a:p>
          </p:txBody>
        </p:sp>
        <p:sp>
          <p:nvSpPr>
            <p:cNvPr id="10" name="Oval 9"/>
            <p:cNvSpPr/>
            <p:nvPr/>
          </p:nvSpPr>
          <p:spPr>
            <a:xfrm>
              <a:off x="788588" y="312364"/>
              <a:ext cx="1394905" cy="139490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 pitchFamily="2"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5961" t="12851" r="10089" b="62525"/>
            <a:stretch/>
          </p:blipFill>
          <p:spPr>
            <a:xfrm>
              <a:off x="876783" y="411868"/>
              <a:ext cx="1704187" cy="1694787"/>
            </a:xfrm>
            <a:prstGeom prst="rect">
              <a:avLst/>
            </a:prstGeom>
            <a:ln>
              <a:noFill/>
            </a:ln>
          </p:spPr>
        </p:pic>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7554" t="14735" r="85989" b="72908"/>
            <a:stretch/>
          </p:blipFill>
          <p:spPr>
            <a:xfrm>
              <a:off x="1160928" y="615219"/>
              <a:ext cx="689162" cy="743037"/>
            </a:xfrm>
            <a:prstGeom prst="rect">
              <a:avLst/>
            </a:prstGeom>
            <a:ln>
              <a:noFill/>
            </a:ln>
          </p:spPr>
        </p:pic>
      </p:grpSp>
      <p:grpSp>
        <p:nvGrpSpPr>
          <p:cNvPr id="31" name="Group 30">
            <a:extLst>
              <a:ext uri="{FF2B5EF4-FFF2-40B4-BE49-F238E27FC236}">
                <a16:creationId xmlns:a16="http://schemas.microsoft.com/office/drawing/2014/main" id="{D54DA5BE-CBB0-C2F4-081F-4BB8D290B307}"/>
              </a:ext>
            </a:extLst>
          </p:cNvPr>
          <p:cNvGrpSpPr/>
          <p:nvPr/>
        </p:nvGrpSpPr>
        <p:grpSpPr>
          <a:xfrm>
            <a:off x="1852614" y="3762571"/>
            <a:ext cx="1939431" cy="2186906"/>
            <a:chOff x="2385680" y="3762571"/>
            <a:chExt cx="1939431" cy="2186906"/>
          </a:xfrm>
        </p:grpSpPr>
        <p:grpSp>
          <p:nvGrpSpPr>
            <p:cNvPr id="24" name="Group 23"/>
            <p:cNvGrpSpPr/>
            <p:nvPr/>
          </p:nvGrpSpPr>
          <p:grpSpPr>
            <a:xfrm>
              <a:off x="2385680" y="3762571"/>
              <a:ext cx="1939431" cy="2186906"/>
              <a:chOff x="2538232" y="4752311"/>
              <a:chExt cx="1939431" cy="2186906"/>
            </a:xfrm>
          </p:grpSpPr>
          <p:sp>
            <p:nvSpPr>
              <p:cNvPr id="218" name="TextBox 217"/>
              <p:cNvSpPr txBox="1"/>
              <p:nvPr/>
            </p:nvSpPr>
            <p:spPr>
              <a:xfrm>
                <a:off x="2538232" y="6246720"/>
                <a:ext cx="1447836" cy="6924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300" b="1">
                    <a:solidFill>
                      <a:schemeClr val="tx1"/>
                    </a:solidFill>
                    <a:latin typeface="Helvetica" pitchFamily="2" charset="0"/>
                  </a:rPr>
                  <a:t>Performance Dashboard</a:t>
                </a:r>
                <a:endParaRPr kumimoji="0" lang="en-GB" sz="1300" b="1" i="0" u="none" strike="noStrike" kern="1200" cap="none" spc="0" normalizeH="0" baseline="0" noProof="0">
                  <a:ln>
                    <a:noFill/>
                  </a:ln>
                  <a:solidFill>
                    <a:schemeClr val="tx1"/>
                  </a:solidFill>
                  <a:effectLst/>
                  <a:uLnTx/>
                  <a:uFillTx/>
                  <a:latin typeface="Helvetica" pitchFamily="2"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rPr>
                  <a:t> </a:t>
                </a:r>
              </a:p>
            </p:txBody>
          </p:sp>
          <p:sp>
            <p:nvSpPr>
              <p:cNvPr id="75" name="Oval 74"/>
              <p:cNvSpPr/>
              <p:nvPr/>
            </p:nvSpPr>
            <p:spPr>
              <a:xfrm>
                <a:off x="2673707" y="4752311"/>
                <a:ext cx="1394905" cy="139490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76" name="Picture 75"/>
              <p:cNvPicPr>
                <a:picLocks noChangeAspect="1"/>
              </p:cNvPicPr>
              <p:nvPr/>
            </p:nvPicPr>
            <p:blipFill rotWithShape="1">
              <a:blip r:embed="rId3">
                <a:extLst>
                  <a:ext uri="{28A0092B-C50C-407E-A947-70E740481C1C}">
                    <a14:useLocalDpi xmlns:a14="http://schemas.microsoft.com/office/drawing/2010/main" val="0"/>
                  </a:ext>
                </a:extLst>
              </a:blip>
              <a:srcRect l="75961" t="12851" r="10089" b="62525"/>
              <a:stretch/>
            </p:blipFill>
            <p:spPr>
              <a:xfrm>
                <a:off x="2773476" y="4851815"/>
                <a:ext cx="1704187" cy="1694787"/>
              </a:xfrm>
              <a:prstGeom prst="rect">
                <a:avLst/>
              </a:prstGeom>
              <a:ln>
                <a:noFill/>
              </a:ln>
            </p:spPr>
          </p:pic>
        </p:grpSp>
        <p:pic>
          <p:nvPicPr>
            <p:cNvPr id="2" name="Picture 1">
              <a:extLst>
                <a:ext uri="{FF2B5EF4-FFF2-40B4-BE49-F238E27FC236}">
                  <a16:creationId xmlns:a16="http://schemas.microsoft.com/office/drawing/2014/main" id="{B3F05628-B6B9-76AB-6B8A-2D81948ABABE}"/>
                </a:ext>
              </a:extLst>
            </p:cNvPr>
            <p:cNvPicPr>
              <a:picLocks noChangeAspect="1"/>
            </p:cNvPicPr>
            <p:nvPr/>
          </p:nvPicPr>
          <p:blipFill rotWithShape="1">
            <a:blip r:embed="rId3">
              <a:extLst>
                <a:ext uri="{28A0092B-C50C-407E-A947-70E740481C1C}">
                  <a14:useLocalDpi xmlns:a14="http://schemas.microsoft.com/office/drawing/2010/main" val="0"/>
                </a:ext>
              </a:extLst>
            </a:blip>
            <a:srcRect l="52343" t="14735" r="41200" b="72908"/>
            <a:stretch/>
          </p:blipFill>
          <p:spPr>
            <a:xfrm>
              <a:off x="2897835" y="4062886"/>
              <a:ext cx="735962" cy="793496"/>
            </a:xfrm>
            <a:prstGeom prst="rect">
              <a:avLst/>
            </a:prstGeom>
            <a:ln>
              <a:noFill/>
            </a:ln>
          </p:spPr>
        </p:pic>
      </p:grpSp>
      <p:grpSp>
        <p:nvGrpSpPr>
          <p:cNvPr id="4" name="Group 3">
            <a:extLst>
              <a:ext uri="{FF2B5EF4-FFF2-40B4-BE49-F238E27FC236}">
                <a16:creationId xmlns:a16="http://schemas.microsoft.com/office/drawing/2014/main" id="{254E57E7-326F-8EB2-4F5C-C810450FEB97}"/>
              </a:ext>
            </a:extLst>
          </p:cNvPr>
          <p:cNvGrpSpPr/>
          <p:nvPr/>
        </p:nvGrpSpPr>
        <p:grpSpPr>
          <a:xfrm>
            <a:off x="1829680" y="1220249"/>
            <a:ext cx="1962365" cy="1852488"/>
            <a:chOff x="2362746" y="1220249"/>
            <a:chExt cx="1962365" cy="1852488"/>
          </a:xfrm>
        </p:grpSpPr>
        <p:grpSp>
          <p:nvGrpSpPr>
            <p:cNvPr id="17" name="Group 16"/>
            <p:cNvGrpSpPr/>
            <p:nvPr/>
          </p:nvGrpSpPr>
          <p:grpSpPr>
            <a:xfrm>
              <a:off x="2362746" y="1220249"/>
              <a:ext cx="1962365" cy="1852488"/>
              <a:chOff x="2515298" y="312364"/>
              <a:chExt cx="1962365" cy="1852488"/>
            </a:xfrm>
          </p:grpSpPr>
          <p:sp>
            <p:nvSpPr>
              <p:cNvPr id="182" name="TextBox 181"/>
              <p:cNvSpPr txBox="1"/>
              <p:nvPr/>
            </p:nvSpPr>
            <p:spPr>
              <a:xfrm>
                <a:off x="2515298" y="1872464"/>
                <a:ext cx="1628664" cy="292388"/>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rPr>
                  <a:t>Genius AI Suite</a:t>
                </a:r>
              </a:p>
            </p:txBody>
          </p:sp>
          <p:sp>
            <p:nvSpPr>
              <p:cNvPr id="50" name="Oval 49"/>
              <p:cNvSpPr/>
              <p:nvPr/>
            </p:nvSpPr>
            <p:spPr>
              <a:xfrm>
                <a:off x="2673707" y="312364"/>
                <a:ext cx="1394905" cy="1394905"/>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atin typeface="Helvetica" pitchFamily="2" charset="0"/>
                </a:endParaRPr>
              </a:p>
            </p:txBody>
          </p:sp>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l="75961" t="12851" r="10089" b="62525"/>
              <a:stretch/>
            </p:blipFill>
            <p:spPr>
              <a:xfrm>
                <a:off x="2773476" y="411868"/>
                <a:ext cx="1704187" cy="1694787"/>
              </a:xfrm>
              <a:prstGeom prst="rect">
                <a:avLst/>
              </a:prstGeom>
              <a:ln>
                <a:noFill/>
              </a:ln>
            </p:spPr>
          </p:pic>
        </p:grpSp>
        <p:pic>
          <p:nvPicPr>
            <p:cNvPr id="3" name="Graphic 2">
              <a:extLst>
                <a:ext uri="{FF2B5EF4-FFF2-40B4-BE49-F238E27FC236}">
                  <a16:creationId xmlns:a16="http://schemas.microsoft.com/office/drawing/2014/main" id="{6307BADA-8BE0-337E-DF83-5B12834BFA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7754" y="1546182"/>
              <a:ext cx="743037" cy="743037"/>
            </a:xfrm>
            <a:prstGeom prst="rect">
              <a:avLst/>
            </a:prstGeom>
          </p:spPr>
        </p:pic>
      </p:grpSp>
      <p:grpSp>
        <p:nvGrpSpPr>
          <p:cNvPr id="5" name="Group 4">
            <a:extLst>
              <a:ext uri="{FF2B5EF4-FFF2-40B4-BE49-F238E27FC236}">
                <a16:creationId xmlns:a16="http://schemas.microsoft.com/office/drawing/2014/main" id="{412E6620-446C-6E9D-3674-3FB4483C02DB}"/>
              </a:ext>
            </a:extLst>
          </p:cNvPr>
          <p:cNvGrpSpPr/>
          <p:nvPr/>
        </p:nvGrpSpPr>
        <p:grpSpPr>
          <a:xfrm>
            <a:off x="3534934" y="1220249"/>
            <a:ext cx="1876345" cy="2052543"/>
            <a:chOff x="4183382" y="1220249"/>
            <a:chExt cx="1876345" cy="2052543"/>
          </a:xfrm>
        </p:grpSpPr>
        <p:grpSp>
          <p:nvGrpSpPr>
            <p:cNvPr id="19" name="Group 18"/>
            <p:cNvGrpSpPr/>
            <p:nvPr/>
          </p:nvGrpSpPr>
          <p:grpSpPr>
            <a:xfrm>
              <a:off x="4183382" y="1220249"/>
              <a:ext cx="1876345" cy="2052543"/>
              <a:chOff x="4335934" y="312364"/>
              <a:chExt cx="1876345" cy="2052543"/>
            </a:xfrm>
          </p:grpSpPr>
          <p:sp>
            <p:nvSpPr>
              <p:cNvPr id="120" name="TextBox 119"/>
              <p:cNvSpPr txBox="1"/>
              <p:nvPr/>
            </p:nvSpPr>
            <p:spPr>
              <a:xfrm>
                <a:off x="4335934" y="1872464"/>
                <a:ext cx="1666782" cy="492443"/>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rPr>
                  <a:t>Intelligent Virtual Agents (IVA)</a:t>
                </a:r>
              </a:p>
            </p:txBody>
          </p:sp>
          <p:sp>
            <p:nvSpPr>
              <p:cNvPr id="53" name="Oval 52"/>
              <p:cNvSpPr/>
              <p:nvPr/>
            </p:nvSpPr>
            <p:spPr>
              <a:xfrm>
                <a:off x="4408323" y="312364"/>
                <a:ext cx="1394905" cy="139490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75961" t="12851" r="10089" b="62525"/>
              <a:stretch/>
            </p:blipFill>
            <p:spPr>
              <a:xfrm>
                <a:off x="4508092" y="411868"/>
                <a:ext cx="1704187" cy="1694787"/>
              </a:xfrm>
              <a:prstGeom prst="rect">
                <a:avLst/>
              </a:prstGeom>
              <a:ln>
                <a:noFill/>
              </a:ln>
            </p:spPr>
          </p:pic>
        </p:grpSp>
        <p:sp>
          <p:nvSpPr>
            <p:cNvPr id="6" name="Graphic 1">
              <a:extLst>
                <a:ext uri="{FF2B5EF4-FFF2-40B4-BE49-F238E27FC236}">
                  <a16:creationId xmlns:a16="http://schemas.microsoft.com/office/drawing/2014/main" id="{0A519FE3-1AC9-5A1B-1B44-8DD246DC9A1F}"/>
                </a:ext>
              </a:extLst>
            </p:cNvPr>
            <p:cNvSpPr>
              <a:spLocks noChangeAspect="1"/>
            </p:cNvSpPr>
            <p:nvPr/>
          </p:nvSpPr>
          <p:spPr>
            <a:xfrm>
              <a:off x="4729926" y="1675647"/>
              <a:ext cx="446594" cy="484106"/>
            </a:xfrm>
            <a:custGeom>
              <a:avLst/>
              <a:gdLst>
                <a:gd name="connsiteX0" fmla="*/ 3551534 w 6326329"/>
                <a:gd name="connsiteY0" fmla="*/ 2698746 h 6857711"/>
                <a:gd name="connsiteX1" fmla="*/ 31331 w 6326329"/>
                <a:gd name="connsiteY1" fmla="*/ 2698746 h 6857711"/>
                <a:gd name="connsiteX2" fmla="*/ 31331 w 6326329"/>
                <a:gd name="connsiteY2" fmla="*/ 2453862 h 6857711"/>
                <a:gd name="connsiteX3" fmla="*/ 3450143 w 6326329"/>
                <a:gd name="connsiteY3" fmla="*/ 2453862 h 6857711"/>
                <a:gd name="connsiteX4" fmla="*/ 4029827 w 6326329"/>
                <a:gd name="connsiteY4" fmla="*/ 1874299 h 6857711"/>
                <a:gd name="connsiteX5" fmla="*/ 3684024 w 6326329"/>
                <a:gd name="connsiteY5" fmla="*/ 1874299 h 6857711"/>
                <a:gd name="connsiteX6" fmla="*/ 3684024 w 6326329"/>
                <a:gd name="connsiteY6" fmla="*/ 1629415 h 6857711"/>
                <a:gd name="connsiteX7" fmla="*/ 4486592 w 6326329"/>
                <a:gd name="connsiteY7" fmla="*/ 1629415 h 6857711"/>
                <a:gd name="connsiteX8" fmla="*/ 4486592 w 6326329"/>
                <a:gd name="connsiteY8" fmla="*/ 2432103 h 6857711"/>
                <a:gd name="connsiteX9" fmla="*/ 4241708 w 6326329"/>
                <a:gd name="connsiteY9" fmla="*/ 2432103 h 6857711"/>
                <a:gd name="connsiteX10" fmla="*/ 4241708 w 6326329"/>
                <a:gd name="connsiteY10" fmla="*/ 2008684 h 6857711"/>
                <a:gd name="connsiteX11" fmla="*/ 3551534 w 6326329"/>
                <a:gd name="connsiteY11" fmla="*/ 2698746 h 6857711"/>
                <a:gd name="connsiteX12" fmla="*/ 5758841 w 6326329"/>
                <a:gd name="connsiteY12" fmla="*/ 2865670 h 6857711"/>
                <a:gd name="connsiteX13" fmla="*/ 5585704 w 6326329"/>
                <a:gd name="connsiteY13" fmla="*/ 3038807 h 6857711"/>
                <a:gd name="connsiteX14" fmla="*/ 5857609 w 6326329"/>
                <a:gd name="connsiteY14" fmla="*/ 3310720 h 6857711"/>
                <a:gd name="connsiteX15" fmla="*/ 1594141 w 6326329"/>
                <a:gd name="connsiteY15" fmla="*/ 3310720 h 6857711"/>
                <a:gd name="connsiteX16" fmla="*/ 1594141 w 6326329"/>
                <a:gd name="connsiteY16" fmla="*/ 3555604 h 6857711"/>
                <a:gd name="connsiteX17" fmla="*/ 5857609 w 6326329"/>
                <a:gd name="connsiteY17" fmla="*/ 3555604 h 6857711"/>
                <a:gd name="connsiteX18" fmla="*/ 5585704 w 6326329"/>
                <a:gd name="connsiteY18" fmla="*/ 3827509 h 6857711"/>
                <a:gd name="connsiteX19" fmla="*/ 5758841 w 6326329"/>
                <a:gd name="connsiteY19" fmla="*/ 4000647 h 6857711"/>
                <a:gd name="connsiteX20" fmla="*/ 6326329 w 6326329"/>
                <a:gd name="connsiteY20" fmla="*/ 3433159 h 6857711"/>
                <a:gd name="connsiteX21" fmla="*/ 5758841 w 6326329"/>
                <a:gd name="connsiteY21" fmla="*/ 2865670 h 6857711"/>
                <a:gd name="connsiteX22" fmla="*/ 3557995 w 6326329"/>
                <a:gd name="connsiteY22" fmla="*/ 5124748 h 6857711"/>
                <a:gd name="connsiteX23" fmla="*/ 4360564 w 6326329"/>
                <a:gd name="connsiteY23" fmla="*/ 5124748 h 6857711"/>
                <a:gd name="connsiteX24" fmla="*/ 4360564 w 6326329"/>
                <a:gd name="connsiteY24" fmla="*/ 4322180 h 6857711"/>
                <a:gd name="connsiteX25" fmla="*/ 4115680 w 6326329"/>
                <a:gd name="connsiteY25" fmla="*/ 4322180 h 6857711"/>
                <a:gd name="connsiteX26" fmla="*/ 4115680 w 6326329"/>
                <a:gd name="connsiteY26" fmla="*/ 4706695 h 6857711"/>
                <a:gd name="connsiteX27" fmla="*/ 3551534 w 6326329"/>
                <a:gd name="connsiteY27" fmla="*/ 4142461 h 6857711"/>
                <a:gd name="connsiteX28" fmla="*/ 2938608 w 6326329"/>
                <a:gd name="connsiteY28" fmla="*/ 4142461 h 6857711"/>
                <a:gd name="connsiteX29" fmla="*/ 2938608 w 6326329"/>
                <a:gd name="connsiteY29" fmla="*/ 4387345 h 6857711"/>
                <a:gd name="connsiteX30" fmla="*/ 3450136 w 6326329"/>
                <a:gd name="connsiteY30" fmla="*/ 4387345 h 6857711"/>
                <a:gd name="connsiteX31" fmla="*/ 3942535 w 6326329"/>
                <a:gd name="connsiteY31" fmla="*/ 4879864 h 6857711"/>
                <a:gd name="connsiteX32" fmla="*/ 3557987 w 6326329"/>
                <a:gd name="connsiteY32" fmla="*/ 4879864 h 6857711"/>
                <a:gd name="connsiteX33" fmla="*/ 3557987 w 6326329"/>
                <a:gd name="connsiteY33" fmla="*/ 5124748 h 6857711"/>
                <a:gd name="connsiteX34" fmla="*/ 3428856 w 6326329"/>
                <a:gd name="connsiteY34" fmla="*/ 244884 h 6857711"/>
                <a:gd name="connsiteX35" fmla="*/ 4982102 w 6326329"/>
                <a:gd name="connsiteY35" fmla="*/ 648679 h 6857711"/>
                <a:gd name="connsiteX36" fmla="*/ 5101677 w 6326329"/>
                <a:gd name="connsiteY36" fmla="*/ 435126 h 6857711"/>
                <a:gd name="connsiteX37" fmla="*/ 3428856 w 6326329"/>
                <a:gd name="connsiteY37" fmla="*/ 0 h 6857711"/>
                <a:gd name="connsiteX38" fmla="*/ 1003926 w 6326329"/>
                <a:gd name="connsiteY38" fmla="*/ 1004526 h 6857711"/>
                <a:gd name="connsiteX39" fmla="*/ 1177064 w 6326329"/>
                <a:gd name="connsiteY39" fmla="*/ 1177663 h 6857711"/>
                <a:gd name="connsiteX40" fmla="*/ 3428856 w 6326329"/>
                <a:gd name="connsiteY40" fmla="*/ 244884 h 6857711"/>
                <a:gd name="connsiteX41" fmla="*/ 3428856 w 6326329"/>
                <a:gd name="connsiteY41" fmla="*/ 6612828 h 6857711"/>
                <a:gd name="connsiteX42" fmla="*/ 244884 w 6326329"/>
                <a:gd name="connsiteY42" fmla="*/ 3428856 h 6857711"/>
                <a:gd name="connsiteX43" fmla="*/ 0 w 6326329"/>
                <a:gd name="connsiteY43" fmla="*/ 3428856 h 6857711"/>
                <a:gd name="connsiteX44" fmla="*/ 3428856 w 6326329"/>
                <a:gd name="connsiteY44" fmla="*/ 6857712 h 6857711"/>
                <a:gd name="connsiteX45" fmla="*/ 5101669 w 6326329"/>
                <a:gd name="connsiteY45" fmla="*/ 6422826 h 6857711"/>
                <a:gd name="connsiteX46" fmla="*/ 4982094 w 6326329"/>
                <a:gd name="connsiteY46" fmla="*/ 6209033 h 6857711"/>
                <a:gd name="connsiteX47" fmla="*/ 3428856 w 6326329"/>
                <a:gd name="connsiteY47" fmla="*/ 6612828 h 685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26329" h="6857711">
                  <a:moveTo>
                    <a:pt x="3551534" y="2698746"/>
                  </a:moveTo>
                  <a:lnTo>
                    <a:pt x="31331" y="2698746"/>
                  </a:lnTo>
                  <a:lnTo>
                    <a:pt x="31331" y="2453862"/>
                  </a:lnTo>
                  <a:lnTo>
                    <a:pt x="3450143" y="2453862"/>
                  </a:lnTo>
                  <a:lnTo>
                    <a:pt x="4029827" y="1874299"/>
                  </a:lnTo>
                  <a:lnTo>
                    <a:pt x="3684024" y="1874299"/>
                  </a:lnTo>
                  <a:lnTo>
                    <a:pt x="3684024" y="1629415"/>
                  </a:lnTo>
                  <a:lnTo>
                    <a:pt x="4486592" y="1629415"/>
                  </a:lnTo>
                  <a:lnTo>
                    <a:pt x="4486592" y="2432103"/>
                  </a:lnTo>
                  <a:lnTo>
                    <a:pt x="4241708" y="2432103"/>
                  </a:lnTo>
                  <a:lnTo>
                    <a:pt x="4241708" y="2008684"/>
                  </a:lnTo>
                  <a:lnTo>
                    <a:pt x="3551534" y="2698746"/>
                  </a:lnTo>
                  <a:close/>
                  <a:moveTo>
                    <a:pt x="5758841" y="2865670"/>
                  </a:moveTo>
                  <a:lnTo>
                    <a:pt x="5585704" y="3038807"/>
                  </a:lnTo>
                  <a:lnTo>
                    <a:pt x="5857609" y="3310720"/>
                  </a:lnTo>
                  <a:lnTo>
                    <a:pt x="1594141" y="3310720"/>
                  </a:lnTo>
                  <a:lnTo>
                    <a:pt x="1594141" y="3555604"/>
                  </a:lnTo>
                  <a:lnTo>
                    <a:pt x="5857609" y="3555604"/>
                  </a:lnTo>
                  <a:lnTo>
                    <a:pt x="5585704" y="3827509"/>
                  </a:lnTo>
                  <a:lnTo>
                    <a:pt x="5758841" y="4000647"/>
                  </a:lnTo>
                  <a:lnTo>
                    <a:pt x="6326329" y="3433159"/>
                  </a:lnTo>
                  <a:lnTo>
                    <a:pt x="5758841" y="2865670"/>
                  </a:lnTo>
                  <a:close/>
                  <a:moveTo>
                    <a:pt x="3557995" y="5124748"/>
                  </a:moveTo>
                  <a:lnTo>
                    <a:pt x="4360564" y="5124748"/>
                  </a:lnTo>
                  <a:lnTo>
                    <a:pt x="4360564" y="4322180"/>
                  </a:lnTo>
                  <a:lnTo>
                    <a:pt x="4115680" y="4322180"/>
                  </a:lnTo>
                  <a:lnTo>
                    <a:pt x="4115680" y="4706695"/>
                  </a:lnTo>
                  <a:lnTo>
                    <a:pt x="3551534" y="4142461"/>
                  </a:lnTo>
                  <a:lnTo>
                    <a:pt x="2938608" y="4142461"/>
                  </a:lnTo>
                  <a:lnTo>
                    <a:pt x="2938608" y="4387345"/>
                  </a:lnTo>
                  <a:lnTo>
                    <a:pt x="3450136" y="4387345"/>
                  </a:lnTo>
                  <a:lnTo>
                    <a:pt x="3942535" y="4879864"/>
                  </a:lnTo>
                  <a:lnTo>
                    <a:pt x="3557987" y="4879864"/>
                  </a:lnTo>
                  <a:lnTo>
                    <a:pt x="3557987" y="5124748"/>
                  </a:lnTo>
                  <a:close/>
                  <a:moveTo>
                    <a:pt x="3428856" y="244884"/>
                  </a:moveTo>
                  <a:cubicBezTo>
                    <a:pt x="3973146" y="244884"/>
                    <a:pt x="4510271" y="384547"/>
                    <a:pt x="4982102" y="648679"/>
                  </a:cubicBezTo>
                  <a:lnTo>
                    <a:pt x="5101677" y="435126"/>
                  </a:lnTo>
                  <a:cubicBezTo>
                    <a:pt x="4593253" y="150419"/>
                    <a:pt x="4015001" y="0"/>
                    <a:pt x="3428856" y="0"/>
                  </a:cubicBezTo>
                  <a:cubicBezTo>
                    <a:pt x="2512934" y="0"/>
                    <a:pt x="1651774" y="356686"/>
                    <a:pt x="1003926" y="1004526"/>
                  </a:cubicBezTo>
                  <a:lnTo>
                    <a:pt x="1177064" y="1177663"/>
                  </a:lnTo>
                  <a:cubicBezTo>
                    <a:pt x="1778754" y="576101"/>
                    <a:pt x="2578459" y="244884"/>
                    <a:pt x="3428856" y="244884"/>
                  </a:cubicBezTo>
                  <a:close/>
                  <a:moveTo>
                    <a:pt x="3428856" y="6612828"/>
                  </a:moveTo>
                  <a:cubicBezTo>
                    <a:pt x="1673293" y="6612828"/>
                    <a:pt x="244884" y="5184539"/>
                    <a:pt x="244884" y="3428856"/>
                  </a:cubicBezTo>
                  <a:lnTo>
                    <a:pt x="0" y="3428856"/>
                  </a:lnTo>
                  <a:cubicBezTo>
                    <a:pt x="0" y="5319532"/>
                    <a:pt x="1538180" y="6857712"/>
                    <a:pt x="3428856" y="6857712"/>
                  </a:cubicBezTo>
                  <a:cubicBezTo>
                    <a:pt x="4014761" y="6857712"/>
                    <a:pt x="4593253" y="6707294"/>
                    <a:pt x="5101669" y="6422826"/>
                  </a:cubicBezTo>
                  <a:lnTo>
                    <a:pt x="4982094" y="6209033"/>
                  </a:lnTo>
                  <a:cubicBezTo>
                    <a:pt x="4510031" y="6473165"/>
                    <a:pt x="3972906" y="6612828"/>
                    <a:pt x="3428856" y="6612828"/>
                  </a:cubicBezTo>
                  <a:close/>
                </a:path>
              </a:pathLst>
            </a:custGeom>
            <a:solidFill>
              <a:schemeClr val="tx1"/>
            </a:solidFill>
            <a:ln w="12700" cap="flat">
              <a:solidFill>
                <a:schemeClr val="tx1"/>
              </a:solidFill>
              <a:prstDash val="solid"/>
              <a:miter/>
            </a:ln>
          </p:spPr>
          <p:txBody>
            <a:bodyPr rtlCol="0" anchor="ctr"/>
            <a:lstStyle/>
            <a:p>
              <a:endParaRPr lang="en-US">
                <a:latin typeface="Helvetica" pitchFamily="2" charset="0"/>
              </a:endParaRPr>
            </a:p>
          </p:txBody>
        </p:sp>
      </p:grpSp>
      <p:grpSp>
        <p:nvGrpSpPr>
          <p:cNvPr id="29" name="Group 28">
            <a:extLst>
              <a:ext uri="{FF2B5EF4-FFF2-40B4-BE49-F238E27FC236}">
                <a16:creationId xmlns:a16="http://schemas.microsoft.com/office/drawing/2014/main" id="{B9E254EA-D02E-84E0-3ED4-F032AD8E18DE}"/>
              </a:ext>
            </a:extLst>
          </p:cNvPr>
          <p:cNvGrpSpPr/>
          <p:nvPr/>
        </p:nvGrpSpPr>
        <p:grpSpPr>
          <a:xfrm>
            <a:off x="79600" y="3765469"/>
            <a:ext cx="2024004" cy="1986852"/>
            <a:chOff x="408651" y="3765469"/>
            <a:chExt cx="2024004" cy="1986852"/>
          </a:xfrm>
        </p:grpSpPr>
        <p:grpSp>
          <p:nvGrpSpPr>
            <p:cNvPr id="23" name="Group 22"/>
            <p:cNvGrpSpPr/>
            <p:nvPr/>
          </p:nvGrpSpPr>
          <p:grpSpPr>
            <a:xfrm>
              <a:off x="408651" y="3765469"/>
              <a:ext cx="2024004" cy="1986852"/>
              <a:chOff x="556966" y="4752311"/>
              <a:chExt cx="2024004" cy="1986852"/>
            </a:xfrm>
          </p:grpSpPr>
          <p:sp>
            <p:nvSpPr>
              <p:cNvPr id="198" name="TextBox 197"/>
              <p:cNvSpPr txBox="1"/>
              <p:nvPr/>
            </p:nvSpPr>
            <p:spPr>
              <a:xfrm>
                <a:off x="556966" y="6246720"/>
                <a:ext cx="1795074" cy="492443"/>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300" b="1">
                    <a:solidFill>
                      <a:schemeClr val="tx1"/>
                    </a:solidFill>
                    <a:latin typeface="Helvetica" pitchFamily="2" charset="0"/>
                  </a:rPr>
                  <a:t>Quality Management</a:t>
                </a:r>
                <a:endParaRPr kumimoji="0" lang="en-GB" sz="1300" b="1" i="0" u="none" strike="noStrike" kern="1200" cap="none" spc="0" normalizeH="0" baseline="0" noProof="0">
                  <a:ln>
                    <a:noFill/>
                  </a:ln>
                  <a:solidFill>
                    <a:schemeClr val="tx1"/>
                  </a:solidFill>
                  <a:effectLst/>
                  <a:uLnTx/>
                  <a:uFillTx/>
                  <a:latin typeface="Helvetica" pitchFamily="2" charset="0"/>
                </a:endParaRPr>
              </a:p>
            </p:txBody>
          </p:sp>
          <p:sp>
            <p:nvSpPr>
              <p:cNvPr id="72" name="Oval 71"/>
              <p:cNvSpPr/>
              <p:nvPr/>
            </p:nvSpPr>
            <p:spPr>
              <a:xfrm>
                <a:off x="788588" y="4752311"/>
                <a:ext cx="1394905" cy="1394905"/>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atin typeface="Helvetica" pitchFamily="2" charset="0"/>
                </a:endParaRPr>
              </a:p>
            </p:txBody>
          </p:sp>
          <p:pic>
            <p:nvPicPr>
              <p:cNvPr id="73" name="Picture 72"/>
              <p:cNvPicPr>
                <a:picLocks noChangeAspect="1"/>
              </p:cNvPicPr>
              <p:nvPr/>
            </p:nvPicPr>
            <p:blipFill rotWithShape="1">
              <a:blip r:embed="rId3">
                <a:extLst>
                  <a:ext uri="{28A0092B-C50C-407E-A947-70E740481C1C}">
                    <a14:useLocalDpi xmlns:a14="http://schemas.microsoft.com/office/drawing/2010/main" val="0"/>
                  </a:ext>
                </a:extLst>
              </a:blip>
              <a:srcRect l="75961" t="12851" r="10089" b="62525"/>
              <a:stretch/>
            </p:blipFill>
            <p:spPr>
              <a:xfrm>
                <a:off x="876783" y="4851815"/>
                <a:ext cx="1704187" cy="1694787"/>
              </a:xfrm>
              <a:prstGeom prst="rect">
                <a:avLst/>
              </a:prstGeom>
              <a:ln>
                <a:noFill/>
              </a:ln>
            </p:spPr>
          </p:pic>
        </p:grpSp>
        <p:sp>
          <p:nvSpPr>
            <p:cNvPr id="8" name="Graphic 1">
              <a:extLst>
                <a:ext uri="{FF2B5EF4-FFF2-40B4-BE49-F238E27FC236}">
                  <a16:creationId xmlns:a16="http://schemas.microsoft.com/office/drawing/2014/main" id="{C9C607BC-D738-C13C-3B1A-59B6213FE25D}"/>
                </a:ext>
              </a:extLst>
            </p:cNvPr>
            <p:cNvSpPr>
              <a:spLocks noChangeAspect="1"/>
            </p:cNvSpPr>
            <p:nvPr/>
          </p:nvSpPr>
          <p:spPr>
            <a:xfrm>
              <a:off x="1106788" y="4217581"/>
              <a:ext cx="484844" cy="484106"/>
            </a:xfrm>
            <a:custGeom>
              <a:avLst/>
              <a:gdLst>
                <a:gd name="connsiteX0" fmla="*/ 6691859 w 6868618"/>
                <a:gd name="connsiteY0" fmla="*/ 5905620 h 6858190"/>
                <a:gd name="connsiteX1" fmla="*/ 6682162 w 6868618"/>
                <a:gd name="connsiteY1" fmla="*/ 5905620 h 6858190"/>
                <a:gd name="connsiteX2" fmla="*/ 6667125 w 6868618"/>
                <a:gd name="connsiteY2" fmla="*/ 6120394 h 6858190"/>
                <a:gd name="connsiteX3" fmla="*/ 5920454 w 6868618"/>
                <a:gd name="connsiteY3" fmla="*/ 6858191 h 6858190"/>
                <a:gd name="connsiteX4" fmla="*/ 3710299 w 6868618"/>
                <a:gd name="connsiteY4" fmla="*/ 6858191 h 6858190"/>
                <a:gd name="connsiteX5" fmla="*/ 2191338 w 6868618"/>
                <a:gd name="connsiteY5" fmla="*/ 5887932 h 6858190"/>
                <a:gd name="connsiteX6" fmla="*/ 504972 w 6868618"/>
                <a:gd name="connsiteY6" fmla="*/ 5887932 h 6858190"/>
                <a:gd name="connsiteX7" fmla="*/ 504972 w 6868618"/>
                <a:gd name="connsiteY7" fmla="*/ 5629188 h 6858190"/>
                <a:gd name="connsiteX8" fmla="*/ 2266884 w 6868618"/>
                <a:gd name="connsiteY8" fmla="*/ 5629188 h 6858190"/>
                <a:gd name="connsiteX9" fmla="*/ 3785845 w 6868618"/>
                <a:gd name="connsiteY9" fmla="*/ 6599497 h 6858190"/>
                <a:gd name="connsiteX10" fmla="*/ 5920454 w 6868618"/>
                <a:gd name="connsiteY10" fmla="*/ 6599497 h 6858190"/>
                <a:gd name="connsiteX11" fmla="*/ 6408738 w 6868618"/>
                <a:gd name="connsiteY11" fmla="*/ 6111299 h 6858190"/>
                <a:gd name="connsiteX12" fmla="*/ 6423161 w 6868618"/>
                <a:gd name="connsiteY12" fmla="*/ 5905620 h 6858190"/>
                <a:gd name="connsiteX13" fmla="*/ 5005389 w 6868618"/>
                <a:gd name="connsiteY13" fmla="*/ 5905620 h 6858190"/>
                <a:gd name="connsiteX14" fmla="*/ 5005389 w 6868618"/>
                <a:gd name="connsiteY14" fmla="*/ 5646877 h 6858190"/>
                <a:gd name="connsiteX15" fmla="*/ 6441328 w 6868618"/>
                <a:gd name="connsiteY15" fmla="*/ 5646877 h 6858190"/>
                <a:gd name="connsiteX16" fmla="*/ 6489569 w 6868618"/>
                <a:gd name="connsiteY16" fmla="*/ 4960101 h 6858190"/>
                <a:gd name="connsiteX17" fmla="*/ 5005389 w 6868618"/>
                <a:gd name="connsiteY17" fmla="*/ 4960101 h 6858190"/>
                <a:gd name="connsiteX18" fmla="*/ 5005389 w 6868618"/>
                <a:gd name="connsiteY18" fmla="*/ 4701364 h 6858190"/>
                <a:gd name="connsiteX19" fmla="*/ 6507674 w 6868618"/>
                <a:gd name="connsiteY19" fmla="*/ 4701364 h 6858190"/>
                <a:gd name="connsiteX20" fmla="*/ 6560211 w 6868618"/>
                <a:gd name="connsiteY20" fmla="*/ 3952937 h 6858190"/>
                <a:gd name="connsiteX21" fmla="*/ 5005389 w 6868618"/>
                <a:gd name="connsiteY21" fmla="*/ 3952937 h 6858190"/>
                <a:gd name="connsiteX22" fmla="*/ 5005389 w 6868618"/>
                <a:gd name="connsiteY22" fmla="*/ 3694194 h 6858190"/>
                <a:gd name="connsiteX23" fmla="*/ 6578378 w 6868618"/>
                <a:gd name="connsiteY23" fmla="*/ 3694194 h 6858190"/>
                <a:gd name="connsiteX24" fmla="*/ 6610231 w 6868618"/>
                <a:gd name="connsiteY24" fmla="*/ 3239881 h 6858190"/>
                <a:gd name="connsiteX25" fmla="*/ 6222159 w 6868618"/>
                <a:gd name="connsiteY25" fmla="*/ 2861371 h 6858190"/>
                <a:gd name="connsiteX26" fmla="*/ 3945032 w 6868618"/>
                <a:gd name="connsiteY26" fmla="*/ 2861371 h 6858190"/>
                <a:gd name="connsiteX27" fmla="*/ 4341610 w 6868618"/>
                <a:gd name="connsiteY27" fmla="*/ 1718772 h 6858190"/>
                <a:gd name="connsiteX28" fmla="*/ 4179520 w 6868618"/>
                <a:gd name="connsiteY28" fmla="*/ 718427 h 6858190"/>
                <a:gd name="connsiteX29" fmla="*/ 3841057 w 6868618"/>
                <a:gd name="connsiteY29" fmla="*/ 278015 h 6858190"/>
                <a:gd name="connsiteX30" fmla="*/ 3797849 w 6868618"/>
                <a:gd name="connsiteY30" fmla="*/ 259063 h 6858190"/>
                <a:gd name="connsiteX31" fmla="*/ 3766137 w 6868618"/>
                <a:gd name="connsiteY31" fmla="*/ 277254 h 6858190"/>
                <a:gd name="connsiteX32" fmla="*/ 3378029 w 6868618"/>
                <a:gd name="connsiteY32" fmla="*/ 1661160 h 6858190"/>
                <a:gd name="connsiteX33" fmla="*/ 2742040 w 6868618"/>
                <a:gd name="connsiteY33" fmla="*/ 2703448 h 6858190"/>
                <a:gd name="connsiteX34" fmla="*/ 2703251 w 6868618"/>
                <a:gd name="connsiteY34" fmla="*/ 2756764 h 6858190"/>
                <a:gd name="connsiteX35" fmla="*/ 0 w 6868618"/>
                <a:gd name="connsiteY35" fmla="*/ 2756764 h 6858190"/>
                <a:gd name="connsiteX36" fmla="*/ 0 w 6868618"/>
                <a:gd name="connsiteY36" fmla="*/ 2498021 h 6858190"/>
                <a:gd name="connsiteX37" fmla="*/ 2569209 w 6868618"/>
                <a:gd name="connsiteY37" fmla="*/ 2498021 h 6858190"/>
                <a:gd name="connsiteX38" fmla="*/ 3153520 w 6868618"/>
                <a:gd name="connsiteY38" fmla="*/ 1532291 h 6858190"/>
                <a:gd name="connsiteX39" fmla="*/ 3514213 w 6868618"/>
                <a:gd name="connsiteY39" fmla="*/ 214584 h 6858190"/>
                <a:gd name="connsiteX40" fmla="*/ 3523186 w 6868618"/>
                <a:gd name="connsiteY40" fmla="*/ 184265 h 6858190"/>
                <a:gd name="connsiteX41" fmla="*/ 3766763 w 6868618"/>
                <a:gd name="connsiteY41" fmla="*/ 2339 h 6858190"/>
                <a:gd name="connsiteX42" fmla="*/ 4046852 w 6868618"/>
                <a:gd name="connsiteY42" fmla="*/ 121099 h 6858190"/>
                <a:gd name="connsiteX43" fmla="*/ 4384683 w 6868618"/>
                <a:gd name="connsiteY43" fmla="*/ 560756 h 6858190"/>
                <a:gd name="connsiteX44" fmla="*/ 4585943 w 6868618"/>
                <a:gd name="connsiteY44" fmla="*/ 1803672 h 6858190"/>
                <a:gd name="connsiteX45" fmla="*/ 4308634 w 6868618"/>
                <a:gd name="connsiteY45" fmla="*/ 2602634 h 6858190"/>
                <a:gd name="connsiteX46" fmla="*/ 6222159 w 6868618"/>
                <a:gd name="connsiteY46" fmla="*/ 2602634 h 6858190"/>
                <a:gd name="connsiteX47" fmla="*/ 6868618 w 6868618"/>
                <a:gd name="connsiteY47" fmla="*/ 3248983 h 6858190"/>
                <a:gd name="connsiteX48" fmla="*/ 6691859 w 6868618"/>
                <a:gd name="connsiteY48" fmla="*/ 5767533 h 6858190"/>
                <a:gd name="connsiteX49" fmla="*/ 6691859 w 6868618"/>
                <a:gd name="connsiteY49" fmla="*/ 5905620 h 68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868618" h="6858190">
                  <a:moveTo>
                    <a:pt x="6691859" y="5905620"/>
                  </a:moveTo>
                  <a:lnTo>
                    <a:pt x="6682162" y="5905620"/>
                  </a:lnTo>
                  <a:lnTo>
                    <a:pt x="6667125" y="6120394"/>
                  </a:lnTo>
                  <a:cubicBezTo>
                    <a:pt x="6667493" y="6523147"/>
                    <a:pt x="6332327" y="6858191"/>
                    <a:pt x="5920454" y="6858191"/>
                  </a:cubicBezTo>
                  <a:lnTo>
                    <a:pt x="3710299" y="6858191"/>
                  </a:lnTo>
                  <a:lnTo>
                    <a:pt x="2191338" y="5887932"/>
                  </a:lnTo>
                  <a:lnTo>
                    <a:pt x="504972" y="5887932"/>
                  </a:lnTo>
                  <a:lnTo>
                    <a:pt x="504972" y="5629188"/>
                  </a:lnTo>
                  <a:lnTo>
                    <a:pt x="2266884" y="5629188"/>
                  </a:lnTo>
                  <a:lnTo>
                    <a:pt x="3785845" y="6599497"/>
                  </a:lnTo>
                  <a:lnTo>
                    <a:pt x="5920454" y="6599497"/>
                  </a:lnTo>
                  <a:cubicBezTo>
                    <a:pt x="6189692" y="6599497"/>
                    <a:pt x="6408738" y="6380389"/>
                    <a:pt x="6408738" y="6111299"/>
                  </a:cubicBezTo>
                  <a:lnTo>
                    <a:pt x="6423161" y="5905620"/>
                  </a:lnTo>
                  <a:lnTo>
                    <a:pt x="5005389" y="5905620"/>
                  </a:lnTo>
                  <a:lnTo>
                    <a:pt x="5005389" y="5646877"/>
                  </a:lnTo>
                  <a:lnTo>
                    <a:pt x="6441328" y="5646877"/>
                  </a:lnTo>
                  <a:lnTo>
                    <a:pt x="6489569" y="4960101"/>
                  </a:lnTo>
                  <a:lnTo>
                    <a:pt x="5005389" y="4960101"/>
                  </a:lnTo>
                  <a:lnTo>
                    <a:pt x="5005389" y="4701364"/>
                  </a:lnTo>
                  <a:lnTo>
                    <a:pt x="6507674" y="4701364"/>
                  </a:lnTo>
                  <a:lnTo>
                    <a:pt x="6560211" y="3952937"/>
                  </a:lnTo>
                  <a:lnTo>
                    <a:pt x="5005389" y="3952937"/>
                  </a:lnTo>
                  <a:lnTo>
                    <a:pt x="5005389" y="3694194"/>
                  </a:lnTo>
                  <a:lnTo>
                    <a:pt x="6578378" y="3694194"/>
                  </a:lnTo>
                  <a:lnTo>
                    <a:pt x="6610231" y="3239881"/>
                  </a:lnTo>
                  <a:cubicBezTo>
                    <a:pt x="6609863" y="3035215"/>
                    <a:pt x="6435927" y="2861371"/>
                    <a:pt x="6222159" y="2861371"/>
                  </a:cubicBezTo>
                  <a:lnTo>
                    <a:pt x="3945032" y="2861371"/>
                  </a:lnTo>
                  <a:lnTo>
                    <a:pt x="4341610" y="1718772"/>
                  </a:lnTo>
                  <a:cubicBezTo>
                    <a:pt x="4459861" y="1378167"/>
                    <a:pt x="4399223" y="1004206"/>
                    <a:pt x="4179520" y="718427"/>
                  </a:cubicBezTo>
                  <a:lnTo>
                    <a:pt x="3841057" y="278015"/>
                  </a:lnTo>
                  <a:cubicBezTo>
                    <a:pt x="3826278" y="258559"/>
                    <a:pt x="3807074" y="257798"/>
                    <a:pt x="3797849" y="259063"/>
                  </a:cubicBezTo>
                  <a:cubicBezTo>
                    <a:pt x="3789638" y="260075"/>
                    <a:pt x="3775865" y="263862"/>
                    <a:pt x="3766137" y="277254"/>
                  </a:cubicBezTo>
                  <a:cubicBezTo>
                    <a:pt x="3740741" y="427094"/>
                    <a:pt x="3586610" y="1297306"/>
                    <a:pt x="3378029" y="1661160"/>
                  </a:cubicBezTo>
                  <a:cubicBezTo>
                    <a:pt x="2932811" y="2438389"/>
                    <a:pt x="2749620" y="2692836"/>
                    <a:pt x="2742040" y="2703448"/>
                  </a:cubicBezTo>
                  <a:lnTo>
                    <a:pt x="2703251" y="2756764"/>
                  </a:lnTo>
                  <a:lnTo>
                    <a:pt x="0" y="2756764"/>
                  </a:lnTo>
                  <a:lnTo>
                    <a:pt x="0" y="2498021"/>
                  </a:lnTo>
                  <a:lnTo>
                    <a:pt x="2569209" y="2498021"/>
                  </a:lnTo>
                  <a:cubicBezTo>
                    <a:pt x="2641981" y="2389370"/>
                    <a:pt x="2826811" y="2102836"/>
                    <a:pt x="3153520" y="1532291"/>
                  </a:cubicBezTo>
                  <a:cubicBezTo>
                    <a:pt x="3354148" y="1182585"/>
                    <a:pt x="3512697" y="224189"/>
                    <a:pt x="3514213" y="214584"/>
                  </a:cubicBezTo>
                  <a:lnTo>
                    <a:pt x="3523186" y="184265"/>
                  </a:lnTo>
                  <a:cubicBezTo>
                    <a:pt x="3566645" y="83445"/>
                    <a:pt x="3657737" y="15479"/>
                    <a:pt x="3766763" y="2339"/>
                  </a:cubicBezTo>
                  <a:cubicBezTo>
                    <a:pt x="3875666" y="-11053"/>
                    <a:pt x="3980402" y="33670"/>
                    <a:pt x="4046852" y="121099"/>
                  </a:cubicBezTo>
                  <a:lnTo>
                    <a:pt x="4384683" y="560756"/>
                  </a:lnTo>
                  <a:cubicBezTo>
                    <a:pt x="4657702" y="916016"/>
                    <a:pt x="4732874" y="1380690"/>
                    <a:pt x="4585943" y="1803672"/>
                  </a:cubicBezTo>
                  <a:lnTo>
                    <a:pt x="4308634" y="2602634"/>
                  </a:lnTo>
                  <a:lnTo>
                    <a:pt x="6222159" y="2602634"/>
                  </a:lnTo>
                  <a:cubicBezTo>
                    <a:pt x="6578685" y="2602634"/>
                    <a:pt x="6868618" y="2892709"/>
                    <a:pt x="6868618" y="3248983"/>
                  </a:cubicBezTo>
                  <a:lnTo>
                    <a:pt x="6691859" y="5767533"/>
                  </a:lnTo>
                  <a:lnTo>
                    <a:pt x="6691859" y="5905620"/>
                  </a:lnTo>
                  <a:close/>
                </a:path>
              </a:pathLst>
            </a:custGeom>
            <a:solidFill>
              <a:schemeClr val="tx1"/>
            </a:solidFill>
            <a:ln w="12700" cap="flat">
              <a:solidFill>
                <a:schemeClr val="tx1"/>
              </a:solidFill>
              <a:prstDash val="solid"/>
              <a:miter/>
            </a:ln>
          </p:spPr>
          <p:txBody>
            <a:bodyPr rtlCol="0" anchor="ctr"/>
            <a:lstStyle/>
            <a:p>
              <a:endParaRPr lang="en-US">
                <a:latin typeface="Helvetica" pitchFamily="2" charset="0"/>
              </a:endParaRPr>
            </a:p>
          </p:txBody>
        </p:sp>
      </p:grpSp>
      <p:grpSp>
        <p:nvGrpSpPr>
          <p:cNvPr id="32" name="Group 31">
            <a:extLst>
              <a:ext uri="{FF2B5EF4-FFF2-40B4-BE49-F238E27FC236}">
                <a16:creationId xmlns:a16="http://schemas.microsoft.com/office/drawing/2014/main" id="{A20984AF-1030-479E-B9C9-006E73C13C28}"/>
              </a:ext>
            </a:extLst>
          </p:cNvPr>
          <p:cNvGrpSpPr/>
          <p:nvPr/>
        </p:nvGrpSpPr>
        <p:grpSpPr>
          <a:xfrm>
            <a:off x="3282372" y="3762571"/>
            <a:ext cx="2128907" cy="2286932"/>
            <a:chOff x="3930820" y="3762571"/>
            <a:chExt cx="2128907" cy="2286932"/>
          </a:xfrm>
        </p:grpSpPr>
        <p:grpSp>
          <p:nvGrpSpPr>
            <p:cNvPr id="25" name="Group 24"/>
            <p:cNvGrpSpPr/>
            <p:nvPr/>
          </p:nvGrpSpPr>
          <p:grpSpPr>
            <a:xfrm>
              <a:off x="3930820" y="3762571"/>
              <a:ext cx="2128907" cy="2286932"/>
              <a:chOff x="4083372" y="4752311"/>
              <a:chExt cx="2128907" cy="2286932"/>
            </a:xfrm>
          </p:grpSpPr>
          <p:sp>
            <p:nvSpPr>
              <p:cNvPr id="169" name="TextBox 168"/>
              <p:cNvSpPr txBox="1"/>
              <p:nvPr/>
            </p:nvSpPr>
            <p:spPr>
              <a:xfrm>
                <a:off x="4083372" y="6346746"/>
                <a:ext cx="2012628" cy="692497"/>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chemeClr val="tx1"/>
                    </a:solidFill>
                    <a:effectLst/>
                    <a:uLnTx/>
                    <a:uFillTx/>
                    <a:latin typeface="Helvetica" pitchFamily="2" charset="0"/>
                  </a:rPr>
                  <a:t>Workforce Engagement Management</a:t>
                </a:r>
              </a:p>
            </p:txBody>
          </p:sp>
          <p:sp>
            <p:nvSpPr>
              <p:cNvPr id="78" name="Oval 77"/>
              <p:cNvSpPr/>
              <p:nvPr/>
            </p:nvSpPr>
            <p:spPr>
              <a:xfrm>
                <a:off x="4408323" y="4752311"/>
                <a:ext cx="1394905" cy="1394905"/>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latin typeface="Helvetica" pitchFamily="2" charset="0"/>
                </a:endParaRPr>
              </a:p>
            </p:txBody>
          </p:sp>
          <p:pic>
            <p:nvPicPr>
              <p:cNvPr id="79" name="Picture 78"/>
              <p:cNvPicPr>
                <a:picLocks noChangeAspect="1"/>
              </p:cNvPicPr>
              <p:nvPr/>
            </p:nvPicPr>
            <p:blipFill rotWithShape="1">
              <a:blip r:embed="rId3">
                <a:extLst>
                  <a:ext uri="{28A0092B-C50C-407E-A947-70E740481C1C}">
                    <a14:useLocalDpi xmlns:a14="http://schemas.microsoft.com/office/drawing/2010/main" val="0"/>
                  </a:ext>
                </a:extLst>
              </a:blip>
              <a:srcRect l="75961" t="12851" r="10089" b="62525"/>
              <a:stretch/>
            </p:blipFill>
            <p:spPr>
              <a:xfrm>
                <a:off x="4508092" y="4851815"/>
                <a:ext cx="1704187" cy="1694787"/>
              </a:xfrm>
              <a:prstGeom prst="rect">
                <a:avLst/>
              </a:prstGeom>
              <a:ln>
                <a:noFill/>
              </a:ln>
            </p:spPr>
          </p:pic>
        </p:grpSp>
        <p:pic>
          <p:nvPicPr>
            <p:cNvPr id="14" name="Graphic 13" descr="Spinning Plates with solid fill">
              <a:extLst>
                <a:ext uri="{FF2B5EF4-FFF2-40B4-BE49-F238E27FC236}">
                  <a16:creationId xmlns:a16="http://schemas.microsoft.com/office/drawing/2014/main" id="{439C6BCA-436C-1C89-BEA2-0C0F170D52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51780" y="4185901"/>
              <a:ext cx="570708" cy="570708"/>
            </a:xfrm>
            <a:prstGeom prst="rect">
              <a:avLst/>
            </a:prstGeom>
          </p:spPr>
        </p:pic>
      </p:grpSp>
      <p:grpSp>
        <p:nvGrpSpPr>
          <p:cNvPr id="38" name="Group 37">
            <a:extLst>
              <a:ext uri="{FF2B5EF4-FFF2-40B4-BE49-F238E27FC236}">
                <a16:creationId xmlns:a16="http://schemas.microsoft.com/office/drawing/2014/main" id="{8AD07EA5-5CC2-24C2-3052-19BD0E69C674}"/>
              </a:ext>
            </a:extLst>
          </p:cNvPr>
          <p:cNvGrpSpPr/>
          <p:nvPr/>
        </p:nvGrpSpPr>
        <p:grpSpPr>
          <a:xfrm>
            <a:off x="7226300" y="-157480"/>
            <a:ext cx="5075481" cy="7172960"/>
            <a:chOff x="7226300" y="-157480"/>
            <a:chExt cx="5075481" cy="7172960"/>
          </a:xfrm>
        </p:grpSpPr>
        <p:sp>
          <p:nvSpPr>
            <p:cNvPr id="133" name="Freeform 132"/>
            <p:cNvSpPr/>
            <p:nvPr/>
          </p:nvSpPr>
          <p:spPr>
            <a:xfrm>
              <a:off x="7226300" y="-157480"/>
              <a:ext cx="5075481" cy="7172960"/>
            </a:xfrm>
            <a:custGeom>
              <a:avLst/>
              <a:gdLst>
                <a:gd name="connsiteX0" fmla="*/ 0 w 4028412"/>
                <a:gd name="connsiteY0" fmla="*/ 0 h 5219779"/>
                <a:gd name="connsiteX1" fmla="*/ 4028412 w 4028412"/>
                <a:gd name="connsiteY1" fmla="*/ 0 h 5219779"/>
                <a:gd name="connsiteX2" fmla="*/ 4028412 w 4028412"/>
                <a:gd name="connsiteY2" fmla="*/ 5137156 h 5219779"/>
                <a:gd name="connsiteX3" fmla="*/ 3945789 w 4028412"/>
                <a:gd name="connsiteY3" fmla="*/ 5219779 h 5219779"/>
                <a:gd name="connsiteX4" fmla="*/ 82623 w 4028412"/>
                <a:gd name="connsiteY4" fmla="*/ 5219779 h 5219779"/>
                <a:gd name="connsiteX5" fmla="*/ 0 w 4028412"/>
                <a:gd name="connsiteY5" fmla="*/ 5137156 h 5219779"/>
                <a:gd name="connsiteX6" fmla="*/ 0 w 4028412"/>
                <a:gd name="connsiteY6" fmla="*/ 0 h 521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8412" h="5219779">
                  <a:moveTo>
                    <a:pt x="0" y="0"/>
                  </a:moveTo>
                  <a:lnTo>
                    <a:pt x="4028412" y="0"/>
                  </a:lnTo>
                  <a:lnTo>
                    <a:pt x="4028412" y="5137156"/>
                  </a:lnTo>
                  <a:cubicBezTo>
                    <a:pt x="4028412" y="5182787"/>
                    <a:pt x="3991420" y="5219779"/>
                    <a:pt x="3945789" y="5219779"/>
                  </a:cubicBezTo>
                  <a:lnTo>
                    <a:pt x="82623" y="5219779"/>
                  </a:lnTo>
                  <a:cubicBezTo>
                    <a:pt x="36992" y="5219779"/>
                    <a:pt x="0" y="5182787"/>
                    <a:pt x="0" y="5137156"/>
                  </a:cubicBezTo>
                  <a:lnTo>
                    <a:pt x="0" y="0"/>
                  </a:lnTo>
                  <a:close/>
                </a:path>
              </a:pathLst>
            </a:custGeom>
            <a:solidFill>
              <a:srgbClr val="1A1C2B"/>
            </a:solidFill>
            <a:ln>
              <a:noFill/>
            </a:ln>
          </p:spPr>
          <p:style>
            <a:lnRef idx="2">
              <a:schemeClr val="accent3">
                <a:shade val="50000"/>
              </a:schemeClr>
            </a:lnRef>
            <a:fillRef idx="1">
              <a:schemeClr val="accent3"/>
            </a:fillRef>
            <a:effectRef idx="0">
              <a:schemeClr val="accent3"/>
            </a:effectRef>
            <a:fontRef idx="minor">
              <a:schemeClr val="lt1"/>
            </a:fontRef>
          </p:style>
          <p:txBody>
            <a:bodyPr lIns="180000" tIns="180000" rIns="180000" bIns="180000" rtlCol="0" anchor="ctr"/>
            <a:lstStyle/>
            <a:p>
              <a:endParaRPr lang="en-GB" sz="1400" dirty="0">
                <a:latin typeface="Helvetica" pitchFamily="2" charset="0"/>
              </a:endParaRPr>
            </a:p>
            <a:p>
              <a:endParaRPr lang="en-GB" sz="1400" dirty="0">
                <a:latin typeface="Helvetica" pitchFamily="2" charset="0"/>
              </a:endParaRPr>
            </a:p>
          </p:txBody>
        </p:sp>
        <p:pic>
          <p:nvPicPr>
            <p:cNvPr id="21" name="Picture 20">
              <a:extLst>
                <a:ext uri="{FF2B5EF4-FFF2-40B4-BE49-F238E27FC236}">
                  <a16:creationId xmlns:a16="http://schemas.microsoft.com/office/drawing/2014/main" id="{7F2C4CC2-605D-49C9-5E08-0CC0013D7F92}"/>
                </a:ext>
              </a:extLst>
            </p:cNvPr>
            <p:cNvPicPr>
              <a:picLocks noChangeAspect="1"/>
            </p:cNvPicPr>
            <p:nvPr/>
          </p:nvPicPr>
          <p:blipFill rotWithShape="1">
            <a:blip r:embed="rId8"/>
            <a:srcRect l="2584" t="3519" r="1424"/>
            <a:stretch/>
          </p:blipFill>
          <p:spPr>
            <a:xfrm>
              <a:off x="7533660" y="644682"/>
              <a:ext cx="4179813" cy="2228056"/>
            </a:xfrm>
            <a:prstGeom prst="rect">
              <a:avLst/>
            </a:prstGeom>
            <a:effectLst/>
          </p:spPr>
        </p:pic>
        <p:sp>
          <p:nvSpPr>
            <p:cNvPr id="28" name="TextBox 27">
              <a:extLst>
                <a:ext uri="{FF2B5EF4-FFF2-40B4-BE49-F238E27FC236}">
                  <a16:creationId xmlns:a16="http://schemas.microsoft.com/office/drawing/2014/main" id="{75983A11-CB7D-A260-69A6-BCF95065007F}"/>
                </a:ext>
              </a:extLst>
            </p:cNvPr>
            <p:cNvSpPr txBox="1"/>
            <p:nvPr/>
          </p:nvSpPr>
          <p:spPr>
            <a:xfrm>
              <a:off x="7484554" y="3656411"/>
              <a:ext cx="4519254" cy="1477328"/>
            </a:xfrm>
            <a:prstGeom prst="rect">
              <a:avLst/>
            </a:prstGeom>
            <a:noFill/>
          </p:spPr>
          <p:txBody>
            <a:bodyPr wrap="square">
              <a:spAutoFit/>
            </a:bodyPr>
            <a:lstStyle/>
            <a:p>
              <a:pPr>
                <a:spcAft>
                  <a:spcPts val="1200"/>
                </a:spcAft>
              </a:pPr>
              <a:r>
                <a:rPr lang="en-US" sz="1000" b="1" dirty="0">
                  <a:solidFill>
                    <a:schemeClr val="accent1"/>
                  </a:solidFill>
                  <a:latin typeface="Helvetica" pitchFamily="2" charset="0"/>
                  <a:ea typeface="+mj-ea"/>
                  <a:cs typeface="+mj-cs"/>
                </a:rPr>
                <a:t>73% </a:t>
              </a:r>
              <a:br>
                <a:rPr lang="en-US" sz="1000" dirty="0">
                  <a:solidFill>
                    <a:schemeClr val="bg1"/>
                  </a:solidFill>
                  <a:latin typeface="Helvetica" pitchFamily="2" charset="0"/>
                </a:rPr>
              </a:br>
              <a:r>
                <a:rPr lang="en-US" sz="1000" dirty="0">
                  <a:solidFill>
                    <a:schemeClr val="bg1"/>
                  </a:solidFill>
                  <a:latin typeface="Helvetica" pitchFamily="2" charset="0"/>
                </a:rPr>
                <a:t>of leaders agree that automating more  customer tasks would help improve customer relationships and loyalty</a:t>
              </a:r>
            </a:p>
            <a:p>
              <a:pPr>
                <a:spcAft>
                  <a:spcPts val="1200"/>
                </a:spcAft>
              </a:pPr>
              <a:r>
                <a:rPr lang="en-US" sz="1000" b="1" dirty="0">
                  <a:solidFill>
                    <a:schemeClr val="accent1"/>
                  </a:solidFill>
                  <a:latin typeface="Helvetica" pitchFamily="2" charset="0"/>
                  <a:ea typeface="+mj-ea"/>
                  <a:cs typeface="+mj-cs"/>
                </a:rPr>
                <a:t>8x</a:t>
              </a:r>
              <a:br>
                <a:rPr lang="en-US" sz="1000" dirty="0">
                  <a:solidFill>
                    <a:schemeClr val="bg1"/>
                  </a:solidFill>
                  <a:latin typeface="Helvetica" pitchFamily="2" charset="0"/>
                </a:rPr>
              </a:br>
              <a:r>
                <a:rPr lang="en-US" sz="1000" dirty="0">
                  <a:solidFill>
                    <a:schemeClr val="bg1"/>
                  </a:solidFill>
                  <a:latin typeface="Helvetica" pitchFamily="2" charset="0"/>
                </a:rPr>
                <a:t>greater year-over-year improvement in costs for contact centers using intelligent CX programs</a:t>
              </a:r>
            </a:p>
            <a:p>
              <a:pPr>
                <a:spcAft>
                  <a:spcPts val="1200"/>
                </a:spcAft>
              </a:pPr>
              <a:r>
                <a:rPr lang="en-US" sz="1000" dirty="0">
                  <a:solidFill>
                    <a:schemeClr val="bg1"/>
                  </a:solidFill>
                  <a:latin typeface="Helvetica" pitchFamily="2" charset="0"/>
                </a:rPr>
                <a:t>Aberdeen, 2023</a:t>
              </a:r>
            </a:p>
          </p:txBody>
        </p:sp>
        <p:sp>
          <p:nvSpPr>
            <p:cNvPr id="36" name="TextBox 35">
              <a:extLst>
                <a:ext uri="{FF2B5EF4-FFF2-40B4-BE49-F238E27FC236}">
                  <a16:creationId xmlns:a16="http://schemas.microsoft.com/office/drawing/2014/main" id="{4C0F5B27-C72F-2DE9-D79B-2C648FDAD83A}"/>
                </a:ext>
              </a:extLst>
            </p:cNvPr>
            <p:cNvSpPr txBox="1"/>
            <p:nvPr/>
          </p:nvSpPr>
          <p:spPr>
            <a:xfrm>
              <a:off x="7488733" y="5256979"/>
              <a:ext cx="4427102" cy="1384995"/>
            </a:xfrm>
            <a:prstGeom prst="rect">
              <a:avLst/>
            </a:prstGeom>
            <a:noFill/>
          </p:spPr>
          <p:txBody>
            <a:bodyPr wrap="square">
              <a:spAutoFit/>
            </a:bodyPr>
            <a:lstStyle/>
            <a:p>
              <a:pPr>
                <a:lnSpc>
                  <a:spcPct val="90000"/>
                </a:lnSpc>
                <a:spcAft>
                  <a:spcPts val="1200"/>
                </a:spcAft>
              </a:pPr>
              <a:r>
                <a:rPr kumimoji="0" lang="en-US" sz="1000" b="1" i="0" u="none" strike="noStrike" kern="1200" cap="none" spc="0" normalizeH="0" baseline="0" noProof="0" dirty="0">
                  <a:ln>
                    <a:noFill/>
                  </a:ln>
                  <a:solidFill>
                    <a:schemeClr val="accent1"/>
                  </a:solidFill>
                  <a:effectLst/>
                  <a:uLnTx/>
                  <a:uFillTx/>
                  <a:latin typeface="Helvetica" pitchFamily="2" charset="0"/>
                  <a:ea typeface="+mj-ea"/>
                  <a:cs typeface="+mj-cs"/>
                </a:rPr>
                <a:t>KEY BENEFITS </a:t>
              </a:r>
            </a:p>
            <a:p>
              <a:pPr marL="0" indent="0">
                <a:lnSpc>
                  <a:spcPct val="90000"/>
                </a:lnSpc>
                <a:spcAft>
                  <a:spcPts val="1200"/>
                </a:spcAft>
                <a:buNone/>
              </a:pPr>
              <a:r>
                <a:rPr lang="en-US" sz="1000" dirty="0">
                  <a:solidFill>
                    <a:schemeClr val="bg1"/>
                  </a:solidFill>
                  <a:latin typeface="Helvetica" pitchFamily="2" charset="0"/>
                  <a:cs typeface="Calibri Light"/>
                </a:rPr>
                <a:t>Streamline operations, reduce cost of service, and optimize customer journeys across touchpoints</a:t>
              </a:r>
            </a:p>
            <a:p>
              <a:pPr>
                <a:lnSpc>
                  <a:spcPct val="90000"/>
                </a:lnSpc>
                <a:spcAft>
                  <a:spcPts val="1200"/>
                </a:spcAft>
              </a:pPr>
              <a:r>
                <a:rPr lang="en-US" sz="1000" dirty="0">
                  <a:solidFill>
                    <a:schemeClr val="bg1"/>
                  </a:solidFill>
                  <a:latin typeface="Helvetica" pitchFamily="2" charset="0"/>
                  <a:cs typeface="Calibri Light"/>
                </a:rPr>
                <a:t>Amplify the abilities of agents and supervisors with AI</a:t>
              </a:r>
              <a:endParaRPr lang="en-US" sz="1000" dirty="0">
                <a:solidFill>
                  <a:schemeClr val="bg1"/>
                </a:solidFill>
                <a:latin typeface="Helvetica" pitchFamily="2" charset="0"/>
                <a:ea typeface="Calibri"/>
                <a:cs typeface="Calibri Light"/>
              </a:endParaRPr>
            </a:p>
            <a:p>
              <a:pPr>
                <a:lnSpc>
                  <a:spcPct val="90000"/>
                </a:lnSpc>
                <a:spcAft>
                  <a:spcPts val="1200"/>
                </a:spcAft>
              </a:pPr>
              <a:r>
                <a:rPr lang="en-US" sz="1000" dirty="0">
                  <a:solidFill>
                    <a:schemeClr val="bg1"/>
                  </a:solidFill>
                  <a:latin typeface="Helvetica" pitchFamily="2" charset="0"/>
                  <a:cs typeface="Calibri Light"/>
                </a:rPr>
                <a:t>Use practical AI to accelerate time to market and advance AI through your  knowledge</a:t>
              </a:r>
            </a:p>
          </p:txBody>
        </p:sp>
        <p:sp>
          <p:nvSpPr>
            <p:cNvPr id="37" name="TextBox 36">
              <a:extLst>
                <a:ext uri="{FF2B5EF4-FFF2-40B4-BE49-F238E27FC236}">
                  <a16:creationId xmlns:a16="http://schemas.microsoft.com/office/drawing/2014/main" id="{822447E5-2975-405B-9E19-A4D41EF7100F}"/>
                </a:ext>
              </a:extLst>
            </p:cNvPr>
            <p:cNvSpPr txBox="1"/>
            <p:nvPr/>
          </p:nvSpPr>
          <p:spPr>
            <a:xfrm>
              <a:off x="7484554" y="3042576"/>
              <a:ext cx="4519254" cy="553998"/>
            </a:xfrm>
            <a:prstGeom prst="rect">
              <a:avLst/>
            </a:prstGeom>
            <a:noFill/>
          </p:spPr>
          <p:txBody>
            <a:bodyPr wrap="square">
              <a:spAutoFit/>
            </a:bodyPr>
            <a:lstStyle/>
            <a:p>
              <a:r>
                <a:rPr lang="en-GB" sz="1000" dirty="0">
                  <a:solidFill>
                    <a:schemeClr val="bg1"/>
                  </a:solidFill>
                  <a:latin typeface="Helvetica" pitchFamily="2" charset="0"/>
                </a:rPr>
                <a:t>Harness conversational and generative AI to implement new automation. Embedded across the Five9 platform, AI elevates customer, agent, manager, and admin experiences. </a:t>
              </a:r>
            </a:p>
          </p:txBody>
        </p:sp>
      </p:grpSp>
      <p:sp>
        <p:nvSpPr>
          <p:cNvPr id="11" name="Title 10">
            <a:extLst>
              <a:ext uri="{FF2B5EF4-FFF2-40B4-BE49-F238E27FC236}">
                <a16:creationId xmlns:a16="http://schemas.microsoft.com/office/drawing/2014/main" id="{78FC1111-D897-1A5C-F87C-926095F97242}"/>
              </a:ext>
            </a:extLst>
          </p:cNvPr>
          <p:cNvSpPr>
            <a:spLocks noGrp="1"/>
          </p:cNvSpPr>
          <p:nvPr>
            <p:ph type="title"/>
          </p:nvPr>
        </p:nvSpPr>
        <p:spPr/>
        <p:txBody>
          <a:bodyPr/>
          <a:lstStyle/>
          <a:p>
            <a:r>
              <a:rPr lang="en-GB" dirty="0">
                <a:solidFill>
                  <a:schemeClr val="bg1"/>
                </a:solidFill>
              </a:rPr>
              <a:t>Enterprise Contact Centre</a:t>
            </a:r>
          </a:p>
        </p:txBody>
      </p:sp>
      <p:grpSp>
        <p:nvGrpSpPr>
          <p:cNvPr id="26" name="Group 25">
            <a:extLst>
              <a:ext uri="{FF2B5EF4-FFF2-40B4-BE49-F238E27FC236}">
                <a16:creationId xmlns:a16="http://schemas.microsoft.com/office/drawing/2014/main" id="{9F9BF65F-304E-B5B7-5F61-7D693B428749}"/>
              </a:ext>
            </a:extLst>
          </p:cNvPr>
          <p:cNvGrpSpPr/>
          <p:nvPr/>
        </p:nvGrpSpPr>
        <p:grpSpPr>
          <a:xfrm>
            <a:off x="5363637" y="1220249"/>
            <a:ext cx="1938013" cy="2462489"/>
            <a:chOff x="6064438" y="1220249"/>
            <a:chExt cx="1938013" cy="2462489"/>
          </a:xfrm>
        </p:grpSpPr>
        <p:grpSp>
          <p:nvGrpSpPr>
            <p:cNvPr id="20" name="Group 19"/>
            <p:cNvGrpSpPr/>
            <p:nvPr/>
          </p:nvGrpSpPr>
          <p:grpSpPr>
            <a:xfrm>
              <a:off x="6064438" y="1220249"/>
              <a:ext cx="1938013" cy="2462489"/>
              <a:chOff x="6102184" y="312364"/>
              <a:chExt cx="1938013" cy="2462489"/>
            </a:xfrm>
          </p:grpSpPr>
          <p:sp>
            <p:nvSpPr>
              <p:cNvPr id="136" name="TextBox 135"/>
              <p:cNvSpPr txBox="1"/>
              <p:nvPr/>
            </p:nvSpPr>
            <p:spPr>
              <a:xfrm>
                <a:off x="6102184" y="1882301"/>
                <a:ext cx="1666782" cy="892552"/>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300" b="1">
                    <a:solidFill>
                      <a:schemeClr val="tx1"/>
                    </a:solidFill>
                    <a:latin typeface="Helvetica" pitchFamily="2" charset="0"/>
                  </a:rPr>
                  <a:t>Agent Assist, Knowledge, Summaries, Insights</a:t>
                </a:r>
                <a:endParaRPr kumimoji="0" lang="en-GB" sz="1300" b="1" i="0" u="none" strike="noStrike" kern="1200" cap="none" spc="0" normalizeH="0" baseline="0" noProof="0">
                  <a:ln>
                    <a:noFill/>
                  </a:ln>
                  <a:solidFill>
                    <a:schemeClr val="tx1"/>
                  </a:solidFill>
                  <a:effectLst/>
                  <a:uLnTx/>
                  <a:uFillTx/>
                  <a:latin typeface="Helvetica" pitchFamily="2" charset="0"/>
                </a:endParaRPr>
              </a:p>
            </p:txBody>
          </p:sp>
          <p:sp>
            <p:nvSpPr>
              <p:cNvPr id="56" name="Oval 55"/>
              <p:cNvSpPr/>
              <p:nvPr/>
            </p:nvSpPr>
            <p:spPr>
              <a:xfrm>
                <a:off x="6224260" y="312364"/>
                <a:ext cx="1394905" cy="1394905"/>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latin typeface="Helvetica" pitchFamily="2" charset="0"/>
                </a:endParaRPr>
              </a:p>
            </p:txBody>
          </p:sp>
          <p:pic>
            <p:nvPicPr>
              <p:cNvPr id="57" name="Picture 56"/>
              <p:cNvPicPr>
                <a:picLocks noChangeAspect="1"/>
              </p:cNvPicPr>
              <p:nvPr/>
            </p:nvPicPr>
            <p:blipFill rotWithShape="1">
              <a:blip r:embed="rId3">
                <a:extLst>
                  <a:ext uri="{28A0092B-C50C-407E-A947-70E740481C1C}">
                    <a14:useLocalDpi xmlns:a14="http://schemas.microsoft.com/office/drawing/2010/main" val="0"/>
                  </a:ext>
                </a:extLst>
              </a:blip>
              <a:srcRect l="75961" t="12851" r="10089" b="62525"/>
              <a:stretch/>
            </p:blipFill>
            <p:spPr>
              <a:xfrm>
                <a:off x="6336010" y="408789"/>
                <a:ext cx="1704187" cy="1694787"/>
              </a:xfrm>
              <a:prstGeom prst="rect">
                <a:avLst/>
              </a:prstGeom>
              <a:ln>
                <a:noFill/>
              </a:ln>
            </p:spPr>
          </p:pic>
        </p:grpSp>
        <p:sp>
          <p:nvSpPr>
            <p:cNvPr id="7" name="Graphic 1">
              <a:extLst>
                <a:ext uri="{FF2B5EF4-FFF2-40B4-BE49-F238E27FC236}">
                  <a16:creationId xmlns:a16="http://schemas.microsoft.com/office/drawing/2014/main" id="{D8A69FAA-4B1E-83E5-1777-96BBF37B8EE0}"/>
                </a:ext>
              </a:extLst>
            </p:cNvPr>
            <p:cNvSpPr>
              <a:spLocks noChangeAspect="1"/>
            </p:cNvSpPr>
            <p:nvPr/>
          </p:nvSpPr>
          <p:spPr>
            <a:xfrm>
              <a:off x="6675843" y="1612373"/>
              <a:ext cx="416246" cy="570948"/>
            </a:xfrm>
            <a:custGeom>
              <a:avLst/>
              <a:gdLst>
                <a:gd name="connsiteX0" fmla="*/ 4677937 w 4999616"/>
                <a:gd name="connsiteY0" fmla="*/ 2672650 h 6857776"/>
                <a:gd name="connsiteX1" fmla="*/ 4677937 w 4999616"/>
                <a:gd name="connsiteY1" fmla="*/ 3131467 h 6857776"/>
                <a:gd name="connsiteX2" fmla="*/ 4243985 w 4999616"/>
                <a:gd name="connsiteY2" fmla="*/ 3565418 h 6857776"/>
                <a:gd name="connsiteX3" fmla="*/ 3810033 w 4999616"/>
                <a:gd name="connsiteY3" fmla="*/ 3131467 h 6857776"/>
                <a:gd name="connsiteX4" fmla="*/ 3810033 w 4999616"/>
                <a:gd name="connsiteY4" fmla="*/ 2672650 h 6857776"/>
                <a:gd name="connsiteX5" fmla="*/ 4243985 w 4999616"/>
                <a:gd name="connsiteY5" fmla="*/ 2238699 h 6857776"/>
                <a:gd name="connsiteX6" fmla="*/ 4397294 w 4999616"/>
                <a:gd name="connsiteY6" fmla="*/ 2238699 h 6857776"/>
                <a:gd name="connsiteX7" fmla="*/ 4412899 w 4999616"/>
                <a:gd name="connsiteY7" fmla="*/ 1910774 h 6857776"/>
                <a:gd name="connsiteX8" fmla="*/ 2502117 w 4999616"/>
                <a:gd name="connsiteY8" fmla="*/ 0 h 6857776"/>
                <a:gd name="connsiteX9" fmla="*/ 701924 w 4999616"/>
                <a:gd name="connsiteY9" fmla="*/ 1270014 h 6857776"/>
                <a:gd name="connsiteX10" fmla="*/ 0 w 4999616"/>
                <a:gd name="connsiteY10" fmla="*/ 3242263 h 6857776"/>
                <a:gd name="connsiteX11" fmla="*/ 718360 w 4999616"/>
                <a:gd name="connsiteY11" fmla="*/ 3242263 h 6857776"/>
                <a:gd name="connsiteX12" fmla="*/ 718360 w 4999616"/>
                <a:gd name="connsiteY12" fmla="*/ 3902768 h 6857776"/>
                <a:gd name="connsiteX13" fmla="*/ 1953605 w 4999616"/>
                <a:gd name="connsiteY13" fmla="*/ 5138070 h 6857776"/>
                <a:gd name="connsiteX14" fmla="*/ 2222104 w 4999616"/>
                <a:gd name="connsiteY14" fmla="*/ 5138070 h 6857776"/>
                <a:gd name="connsiteX15" fmla="*/ 2222104 w 4999616"/>
                <a:gd name="connsiteY15" fmla="*/ 4816382 h 6857776"/>
                <a:gd name="connsiteX16" fmla="*/ 1953605 w 4999616"/>
                <a:gd name="connsiteY16" fmla="*/ 4816382 h 6857776"/>
                <a:gd name="connsiteX17" fmla="*/ 1040048 w 4999616"/>
                <a:gd name="connsiteY17" fmla="*/ 3902776 h 6857776"/>
                <a:gd name="connsiteX18" fmla="*/ 1040048 w 4999616"/>
                <a:gd name="connsiteY18" fmla="*/ 2920567 h 6857776"/>
                <a:gd name="connsiteX19" fmla="*/ 455937 w 4999616"/>
                <a:gd name="connsiteY19" fmla="*/ 2920567 h 6857776"/>
                <a:gd name="connsiteX20" fmla="*/ 1004968 w 4999616"/>
                <a:gd name="connsiteY20" fmla="*/ 1377868 h 6857776"/>
                <a:gd name="connsiteX21" fmla="*/ 2502117 w 4999616"/>
                <a:gd name="connsiteY21" fmla="*/ 321688 h 6857776"/>
                <a:gd name="connsiteX22" fmla="*/ 4091411 w 4999616"/>
                <a:gd name="connsiteY22" fmla="*/ 1903023 h 6857776"/>
                <a:gd name="connsiteX23" fmla="*/ 4089944 w 4999616"/>
                <a:gd name="connsiteY23" fmla="*/ 1932760 h 6857776"/>
                <a:gd name="connsiteX24" fmla="*/ 3488345 w 4999616"/>
                <a:gd name="connsiteY24" fmla="*/ 2672642 h 6857776"/>
                <a:gd name="connsiteX25" fmla="*/ 3488345 w 4999616"/>
                <a:gd name="connsiteY25" fmla="*/ 3131459 h 6857776"/>
                <a:gd name="connsiteX26" fmla="*/ 4085127 w 4999616"/>
                <a:gd name="connsiteY26" fmla="*/ 3869970 h 6857776"/>
                <a:gd name="connsiteX27" fmla="*/ 2241888 w 4999616"/>
                <a:gd name="connsiteY27" fmla="*/ 6063804 h 6857776"/>
                <a:gd name="connsiteX28" fmla="*/ 2157431 w 4999616"/>
                <a:gd name="connsiteY28" fmla="*/ 6083756 h 6857776"/>
                <a:gd name="connsiteX29" fmla="*/ 1775791 w 4999616"/>
                <a:gd name="connsiteY29" fmla="*/ 5893016 h 6857776"/>
                <a:gd name="connsiteX30" fmla="*/ 1293467 w 4999616"/>
                <a:gd name="connsiteY30" fmla="*/ 6375396 h 6857776"/>
                <a:gd name="connsiteX31" fmla="*/ 1775791 w 4999616"/>
                <a:gd name="connsiteY31" fmla="*/ 6857777 h 6857776"/>
                <a:gd name="connsiteX32" fmla="*/ 2256657 w 4999616"/>
                <a:gd name="connsiteY32" fmla="*/ 6390891 h 6857776"/>
                <a:gd name="connsiteX33" fmla="*/ 2315819 w 4999616"/>
                <a:gd name="connsiteY33" fmla="*/ 6376912 h 6857776"/>
                <a:gd name="connsiteX34" fmla="*/ 4406815 w 4999616"/>
                <a:gd name="connsiteY34" fmla="*/ 3868941 h 6857776"/>
                <a:gd name="connsiteX35" fmla="*/ 4999617 w 4999616"/>
                <a:gd name="connsiteY35" fmla="*/ 3131459 h 6857776"/>
                <a:gd name="connsiteX36" fmla="*/ 4999617 w 4999616"/>
                <a:gd name="connsiteY36" fmla="*/ 2672642 h 6857776"/>
                <a:gd name="connsiteX37" fmla="*/ 4677937 w 4999616"/>
                <a:gd name="connsiteY37" fmla="*/ 2672642 h 6857776"/>
                <a:gd name="connsiteX38" fmla="*/ 1775799 w 4999616"/>
                <a:gd name="connsiteY38" fmla="*/ 6536097 h 6857776"/>
                <a:gd name="connsiteX39" fmla="*/ 1615163 w 4999616"/>
                <a:gd name="connsiteY39" fmla="*/ 6375404 h 6857776"/>
                <a:gd name="connsiteX40" fmla="*/ 1775799 w 4999616"/>
                <a:gd name="connsiteY40" fmla="*/ 6214712 h 6857776"/>
                <a:gd name="connsiteX41" fmla="*/ 1936540 w 4999616"/>
                <a:gd name="connsiteY41" fmla="*/ 6375404 h 6857776"/>
                <a:gd name="connsiteX42" fmla="*/ 1775799 w 4999616"/>
                <a:gd name="connsiteY42" fmla="*/ 6536097 h 685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999616" h="6857776">
                  <a:moveTo>
                    <a:pt x="4677937" y="2672650"/>
                  </a:moveTo>
                  <a:lnTo>
                    <a:pt x="4677937" y="3131467"/>
                  </a:lnTo>
                  <a:cubicBezTo>
                    <a:pt x="4677937" y="3370747"/>
                    <a:pt x="4483266" y="3565418"/>
                    <a:pt x="4243985" y="3565418"/>
                  </a:cubicBezTo>
                  <a:cubicBezTo>
                    <a:pt x="4004705" y="3565418"/>
                    <a:pt x="3810033" y="3370747"/>
                    <a:pt x="3810033" y="3131467"/>
                  </a:cubicBezTo>
                  <a:lnTo>
                    <a:pt x="3810033" y="2672650"/>
                  </a:lnTo>
                  <a:cubicBezTo>
                    <a:pt x="3810033" y="2433370"/>
                    <a:pt x="4004705" y="2238699"/>
                    <a:pt x="4243985" y="2238699"/>
                  </a:cubicBezTo>
                  <a:lnTo>
                    <a:pt x="4397294" y="2238699"/>
                  </a:lnTo>
                  <a:lnTo>
                    <a:pt x="4412899" y="1910774"/>
                  </a:lnTo>
                  <a:cubicBezTo>
                    <a:pt x="4412892" y="857162"/>
                    <a:pt x="3555681" y="0"/>
                    <a:pt x="2502117" y="0"/>
                  </a:cubicBezTo>
                  <a:cubicBezTo>
                    <a:pt x="1695792" y="0"/>
                    <a:pt x="972409" y="510395"/>
                    <a:pt x="701924" y="1270014"/>
                  </a:cubicBezTo>
                  <a:lnTo>
                    <a:pt x="0" y="3242263"/>
                  </a:lnTo>
                  <a:lnTo>
                    <a:pt x="718360" y="3242263"/>
                  </a:lnTo>
                  <a:lnTo>
                    <a:pt x="718360" y="3902768"/>
                  </a:lnTo>
                  <a:cubicBezTo>
                    <a:pt x="718360" y="4583903"/>
                    <a:pt x="1272526" y="5138070"/>
                    <a:pt x="1953605" y="5138070"/>
                  </a:cubicBezTo>
                  <a:lnTo>
                    <a:pt x="2222104" y="5138070"/>
                  </a:lnTo>
                  <a:lnTo>
                    <a:pt x="2222104" y="4816382"/>
                  </a:lnTo>
                  <a:lnTo>
                    <a:pt x="1953605" y="4816382"/>
                  </a:lnTo>
                  <a:cubicBezTo>
                    <a:pt x="1449917" y="4816382"/>
                    <a:pt x="1040048" y="4406520"/>
                    <a:pt x="1040048" y="3902776"/>
                  </a:cubicBezTo>
                  <a:lnTo>
                    <a:pt x="1040048" y="2920567"/>
                  </a:lnTo>
                  <a:lnTo>
                    <a:pt x="455937" y="2920567"/>
                  </a:lnTo>
                  <a:lnTo>
                    <a:pt x="1004968" y="1377868"/>
                  </a:lnTo>
                  <a:cubicBezTo>
                    <a:pt x="1229903" y="746166"/>
                    <a:pt x="1831509" y="321688"/>
                    <a:pt x="2502117" y="321688"/>
                  </a:cubicBezTo>
                  <a:cubicBezTo>
                    <a:pt x="3378394" y="321688"/>
                    <a:pt x="4091204" y="1034553"/>
                    <a:pt x="4091411" y="1903023"/>
                  </a:cubicBezTo>
                  <a:lnTo>
                    <a:pt x="4089944" y="1932760"/>
                  </a:lnTo>
                  <a:cubicBezTo>
                    <a:pt x="3746892" y="2004123"/>
                    <a:pt x="3488345" y="2308746"/>
                    <a:pt x="3488345" y="2672642"/>
                  </a:cubicBezTo>
                  <a:lnTo>
                    <a:pt x="3488345" y="3131459"/>
                  </a:lnTo>
                  <a:cubicBezTo>
                    <a:pt x="3488345" y="3493609"/>
                    <a:pt x="3744539" y="3796765"/>
                    <a:pt x="4085127" y="3869970"/>
                  </a:cubicBezTo>
                  <a:cubicBezTo>
                    <a:pt x="4022974" y="4926445"/>
                    <a:pt x="3283674" y="5817482"/>
                    <a:pt x="2241888" y="6063804"/>
                  </a:cubicBezTo>
                  <a:lnTo>
                    <a:pt x="2157431" y="6083756"/>
                  </a:lnTo>
                  <a:cubicBezTo>
                    <a:pt x="2069210" y="5968605"/>
                    <a:pt x="1931715" y="5893016"/>
                    <a:pt x="1775791" y="5893016"/>
                  </a:cubicBezTo>
                  <a:cubicBezTo>
                    <a:pt x="1509813" y="5893016"/>
                    <a:pt x="1293467" y="6109418"/>
                    <a:pt x="1293467" y="6375396"/>
                  </a:cubicBezTo>
                  <a:cubicBezTo>
                    <a:pt x="1293467" y="6641375"/>
                    <a:pt x="1509813" y="6857777"/>
                    <a:pt x="1775791" y="6857777"/>
                  </a:cubicBezTo>
                  <a:cubicBezTo>
                    <a:pt x="2036483" y="6857777"/>
                    <a:pt x="2248276" y="6649565"/>
                    <a:pt x="2256657" y="6390891"/>
                  </a:cubicBezTo>
                  <a:lnTo>
                    <a:pt x="2315819" y="6376912"/>
                  </a:lnTo>
                  <a:cubicBezTo>
                    <a:pt x="3503840" y="6096005"/>
                    <a:pt x="4344718" y="5075757"/>
                    <a:pt x="4406815" y="3868941"/>
                  </a:cubicBezTo>
                  <a:cubicBezTo>
                    <a:pt x="4745417" y="3794197"/>
                    <a:pt x="4999617" y="3492165"/>
                    <a:pt x="4999617" y="3131459"/>
                  </a:cubicBezTo>
                  <a:lnTo>
                    <a:pt x="4999617" y="2672642"/>
                  </a:lnTo>
                  <a:lnTo>
                    <a:pt x="4677937" y="2672642"/>
                  </a:lnTo>
                  <a:close/>
                  <a:moveTo>
                    <a:pt x="1775799" y="6536097"/>
                  </a:moveTo>
                  <a:cubicBezTo>
                    <a:pt x="1687211" y="6536097"/>
                    <a:pt x="1615163" y="6464000"/>
                    <a:pt x="1615163" y="6375404"/>
                  </a:cubicBezTo>
                  <a:cubicBezTo>
                    <a:pt x="1615163" y="6286817"/>
                    <a:pt x="1687211" y="6214712"/>
                    <a:pt x="1775799" y="6214712"/>
                  </a:cubicBezTo>
                  <a:cubicBezTo>
                    <a:pt x="1864387" y="6214712"/>
                    <a:pt x="1936540" y="6286809"/>
                    <a:pt x="1936540" y="6375404"/>
                  </a:cubicBezTo>
                  <a:cubicBezTo>
                    <a:pt x="1936540" y="6463992"/>
                    <a:pt x="1864387" y="6536097"/>
                    <a:pt x="1775799" y="6536097"/>
                  </a:cubicBezTo>
                  <a:close/>
                </a:path>
              </a:pathLst>
            </a:custGeom>
            <a:solidFill>
              <a:schemeClr val="tx1"/>
            </a:solidFill>
            <a:ln w="796" cap="flat">
              <a:noFill/>
              <a:prstDash val="solid"/>
              <a:miter/>
            </a:ln>
          </p:spPr>
          <p:txBody>
            <a:bodyPr rtlCol="0" anchor="ctr"/>
            <a:lstStyle/>
            <a:p>
              <a:endParaRPr lang="en-US">
                <a:latin typeface="Helvetica" pitchFamily="2" charset="0"/>
              </a:endParaRPr>
            </a:p>
          </p:txBody>
        </p:sp>
      </p:grpSp>
      <p:grpSp>
        <p:nvGrpSpPr>
          <p:cNvPr id="33" name="Group 32">
            <a:extLst>
              <a:ext uri="{FF2B5EF4-FFF2-40B4-BE49-F238E27FC236}">
                <a16:creationId xmlns:a16="http://schemas.microsoft.com/office/drawing/2014/main" id="{533154A3-1EEC-CB8B-8A70-4DA3FEE1F5FA}"/>
              </a:ext>
            </a:extLst>
          </p:cNvPr>
          <p:cNvGrpSpPr/>
          <p:nvPr/>
        </p:nvGrpSpPr>
        <p:grpSpPr>
          <a:xfrm>
            <a:off x="5258926" y="3762571"/>
            <a:ext cx="1911460" cy="1894112"/>
            <a:chOff x="5959727" y="3762571"/>
            <a:chExt cx="1911460" cy="1894112"/>
          </a:xfrm>
        </p:grpSpPr>
        <p:grpSp>
          <p:nvGrpSpPr>
            <p:cNvPr id="27" name="Group 26"/>
            <p:cNvGrpSpPr/>
            <p:nvPr/>
          </p:nvGrpSpPr>
          <p:grpSpPr>
            <a:xfrm>
              <a:off x="5959727" y="3762571"/>
              <a:ext cx="1911460" cy="1894112"/>
              <a:chOff x="6112279" y="4752311"/>
              <a:chExt cx="1911460" cy="1894112"/>
            </a:xfrm>
          </p:grpSpPr>
          <p:sp>
            <p:nvSpPr>
              <p:cNvPr id="81" name="Oval 80"/>
              <p:cNvSpPr/>
              <p:nvPr/>
            </p:nvSpPr>
            <p:spPr>
              <a:xfrm>
                <a:off x="6224260" y="4752311"/>
                <a:ext cx="1394905" cy="1394905"/>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atin typeface="Helvetica" pitchFamily="2" charset="0"/>
                </a:endParaRPr>
              </a:p>
            </p:txBody>
          </p:sp>
          <p:pic>
            <p:nvPicPr>
              <p:cNvPr id="82" name="Picture 81"/>
              <p:cNvPicPr>
                <a:picLocks noChangeAspect="1"/>
              </p:cNvPicPr>
              <p:nvPr/>
            </p:nvPicPr>
            <p:blipFill rotWithShape="1">
              <a:blip r:embed="rId3">
                <a:extLst>
                  <a:ext uri="{28A0092B-C50C-407E-A947-70E740481C1C}">
                    <a14:useLocalDpi xmlns:a14="http://schemas.microsoft.com/office/drawing/2010/main" val="0"/>
                  </a:ext>
                </a:extLst>
              </a:blip>
              <a:srcRect l="75961" t="12851" r="10089" b="62525"/>
              <a:stretch/>
            </p:blipFill>
            <p:spPr>
              <a:xfrm>
                <a:off x="6319552" y="4856219"/>
                <a:ext cx="1704187" cy="1694787"/>
              </a:xfrm>
              <a:prstGeom prst="rect">
                <a:avLst/>
              </a:prstGeom>
              <a:ln>
                <a:noFill/>
              </a:ln>
            </p:spPr>
          </p:pic>
          <p:sp>
            <p:nvSpPr>
              <p:cNvPr id="177" name="TextBox 176"/>
              <p:cNvSpPr txBox="1"/>
              <p:nvPr/>
            </p:nvSpPr>
            <p:spPr>
              <a:xfrm>
                <a:off x="6112279" y="6354035"/>
                <a:ext cx="1704187" cy="292388"/>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300" b="1">
                    <a:solidFill>
                      <a:schemeClr val="tx1"/>
                    </a:solidFill>
                    <a:latin typeface="Helvetica" pitchFamily="2" charset="0"/>
                  </a:rPr>
                  <a:t>CRM Connectors</a:t>
                </a:r>
                <a:endParaRPr kumimoji="0" lang="en-GB" sz="1300" b="1" i="0" u="none" strike="noStrike" kern="1200" cap="none" spc="0" normalizeH="0" baseline="0" noProof="0">
                  <a:ln>
                    <a:noFill/>
                  </a:ln>
                  <a:solidFill>
                    <a:schemeClr val="tx1"/>
                  </a:solidFill>
                  <a:effectLst/>
                  <a:uLnTx/>
                  <a:uFillTx/>
                  <a:latin typeface="Helvetica" pitchFamily="2" charset="0"/>
                </a:endParaRPr>
              </a:p>
            </p:txBody>
          </p:sp>
        </p:grpSp>
        <p:pic>
          <p:nvPicPr>
            <p:cNvPr id="12" name="Graphic 11" descr="Plugged Unplugged with solid fill">
              <a:extLst>
                <a:ext uri="{FF2B5EF4-FFF2-40B4-BE49-F238E27FC236}">
                  <a16:creationId xmlns:a16="http://schemas.microsoft.com/office/drawing/2014/main" id="{31FD3A68-3EDF-B3A7-5709-0672B485D5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81167" y="4174528"/>
              <a:ext cx="608266" cy="608264"/>
            </a:xfrm>
            <a:prstGeom prst="rect">
              <a:avLst/>
            </a:prstGeom>
          </p:spPr>
        </p:pic>
      </p:grpSp>
    </p:spTree>
    <p:extLst>
      <p:ext uri="{BB962C8B-B14F-4D97-AF65-F5344CB8AC3E}">
        <p14:creationId xmlns:p14="http://schemas.microsoft.com/office/powerpoint/2010/main" val="25714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4000" decel="74000" fill="hold" nodeType="withEffect">
                                  <p:stCondLst>
                                    <p:cond delay="25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125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150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175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nodeType="withEffect">
                                  <p:stCondLst>
                                    <p:cond delay="200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225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BCCC5E-2123-37BA-0A68-0B6E32B519E8}"/>
              </a:ext>
            </a:extLst>
          </p:cNvPr>
          <p:cNvSpPr>
            <a:spLocks noGrp="1"/>
          </p:cNvSpPr>
          <p:nvPr>
            <p:ph type="title"/>
          </p:nvPr>
        </p:nvSpPr>
        <p:spPr>
          <a:xfrm>
            <a:off x="2768600" y="6875"/>
            <a:ext cx="8966200" cy="749300"/>
          </a:xfrm>
        </p:spPr>
        <p:txBody>
          <a:bodyPr/>
          <a:lstStyle/>
          <a:p>
            <a:r>
              <a:rPr lang="en-GB" err="1"/>
              <a:t>GeniusAI</a:t>
            </a:r>
            <a:r>
              <a:rPr lang="en-GB"/>
              <a:t> Process</a:t>
            </a:r>
          </a:p>
        </p:txBody>
      </p:sp>
      <p:pic>
        <p:nvPicPr>
          <p:cNvPr id="4" name="Graphic 3">
            <a:extLst>
              <a:ext uri="{FF2B5EF4-FFF2-40B4-BE49-F238E27FC236}">
                <a16:creationId xmlns:a16="http://schemas.microsoft.com/office/drawing/2014/main" id="{60079A70-53D8-D4C6-0C6B-03317726DD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2273" y="1257707"/>
            <a:ext cx="5499911" cy="4746811"/>
          </a:xfrm>
          <a:prstGeom prst="rect">
            <a:avLst/>
          </a:prstGeom>
        </p:spPr>
      </p:pic>
      <p:sp>
        <p:nvSpPr>
          <p:cNvPr id="7" name="TextBox 6">
            <a:extLst>
              <a:ext uri="{FF2B5EF4-FFF2-40B4-BE49-F238E27FC236}">
                <a16:creationId xmlns:a16="http://schemas.microsoft.com/office/drawing/2014/main" id="{DCDCC0B9-6D7F-C73F-4B9E-F86870B9E817}"/>
              </a:ext>
            </a:extLst>
          </p:cNvPr>
          <p:cNvSpPr txBox="1"/>
          <p:nvPr/>
        </p:nvSpPr>
        <p:spPr>
          <a:xfrm>
            <a:off x="457200" y="885259"/>
            <a:ext cx="11277600" cy="584775"/>
          </a:xfrm>
          <a:prstGeom prst="rect">
            <a:avLst/>
          </a:prstGeom>
          <a:noFill/>
        </p:spPr>
        <p:txBody>
          <a:bodyPr wrap="square" lIns="91440" tIns="45720" rIns="91440" bIns="45720" anchor="t">
            <a:spAutoFit/>
          </a:bodyPr>
          <a:lstStyle/>
          <a:p>
            <a:r>
              <a:rPr lang="en-US" sz="1600">
                <a:solidFill>
                  <a:schemeClr val="bg2"/>
                </a:solidFill>
                <a:effectLst/>
                <a:latin typeface="Helvetica" pitchFamily="2" charset="0"/>
                <a:ea typeface="Calibri"/>
                <a:cs typeface="Calibri"/>
              </a:rPr>
              <a:t>Five9’s commitment to future-proofing your contact center is reflected in </a:t>
            </a:r>
            <a:r>
              <a:rPr lang="en-US" sz="1600">
                <a:solidFill>
                  <a:schemeClr val="bg2"/>
                </a:solidFill>
                <a:latin typeface="Helvetica" pitchFamily="2" charset="0"/>
                <a:ea typeface="Calibri"/>
                <a:cs typeface="Calibri"/>
              </a:rPr>
              <a:t>four</a:t>
            </a:r>
            <a:r>
              <a:rPr lang="en-US" sz="1600">
                <a:solidFill>
                  <a:schemeClr val="bg2"/>
                </a:solidFill>
                <a:effectLst/>
                <a:latin typeface="Helvetica" pitchFamily="2" charset="0"/>
                <a:ea typeface="Calibri"/>
                <a:cs typeface="Calibri"/>
              </a:rPr>
              <a:t> core strategy tenets that steer the development of our AI platform.</a:t>
            </a:r>
          </a:p>
        </p:txBody>
      </p:sp>
      <p:sp>
        <p:nvSpPr>
          <p:cNvPr id="20" name="TextBox 19">
            <a:extLst>
              <a:ext uri="{FF2B5EF4-FFF2-40B4-BE49-F238E27FC236}">
                <a16:creationId xmlns:a16="http://schemas.microsoft.com/office/drawing/2014/main" id="{DF0D5CA9-9E69-1E58-90E5-B501657A04B2}"/>
              </a:ext>
            </a:extLst>
          </p:cNvPr>
          <p:cNvSpPr txBox="1"/>
          <p:nvPr/>
        </p:nvSpPr>
        <p:spPr>
          <a:xfrm>
            <a:off x="884163" y="4238807"/>
            <a:ext cx="5531766" cy="175432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cs typeface="Poppins" pitchFamily="2" charset="77"/>
              </a:rPr>
              <a:t>Five9 Genius AI Process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7EDEEF"/>
              </a:solidFill>
              <a:effectLst/>
              <a:uLnTx/>
              <a:uFillTx/>
              <a:latin typeface="Helvetica" pitchFamily="2" charset="0"/>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solidFill>
                <a:effectLst/>
                <a:uLnTx/>
                <a:uFillTx/>
                <a:latin typeface="Helvetica" pitchFamily="2" charset="0"/>
                <a:cs typeface="Poppins" pitchFamily="2" charset="77"/>
              </a:rPr>
              <a:t>A </a:t>
            </a:r>
            <a:r>
              <a:rPr kumimoji="0" lang="en-US" sz="2800" b="1" i="0" u="none" strike="noStrike" kern="1200" cap="none" spc="0" normalizeH="0" baseline="0" noProof="0">
                <a:ln>
                  <a:noFill/>
                </a:ln>
                <a:solidFill>
                  <a:schemeClr val="bg2"/>
                </a:solidFill>
                <a:effectLst/>
                <a:uLnTx/>
                <a:uFillTx/>
                <a:latin typeface="Helvetica" pitchFamily="2" charset="0"/>
                <a:cs typeface="Poppins" pitchFamily="2" charset="77"/>
              </a:rPr>
              <a:t>4-step</a:t>
            </a:r>
            <a:r>
              <a:rPr kumimoji="0" lang="en-US" sz="2800" b="0" i="0" u="none" strike="noStrike" kern="1200" cap="none" spc="0" normalizeH="0" baseline="0" noProof="0">
                <a:ln>
                  <a:noFill/>
                </a:ln>
                <a:solidFill>
                  <a:schemeClr val="bg2"/>
                </a:solidFill>
                <a:effectLst/>
                <a:uLnTx/>
                <a:uFillTx/>
                <a:latin typeface="Helvetica" pitchFamily="2" charset="0"/>
                <a:cs typeface="Poppins" pitchFamily="2" charset="77"/>
              </a:rPr>
              <a:t> strategic guide for delivering AI business value.</a:t>
            </a:r>
            <a:endParaRPr kumimoji="0" lang="en-US" sz="2800" b="0" i="0" u="none" strike="noStrike" kern="1200" cap="none" spc="0" normalizeH="0" baseline="0" noProof="0">
              <a:ln>
                <a:noFill/>
              </a:ln>
              <a:solidFill>
                <a:schemeClr val="bg2"/>
              </a:solidFill>
              <a:effectLst/>
              <a:uLnTx/>
              <a:uFillTx/>
              <a:latin typeface="Helvetica" pitchFamily="2" charset="0"/>
              <a:ea typeface="Calibri"/>
              <a:cs typeface="Poppins" pitchFamily="2" charset="77"/>
            </a:endParaRPr>
          </a:p>
        </p:txBody>
      </p:sp>
      <p:grpSp>
        <p:nvGrpSpPr>
          <p:cNvPr id="36" name="Group 35">
            <a:extLst>
              <a:ext uri="{FF2B5EF4-FFF2-40B4-BE49-F238E27FC236}">
                <a16:creationId xmlns:a16="http://schemas.microsoft.com/office/drawing/2014/main" id="{AF4FE79C-3F72-13C8-799F-437DFE188C99}"/>
              </a:ext>
            </a:extLst>
          </p:cNvPr>
          <p:cNvGrpSpPr/>
          <p:nvPr/>
        </p:nvGrpSpPr>
        <p:grpSpPr>
          <a:xfrm>
            <a:off x="241983" y="1750551"/>
            <a:ext cx="1683556" cy="2196488"/>
            <a:chOff x="241983" y="1750551"/>
            <a:chExt cx="1683556" cy="2196488"/>
          </a:xfrm>
        </p:grpSpPr>
        <p:grpSp>
          <p:nvGrpSpPr>
            <p:cNvPr id="28" name="Group 27">
              <a:extLst>
                <a:ext uri="{FF2B5EF4-FFF2-40B4-BE49-F238E27FC236}">
                  <a16:creationId xmlns:a16="http://schemas.microsoft.com/office/drawing/2014/main" id="{163C76AA-A164-3464-0C17-55D4C79BEA85}"/>
                </a:ext>
              </a:extLst>
            </p:cNvPr>
            <p:cNvGrpSpPr/>
            <p:nvPr/>
          </p:nvGrpSpPr>
          <p:grpSpPr>
            <a:xfrm>
              <a:off x="586461" y="1750551"/>
              <a:ext cx="994601" cy="994601"/>
              <a:chOff x="586461" y="1750551"/>
              <a:chExt cx="994601" cy="994601"/>
            </a:xfrm>
          </p:grpSpPr>
          <p:sp>
            <p:nvSpPr>
              <p:cNvPr id="6" name="Oval 5">
                <a:extLst>
                  <a:ext uri="{FF2B5EF4-FFF2-40B4-BE49-F238E27FC236}">
                    <a16:creationId xmlns:a16="http://schemas.microsoft.com/office/drawing/2014/main" id="{E04E32B6-63E2-506A-DCBA-EA99EC89EBA3}"/>
                  </a:ext>
                </a:extLst>
              </p:cNvPr>
              <p:cNvSpPr/>
              <p:nvPr/>
            </p:nvSpPr>
            <p:spPr>
              <a:xfrm>
                <a:off x="586461" y="1750551"/>
                <a:ext cx="994601" cy="994601"/>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8" name="Graphic 7">
                <a:extLst>
                  <a:ext uri="{FF2B5EF4-FFF2-40B4-BE49-F238E27FC236}">
                    <a16:creationId xmlns:a16="http://schemas.microsoft.com/office/drawing/2014/main" id="{624FE427-40B0-921D-7D8E-AE7D735B09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615" y="1860468"/>
                <a:ext cx="710292" cy="710292"/>
              </a:xfrm>
              <a:prstGeom prst="rect">
                <a:avLst/>
              </a:prstGeom>
            </p:spPr>
          </p:pic>
        </p:grpSp>
        <p:grpSp>
          <p:nvGrpSpPr>
            <p:cNvPr id="32" name="Group 31">
              <a:extLst>
                <a:ext uri="{FF2B5EF4-FFF2-40B4-BE49-F238E27FC236}">
                  <a16:creationId xmlns:a16="http://schemas.microsoft.com/office/drawing/2014/main" id="{EAD7E595-71D9-F7BB-AF6A-0608398EB7B3}"/>
                </a:ext>
              </a:extLst>
            </p:cNvPr>
            <p:cNvGrpSpPr/>
            <p:nvPr/>
          </p:nvGrpSpPr>
          <p:grpSpPr>
            <a:xfrm>
              <a:off x="241983" y="2834813"/>
              <a:ext cx="1683556" cy="1112226"/>
              <a:chOff x="241983" y="2834813"/>
              <a:chExt cx="1683556" cy="1112226"/>
            </a:xfrm>
          </p:grpSpPr>
          <p:sp>
            <p:nvSpPr>
              <p:cNvPr id="12" name="TextBox 11">
                <a:extLst>
                  <a:ext uri="{FF2B5EF4-FFF2-40B4-BE49-F238E27FC236}">
                    <a16:creationId xmlns:a16="http://schemas.microsoft.com/office/drawing/2014/main" id="{927E4452-E5CB-D630-44B8-26C27D49AA9E}"/>
                  </a:ext>
                </a:extLst>
              </p:cNvPr>
              <p:cNvSpPr txBox="1"/>
              <p:nvPr/>
            </p:nvSpPr>
            <p:spPr>
              <a:xfrm>
                <a:off x="293217" y="2834813"/>
                <a:ext cx="1581089" cy="442937"/>
              </a:xfrm>
              <a:prstGeom prst="rect">
                <a:avLst/>
              </a:prstGeom>
            </p:spPr>
            <p:txBody>
              <a:bodyPr wrap="none" lIns="0" tIns="91440" rIns="0" bIns="0" rtlCol="0" anchor="ctr">
                <a:noAutofit/>
              </a:bodyPr>
              <a:lstStyle/>
              <a:p>
                <a:pPr algn="ctr">
                  <a:lnSpc>
                    <a:spcPct val="80000"/>
                  </a:lnSpc>
                  <a:spcBef>
                    <a:spcPts val="1000"/>
                  </a:spcBef>
                  <a:defRPr/>
                </a:pPr>
                <a:r>
                  <a:rPr lang="en-US">
                    <a:solidFill>
                      <a:schemeClr val="bg2"/>
                    </a:solidFill>
                    <a:latin typeface="Helvetica" pitchFamily="2" charset="0"/>
                    <a:cs typeface="Calibri Light" panose="020F0302020204030204" pitchFamily="34" charset="0"/>
                  </a:rPr>
                  <a:t>Embedded AI</a:t>
                </a:r>
              </a:p>
            </p:txBody>
          </p:sp>
          <p:sp>
            <p:nvSpPr>
              <p:cNvPr id="16" name="TextBox 15">
                <a:extLst>
                  <a:ext uri="{FF2B5EF4-FFF2-40B4-BE49-F238E27FC236}">
                    <a16:creationId xmlns:a16="http://schemas.microsoft.com/office/drawing/2014/main" id="{698B4476-ECA1-BD3A-E4A8-9F7A316D62C5}"/>
                  </a:ext>
                </a:extLst>
              </p:cNvPr>
              <p:cNvSpPr txBox="1"/>
              <p:nvPr/>
            </p:nvSpPr>
            <p:spPr>
              <a:xfrm>
                <a:off x="241983" y="3260761"/>
                <a:ext cx="1683556" cy="686278"/>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itchFamily="2" charset="0"/>
                  </a:rPr>
                  <a:t>AI across every contact center application</a:t>
                </a:r>
              </a:p>
            </p:txBody>
          </p:sp>
        </p:grpSp>
      </p:grpSp>
      <p:grpSp>
        <p:nvGrpSpPr>
          <p:cNvPr id="37" name="Group 36">
            <a:extLst>
              <a:ext uri="{FF2B5EF4-FFF2-40B4-BE49-F238E27FC236}">
                <a16:creationId xmlns:a16="http://schemas.microsoft.com/office/drawing/2014/main" id="{FC888233-0AEC-516E-4EC7-8A6E49C74306}"/>
              </a:ext>
            </a:extLst>
          </p:cNvPr>
          <p:cNvGrpSpPr/>
          <p:nvPr/>
        </p:nvGrpSpPr>
        <p:grpSpPr>
          <a:xfrm>
            <a:off x="1795633" y="1750551"/>
            <a:ext cx="1667866" cy="2239838"/>
            <a:chOff x="1795633" y="1750551"/>
            <a:chExt cx="1667866" cy="2239838"/>
          </a:xfrm>
        </p:grpSpPr>
        <p:grpSp>
          <p:nvGrpSpPr>
            <p:cNvPr id="29" name="Group 28">
              <a:extLst>
                <a:ext uri="{FF2B5EF4-FFF2-40B4-BE49-F238E27FC236}">
                  <a16:creationId xmlns:a16="http://schemas.microsoft.com/office/drawing/2014/main" id="{F1F8A8B4-5A94-8B8E-B7BD-6C4DACEDE380}"/>
                </a:ext>
              </a:extLst>
            </p:cNvPr>
            <p:cNvGrpSpPr/>
            <p:nvPr/>
          </p:nvGrpSpPr>
          <p:grpSpPr>
            <a:xfrm>
              <a:off x="2132266" y="1750551"/>
              <a:ext cx="994601" cy="994601"/>
              <a:chOff x="2132266" y="1750551"/>
              <a:chExt cx="994601" cy="994601"/>
            </a:xfrm>
          </p:grpSpPr>
          <p:sp>
            <p:nvSpPr>
              <p:cNvPr id="21" name="Oval 20">
                <a:extLst>
                  <a:ext uri="{FF2B5EF4-FFF2-40B4-BE49-F238E27FC236}">
                    <a16:creationId xmlns:a16="http://schemas.microsoft.com/office/drawing/2014/main" id="{7EDC5AD8-BB42-0AF0-52EF-F681F2742C1E}"/>
                  </a:ext>
                </a:extLst>
              </p:cNvPr>
              <p:cNvSpPr/>
              <p:nvPr/>
            </p:nvSpPr>
            <p:spPr>
              <a:xfrm>
                <a:off x="2132266" y="1750551"/>
                <a:ext cx="994601" cy="994601"/>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10" name="Graphic 9">
                <a:extLst>
                  <a:ext uri="{FF2B5EF4-FFF2-40B4-BE49-F238E27FC236}">
                    <a16:creationId xmlns:a16="http://schemas.microsoft.com/office/drawing/2014/main" id="{9DDA73AD-7471-29AE-86CE-A0B3CEC5C5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74420" y="1860468"/>
                <a:ext cx="710292" cy="710292"/>
              </a:xfrm>
              <a:prstGeom prst="rect">
                <a:avLst/>
              </a:prstGeom>
            </p:spPr>
          </p:pic>
        </p:grpSp>
        <p:grpSp>
          <p:nvGrpSpPr>
            <p:cNvPr id="33" name="Group 32">
              <a:extLst>
                <a:ext uri="{FF2B5EF4-FFF2-40B4-BE49-F238E27FC236}">
                  <a16:creationId xmlns:a16="http://schemas.microsoft.com/office/drawing/2014/main" id="{641DB7A7-0751-12DE-A19A-3323C945DCE3}"/>
                </a:ext>
              </a:extLst>
            </p:cNvPr>
            <p:cNvGrpSpPr/>
            <p:nvPr/>
          </p:nvGrpSpPr>
          <p:grpSpPr>
            <a:xfrm>
              <a:off x="1795633" y="2838764"/>
              <a:ext cx="1667866" cy="1151625"/>
              <a:chOff x="1795633" y="2838764"/>
              <a:chExt cx="1667866" cy="1151625"/>
            </a:xfrm>
          </p:grpSpPr>
          <p:sp>
            <p:nvSpPr>
              <p:cNvPr id="13" name="TextBox 12">
                <a:extLst>
                  <a:ext uri="{FF2B5EF4-FFF2-40B4-BE49-F238E27FC236}">
                    <a16:creationId xmlns:a16="http://schemas.microsoft.com/office/drawing/2014/main" id="{C095D746-6C3A-0D81-E2AB-498DE544DC5D}"/>
                  </a:ext>
                </a:extLst>
              </p:cNvPr>
              <p:cNvSpPr txBox="1"/>
              <p:nvPr/>
            </p:nvSpPr>
            <p:spPr>
              <a:xfrm>
                <a:off x="1816776" y="2838764"/>
                <a:ext cx="1625580" cy="442937"/>
              </a:xfrm>
              <a:prstGeom prst="rect">
                <a:avLst/>
              </a:prstGeom>
            </p:spPr>
            <p:txBody>
              <a:bodyPr wrap="none" lIns="0" tIns="91440" rIns="0" bIns="0" rtlCol="0" anchor="ctr">
                <a:noAutofit/>
              </a:bodyPr>
              <a:lstStyle/>
              <a:p>
                <a:pPr algn="ctr">
                  <a:lnSpc>
                    <a:spcPct val="80000"/>
                  </a:lnSpc>
                  <a:spcBef>
                    <a:spcPts val="1000"/>
                  </a:spcBef>
                  <a:defRPr/>
                </a:pPr>
                <a:r>
                  <a:rPr lang="en-US">
                    <a:solidFill>
                      <a:schemeClr val="bg2"/>
                    </a:solidFill>
                    <a:latin typeface="Helvetica" pitchFamily="2" charset="0"/>
                    <a:cs typeface="Calibri Light" panose="020F0302020204030204" pitchFamily="34" charset="0"/>
                  </a:rPr>
                  <a:t>Practical AI</a:t>
                </a:r>
              </a:p>
            </p:txBody>
          </p:sp>
          <p:sp>
            <p:nvSpPr>
              <p:cNvPr id="17" name="TextBox 16">
                <a:extLst>
                  <a:ext uri="{FF2B5EF4-FFF2-40B4-BE49-F238E27FC236}">
                    <a16:creationId xmlns:a16="http://schemas.microsoft.com/office/drawing/2014/main" id="{7BCDEA23-B174-224E-C231-5448FB3D86E0}"/>
                  </a:ext>
                </a:extLst>
              </p:cNvPr>
              <p:cNvSpPr txBox="1"/>
              <p:nvPr/>
            </p:nvSpPr>
            <p:spPr>
              <a:xfrm>
                <a:off x="1795633" y="3304111"/>
                <a:ext cx="1667866" cy="686278"/>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itchFamily="2" charset="0"/>
                  </a:rPr>
                  <a:t>Make </a:t>
                </a:r>
                <a:r>
                  <a:rPr lang="en-US" sz="1200">
                    <a:solidFill>
                      <a:schemeClr val="bg1"/>
                    </a:solidFill>
                    <a:latin typeface="Helvetica" pitchFamily="2" charset="0"/>
                  </a:rPr>
                  <a:t>AI </a:t>
                </a:r>
                <a:r>
                  <a:rPr kumimoji="0" lang="en-US" sz="1200" b="0" i="0" u="none" strike="noStrike" kern="1200" cap="none" spc="0" normalizeH="0" baseline="0" noProof="0">
                    <a:ln>
                      <a:noFill/>
                    </a:ln>
                    <a:solidFill>
                      <a:schemeClr val="bg1"/>
                    </a:solidFill>
                    <a:effectLst/>
                    <a:uLnTx/>
                    <a:uFillTx/>
                    <a:latin typeface="Helvetica" pitchFamily="2" charset="0"/>
                  </a:rPr>
                  <a:t>accessible, useful, and easy to manage </a:t>
                </a:r>
              </a:p>
            </p:txBody>
          </p:sp>
        </p:grpSp>
      </p:grpSp>
      <p:grpSp>
        <p:nvGrpSpPr>
          <p:cNvPr id="38" name="Group 37">
            <a:extLst>
              <a:ext uri="{FF2B5EF4-FFF2-40B4-BE49-F238E27FC236}">
                <a16:creationId xmlns:a16="http://schemas.microsoft.com/office/drawing/2014/main" id="{03BADAAF-85EC-09DA-054E-46E67CD5CD1F}"/>
              </a:ext>
            </a:extLst>
          </p:cNvPr>
          <p:cNvGrpSpPr/>
          <p:nvPr/>
        </p:nvGrpSpPr>
        <p:grpSpPr>
          <a:xfrm>
            <a:off x="3333593" y="1750551"/>
            <a:ext cx="2024006" cy="2045319"/>
            <a:chOff x="3333593" y="1750551"/>
            <a:chExt cx="2024006" cy="2045319"/>
          </a:xfrm>
        </p:grpSpPr>
        <p:grpSp>
          <p:nvGrpSpPr>
            <p:cNvPr id="30" name="Group 29">
              <a:extLst>
                <a:ext uri="{FF2B5EF4-FFF2-40B4-BE49-F238E27FC236}">
                  <a16:creationId xmlns:a16="http://schemas.microsoft.com/office/drawing/2014/main" id="{AF0AE641-22D2-4353-F460-7991470A51E4}"/>
                </a:ext>
              </a:extLst>
            </p:cNvPr>
            <p:cNvGrpSpPr/>
            <p:nvPr/>
          </p:nvGrpSpPr>
          <p:grpSpPr>
            <a:xfrm>
              <a:off x="3848296" y="1750551"/>
              <a:ext cx="994601" cy="994601"/>
              <a:chOff x="3848296" y="1750551"/>
              <a:chExt cx="994601" cy="994601"/>
            </a:xfrm>
          </p:grpSpPr>
          <p:sp>
            <p:nvSpPr>
              <p:cNvPr id="22" name="Oval 21">
                <a:extLst>
                  <a:ext uri="{FF2B5EF4-FFF2-40B4-BE49-F238E27FC236}">
                    <a16:creationId xmlns:a16="http://schemas.microsoft.com/office/drawing/2014/main" id="{1C583D52-231E-BA5B-1DCE-BE64BF6B329B}"/>
                  </a:ext>
                </a:extLst>
              </p:cNvPr>
              <p:cNvSpPr/>
              <p:nvPr/>
            </p:nvSpPr>
            <p:spPr>
              <a:xfrm>
                <a:off x="3848296" y="1750551"/>
                <a:ext cx="994601" cy="994601"/>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9" name="Graphic 8">
                <a:extLst>
                  <a:ext uri="{FF2B5EF4-FFF2-40B4-BE49-F238E27FC236}">
                    <a16:creationId xmlns:a16="http://schemas.microsoft.com/office/drawing/2014/main" id="{18500455-6C7D-4D9A-CC5D-82C027A640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0450" y="1860468"/>
                <a:ext cx="710292" cy="710292"/>
              </a:xfrm>
              <a:prstGeom prst="rect">
                <a:avLst/>
              </a:prstGeom>
            </p:spPr>
          </p:pic>
        </p:grpSp>
        <p:grpSp>
          <p:nvGrpSpPr>
            <p:cNvPr id="34" name="Group 33">
              <a:extLst>
                <a:ext uri="{FF2B5EF4-FFF2-40B4-BE49-F238E27FC236}">
                  <a16:creationId xmlns:a16="http://schemas.microsoft.com/office/drawing/2014/main" id="{CFE5493B-A025-1DED-842D-816AAD122287}"/>
                </a:ext>
              </a:extLst>
            </p:cNvPr>
            <p:cNvGrpSpPr/>
            <p:nvPr/>
          </p:nvGrpSpPr>
          <p:grpSpPr>
            <a:xfrm>
              <a:off x="3333593" y="2869787"/>
              <a:ext cx="2024006" cy="926083"/>
              <a:chOff x="3333593" y="2869787"/>
              <a:chExt cx="2024006" cy="926083"/>
            </a:xfrm>
          </p:grpSpPr>
          <p:sp>
            <p:nvSpPr>
              <p:cNvPr id="14" name="TextBox 13">
                <a:extLst>
                  <a:ext uri="{FF2B5EF4-FFF2-40B4-BE49-F238E27FC236}">
                    <a16:creationId xmlns:a16="http://schemas.microsoft.com/office/drawing/2014/main" id="{F69565FB-B3F7-994E-BB10-A9DA6C10E48C}"/>
                  </a:ext>
                </a:extLst>
              </p:cNvPr>
              <p:cNvSpPr txBox="1"/>
              <p:nvPr/>
            </p:nvSpPr>
            <p:spPr>
              <a:xfrm>
                <a:off x="3333593" y="2869787"/>
                <a:ext cx="2024006" cy="442937"/>
              </a:xfrm>
              <a:prstGeom prst="rect">
                <a:avLst/>
              </a:prstGeom>
            </p:spPr>
            <p:txBody>
              <a:bodyPr wrap="none" lIns="0" tIns="91440" rIns="0" bIns="0" rtlCol="0" anchor="ctr">
                <a:noAutofit/>
              </a:bodyPr>
              <a:lstStyle/>
              <a:p>
                <a:pPr algn="ctr">
                  <a:lnSpc>
                    <a:spcPct val="80000"/>
                  </a:lnSpc>
                  <a:spcBef>
                    <a:spcPts val="1000"/>
                  </a:spcBef>
                  <a:defRPr/>
                </a:pPr>
                <a:r>
                  <a:rPr lang="en-US">
                    <a:solidFill>
                      <a:schemeClr val="bg2"/>
                    </a:solidFill>
                    <a:latin typeface="Helvetica" pitchFamily="2" charset="0"/>
                    <a:cs typeface="Calibri Light" panose="020F0302020204030204" pitchFamily="34" charset="0"/>
                  </a:rPr>
                  <a:t>Engine-Agnostic AI</a:t>
                </a:r>
              </a:p>
            </p:txBody>
          </p:sp>
          <p:sp>
            <p:nvSpPr>
              <p:cNvPr id="18" name="TextBox 17">
                <a:extLst>
                  <a:ext uri="{FF2B5EF4-FFF2-40B4-BE49-F238E27FC236}">
                    <a16:creationId xmlns:a16="http://schemas.microsoft.com/office/drawing/2014/main" id="{F5398E51-A162-693D-6263-A95CEE2D65C3}"/>
                  </a:ext>
                </a:extLst>
              </p:cNvPr>
              <p:cNvSpPr txBox="1"/>
              <p:nvPr/>
            </p:nvSpPr>
            <p:spPr>
              <a:xfrm>
                <a:off x="3333593" y="3312724"/>
                <a:ext cx="2024006" cy="483146"/>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itchFamily="2" charset="0"/>
                  </a:rPr>
                  <a:t>Rapidly adapt to the </a:t>
                </a:r>
                <a:br>
                  <a:rPr kumimoji="0" lang="en-US" sz="1200" b="0" i="0" u="none" strike="noStrike" kern="1200" cap="none" spc="0" normalizeH="0" baseline="0" noProof="0">
                    <a:ln>
                      <a:noFill/>
                    </a:ln>
                    <a:solidFill>
                      <a:schemeClr val="bg1"/>
                    </a:solidFill>
                    <a:effectLst/>
                    <a:uLnTx/>
                    <a:uFillTx/>
                    <a:latin typeface="Helvetica" pitchFamily="2" charset="0"/>
                  </a:rPr>
                </a:br>
                <a:r>
                  <a:rPr kumimoji="0" lang="en-US" sz="1200" b="0" i="0" u="none" strike="noStrike" kern="1200" cap="none" spc="0" normalizeH="0" baseline="0" noProof="0">
                    <a:ln>
                      <a:noFill/>
                    </a:ln>
                    <a:solidFill>
                      <a:schemeClr val="bg1"/>
                    </a:solidFill>
                    <a:effectLst/>
                    <a:uLnTx/>
                    <a:uFillTx/>
                    <a:latin typeface="Helvetica" pitchFamily="2" charset="0"/>
                  </a:rPr>
                  <a:t>latest innovations</a:t>
                </a:r>
                <a:endParaRPr kumimoji="0" lang="en-US" sz="1200" b="0" i="0" u="none" strike="noStrike" kern="1200" cap="none" spc="0" normalizeH="0" baseline="0" noProof="0">
                  <a:ln>
                    <a:noFill/>
                  </a:ln>
                  <a:solidFill>
                    <a:schemeClr val="bg1"/>
                  </a:solidFill>
                  <a:effectLst/>
                  <a:uLnTx/>
                  <a:uFillTx/>
                  <a:latin typeface="Helvetica" pitchFamily="2" charset="0"/>
                  <a:cs typeface="Calibri"/>
                </a:endParaRPr>
              </a:p>
            </p:txBody>
          </p:sp>
        </p:grpSp>
      </p:grpSp>
      <p:grpSp>
        <p:nvGrpSpPr>
          <p:cNvPr id="39" name="Group 38">
            <a:extLst>
              <a:ext uri="{FF2B5EF4-FFF2-40B4-BE49-F238E27FC236}">
                <a16:creationId xmlns:a16="http://schemas.microsoft.com/office/drawing/2014/main" id="{272066DA-E31F-D7F6-C25B-A4DAB6125BFB}"/>
              </a:ext>
            </a:extLst>
          </p:cNvPr>
          <p:cNvGrpSpPr/>
          <p:nvPr/>
        </p:nvGrpSpPr>
        <p:grpSpPr>
          <a:xfrm>
            <a:off x="5227694" y="1750551"/>
            <a:ext cx="2024006" cy="2244862"/>
            <a:chOff x="5227694" y="1750551"/>
            <a:chExt cx="2024006" cy="2244862"/>
          </a:xfrm>
        </p:grpSpPr>
        <p:grpSp>
          <p:nvGrpSpPr>
            <p:cNvPr id="31" name="Group 30">
              <a:extLst>
                <a:ext uri="{FF2B5EF4-FFF2-40B4-BE49-F238E27FC236}">
                  <a16:creationId xmlns:a16="http://schemas.microsoft.com/office/drawing/2014/main" id="{0EA7AA37-F739-E89F-81E2-F0B80D7D0BF4}"/>
                </a:ext>
              </a:extLst>
            </p:cNvPr>
            <p:cNvGrpSpPr/>
            <p:nvPr/>
          </p:nvGrpSpPr>
          <p:grpSpPr>
            <a:xfrm>
              <a:off x="5742397" y="1750551"/>
              <a:ext cx="994601" cy="994601"/>
              <a:chOff x="5742397" y="1750551"/>
              <a:chExt cx="994601" cy="994601"/>
            </a:xfrm>
          </p:grpSpPr>
          <p:sp>
            <p:nvSpPr>
              <p:cNvPr id="23" name="Oval 22">
                <a:extLst>
                  <a:ext uri="{FF2B5EF4-FFF2-40B4-BE49-F238E27FC236}">
                    <a16:creationId xmlns:a16="http://schemas.microsoft.com/office/drawing/2014/main" id="{ECC5752A-BBB3-A402-FDEF-E5C876DBCCEB}"/>
                  </a:ext>
                </a:extLst>
              </p:cNvPr>
              <p:cNvSpPr/>
              <p:nvPr/>
            </p:nvSpPr>
            <p:spPr>
              <a:xfrm>
                <a:off x="5742397" y="1750551"/>
                <a:ext cx="994601" cy="994601"/>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11" name="Graphic 10">
                <a:extLst>
                  <a:ext uri="{FF2B5EF4-FFF2-40B4-BE49-F238E27FC236}">
                    <a16:creationId xmlns:a16="http://schemas.microsoft.com/office/drawing/2014/main" id="{74B7EC7F-1E2E-0910-35DF-98E09B8BE7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98996" y="1874913"/>
                <a:ext cx="681404" cy="681402"/>
              </a:xfrm>
              <a:prstGeom prst="rect">
                <a:avLst/>
              </a:prstGeom>
            </p:spPr>
          </p:pic>
        </p:grpSp>
        <p:grpSp>
          <p:nvGrpSpPr>
            <p:cNvPr id="35" name="Group 34">
              <a:extLst>
                <a:ext uri="{FF2B5EF4-FFF2-40B4-BE49-F238E27FC236}">
                  <a16:creationId xmlns:a16="http://schemas.microsoft.com/office/drawing/2014/main" id="{0B43481E-78AE-9EAB-90B7-245E7485647E}"/>
                </a:ext>
              </a:extLst>
            </p:cNvPr>
            <p:cNvGrpSpPr/>
            <p:nvPr/>
          </p:nvGrpSpPr>
          <p:grpSpPr>
            <a:xfrm>
              <a:off x="5227694" y="2852798"/>
              <a:ext cx="2024006" cy="1142615"/>
              <a:chOff x="5227694" y="2852798"/>
              <a:chExt cx="2024006" cy="1142615"/>
            </a:xfrm>
          </p:grpSpPr>
          <p:sp>
            <p:nvSpPr>
              <p:cNvPr id="15" name="TextBox 14">
                <a:extLst>
                  <a:ext uri="{FF2B5EF4-FFF2-40B4-BE49-F238E27FC236}">
                    <a16:creationId xmlns:a16="http://schemas.microsoft.com/office/drawing/2014/main" id="{C049122C-E4B8-AD1B-A90C-87EF34BBBAF3}"/>
                  </a:ext>
                </a:extLst>
              </p:cNvPr>
              <p:cNvSpPr txBox="1"/>
              <p:nvPr/>
            </p:nvSpPr>
            <p:spPr>
              <a:xfrm>
                <a:off x="5227694" y="2852798"/>
                <a:ext cx="2024006" cy="442937"/>
              </a:xfrm>
              <a:prstGeom prst="rect">
                <a:avLst/>
              </a:prstGeom>
            </p:spPr>
            <p:txBody>
              <a:bodyPr wrap="none" lIns="0" tIns="91440" rIns="0" bIns="0" rtlCol="0" anchor="ctr">
                <a:noAutofit/>
              </a:bodyPr>
              <a:lstStyle/>
              <a:p>
                <a:pPr marL="0" marR="0" lvl="0" indent="0" algn="ctr" defTabSz="914400" rtl="0" eaLnBrk="1" fontAlgn="auto" latinLnBrk="0" hangingPunct="1">
                  <a:lnSpc>
                    <a:spcPct val="80000"/>
                  </a:lnSpc>
                  <a:spcBef>
                    <a:spcPts val="1000"/>
                  </a:spcBef>
                  <a:spcAft>
                    <a:spcPts val="0"/>
                  </a:spcAft>
                  <a:buClrTx/>
                  <a:buSzTx/>
                  <a:buFont typeface="Arial"/>
                  <a:buNone/>
                  <a:tabLst/>
                  <a:defRPr/>
                </a:pPr>
                <a:r>
                  <a:rPr kumimoji="0" lang="en-US" b="0" i="0" u="none" strike="noStrike" kern="1200" cap="none" spc="0" normalizeH="0" baseline="0" noProof="0">
                    <a:ln>
                      <a:noFill/>
                    </a:ln>
                    <a:solidFill>
                      <a:schemeClr val="bg2"/>
                    </a:solidFill>
                    <a:effectLst/>
                    <a:uLnTx/>
                    <a:uFillTx/>
                    <a:latin typeface="Helvetica" pitchFamily="2" charset="0"/>
                    <a:cs typeface="Calibri Light" panose="020F0302020204030204" pitchFamily="34" charset="0"/>
                  </a:rPr>
                  <a:t>Responsible AI</a:t>
                </a:r>
              </a:p>
            </p:txBody>
          </p:sp>
          <p:sp>
            <p:nvSpPr>
              <p:cNvPr id="19" name="TextBox 18">
                <a:extLst>
                  <a:ext uri="{FF2B5EF4-FFF2-40B4-BE49-F238E27FC236}">
                    <a16:creationId xmlns:a16="http://schemas.microsoft.com/office/drawing/2014/main" id="{6A95C925-F961-BF11-9FA7-EB8002FEEB69}"/>
                  </a:ext>
                </a:extLst>
              </p:cNvPr>
              <p:cNvSpPr txBox="1"/>
              <p:nvPr/>
            </p:nvSpPr>
            <p:spPr>
              <a:xfrm>
                <a:off x="5446389" y="3309135"/>
                <a:ext cx="1586616" cy="686278"/>
              </a:xfrm>
              <a:prstGeom prst="rect">
                <a:avLst/>
              </a:prstGeom>
              <a:noFill/>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itchFamily="2" charset="0"/>
                  </a:rPr>
                  <a:t>Focus on the proper and ethical use of data</a:t>
                </a:r>
              </a:p>
            </p:txBody>
          </p:sp>
        </p:grpSp>
      </p:grpSp>
    </p:spTree>
    <p:extLst>
      <p:ext uri="{BB962C8B-B14F-4D97-AF65-F5344CB8AC3E}">
        <p14:creationId xmlns:p14="http://schemas.microsoft.com/office/powerpoint/2010/main" val="186727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E4D6-8A8A-2772-7A0E-6C99C65C209C}"/>
              </a:ext>
            </a:extLst>
          </p:cNvPr>
          <p:cNvSpPr>
            <a:spLocks noGrp="1"/>
          </p:cNvSpPr>
          <p:nvPr>
            <p:ph type="title"/>
          </p:nvPr>
        </p:nvSpPr>
        <p:spPr/>
        <p:txBody>
          <a:bodyPr/>
          <a:lstStyle/>
          <a:p>
            <a:r>
              <a:rPr lang="en-GB"/>
              <a:t>Five9 Inbound Contact Centre</a:t>
            </a:r>
          </a:p>
        </p:txBody>
      </p:sp>
      <p:pic>
        <p:nvPicPr>
          <p:cNvPr id="6" name="Picture 5">
            <a:extLst>
              <a:ext uri="{FF2B5EF4-FFF2-40B4-BE49-F238E27FC236}">
                <a16:creationId xmlns:a16="http://schemas.microsoft.com/office/drawing/2014/main" id="{2E6286B1-8BAB-B0D8-F549-5ECDD9E42CD8}"/>
              </a:ext>
            </a:extLst>
          </p:cNvPr>
          <p:cNvPicPr>
            <a:picLocks noChangeAspect="1"/>
          </p:cNvPicPr>
          <p:nvPr/>
        </p:nvPicPr>
        <p:blipFill>
          <a:blip r:embed="rId3"/>
          <a:srcRect/>
          <a:stretch/>
        </p:blipFill>
        <p:spPr>
          <a:xfrm>
            <a:off x="456723" y="1441102"/>
            <a:ext cx="7251358" cy="4542448"/>
          </a:xfrm>
          <a:prstGeom prst="roundRect">
            <a:avLst>
              <a:gd name="adj" fmla="val 3359"/>
            </a:avLst>
          </a:prstGeom>
          <a:ln>
            <a:solidFill>
              <a:schemeClr val="bg2">
                <a:lumMod val="90000"/>
              </a:schemeClr>
            </a:solidFill>
          </a:ln>
          <a:effectLst>
            <a:outerShdw blurRad="50800" dist="38100" dir="2700000" algn="tl" rotWithShape="0">
              <a:prstClr val="black">
                <a:alpha val="40000"/>
              </a:prstClr>
            </a:outerShdw>
          </a:effectLst>
        </p:spPr>
      </p:pic>
      <p:sp>
        <p:nvSpPr>
          <p:cNvPr id="7" name="Rounded Rectangle 9">
            <a:extLst>
              <a:ext uri="{FF2B5EF4-FFF2-40B4-BE49-F238E27FC236}">
                <a16:creationId xmlns:a16="http://schemas.microsoft.com/office/drawing/2014/main" id="{73331E2D-D593-0E81-64F2-2D0B7DDFEF3E}"/>
              </a:ext>
            </a:extLst>
          </p:cNvPr>
          <p:cNvSpPr/>
          <p:nvPr/>
        </p:nvSpPr>
        <p:spPr>
          <a:xfrm>
            <a:off x="8208441"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US" sz="1400">
                <a:solidFill>
                  <a:schemeClr val="tx1"/>
                </a:solidFill>
                <a:latin typeface="Helvetica" pitchFamily="2" charset="0"/>
                <a:cs typeface="Calibri Light"/>
              </a:rPr>
              <a:t>Boost efficiency with skills-based routing</a:t>
            </a:r>
          </a:p>
          <a:p>
            <a:pPr marL="285750" indent="-285750">
              <a:spcAft>
                <a:spcPts val="600"/>
              </a:spcAft>
              <a:buClr>
                <a:schemeClr val="tx1"/>
              </a:buClr>
              <a:buFont typeface="Arial" panose="020B0604020202020204" pitchFamily="34" charset="0"/>
              <a:buChar char="•"/>
            </a:pPr>
            <a:r>
              <a:rPr lang="en-US" sz="1400">
                <a:solidFill>
                  <a:schemeClr val="tx1"/>
                </a:solidFill>
                <a:latin typeface="Helvetica" pitchFamily="2" charset="0"/>
                <a:cs typeface="Calibri Light"/>
              </a:rPr>
              <a:t>Enhance customer experience with speech-enabled IVR and intelligent virtual agents ​</a:t>
            </a:r>
          </a:p>
          <a:p>
            <a:pPr marL="285750" indent="-285750">
              <a:spcAft>
                <a:spcPts val="600"/>
              </a:spcAft>
              <a:buClr>
                <a:schemeClr val="tx1"/>
              </a:buClr>
              <a:buFont typeface="Arial" panose="020B0604020202020204" pitchFamily="34" charset="0"/>
              <a:buChar char="•"/>
            </a:pPr>
            <a:r>
              <a:rPr lang="en-US" sz="1400">
                <a:solidFill>
                  <a:schemeClr val="tx1"/>
                </a:solidFill>
                <a:latin typeface="Helvetica" pitchFamily="2" charset="0"/>
                <a:cs typeface="Calibri Light"/>
              </a:rPr>
              <a:t>Unlock CRM integrations with Microsoft, Oracle, Salesforce, and ServiceNow </a:t>
            </a:r>
          </a:p>
        </p:txBody>
      </p:sp>
      <p:sp>
        <p:nvSpPr>
          <p:cNvPr id="3" name="Text Placeholder 15">
            <a:extLst>
              <a:ext uri="{FF2B5EF4-FFF2-40B4-BE49-F238E27FC236}">
                <a16:creationId xmlns:a16="http://schemas.microsoft.com/office/drawing/2014/main" id="{278352D2-6275-B520-7E60-B82ABCB978BF}"/>
              </a:ext>
            </a:extLst>
          </p:cNvPr>
          <p:cNvSpPr txBox="1">
            <a:spLocks/>
          </p:cNvSpPr>
          <p:nvPr/>
        </p:nvSpPr>
        <p:spPr>
          <a:xfrm>
            <a:off x="749172" y="943989"/>
            <a:ext cx="11436214" cy="236738"/>
          </a:xfrm>
          <a:prstGeom prst="rect">
            <a:avLst/>
          </a:prstGeom>
        </p:spPr>
        <p:txBody>
          <a:bodyPr vert="horz" lIns="0" tIns="0" rIns="0" bIns="0" rtlCol="0" anchor="t">
            <a:noAutofit/>
          </a:bodyPr>
          <a:lstStyle>
            <a:lvl1pPr marL="0" indent="0" algn="l" defTabSz="914400" rtl="0" eaLnBrk="1" latinLnBrk="0" hangingPunct="1">
              <a:lnSpc>
                <a:spcPct val="80000"/>
              </a:lnSpc>
              <a:spcBef>
                <a:spcPts val="0"/>
              </a:spcBef>
              <a:spcAft>
                <a:spcPts val="1200"/>
              </a:spcAft>
              <a:buFontTx/>
              <a:buNone/>
              <a:defRPr sz="2400" b="0" i="0" kern="1200">
                <a:solidFill>
                  <a:schemeClr val="tx1"/>
                </a:solidFill>
                <a:latin typeface="+mn-lt"/>
                <a:ea typeface="+mn-ea"/>
                <a:cs typeface="Calibri Light" panose="020F0302020204030204" pitchFamily="34" charset="0"/>
              </a:defRPr>
            </a:lvl1pPr>
            <a:lvl2pPr marL="4572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2pPr>
            <a:lvl3pPr marL="9144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3pPr>
            <a:lvl4pPr marL="13716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4pPr>
            <a:lvl5pPr marL="18288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600">
                <a:latin typeface="Helvetica" pitchFamily="2" charset="0"/>
                <a:cs typeface="Calibri Light"/>
              </a:rPr>
              <a:t>Enable agents to manage multiple interaction queues and deliver a more personalized service experience.  </a:t>
            </a:r>
          </a:p>
        </p:txBody>
      </p:sp>
    </p:spTree>
    <p:extLst>
      <p:ext uri="{BB962C8B-B14F-4D97-AF65-F5344CB8AC3E}">
        <p14:creationId xmlns:p14="http://schemas.microsoft.com/office/powerpoint/2010/main" val="40862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1F0EEAB4-BF3C-60D8-D2F6-DD1C815F8A7D}"/>
              </a:ext>
            </a:extLst>
          </p:cNvPr>
          <p:cNvSpPr/>
          <p:nvPr/>
        </p:nvSpPr>
        <p:spPr>
          <a:xfrm>
            <a:off x="8208441"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US" sz="1400">
                <a:solidFill>
                  <a:schemeClr val="tx1"/>
                </a:solidFill>
                <a:latin typeface="Helvetica" pitchFamily="2" charset="0"/>
                <a:cs typeface="Calibri Light"/>
              </a:rPr>
              <a:t>Maximize selling time with automated outbound capabilities</a:t>
            </a:r>
          </a:p>
          <a:p>
            <a:pPr marL="285750" indent="-285750">
              <a:spcAft>
                <a:spcPts val="600"/>
              </a:spcAft>
              <a:buClr>
                <a:schemeClr val="tx1"/>
              </a:buClr>
              <a:buFont typeface="Arial" panose="020B0604020202020204" pitchFamily="34" charset="0"/>
              <a:buChar char="•"/>
            </a:pPr>
            <a:r>
              <a:rPr lang="en-US" sz="1400">
                <a:solidFill>
                  <a:schemeClr val="tx1"/>
                </a:solidFill>
                <a:latin typeface="Helvetica" pitchFamily="2" charset="0"/>
                <a:cs typeface="Calibri Light"/>
              </a:rPr>
              <a:t>Flexible dialing modes support your business needs, including predictive, power, progressive, and TCPA-compliant options ​</a:t>
            </a:r>
          </a:p>
          <a:p>
            <a:pPr marL="285750" indent="-285750">
              <a:spcAft>
                <a:spcPts val="600"/>
              </a:spcAft>
              <a:buClr>
                <a:schemeClr val="tx1"/>
              </a:buClr>
              <a:buFont typeface="Arial" panose="020B0604020202020204" pitchFamily="34" charset="0"/>
              <a:buChar char="•"/>
            </a:pPr>
            <a:r>
              <a:rPr lang="en-US" sz="1400">
                <a:solidFill>
                  <a:schemeClr val="tx1"/>
                </a:solidFill>
                <a:latin typeface="Helvetica" pitchFamily="2" charset="0"/>
                <a:cs typeface="Calibri Light"/>
              </a:rPr>
              <a:t>Unlock CRM integration with Microsoft Dynamics, Oracle, Salesforce, ServiceNow, and Zendesk</a:t>
            </a:r>
          </a:p>
        </p:txBody>
      </p:sp>
      <p:sp>
        <p:nvSpPr>
          <p:cNvPr id="2" name="Title 1">
            <a:extLst>
              <a:ext uri="{FF2B5EF4-FFF2-40B4-BE49-F238E27FC236}">
                <a16:creationId xmlns:a16="http://schemas.microsoft.com/office/drawing/2014/main" id="{1672E4D6-8A8A-2772-7A0E-6C99C65C209C}"/>
              </a:ext>
            </a:extLst>
          </p:cNvPr>
          <p:cNvSpPr>
            <a:spLocks noGrp="1"/>
          </p:cNvSpPr>
          <p:nvPr>
            <p:ph type="title"/>
          </p:nvPr>
        </p:nvSpPr>
        <p:spPr/>
        <p:txBody>
          <a:bodyPr/>
          <a:lstStyle/>
          <a:p>
            <a:r>
              <a:rPr lang="en-GB"/>
              <a:t>Five9 Outbound Contact Centre</a:t>
            </a:r>
          </a:p>
        </p:txBody>
      </p:sp>
      <p:sp>
        <p:nvSpPr>
          <p:cNvPr id="3" name="Text Placeholder 15">
            <a:extLst>
              <a:ext uri="{FF2B5EF4-FFF2-40B4-BE49-F238E27FC236}">
                <a16:creationId xmlns:a16="http://schemas.microsoft.com/office/drawing/2014/main" id="{CBC62F8B-D384-11C0-C189-921FC79EAE22}"/>
              </a:ext>
            </a:extLst>
          </p:cNvPr>
          <p:cNvSpPr txBox="1">
            <a:spLocks/>
          </p:cNvSpPr>
          <p:nvPr/>
        </p:nvSpPr>
        <p:spPr>
          <a:xfrm>
            <a:off x="749172" y="943989"/>
            <a:ext cx="11436214" cy="236738"/>
          </a:xfrm>
          <a:prstGeom prst="rect">
            <a:avLst/>
          </a:prstGeom>
        </p:spPr>
        <p:txBody>
          <a:bodyPr vert="horz" lIns="0" tIns="0" rIns="0" bIns="0" rtlCol="0" anchor="t">
            <a:noAutofit/>
          </a:bodyPr>
          <a:lstStyle>
            <a:lvl1pPr marL="0" indent="0" algn="l" defTabSz="914400" rtl="0" eaLnBrk="1" latinLnBrk="0" hangingPunct="1">
              <a:lnSpc>
                <a:spcPct val="80000"/>
              </a:lnSpc>
              <a:spcBef>
                <a:spcPts val="0"/>
              </a:spcBef>
              <a:spcAft>
                <a:spcPts val="1200"/>
              </a:spcAft>
              <a:buFontTx/>
              <a:buNone/>
              <a:defRPr sz="2400" b="0" i="0" kern="1200">
                <a:solidFill>
                  <a:schemeClr val="tx1"/>
                </a:solidFill>
                <a:latin typeface="+mn-lt"/>
                <a:ea typeface="+mn-ea"/>
                <a:cs typeface="Calibri Light" panose="020F0302020204030204" pitchFamily="34" charset="0"/>
              </a:defRPr>
            </a:lvl1pPr>
            <a:lvl2pPr marL="4572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2pPr>
            <a:lvl3pPr marL="9144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3pPr>
            <a:lvl4pPr marL="13716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4pPr>
            <a:lvl5pPr marL="18288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a:latin typeface="Helvetica" pitchFamily="2" charset="0"/>
                <a:cs typeface="Calibri Light"/>
              </a:rPr>
              <a:t>Optimize operations with outbound campaign management, featuring a best-in-class, patented predictive dialer.</a:t>
            </a:r>
          </a:p>
        </p:txBody>
      </p:sp>
      <p:pic>
        <p:nvPicPr>
          <p:cNvPr id="4" name="Picture 3">
            <a:extLst>
              <a:ext uri="{FF2B5EF4-FFF2-40B4-BE49-F238E27FC236}">
                <a16:creationId xmlns:a16="http://schemas.microsoft.com/office/drawing/2014/main" id="{AAA08EAB-73B3-F6B3-E413-D333EAEECF77}"/>
              </a:ext>
            </a:extLst>
          </p:cNvPr>
          <p:cNvPicPr>
            <a:picLocks noChangeAspect="1"/>
          </p:cNvPicPr>
          <p:nvPr/>
        </p:nvPicPr>
        <p:blipFill>
          <a:blip r:embed="rId3"/>
          <a:stretch>
            <a:fillRect/>
          </a:stretch>
        </p:blipFill>
        <p:spPr>
          <a:xfrm>
            <a:off x="456723" y="1441102"/>
            <a:ext cx="7336419" cy="4333946"/>
          </a:xfrm>
          <a:prstGeom prst="roundRect">
            <a:avLst>
              <a:gd name="adj" fmla="val 3334"/>
            </a:avLst>
          </a:prstGeom>
          <a:ln>
            <a:solidFill>
              <a:schemeClr val="bg2">
                <a:lumMod val="9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495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E4D6-8A8A-2772-7A0E-6C99C65C209C}"/>
              </a:ext>
            </a:extLst>
          </p:cNvPr>
          <p:cNvSpPr>
            <a:spLocks noGrp="1"/>
          </p:cNvSpPr>
          <p:nvPr>
            <p:ph type="title"/>
          </p:nvPr>
        </p:nvSpPr>
        <p:spPr/>
        <p:txBody>
          <a:bodyPr/>
          <a:lstStyle/>
          <a:p>
            <a:r>
              <a:rPr lang="en-GB"/>
              <a:t>Five9 Blended Contact Centre</a:t>
            </a:r>
          </a:p>
        </p:txBody>
      </p:sp>
      <p:sp>
        <p:nvSpPr>
          <p:cNvPr id="5" name="Text Placeholder 15">
            <a:extLst>
              <a:ext uri="{FF2B5EF4-FFF2-40B4-BE49-F238E27FC236}">
                <a16:creationId xmlns:a16="http://schemas.microsoft.com/office/drawing/2014/main" id="{86A787F9-F249-97C3-093C-B018CBB5474A}"/>
              </a:ext>
            </a:extLst>
          </p:cNvPr>
          <p:cNvSpPr txBox="1">
            <a:spLocks/>
          </p:cNvSpPr>
          <p:nvPr/>
        </p:nvSpPr>
        <p:spPr>
          <a:xfrm>
            <a:off x="456723" y="-2050986"/>
            <a:ext cx="11842812" cy="457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latin typeface="Helvetica" pitchFamily="2" charset="0"/>
                <a:cs typeface="Calibri Light"/>
              </a:rPr>
              <a:t>Optimize agent productivity and customer experience by strategically leveraging the peaks and valleys of contact </a:t>
            </a:r>
            <a:r>
              <a:rPr lang="en-US" sz="1600" err="1">
                <a:latin typeface="Helvetica" pitchFamily="2" charset="0"/>
                <a:cs typeface="Calibri Light"/>
              </a:rPr>
              <a:t>centre</a:t>
            </a:r>
            <a:r>
              <a:rPr lang="en-US" sz="1600">
                <a:latin typeface="Helvetica" pitchFamily="2" charset="0"/>
                <a:cs typeface="Calibri Light"/>
              </a:rPr>
              <a:t> traffic.​</a:t>
            </a:r>
          </a:p>
        </p:txBody>
      </p:sp>
      <p:pic>
        <p:nvPicPr>
          <p:cNvPr id="6" name="Picture 5">
            <a:extLst>
              <a:ext uri="{FF2B5EF4-FFF2-40B4-BE49-F238E27FC236}">
                <a16:creationId xmlns:a16="http://schemas.microsoft.com/office/drawing/2014/main" id="{82483B5B-FB98-2A2C-0B1F-9EC6DC4F4E8F}"/>
              </a:ext>
            </a:extLst>
          </p:cNvPr>
          <p:cNvPicPr>
            <a:picLocks noChangeAspect="1"/>
          </p:cNvPicPr>
          <p:nvPr/>
        </p:nvPicPr>
        <p:blipFill>
          <a:blip r:embed="rId3"/>
          <a:srcRect/>
          <a:stretch/>
        </p:blipFill>
        <p:spPr>
          <a:xfrm>
            <a:off x="456723" y="1441102"/>
            <a:ext cx="7149680" cy="4478754"/>
          </a:xfrm>
          <a:prstGeom prst="roundRect">
            <a:avLst>
              <a:gd name="adj" fmla="val 3245"/>
            </a:avLst>
          </a:prstGeom>
          <a:ln>
            <a:solidFill>
              <a:schemeClr val="bg2">
                <a:lumMod val="90000"/>
              </a:schemeClr>
            </a:solidFill>
          </a:ln>
          <a:effectLst>
            <a:outerShdw blurRad="50800" dist="38100" dir="2700000" algn="tl" rotWithShape="0">
              <a:prstClr val="black">
                <a:alpha val="40000"/>
              </a:prstClr>
            </a:outerShdw>
          </a:effectLst>
        </p:spPr>
      </p:pic>
      <p:sp>
        <p:nvSpPr>
          <p:cNvPr id="4" name="Rounded Rectangle 9">
            <a:extLst>
              <a:ext uri="{FF2B5EF4-FFF2-40B4-BE49-F238E27FC236}">
                <a16:creationId xmlns:a16="http://schemas.microsoft.com/office/drawing/2014/main" id="{CF0820BC-5E22-F3C4-FB02-0F657950B104}"/>
              </a:ext>
            </a:extLst>
          </p:cNvPr>
          <p:cNvSpPr/>
          <p:nvPr/>
        </p:nvSpPr>
        <p:spPr>
          <a:xfrm>
            <a:off x="8208441"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Automatically move outbound agents to inbound queues when traffic volume peaks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Increase revenue, conversions, cross-sell, and upsell opportunities while delivering extraordinary service</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Leverage inbound voice and digital features, including ACD, IVR/IVA, analytics, and AI</a:t>
            </a:r>
          </a:p>
        </p:txBody>
      </p:sp>
      <p:sp>
        <p:nvSpPr>
          <p:cNvPr id="12" name="Text Placeholder 15">
            <a:extLst>
              <a:ext uri="{FF2B5EF4-FFF2-40B4-BE49-F238E27FC236}">
                <a16:creationId xmlns:a16="http://schemas.microsoft.com/office/drawing/2014/main" id="{350AF5C2-1643-7505-BF59-1A91CD5A72C2}"/>
              </a:ext>
            </a:extLst>
          </p:cNvPr>
          <p:cNvSpPr txBox="1">
            <a:spLocks/>
          </p:cNvSpPr>
          <p:nvPr/>
        </p:nvSpPr>
        <p:spPr>
          <a:xfrm>
            <a:off x="330072" y="943989"/>
            <a:ext cx="11404728" cy="359878"/>
          </a:xfrm>
          <a:prstGeom prst="rect">
            <a:avLst/>
          </a:prstGeom>
        </p:spPr>
        <p:txBody>
          <a:bodyPr vert="horz" lIns="0" tIns="0" rIns="0" bIns="0" rtlCol="0" anchor="t">
            <a:noAutofit/>
          </a:bodyPr>
          <a:lstStyle>
            <a:lvl1pPr marL="0" indent="0" algn="l" defTabSz="914400" rtl="0" eaLnBrk="1" latinLnBrk="0" hangingPunct="1">
              <a:lnSpc>
                <a:spcPct val="80000"/>
              </a:lnSpc>
              <a:spcBef>
                <a:spcPts val="0"/>
              </a:spcBef>
              <a:spcAft>
                <a:spcPts val="1200"/>
              </a:spcAft>
              <a:buFontTx/>
              <a:buNone/>
              <a:defRPr sz="2400" b="0" i="0" kern="1200">
                <a:solidFill>
                  <a:schemeClr val="tx1"/>
                </a:solidFill>
                <a:latin typeface="+mn-lt"/>
                <a:ea typeface="+mn-ea"/>
                <a:cs typeface="Calibri Light" panose="020F0302020204030204" pitchFamily="34" charset="0"/>
              </a:defRPr>
            </a:lvl1pPr>
            <a:lvl2pPr marL="4572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2pPr>
            <a:lvl3pPr marL="9144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3pPr>
            <a:lvl4pPr marL="13716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4pPr>
            <a:lvl5pPr marL="18288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600">
                <a:latin typeface="Helvetica" pitchFamily="2" charset="0"/>
                <a:cs typeface="Calibri Light"/>
              </a:rPr>
              <a:t>Optimize agent productivity and customer experience by strategically leveraging the peaks and valleys of contact centre traffic.​</a:t>
            </a:r>
            <a:endParaRPr lang="en-US" sz="1600">
              <a:latin typeface="Helvetica" pitchFamily="2" charset="0"/>
              <a:cs typeface="Calibri Light"/>
            </a:endParaRPr>
          </a:p>
        </p:txBody>
      </p:sp>
    </p:spTree>
    <p:extLst>
      <p:ext uri="{BB962C8B-B14F-4D97-AF65-F5344CB8AC3E}">
        <p14:creationId xmlns:p14="http://schemas.microsoft.com/office/powerpoint/2010/main" val="181503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2" grpId="0"/>
    </p:bldLst>
  </p:timing>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9B5F4-CB3E-70F7-C97C-33E100DBAAD6}"/>
              </a:ext>
            </a:extLst>
          </p:cNvPr>
          <p:cNvSpPr>
            <a:spLocks noGrp="1"/>
          </p:cNvSpPr>
          <p:nvPr>
            <p:ph type="title"/>
          </p:nvPr>
        </p:nvSpPr>
        <p:spPr/>
        <p:txBody>
          <a:bodyPr/>
          <a:lstStyle/>
          <a:p>
            <a:r>
              <a:rPr lang="en-US"/>
              <a:t>Five9 Intelligent Virtual Agent (IVA) </a:t>
            </a:r>
            <a:endParaRPr lang="en-GB"/>
          </a:p>
        </p:txBody>
      </p:sp>
      <p:sp>
        <p:nvSpPr>
          <p:cNvPr id="4" name="Text Placeholder 15">
            <a:extLst>
              <a:ext uri="{FF2B5EF4-FFF2-40B4-BE49-F238E27FC236}">
                <a16:creationId xmlns:a16="http://schemas.microsoft.com/office/drawing/2014/main" id="{74B54A19-F71F-094D-32E0-5D656F4DA44A}"/>
              </a:ext>
            </a:extLst>
          </p:cNvPr>
          <p:cNvSpPr txBox="1">
            <a:spLocks/>
          </p:cNvSpPr>
          <p:nvPr/>
        </p:nvSpPr>
        <p:spPr>
          <a:xfrm>
            <a:off x="284086" y="843786"/>
            <a:ext cx="11789546" cy="372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Create a natural, conversational, omnichannel self-service experience with a seamless transition to live agents when needed.​</a:t>
            </a:r>
          </a:p>
        </p:txBody>
      </p:sp>
      <p:sp>
        <p:nvSpPr>
          <p:cNvPr id="30" name="Rounded Rectangle 9">
            <a:extLst>
              <a:ext uri="{FF2B5EF4-FFF2-40B4-BE49-F238E27FC236}">
                <a16:creationId xmlns:a16="http://schemas.microsoft.com/office/drawing/2014/main" id="{10BB5E51-0258-535A-B58B-6D7363230F5A}"/>
              </a:ext>
            </a:extLst>
          </p:cNvPr>
          <p:cNvSpPr/>
          <p:nvPr/>
        </p:nvSpPr>
        <p:spPr>
          <a:xfrm>
            <a:off x="8208441"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Provide a 24/7 conversational </a:t>
            </a:r>
            <a:br>
              <a:rPr lang="en-GB" sz="1400">
                <a:solidFill>
                  <a:schemeClr val="tx1"/>
                </a:solidFill>
                <a:latin typeface="Helvetica" pitchFamily="2" charset="0"/>
                <a:cs typeface="Calibri Light"/>
              </a:rPr>
            </a:br>
            <a:r>
              <a:rPr lang="en-GB" sz="1400">
                <a:solidFill>
                  <a:schemeClr val="tx1"/>
                </a:solidFill>
                <a:latin typeface="Helvetica" pitchFamily="2" charset="0"/>
                <a:cs typeface="Calibri Light"/>
              </a:rPr>
              <a:t>self-service experience across voice and digital channels </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Lower service costs </a:t>
            </a:r>
            <a:br>
              <a:rPr lang="en-GB" sz="1400">
                <a:solidFill>
                  <a:schemeClr val="tx1"/>
                </a:solidFill>
                <a:latin typeface="Helvetica" pitchFamily="2" charset="0"/>
                <a:cs typeface="Calibri Light"/>
              </a:rPr>
            </a:br>
            <a:r>
              <a:rPr lang="en-GB" sz="1400">
                <a:solidFill>
                  <a:schemeClr val="tx1"/>
                </a:solidFill>
                <a:latin typeface="Helvetica" pitchFamily="2" charset="0"/>
                <a:cs typeface="Calibri Light"/>
              </a:rPr>
              <a:t>and increase CSAT by augmenting human agents with virtual agents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Create, deploy, and manage voice and digital IVAs on a single, no-code development platform</a:t>
            </a:r>
          </a:p>
        </p:txBody>
      </p:sp>
      <p:grpSp>
        <p:nvGrpSpPr>
          <p:cNvPr id="36" name="Group 35">
            <a:extLst>
              <a:ext uri="{FF2B5EF4-FFF2-40B4-BE49-F238E27FC236}">
                <a16:creationId xmlns:a16="http://schemas.microsoft.com/office/drawing/2014/main" id="{B1174F27-0F7F-C243-1EEA-A74605A683C8}"/>
              </a:ext>
            </a:extLst>
          </p:cNvPr>
          <p:cNvGrpSpPr/>
          <p:nvPr/>
        </p:nvGrpSpPr>
        <p:grpSpPr>
          <a:xfrm>
            <a:off x="329940" y="5336030"/>
            <a:ext cx="10242127" cy="1084735"/>
            <a:chOff x="329940" y="5460107"/>
            <a:chExt cx="10242127" cy="1084735"/>
          </a:xfrm>
        </p:grpSpPr>
        <p:sp>
          <p:nvSpPr>
            <p:cNvPr id="40" name="TextBox 39">
              <a:extLst>
                <a:ext uri="{FF2B5EF4-FFF2-40B4-BE49-F238E27FC236}">
                  <a16:creationId xmlns:a16="http://schemas.microsoft.com/office/drawing/2014/main" id="{DBA1B92A-ECB9-2FAE-A752-C1C8DEFFFADD}"/>
                </a:ext>
              </a:extLst>
            </p:cNvPr>
            <p:cNvSpPr txBox="1"/>
            <p:nvPr/>
          </p:nvSpPr>
          <p:spPr>
            <a:xfrm>
              <a:off x="695700" y="5590735"/>
              <a:ext cx="9782918" cy="954107"/>
            </a:xfrm>
            <a:prstGeom prst="rect">
              <a:avLst/>
            </a:prstGeom>
            <a:noFill/>
          </p:spPr>
          <p:txBody>
            <a:bodyPr wrap="square">
              <a:spAutoFit/>
            </a:bodyPr>
            <a:lstStyle/>
            <a:p>
              <a:r>
                <a:rPr lang="en-US" sz="1400" err="1">
                  <a:solidFill>
                    <a:srgbClr val="15141D"/>
                  </a:solidFill>
                  <a:ea typeface="+mn-lt"/>
                  <a:cs typeface="+mn-lt"/>
                </a:rPr>
                <a:t>SumUp</a:t>
              </a:r>
              <a:endParaRPr lang="en-US" sz="1400">
                <a:solidFill>
                  <a:srgbClr val="15141D"/>
                </a:solidFill>
                <a:ea typeface="+mn-lt"/>
                <a:cs typeface="+mn-lt"/>
              </a:endParaRPr>
            </a:p>
            <a:p>
              <a:r>
                <a:rPr lang="en-US" sz="1400">
                  <a:solidFill>
                    <a:srgbClr val="15141D"/>
                  </a:solidFill>
                  <a:ea typeface="+mn-lt"/>
                  <a:cs typeface="+mn-lt"/>
                </a:rPr>
                <a:t>We added Five9 IVA and saw the number of customers who opted to speak to a human agent drop by 50%. This is a huge decrease for us and shows us that our IVA is truly serving customers.</a:t>
              </a:r>
            </a:p>
            <a:p>
              <a:endParaRPr lang="en-US" sz="1400"/>
            </a:p>
          </p:txBody>
        </p:sp>
        <p:grpSp>
          <p:nvGrpSpPr>
            <p:cNvPr id="44" name="Graphic 20">
              <a:extLst>
                <a:ext uri="{FF2B5EF4-FFF2-40B4-BE49-F238E27FC236}">
                  <a16:creationId xmlns:a16="http://schemas.microsoft.com/office/drawing/2014/main" id="{08FEDA87-EA87-05E9-5544-7CE051D64286}"/>
                </a:ext>
              </a:extLst>
            </p:cNvPr>
            <p:cNvGrpSpPr>
              <a:grpSpLocks noChangeAspect="1"/>
            </p:cNvGrpSpPr>
            <p:nvPr/>
          </p:nvGrpSpPr>
          <p:grpSpPr>
            <a:xfrm flipH="1">
              <a:off x="329940" y="5460107"/>
              <a:ext cx="365760" cy="261255"/>
              <a:chOff x="4673600" y="2412550"/>
              <a:chExt cx="2841631" cy="2029731"/>
            </a:xfrm>
            <a:solidFill>
              <a:schemeClr val="accent5"/>
            </a:solidFill>
          </p:grpSpPr>
          <p:sp>
            <p:nvSpPr>
              <p:cNvPr id="45" name="Freeform 16">
                <a:extLst>
                  <a:ext uri="{FF2B5EF4-FFF2-40B4-BE49-F238E27FC236}">
                    <a16:creationId xmlns:a16="http://schemas.microsoft.com/office/drawing/2014/main" id="{06AC3F37-66C7-1F5C-20C6-C772372D5AF8}"/>
                  </a:ext>
                </a:extLst>
              </p:cNvPr>
              <p:cNvSpPr/>
              <p:nvPr/>
            </p:nvSpPr>
            <p:spPr>
              <a:xfrm>
                <a:off x="4673600" y="2412550"/>
                <a:ext cx="1217840" cy="2029731"/>
              </a:xfrm>
              <a:custGeom>
                <a:avLst/>
                <a:gdLst>
                  <a:gd name="connsiteX0" fmla="*/ 0 w 1217840"/>
                  <a:gd name="connsiteY0" fmla="*/ 1217841 h 2029731"/>
                  <a:gd name="connsiteX1" fmla="*/ 608920 w 1217840"/>
                  <a:gd name="connsiteY1" fmla="*/ 1217841 h 2029731"/>
                  <a:gd name="connsiteX2" fmla="*/ 202970 w 1217840"/>
                  <a:gd name="connsiteY2" fmla="*/ 2029732 h 2029731"/>
                  <a:gd name="connsiteX3" fmla="*/ 811891 w 1217840"/>
                  <a:gd name="connsiteY3" fmla="*/ 2029732 h 2029731"/>
                  <a:gd name="connsiteX4" fmla="*/ 1217841 w 1217840"/>
                  <a:gd name="connsiteY4" fmla="*/ 1217841 h 2029731"/>
                  <a:gd name="connsiteX5" fmla="*/ 1217841 w 1217840"/>
                  <a:gd name="connsiteY5" fmla="*/ 0 h 2029731"/>
                  <a:gd name="connsiteX6" fmla="*/ 0 w 1217840"/>
                  <a:gd name="connsiteY6" fmla="*/ 0 h 202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0" h="2029731">
                    <a:moveTo>
                      <a:pt x="0" y="1217841"/>
                    </a:moveTo>
                    <a:lnTo>
                      <a:pt x="608920" y="1217841"/>
                    </a:lnTo>
                    <a:lnTo>
                      <a:pt x="202970" y="2029732"/>
                    </a:lnTo>
                    <a:lnTo>
                      <a:pt x="811891" y="2029732"/>
                    </a:lnTo>
                    <a:lnTo>
                      <a:pt x="1217841" y="1217841"/>
                    </a:lnTo>
                    <a:lnTo>
                      <a:pt x="1217841" y="0"/>
                    </a:lnTo>
                    <a:lnTo>
                      <a:pt x="0" y="0"/>
                    </a:lnTo>
                    <a:close/>
                  </a:path>
                </a:pathLst>
              </a:custGeom>
              <a:grpFill/>
              <a:ln w="9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46" name="Freeform 17">
                <a:extLst>
                  <a:ext uri="{FF2B5EF4-FFF2-40B4-BE49-F238E27FC236}">
                    <a16:creationId xmlns:a16="http://schemas.microsoft.com/office/drawing/2014/main" id="{0D641020-C9DC-4AF4-96B5-3E8DAB257A3C}"/>
                  </a:ext>
                </a:extLst>
              </p:cNvPr>
              <p:cNvSpPr/>
              <p:nvPr/>
            </p:nvSpPr>
            <p:spPr>
              <a:xfrm>
                <a:off x="6297390" y="2412550"/>
                <a:ext cx="1217840" cy="2029731"/>
              </a:xfrm>
              <a:custGeom>
                <a:avLst/>
                <a:gdLst>
                  <a:gd name="connsiteX0" fmla="*/ 0 w 1217840"/>
                  <a:gd name="connsiteY0" fmla="*/ 0 h 2029731"/>
                  <a:gd name="connsiteX1" fmla="*/ 0 w 1217840"/>
                  <a:gd name="connsiteY1" fmla="*/ 1217841 h 2029731"/>
                  <a:gd name="connsiteX2" fmla="*/ 608920 w 1217840"/>
                  <a:gd name="connsiteY2" fmla="*/ 1217841 h 2029731"/>
                  <a:gd name="connsiteX3" fmla="*/ 202970 w 1217840"/>
                  <a:gd name="connsiteY3" fmla="*/ 2029732 h 2029731"/>
                  <a:gd name="connsiteX4" fmla="*/ 811891 w 1217840"/>
                  <a:gd name="connsiteY4" fmla="*/ 2029732 h 2029731"/>
                  <a:gd name="connsiteX5" fmla="*/ 1217841 w 1217840"/>
                  <a:gd name="connsiteY5" fmla="*/ 1217841 h 2029731"/>
                  <a:gd name="connsiteX6" fmla="*/ 1217841 w 1217840"/>
                  <a:gd name="connsiteY6" fmla="*/ 0 h 202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0" h="2029731">
                    <a:moveTo>
                      <a:pt x="0" y="0"/>
                    </a:moveTo>
                    <a:lnTo>
                      <a:pt x="0" y="1217841"/>
                    </a:lnTo>
                    <a:lnTo>
                      <a:pt x="608920" y="1217841"/>
                    </a:lnTo>
                    <a:lnTo>
                      <a:pt x="202970" y="2029732"/>
                    </a:lnTo>
                    <a:lnTo>
                      <a:pt x="811891" y="2029732"/>
                    </a:lnTo>
                    <a:lnTo>
                      <a:pt x="1217841" y="1217841"/>
                    </a:lnTo>
                    <a:lnTo>
                      <a:pt x="1217841" y="0"/>
                    </a:lnTo>
                    <a:close/>
                  </a:path>
                </a:pathLst>
              </a:custGeom>
              <a:grpFill/>
              <a:ln w="9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grpSp>
          <p:nvGrpSpPr>
            <p:cNvPr id="33" name="Graphic 20">
              <a:extLst>
                <a:ext uri="{FF2B5EF4-FFF2-40B4-BE49-F238E27FC236}">
                  <a16:creationId xmlns:a16="http://schemas.microsoft.com/office/drawing/2014/main" id="{251B83FF-CAF9-9BBE-53EF-BF6C188A2DB9}"/>
                </a:ext>
              </a:extLst>
            </p:cNvPr>
            <p:cNvGrpSpPr>
              <a:grpSpLocks noChangeAspect="1"/>
            </p:cNvGrpSpPr>
            <p:nvPr/>
          </p:nvGrpSpPr>
          <p:grpSpPr>
            <a:xfrm rot="10800000" flipH="1">
              <a:off x="10206307" y="5460107"/>
              <a:ext cx="365760" cy="261255"/>
              <a:chOff x="4673600" y="2412550"/>
              <a:chExt cx="2841631" cy="2029731"/>
            </a:xfrm>
            <a:solidFill>
              <a:schemeClr val="accent5"/>
            </a:solidFill>
          </p:grpSpPr>
          <p:sp>
            <p:nvSpPr>
              <p:cNvPr id="34" name="Freeform 16">
                <a:extLst>
                  <a:ext uri="{FF2B5EF4-FFF2-40B4-BE49-F238E27FC236}">
                    <a16:creationId xmlns:a16="http://schemas.microsoft.com/office/drawing/2014/main" id="{1781D819-DEC3-702F-16B8-1E2D0E7BC8ED}"/>
                  </a:ext>
                </a:extLst>
              </p:cNvPr>
              <p:cNvSpPr/>
              <p:nvPr/>
            </p:nvSpPr>
            <p:spPr>
              <a:xfrm>
                <a:off x="4673600" y="2412550"/>
                <a:ext cx="1217840" cy="2029731"/>
              </a:xfrm>
              <a:custGeom>
                <a:avLst/>
                <a:gdLst>
                  <a:gd name="connsiteX0" fmla="*/ 0 w 1217840"/>
                  <a:gd name="connsiteY0" fmla="*/ 1217841 h 2029731"/>
                  <a:gd name="connsiteX1" fmla="*/ 608920 w 1217840"/>
                  <a:gd name="connsiteY1" fmla="*/ 1217841 h 2029731"/>
                  <a:gd name="connsiteX2" fmla="*/ 202970 w 1217840"/>
                  <a:gd name="connsiteY2" fmla="*/ 2029732 h 2029731"/>
                  <a:gd name="connsiteX3" fmla="*/ 811891 w 1217840"/>
                  <a:gd name="connsiteY3" fmla="*/ 2029732 h 2029731"/>
                  <a:gd name="connsiteX4" fmla="*/ 1217841 w 1217840"/>
                  <a:gd name="connsiteY4" fmla="*/ 1217841 h 2029731"/>
                  <a:gd name="connsiteX5" fmla="*/ 1217841 w 1217840"/>
                  <a:gd name="connsiteY5" fmla="*/ 0 h 2029731"/>
                  <a:gd name="connsiteX6" fmla="*/ 0 w 1217840"/>
                  <a:gd name="connsiteY6" fmla="*/ 0 h 202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0" h="2029731">
                    <a:moveTo>
                      <a:pt x="0" y="1217841"/>
                    </a:moveTo>
                    <a:lnTo>
                      <a:pt x="608920" y="1217841"/>
                    </a:lnTo>
                    <a:lnTo>
                      <a:pt x="202970" y="2029732"/>
                    </a:lnTo>
                    <a:lnTo>
                      <a:pt x="811891" y="2029732"/>
                    </a:lnTo>
                    <a:lnTo>
                      <a:pt x="1217841" y="1217841"/>
                    </a:lnTo>
                    <a:lnTo>
                      <a:pt x="1217841" y="0"/>
                    </a:lnTo>
                    <a:lnTo>
                      <a:pt x="0" y="0"/>
                    </a:lnTo>
                    <a:close/>
                  </a:path>
                </a:pathLst>
              </a:custGeom>
              <a:grpFill/>
              <a:ln w="9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35" name="Freeform 17">
                <a:extLst>
                  <a:ext uri="{FF2B5EF4-FFF2-40B4-BE49-F238E27FC236}">
                    <a16:creationId xmlns:a16="http://schemas.microsoft.com/office/drawing/2014/main" id="{F510CBA9-32F1-B1B0-6F0C-C4EC37A74B22}"/>
                  </a:ext>
                </a:extLst>
              </p:cNvPr>
              <p:cNvSpPr/>
              <p:nvPr/>
            </p:nvSpPr>
            <p:spPr>
              <a:xfrm>
                <a:off x="6297390" y="2412550"/>
                <a:ext cx="1217840" cy="2029731"/>
              </a:xfrm>
              <a:custGeom>
                <a:avLst/>
                <a:gdLst>
                  <a:gd name="connsiteX0" fmla="*/ 0 w 1217840"/>
                  <a:gd name="connsiteY0" fmla="*/ 0 h 2029731"/>
                  <a:gd name="connsiteX1" fmla="*/ 0 w 1217840"/>
                  <a:gd name="connsiteY1" fmla="*/ 1217841 h 2029731"/>
                  <a:gd name="connsiteX2" fmla="*/ 608920 w 1217840"/>
                  <a:gd name="connsiteY2" fmla="*/ 1217841 h 2029731"/>
                  <a:gd name="connsiteX3" fmla="*/ 202970 w 1217840"/>
                  <a:gd name="connsiteY3" fmla="*/ 2029732 h 2029731"/>
                  <a:gd name="connsiteX4" fmla="*/ 811891 w 1217840"/>
                  <a:gd name="connsiteY4" fmla="*/ 2029732 h 2029731"/>
                  <a:gd name="connsiteX5" fmla="*/ 1217841 w 1217840"/>
                  <a:gd name="connsiteY5" fmla="*/ 1217841 h 2029731"/>
                  <a:gd name="connsiteX6" fmla="*/ 1217841 w 1217840"/>
                  <a:gd name="connsiteY6" fmla="*/ 0 h 202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0" h="2029731">
                    <a:moveTo>
                      <a:pt x="0" y="0"/>
                    </a:moveTo>
                    <a:lnTo>
                      <a:pt x="0" y="1217841"/>
                    </a:lnTo>
                    <a:lnTo>
                      <a:pt x="608920" y="1217841"/>
                    </a:lnTo>
                    <a:lnTo>
                      <a:pt x="202970" y="2029732"/>
                    </a:lnTo>
                    <a:lnTo>
                      <a:pt x="811891" y="2029732"/>
                    </a:lnTo>
                    <a:lnTo>
                      <a:pt x="1217841" y="1217841"/>
                    </a:lnTo>
                    <a:lnTo>
                      <a:pt x="1217841" y="0"/>
                    </a:lnTo>
                    <a:close/>
                  </a:path>
                </a:pathLst>
              </a:custGeom>
              <a:grpFill/>
              <a:ln w="9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grpSp>
      <p:grpSp>
        <p:nvGrpSpPr>
          <p:cNvPr id="217" name="Group 216">
            <a:extLst>
              <a:ext uri="{FF2B5EF4-FFF2-40B4-BE49-F238E27FC236}">
                <a16:creationId xmlns:a16="http://schemas.microsoft.com/office/drawing/2014/main" id="{048B1985-4A0F-0609-2B93-C35DB3DD1062}"/>
              </a:ext>
            </a:extLst>
          </p:cNvPr>
          <p:cNvGrpSpPr/>
          <p:nvPr/>
        </p:nvGrpSpPr>
        <p:grpSpPr>
          <a:xfrm>
            <a:off x="739805" y="1909655"/>
            <a:ext cx="6201338" cy="2987665"/>
            <a:chOff x="739805" y="1909655"/>
            <a:chExt cx="6201338" cy="2987665"/>
          </a:xfrm>
        </p:grpSpPr>
        <p:cxnSp>
          <p:nvCxnSpPr>
            <p:cNvPr id="13" name="Straight Arrow Connector 12">
              <a:extLst>
                <a:ext uri="{FF2B5EF4-FFF2-40B4-BE49-F238E27FC236}">
                  <a16:creationId xmlns:a16="http://schemas.microsoft.com/office/drawing/2014/main" id="{128B3B0E-79E8-A875-F344-5765CBF92DC2}"/>
                </a:ext>
              </a:extLst>
            </p:cNvPr>
            <p:cNvCxnSpPr>
              <a:cxnSpLocks/>
              <a:stCxn id="137" idx="5"/>
              <a:endCxn id="111" idx="2"/>
            </p:cNvCxnSpPr>
            <p:nvPr/>
          </p:nvCxnSpPr>
          <p:spPr>
            <a:xfrm>
              <a:off x="1543916" y="3733412"/>
              <a:ext cx="677460" cy="692551"/>
            </a:xfrm>
            <a:prstGeom prst="straightConnector1">
              <a:avLst/>
            </a:prstGeom>
            <a:ln w="1905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AE4B749-D313-CE1C-A013-992EEA89720A}"/>
                </a:ext>
              </a:extLst>
            </p:cNvPr>
            <p:cNvCxnSpPr>
              <a:cxnSpLocks/>
              <a:stCxn id="137" idx="7"/>
              <a:endCxn id="122" idx="2"/>
            </p:cNvCxnSpPr>
            <p:nvPr/>
          </p:nvCxnSpPr>
          <p:spPr>
            <a:xfrm flipV="1">
              <a:off x="1543916" y="2381012"/>
              <a:ext cx="677460" cy="685456"/>
            </a:xfrm>
            <a:prstGeom prst="straightConnector1">
              <a:avLst/>
            </a:prstGeom>
            <a:ln w="1905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8F22135-DFB9-38E0-860E-8F9CCE8A5D90}"/>
                </a:ext>
              </a:extLst>
            </p:cNvPr>
            <p:cNvCxnSpPr>
              <a:cxnSpLocks/>
              <a:stCxn id="122" idx="6"/>
              <a:endCxn id="23" idx="1"/>
            </p:cNvCxnSpPr>
            <p:nvPr/>
          </p:nvCxnSpPr>
          <p:spPr>
            <a:xfrm>
              <a:off x="3162965" y="2381012"/>
              <a:ext cx="702744" cy="661510"/>
            </a:xfrm>
            <a:prstGeom prst="straightConnector1">
              <a:avLst/>
            </a:prstGeom>
            <a:ln w="1905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740D7A5-0E93-DEFD-4069-D341B455A6BE}"/>
                </a:ext>
              </a:extLst>
            </p:cNvPr>
            <p:cNvCxnSpPr>
              <a:cxnSpLocks/>
              <a:stCxn id="111" idx="6"/>
              <a:endCxn id="23" idx="3"/>
            </p:cNvCxnSpPr>
            <p:nvPr/>
          </p:nvCxnSpPr>
          <p:spPr>
            <a:xfrm flipV="1">
              <a:off x="3162965" y="3751721"/>
              <a:ext cx="702744" cy="674242"/>
            </a:xfrm>
            <a:prstGeom prst="straightConnector1">
              <a:avLst/>
            </a:prstGeom>
            <a:ln w="1905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00D8CAF-8081-5D9A-A069-578BDC5A01F8}"/>
                </a:ext>
              </a:extLst>
            </p:cNvPr>
            <p:cNvCxnSpPr>
              <a:cxnSpLocks/>
              <a:stCxn id="137" idx="6"/>
              <a:endCxn id="117" idx="2"/>
            </p:cNvCxnSpPr>
            <p:nvPr/>
          </p:nvCxnSpPr>
          <p:spPr>
            <a:xfrm>
              <a:off x="1681880" y="3399940"/>
              <a:ext cx="539496" cy="0"/>
            </a:xfrm>
            <a:prstGeom prst="straightConnector1">
              <a:avLst/>
            </a:prstGeom>
            <a:ln w="1905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0641938-B03C-64F4-B95B-CB6FF4272D94}"/>
                </a:ext>
              </a:extLst>
            </p:cNvPr>
            <p:cNvCxnSpPr>
              <a:cxnSpLocks/>
              <a:stCxn id="117" idx="6"/>
              <a:endCxn id="23" idx="2"/>
            </p:cNvCxnSpPr>
            <p:nvPr/>
          </p:nvCxnSpPr>
          <p:spPr>
            <a:xfrm flipV="1">
              <a:off x="3162965" y="3397122"/>
              <a:ext cx="552691" cy="2818"/>
            </a:xfrm>
            <a:prstGeom prst="straightConnector1">
              <a:avLst/>
            </a:prstGeom>
            <a:ln w="1905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F2AB2BC-1044-59FF-62FD-67F3A3004AC0}"/>
                </a:ext>
              </a:extLst>
            </p:cNvPr>
            <p:cNvCxnSpPr>
              <a:cxnSpLocks/>
              <a:stCxn id="23" idx="5"/>
              <a:endCxn id="104" idx="1"/>
            </p:cNvCxnSpPr>
            <p:nvPr/>
          </p:nvCxnSpPr>
          <p:spPr>
            <a:xfrm>
              <a:off x="4590231" y="3751721"/>
              <a:ext cx="232698" cy="340942"/>
            </a:xfrm>
            <a:prstGeom prst="straightConnector1">
              <a:avLst/>
            </a:prstGeom>
            <a:ln w="1905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AD0ED11-77FF-FDCA-2260-3C4C564447BE}"/>
                </a:ext>
              </a:extLst>
            </p:cNvPr>
            <p:cNvCxnSpPr>
              <a:cxnSpLocks/>
              <a:stCxn id="23" idx="7"/>
              <a:endCxn id="180" idx="3"/>
            </p:cNvCxnSpPr>
            <p:nvPr/>
          </p:nvCxnSpPr>
          <p:spPr>
            <a:xfrm flipV="1">
              <a:off x="4590231" y="2714312"/>
              <a:ext cx="278703" cy="328210"/>
            </a:xfrm>
            <a:prstGeom prst="straightConnector1">
              <a:avLst/>
            </a:prstGeom>
            <a:ln w="1905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85" name="Group 184">
              <a:extLst>
                <a:ext uri="{FF2B5EF4-FFF2-40B4-BE49-F238E27FC236}">
                  <a16:creationId xmlns:a16="http://schemas.microsoft.com/office/drawing/2014/main" id="{77D626FC-6A5A-3DB0-BA64-EF442A4B591D}"/>
                </a:ext>
              </a:extLst>
            </p:cNvPr>
            <p:cNvGrpSpPr/>
            <p:nvPr/>
          </p:nvGrpSpPr>
          <p:grpSpPr>
            <a:xfrm>
              <a:off x="3715656" y="2895642"/>
              <a:ext cx="1024628" cy="1008596"/>
              <a:chOff x="3791776" y="2289455"/>
              <a:chExt cx="1024628" cy="1008596"/>
            </a:xfrm>
          </p:grpSpPr>
          <p:sp>
            <p:nvSpPr>
              <p:cNvPr id="23" name="Oval 22">
                <a:extLst>
                  <a:ext uri="{FF2B5EF4-FFF2-40B4-BE49-F238E27FC236}">
                    <a16:creationId xmlns:a16="http://schemas.microsoft.com/office/drawing/2014/main" id="{76F29AFB-1968-616C-AD04-85DB4545B915}"/>
                  </a:ext>
                </a:extLst>
              </p:cNvPr>
              <p:cNvSpPr/>
              <p:nvPr/>
            </p:nvSpPr>
            <p:spPr>
              <a:xfrm>
                <a:off x="3791776" y="2289455"/>
                <a:ext cx="1024628" cy="1002959"/>
              </a:xfrm>
              <a:prstGeom prst="ellipse">
                <a:avLst/>
              </a:prstGeom>
              <a:solidFill>
                <a:srgbClr val="0070C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8A3F171-7B0C-E4C5-ECE0-25B36332C4BE}"/>
                  </a:ext>
                </a:extLst>
              </p:cNvPr>
              <p:cNvPicPr>
                <a:picLocks noChangeAspect="1"/>
              </p:cNvPicPr>
              <p:nvPr/>
            </p:nvPicPr>
            <p:blipFill>
              <a:blip r:embed="rId3"/>
              <a:stretch>
                <a:fillRect/>
              </a:stretch>
            </p:blipFill>
            <p:spPr>
              <a:xfrm>
                <a:off x="3921792" y="2479347"/>
                <a:ext cx="768116" cy="394274"/>
              </a:xfrm>
              <a:prstGeom prst="rect">
                <a:avLst/>
              </a:prstGeom>
            </p:spPr>
          </p:pic>
          <p:sp>
            <p:nvSpPr>
              <p:cNvPr id="25" name="TextBox 24">
                <a:extLst>
                  <a:ext uri="{FF2B5EF4-FFF2-40B4-BE49-F238E27FC236}">
                    <a16:creationId xmlns:a16="http://schemas.microsoft.com/office/drawing/2014/main" id="{712F23B4-3391-8DDD-08FE-6B304B027548}"/>
                  </a:ext>
                </a:extLst>
              </p:cNvPr>
              <p:cNvSpPr txBox="1"/>
              <p:nvPr/>
            </p:nvSpPr>
            <p:spPr>
              <a:xfrm>
                <a:off x="3959715" y="2875279"/>
                <a:ext cx="682851" cy="422772"/>
              </a:xfrm>
              <a:prstGeom prst="rect">
                <a:avLst/>
              </a:prstGeom>
              <a:noFill/>
            </p:spPr>
            <p:txBody>
              <a:bodyPr wrap="none" rtlCol="0">
                <a:spAutoFit/>
              </a:bodyPr>
              <a:lstStyle/>
              <a:p>
                <a:pPr algn="ctr"/>
                <a:r>
                  <a:rPr lang="en-US" sz="1200">
                    <a:solidFill>
                      <a:schemeClr val="bg1"/>
                    </a:solidFill>
                    <a:latin typeface="Silka Medium" pitchFamily="2" charset="77"/>
                  </a:rPr>
                  <a:t>IVA</a:t>
                </a:r>
              </a:p>
            </p:txBody>
          </p:sp>
        </p:grpSp>
        <p:cxnSp>
          <p:nvCxnSpPr>
            <p:cNvPr id="26" name="Straight Arrow Connector 25">
              <a:extLst>
                <a:ext uri="{FF2B5EF4-FFF2-40B4-BE49-F238E27FC236}">
                  <a16:creationId xmlns:a16="http://schemas.microsoft.com/office/drawing/2014/main" id="{1632DA69-9EBD-A466-55AF-BAD70CB4FC47}"/>
                </a:ext>
              </a:extLst>
            </p:cNvPr>
            <p:cNvCxnSpPr>
              <a:cxnSpLocks/>
              <a:stCxn id="180" idx="6"/>
              <a:endCxn id="60" idx="2"/>
            </p:cNvCxnSpPr>
            <p:nvPr/>
          </p:nvCxnSpPr>
          <p:spPr>
            <a:xfrm>
              <a:off x="5672630" y="2381012"/>
              <a:ext cx="326924" cy="0"/>
            </a:xfrm>
            <a:prstGeom prst="straightConnector1">
              <a:avLst/>
            </a:prstGeom>
            <a:ln w="1905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96BE02D-3846-501E-C2C4-5B75CD6C4445}"/>
                </a:ext>
              </a:extLst>
            </p:cNvPr>
            <p:cNvCxnSpPr>
              <a:cxnSpLocks/>
              <a:stCxn id="104" idx="6"/>
              <a:endCxn id="97" idx="2"/>
            </p:cNvCxnSpPr>
            <p:nvPr/>
          </p:nvCxnSpPr>
          <p:spPr>
            <a:xfrm>
              <a:off x="5626625" y="4425963"/>
              <a:ext cx="372929" cy="0"/>
            </a:xfrm>
            <a:prstGeom prst="straightConnector1">
              <a:avLst/>
            </a:prstGeom>
            <a:ln w="1905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203DD046-635D-5784-77F2-DC43F6DBF211}"/>
                </a:ext>
              </a:extLst>
            </p:cNvPr>
            <p:cNvGrpSpPr/>
            <p:nvPr/>
          </p:nvGrpSpPr>
          <p:grpSpPr>
            <a:xfrm>
              <a:off x="5999554" y="1909655"/>
              <a:ext cx="941589" cy="942714"/>
              <a:chOff x="8694175" y="1631169"/>
              <a:chExt cx="941589" cy="942714"/>
            </a:xfrm>
          </p:grpSpPr>
          <p:grpSp>
            <p:nvGrpSpPr>
              <p:cNvPr id="56" name="Group 55">
                <a:extLst>
                  <a:ext uri="{FF2B5EF4-FFF2-40B4-BE49-F238E27FC236}">
                    <a16:creationId xmlns:a16="http://schemas.microsoft.com/office/drawing/2014/main" id="{F76E542D-46FE-981C-81B0-8967300186ED}"/>
                  </a:ext>
                </a:extLst>
              </p:cNvPr>
              <p:cNvGrpSpPr/>
              <p:nvPr/>
            </p:nvGrpSpPr>
            <p:grpSpPr>
              <a:xfrm>
                <a:off x="8694175" y="1631169"/>
                <a:ext cx="941589" cy="942714"/>
                <a:chOff x="4248284" y="3680217"/>
                <a:chExt cx="851113" cy="852130"/>
              </a:xfrm>
            </p:grpSpPr>
            <p:grpSp>
              <p:nvGrpSpPr>
                <p:cNvPr id="58" name="Group 57">
                  <a:extLst>
                    <a:ext uri="{FF2B5EF4-FFF2-40B4-BE49-F238E27FC236}">
                      <a16:creationId xmlns:a16="http://schemas.microsoft.com/office/drawing/2014/main" id="{2B9C32A7-F6BF-2778-EDB6-A04E21079E79}"/>
                    </a:ext>
                  </a:extLst>
                </p:cNvPr>
                <p:cNvGrpSpPr/>
                <p:nvPr/>
              </p:nvGrpSpPr>
              <p:grpSpPr>
                <a:xfrm>
                  <a:off x="4248284" y="3680217"/>
                  <a:ext cx="851113" cy="852130"/>
                  <a:chOff x="438150" y="1687165"/>
                  <a:chExt cx="1458274" cy="1458274"/>
                </a:xfrm>
              </p:grpSpPr>
              <p:sp>
                <p:nvSpPr>
                  <p:cNvPr id="60" name="Oval 59">
                    <a:extLst>
                      <a:ext uri="{FF2B5EF4-FFF2-40B4-BE49-F238E27FC236}">
                        <a16:creationId xmlns:a16="http://schemas.microsoft.com/office/drawing/2014/main" id="{251FEBD9-7705-9F99-8DAD-7F146B0CDAE6}"/>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61" name="Oval 60">
                    <a:extLst>
                      <a:ext uri="{FF2B5EF4-FFF2-40B4-BE49-F238E27FC236}">
                        <a16:creationId xmlns:a16="http://schemas.microsoft.com/office/drawing/2014/main" id="{066AA7A6-BDFA-9BC8-DA4A-F50897F2ECCA}"/>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59" name="Oval 58">
                  <a:extLst>
                    <a:ext uri="{FF2B5EF4-FFF2-40B4-BE49-F238E27FC236}">
                      <a16:creationId xmlns:a16="http://schemas.microsoft.com/office/drawing/2014/main" id="{D219ED00-7310-114E-FF69-C4F2C77E51B0}"/>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57" name="Graphic 56">
                <a:extLst>
                  <a:ext uri="{FF2B5EF4-FFF2-40B4-BE49-F238E27FC236}">
                    <a16:creationId xmlns:a16="http://schemas.microsoft.com/office/drawing/2014/main" id="{0D691D2F-CB3C-1E31-D3C6-6E9C7549A7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9219" y="1941761"/>
                <a:ext cx="358135" cy="350674"/>
              </a:xfrm>
              <a:prstGeom prst="rect">
                <a:avLst/>
              </a:prstGeom>
            </p:spPr>
          </p:pic>
        </p:grpSp>
        <p:grpSp>
          <p:nvGrpSpPr>
            <p:cNvPr id="92" name="Group 91">
              <a:extLst>
                <a:ext uri="{FF2B5EF4-FFF2-40B4-BE49-F238E27FC236}">
                  <a16:creationId xmlns:a16="http://schemas.microsoft.com/office/drawing/2014/main" id="{64CFF095-3695-A731-AEC4-F094EA06C6D7}"/>
                </a:ext>
              </a:extLst>
            </p:cNvPr>
            <p:cNvGrpSpPr/>
            <p:nvPr/>
          </p:nvGrpSpPr>
          <p:grpSpPr>
            <a:xfrm>
              <a:off x="5999554" y="3954606"/>
              <a:ext cx="941589" cy="942714"/>
              <a:chOff x="8694175" y="1631169"/>
              <a:chExt cx="941589" cy="942714"/>
            </a:xfrm>
          </p:grpSpPr>
          <p:grpSp>
            <p:nvGrpSpPr>
              <p:cNvPr id="93" name="Group 92">
                <a:extLst>
                  <a:ext uri="{FF2B5EF4-FFF2-40B4-BE49-F238E27FC236}">
                    <a16:creationId xmlns:a16="http://schemas.microsoft.com/office/drawing/2014/main" id="{2EA0FD7B-9D4A-425F-7E84-ADAA7554D76E}"/>
                  </a:ext>
                </a:extLst>
              </p:cNvPr>
              <p:cNvGrpSpPr/>
              <p:nvPr/>
            </p:nvGrpSpPr>
            <p:grpSpPr>
              <a:xfrm>
                <a:off x="8694175" y="1631169"/>
                <a:ext cx="941589" cy="942714"/>
                <a:chOff x="4248284" y="3680217"/>
                <a:chExt cx="851113" cy="852130"/>
              </a:xfrm>
            </p:grpSpPr>
            <p:grpSp>
              <p:nvGrpSpPr>
                <p:cNvPr id="95" name="Group 94">
                  <a:extLst>
                    <a:ext uri="{FF2B5EF4-FFF2-40B4-BE49-F238E27FC236}">
                      <a16:creationId xmlns:a16="http://schemas.microsoft.com/office/drawing/2014/main" id="{6731B157-F56A-1019-E466-E49A6E3C5886}"/>
                    </a:ext>
                  </a:extLst>
                </p:cNvPr>
                <p:cNvGrpSpPr/>
                <p:nvPr/>
              </p:nvGrpSpPr>
              <p:grpSpPr>
                <a:xfrm>
                  <a:off x="4248284" y="3680217"/>
                  <a:ext cx="851113" cy="852130"/>
                  <a:chOff x="438150" y="1687165"/>
                  <a:chExt cx="1458274" cy="1458274"/>
                </a:xfrm>
              </p:grpSpPr>
              <p:sp>
                <p:nvSpPr>
                  <p:cNvPr id="97" name="Oval 96">
                    <a:extLst>
                      <a:ext uri="{FF2B5EF4-FFF2-40B4-BE49-F238E27FC236}">
                        <a16:creationId xmlns:a16="http://schemas.microsoft.com/office/drawing/2014/main" id="{FEEB02FD-C956-8DC9-2DED-98E6188C0478}"/>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98" name="Oval 97">
                    <a:extLst>
                      <a:ext uri="{FF2B5EF4-FFF2-40B4-BE49-F238E27FC236}">
                        <a16:creationId xmlns:a16="http://schemas.microsoft.com/office/drawing/2014/main" id="{9521303E-ED29-4130-91B1-AD3AFF4A056B}"/>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96" name="Oval 95">
                  <a:extLst>
                    <a:ext uri="{FF2B5EF4-FFF2-40B4-BE49-F238E27FC236}">
                      <a16:creationId xmlns:a16="http://schemas.microsoft.com/office/drawing/2014/main" id="{ADB30317-22A5-4F43-38D3-3D33EA8C52F3}"/>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94" name="Graphic 93">
                <a:extLst>
                  <a:ext uri="{FF2B5EF4-FFF2-40B4-BE49-F238E27FC236}">
                    <a16:creationId xmlns:a16="http://schemas.microsoft.com/office/drawing/2014/main" id="{1F343E3D-6492-5256-86E8-7DECE68254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9219" y="1941761"/>
                <a:ext cx="358135" cy="350674"/>
              </a:xfrm>
              <a:prstGeom prst="rect">
                <a:avLst/>
              </a:prstGeom>
            </p:spPr>
          </p:pic>
        </p:grpSp>
        <p:grpSp>
          <p:nvGrpSpPr>
            <p:cNvPr id="182" name="Group 181">
              <a:extLst>
                <a:ext uri="{FF2B5EF4-FFF2-40B4-BE49-F238E27FC236}">
                  <a16:creationId xmlns:a16="http://schemas.microsoft.com/office/drawing/2014/main" id="{AE6AA64A-4A8C-6891-2379-9022BC5DAB5E}"/>
                </a:ext>
              </a:extLst>
            </p:cNvPr>
            <p:cNvGrpSpPr/>
            <p:nvPr/>
          </p:nvGrpSpPr>
          <p:grpSpPr>
            <a:xfrm>
              <a:off x="4685036" y="3954606"/>
              <a:ext cx="941589" cy="942714"/>
              <a:chOff x="5491549" y="3292006"/>
              <a:chExt cx="941589" cy="942714"/>
            </a:xfrm>
          </p:grpSpPr>
          <p:grpSp>
            <p:nvGrpSpPr>
              <p:cNvPr id="100" name="Group 99">
                <a:extLst>
                  <a:ext uri="{FF2B5EF4-FFF2-40B4-BE49-F238E27FC236}">
                    <a16:creationId xmlns:a16="http://schemas.microsoft.com/office/drawing/2014/main" id="{DD9C6BC4-D7F3-551A-DEC5-FF0ABB6C0DB1}"/>
                  </a:ext>
                </a:extLst>
              </p:cNvPr>
              <p:cNvGrpSpPr/>
              <p:nvPr/>
            </p:nvGrpSpPr>
            <p:grpSpPr>
              <a:xfrm>
                <a:off x="5491549" y="3292006"/>
                <a:ext cx="941589" cy="942714"/>
                <a:chOff x="4248284" y="3680217"/>
                <a:chExt cx="851113" cy="852130"/>
              </a:xfrm>
            </p:grpSpPr>
            <p:grpSp>
              <p:nvGrpSpPr>
                <p:cNvPr id="102" name="Group 101">
                  <a:extLst>
                    <a:ext uri="{FF2B5EF4-FFF2-40B4-BE49-F238E27FC236}">
                      <a16:creationId xmlns:a16="http://schemas.microsoft.com/office/drawing/2014/main" id="{7495BC4D-2C16-D473-8006-40D2F83D9F85}"/>
                    </a:ext>
                  </a:extLst>
                </p:cNvPr>
                <p:cNvGrpSpPr/>
                <p:nvPr/>
              </p:nvGrpSpPr>
              <p:grpSpPr>
                <a:xfrm>
                  <a:off x="4248284" y="3680217"/>
                  <a:ext cx="851113" cy="852130"/>
                  <a:chOff x="438150" y="1687165"/>
                  <a:chExt cx="1458274" cy="1458274"/>
                </a:xfrm>
              </p:grpSpPr>
              <p:sp>
                <p:nvSpPr>
                  <p:cNvPr id="105" name="Oval 104">
                    <a:extLst>
                      <a:ext uri="{FF2B5EF4-FFF2-40B4-BE49-F238E27FC236}">
                        <a16:creationId xmlns:a16="http://schemas.microsoft.com/office/drawing/2014/main" id="{3457A252-3BC1-49C0-26D4-F78B893D1336}"/>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04" name="Oval 103">
                    <a:extLst>
                      <a:ext uri="{FF2B5EF4-FFF2-40B4-BE49-F238E27FC236}">
                        <a16:creationId xmlns:a16="http://schemas.microsoft.com/office/drawing/2014/main" id="{FBC9A840-38A2-1109-D8EC-4EB807B0A54D}"/>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03" name="Oval 102">
                  <a:extLst>
                    <a:ext uri="{FF2B5EF4-FFF2-40B4-BE49-F238E27FC236}">
                      <a16:creationId xmlns:a16="http://schemas.microsoft.com/office/drawing/2014/main" id="{E1BA7EE2-F497-708A-3B0B-C5978CCC39C5}"/>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107" name="Graphic 106">
                <a:extLst>
                  <a:ext uri="{FF2B5EF4-FFF2-40B4-BE49-F238E27FC236}">
                    <a16:creationId xmlns:a16="http://schemas.microsoft.com/office/drawing/2014/main" id="{4A6DBCCE-FD65-6633-8F8F-800643511B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48031" y="3549051"/>
                <a:ext cx="428625" cy="428625"/>
              </a:xfrm>
              <a:prstGeom prst="rect">
                <a:avLst/>
              </a:prstGeom>
            </p:spPr>
          </p:pic>
        </p:grpSp>
        <p:grpSp>
          <p:nvGrpSpPr>
            <p:cNvPr id="183" name="Group 182">
              <a:extLst>
                <a:ext uri="{FF2B5EF4-FFF2-40B4-BE49-F238E27FC236}">
                  <a16:creationId xmlns:a16="http://schemas.microsoft.com/office/drawing/2014/main" id="{38802441-CE39-5CE6-81D4-6AE33C00B870}"/>
                </a:ext>
              </a:extLst>
            </p:cNvPr>
            <p:cNvGrpSpPr/>
            <p:nvPr/>
          </p:nvGrpSpPr>
          <p:grpSpPr>
            <a:xfrm>
              <a:off x="2221376" y="3954606"/>
              <a:ext cx="941589" cy="942714"/>
              <a:chOff x="2169676" y="3292006"/>
              <a:chExt cx="941589" cy="942714"/>
            </a:xfrm>
          </p:grpSpPr>
          <p:grpSp>
            <p:nvGrpSpPr>
              <p:cNvPr id="108" name="Group 107">
                <a:extLst>
                  <a:ext uri="{FF2B5EF4-FFF2-40B4-BE49-F238E27FC236}">
                    <a16:creationId xmlns:a16="http://schemas.microsoft.com/office/drawing/2014/main" id="{1EB95F04-DDF0-810A-F62D-D90194241855}"/>
                  </a:ext>
                </a:extLst>
              </p:cNvPr>
              <p:cNvGrpSpPr/>
              <p:nvPr/>
            </p:nvGrpSpPr>
            <p:grpSpPr>
              <a:xfrm>
                <a:off x="2169676" y="3292006"/>
                <a:ext cx="941589" cy="942714"/>
                <a:chOff x="4248284" y="3680217"/>
                <a:chExt cx="851113" cy="852130"/>
              </a:xfrm>
            </p:grpSpPr>
            <p:grpSp>
              <p:nvGrpSpPr>
                <p:cNvPr id="109" name="Group 108">
                  <a:extLst>
                    <a:ext uri="{FF2B5EF4-FFF2-40B4-BE49-F238E27FC236}">
                      <a16:creationId xmlns:a16="http://schemas.microsoft.com/office/drawing/2014/main" id="{A91728BE-C880-5B39-8C1C-ACD35C707AD5}"/>
                    </a:ext>
                  </a:extLst>
                </p:cNvPr>
                <p:cNvGrpSpPr/>
                <p:nvPr/>
              </p:nvGrpSpPr>
              <p:grpSpPr>
                <a:xfrm>
                  <a:off x="4248284" y="3680217"/>
                  <a:ext cx="851113" cy="852130"/>
                  <a:chOff x="438150" y="1687165"/>
                  <a:chExt cx="1458274" cy="1458274"/>
                </a:xfrm>
              </p:grpSpPr>
              <p:sp>
                <p:nvSpPr>
                  <p:cNvPr id="111" name="Oval 110">
                    <a:extLst>
                      <a:ext uri="{FF2B5EF4-FFF2-40B4-BE49-F238E27FC236}">
                        <a16:creationId xmlns:a16="http://schemas.microsoft.com/office/drawing/2014/main" id="{92D5B80F-592A-2EF4-470A-85FC534AD8AB}"/>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12" name="Oval 111">
                    <a:extLst>
                      <a:ext uri="{FF2B5EF4-FFF2-40B4-BE49-F238E27FC236}">
                        <a16:creationId xmlns:a16="http://schemas.microsoft.com/office/drawing/2014/main" id="{A5B7FEC0-E7A4-626E-01E1-BAFA2C16304F}"/>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10" name="Oval 109">
                  <a:extLst>
                    <a:ext uri="{FF2B5EF4-FFF2-40B4-BE49-F238E27FC236}">
                      <a16:creationId xmlns:a16="http://schemas.microsoft.com/office/drawing/2014/main" id="{4E239431-ED68-4901-8163-5F3954931694}"/>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113" name="Graphic 112">
                <a:extLst>
                  <a:ext uri="{FF2B5EF4-FFF2-40B4-BE49-F238E27FC236}">
                    <a16:creationId xmlns:a16="http://schemas.microsoft.com/office/drawing/2014/main" id="{FDCDECFB-83E3-2A7D-88AE-782EC03F1F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6158" y="3549051"/>
                <a:ext cx="428625" cy="428625"/>
              </a:xfrm>
              <a:prstGeom prst="rect">
                <a:avLst/>
              </a:prstGeom>
            </p:spPr>
          </p:pic>
        </p:grpSp>
        <p:grpSp>
          <p:nvGrpSpPr>
            <p:cNvPr id="184" name="Group 183">
              <a:extLst>
                <a:ext uri="{FF2B5EF4-FFF2-40B4-BE49-F238E27FC236}">
                  <a16:creationId xmlns:a16="http://schemas.microsoft.com/office/drawing/2014/main" id="{88CE2749-FD6E-7416-30DB-9C63ACD2B7AD}"/>
                </a:ext>
              </a:extLst>
            </p:cNvPr>
            <p:cNvGrpSpPr/>
            <p:nvPr/>
          </p:nvGrpSpPr>
          <p:grpSpPr>
            <a:xfrm>
              <a:off x="2221376" y="2928583"/>
              <a:ext cx="941589" cy="942714"/>
              <a:chOff x="2169676" y="2252928"/>
              <a:chExt cx="941589" cy="942714"/>
            </a:xfrm>
          </p:grpSpPr>
          <p:grpSp>
            <p:nvGrpSpPr>
              <p:cNvPr id="114" name="Group 113">
                <a:extLst>
                  <a:ext uri="{FF2B5EF4-FFF2-40B4-BE49-F238E27FC236}">
                    <a16:creationId xmlns:a16="http://schemas.microsoft.com/office/drawing/2014/main" id="{55D96C54-6F91-01AC-4BA2-832231F4AA01}"/>
                  </a:ext>
                </a:extLst>
              </p:cNvPr>
              <p:cNvGrpSpPr/>
              <p:nvPr/>
            </p:nvGrpSpPr>
            <p:grpSpPr>
              <a:xfrm>
                <a:off x="2169676" y="2252928"/>
                <a:ext cx="941589" cy="942714"/>
                <a:chOff x="4248284" y="3680217"/>
                <a:chExt cx="851113" cy="852130"/>
              </a:xfrm>
            </p:grpSpPr>
            <p:grpSp>
              <p:nvGrpSpPr>
                <p:cNvPr id="115" name="Group 114">
                  <a:extLst>
                    <a:ext uri="{FF2B5EF4-FFF2-40B4-BE49-F238E27FC236}">
                      <a16:creationId xmlns:a16="http://schemas.microsoft.com/office/drawing/2014/main" id="{1DFD754D-6FC6-C304-78F6-E4F140605D3B}"/>
                    </a:ext>
                  </a:extLst>
                </p:cNvPr>
                <p:cNvGrpSpPr/>
                <p:nvPr/>
              </p:nvGrpSpPr>
              <p:grpSpPr>
                <a:xfrm>
                  <a:off x="4248284" y="3680217"/>
                  <a:ext cx="851113" cy="852130"/>
                  <a:chOff x="438150" y="1687165"/>
                  <a:chExt cx="1458274" cy="1458274"/>
                </a:xfrm>
              </p:grpSpPr>
              <p:sp>
                <p:nvSpPr>
                  <p:cNvPr id="117" name="Oval 116">
                    <a:extLst>
                      <a:ext uri="{FF2B5EF4-FFF2-40B4-BE49-F238E27FC236}">
                        <a16:creationId xmlns:a16="http://schemas.microsoft.com/office/drawing/2014/main" id="{149FF077-6180-A955-9C9F-BE8D2C3A3BE0}"/>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18" name="Oval 117">
                    <a:extLst>
                      <a:ext uri="{FF2B5EF4-FFF2-40B4-BE49-F238E27FC236}">
                        <a16:creationId xmlns:a16="http://schemas.microsoft.com/office/drawing/2014/main" id="{01B85CF7-03E2-1090-EBAE-EE88AE906DF7}"/>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16" name="Oval 115">
                  <a:extLst>
                    <a:ext uri="{FF2B5EF4-FFF2-40B4-BE49-F238E27FC236}">
                      <a16:creationId xmlns:a16="http://schemas.microsoft.com/office/drawing/2014/main" id="{50A2B577-887C-B655-7B0A-B61B90B32DB2}"/>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73" name="Graphic 72">
                <a:extLst>
                  <a:ext uri="{FF2B5EF4-FFF2-40B4-BE49-F238E27FC236}">
                    <a16:creationId xmlns:a16="http://schemas.microsoft.com/office/drawing/2014/main" id="{B385B188-6F18-AB56-4E4C-1C4EE0134C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42263" y="2513643"/>
                <a:ext cx="396414" cy="365920"/>
              </a:xfrm>
              <a:prstGeom prst="rect">
                <a:avLst/>
              </a:prstGeom>
            </p:spPr>
          </p:pic>
        </p:grpSp>
        <p:grpSp>
          <p:nvGrpSpPr>
            <p:cNvPr id="174" name="Group 173">
              <a:extLst>
                <a:ext uri="{FF2B5EF4-FFF2-40B4-BE49-F238E27FC236}">
                  <a16:creationId xmlns:a16="http://schemas.microsoft.com/office/drawing/2014/main" id="{469B4187-AEEB-9582-34BD-078A88F7BC1E}"/>
                </a:ext>
              </a:extLst>
            </p:cNvPr>
            <p:cNvGrpSpPr/>
            <p:nvPr/>
          </p:nvGrpSpPr>
          <p:grpSpPr>
            <a:xfrm>
              <a:off x="2221376" y="1909655"/>
              <a:ext cx="941589" cy="942714"/>
              <a:chOff x="2169676" y="1276284"/>
              <a:chExt cx="941589" cy="942714"/>
            </a:xfrm>
          </p:grpSpPr>
          <p:grpSp>
            <p:nvGrpSpPr>
              <p:cNvPr id="119" name="Group 118">
                <a:extLst>
                  <a:ext uri="{FF2B5EF4-FFF2-40B4-BE49-F238E27FC236}">
                    <a16:creationId xmlns:a16="http://schemas.microsoft.com/office/drawing/2014/main" id="{6D5F1E1F-106E-B449-FC95-27438157E7F1}"/>
                  </a:ext>
                </a:extLst>
              </p:cNvPr>
              <p:cNvGrpSpPr/>
              <p:nvPr/>
            </p:nvGrpSpPr>
            <p:grpSpPr>
              <a:xfrm>
                <a:off x="2169676" y="1276284"/>
                <a:ext cx="941589" cy="942714"/>
                <a:chOff x="4248284" y="3680217"/>
                <a:chExt cx="851113" cy="852130"/>
              </a:xfrm>
            </p:grpSpPr>
            <p:grpSp>
              <p:nvGrpSpPr>
                <p:cNvPr id="120" name="Group 119">
                  <a:extLst>
                    <a:ext uri="{FF2B5EF4-FFF2-40B4-BE49-F238E27FC236}">
                      <a16:creationId xmlns:a16="http://schemas.microsoft.com/office/drawing/2014/main" id="{1D560F73-114D-3AAD-4CCC-1E45284C8C9B}"/>
                    </a:ext>
                  </a:extLst>
                </p:cNvPr>
                <p:cNvGrpSpPr/>
                <p:nvPr/>
              </p:nvGrpSpPr>
              <p:grpSpPr>
                <a:xfrm>
                  <a:off x="4248284" y="3680217"/>
                  <a:ext cx="851113" cy="852130"/>
                  <a:chOff x="438150" y="1687165"/>
                  <a:chExt cx="1458274" cy="1458274"/>
                </a:xfrm>
              </p:grpSpPr>
              <p:sp>
                <p:nvSpPr>
                  <p:cNvPr id="122" name="Oval 121">
                    <a:extLst>
                      <a:ext uri="{FF2B5EF4-FFF2-40B4-BE49-F238E27FC236}">
                        <a16:creationId xmlns:a16="http://schemas.microsoft.com/office/drawing/2014/main" id="{AFCC4EB9-AA44-98CF-4791-84D90F7CAA6E}"/>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23" name="Oval 122">
                    <a:extLst>
                      <a:ext uri="{FF2B5EF4-FFF2-40B4-BE49-F238E27FC236}">
                        <a16:creationId xmlns:a16="http://schemas.microsoft.com/office/drawing/2014/main" id="{443EF652-C1D5-619D-81ED-AA80BE855084}"/>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21" name="Oval 120">
                  <a:extLst>
                    <a:ext uri="{FF2B5EF4-FFF2-40B4-BE49-F238E27FC236}">
                      <a16:creationId xmlns:a16="http://schemas.microsoft.com/office/drawing/2014/main" id="{EE6FD838-F98F-DC4E-E591-C8E625BAF603}"/>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85" name="Graphic 84">
                <a:extLst>
                  <a:ext uri="{FF2B5EF4-FFF2-40B4-BE49-F238E27FC236}">
                    <a16:creationId xmlns:a16="http://schemas.microsoft.com/office/drawing/2014/main" id="{0B86D0CD-D72D-4411-CFB9-040925C969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42263" y="1547667"/>
                <a:ext cx="396414" cy="396414"/>
              </a:xfrm>
              <a:prstGeom prst="rect">
                <a:avLst/>
              </a:prstGeom>
            </p:spPr>
          </p:pic>
        </p:grpSp>
        <p:grpSp>
          <p:nvGrpSpPr>
            <p:cNvPr id="131" name="Group 130">
              <a:extLst>
                <a:ext uri="{FF2B5EF4-FFF2-40B4-BE49-F238E27FC236}">
                  <a16:creationId xmlns:a16="http://schemas.microsoft.com/office/drawing/2014/main" id="{E1212B38-9DCE-9522-FECA-F80515CBFD43}"/>
                </a:ext>
              </a:extLst>
            </p:cNvPr>
            <p:cNvGrpSpPr/>
            <p:nvPr/>
          </p:nvGrpSpPr>
          <p:grpSpPr>
            <a:xfrm>
              <a:off x="739805" y="2928340"/>
              <a:ext cx="942075" cy="943200"/>
              <a:chOff x="1131299" y="3667259"/>
              <a:chExt cx="942075" cy="943200"/>
            </a:xfrm>
          </p:grpSpPr>
          <p:grpSp>
            <p:nvGrpSpPr>
              <p:cNvPr id="132" name="Group 131">
                <a:extLst>
                  <a:ext uri="{FF2B5EF4-FFF2-40B4-BE49-F238E27FC236}">
                    <a16:creationId xmlns:a16="http://schemas.microsoft.com/office/drawing/2014/main" id="{DEDEB727-CD37-365B-2506-4D414DE03396}"/>
                  </a:ext>
                </a:extLst>
              </p:cNvPr>
              <p:cNvGrpSpPr>
                <a:grpSpLocks noChangeAspect="1"/>
              </p:cNvGrpSpPr>
              <p:nvPr/>
            </p:nvGrpSpPr>
            <p:grpSpPr>
              <a:xfrm>
                <a:off x="1131299" y="3667259"/>
                <a:ext cx="942075" cy="943200"/>
                <a:chOff x="4248284" y="3680217"/>
                <a:chExt cx="851113" cy="852130"/>
              </a:xfrm>
            </p:grpSpPr>
            <p:grpSp>
              <p:nvGrpSpPr>
                <p:cNvPr id="134" name="Group 133">
                  <a:extLst>
                    <a:ext uri="{FF2B5EF4-FFF2-40B4-BE49-F238E27FC236}">
                      <a16:creationId xmlns:a16="http://schemas.microsoft.com/office/drawing/2014/main" id="{25A20B3E-FB9D-A92F-9221-FBB7B091EA47}"/>
                    </a:ext>
                  </a:extLst>
                </p:cNvPr>
                <p:cNvGrpSpPr/>
                <p:nvPr/>
              </p:nvGrpSpPr>
              <p:grpSpPr>
                <a:xfrm>
                  <a:off x="4248284" y="3680217"/>
                  <a:ext cx="851113" cy="852130"/>
                  <a:chOff x="438150" y="1687165"/>
                  <a:chExt cx="1458274" cy="1458274"/>
                </a:xfrm>
              </p:grpSpPr>
              <p:sp>
                <p:nvSpPr>
                  <p:cNvPr id="136" name="Oval 135">
                    <a:extLst>
                      <a:ext uri="{FF2B5EF4-FFF2-40B4-BE49-F238E27FC236}">
                        <a16:creationId xmlns:a16="http://schemas.microsoft.com/office/drawing/2014/main" id="{79212E92-4505-3D69-66E1-5AF8B7AD59EA}"/>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37" name="Oval 136">
                    <a:extLst>
                      <a:ext uri="{FF2B5EF4-FFF2-40B4-BE49-F238E27FC236}">
                        <a16:creationId xmlns:a16="http://schemas.microsoft.com/office/drawing/2014/main" id="{2CA9B79B-8A52-1143-2A12-390357862374}"/>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35" name="Oval 134">
                  <a:extLst>
                    <a:ext uri="{FF2B5EF4-FFF2-40B4-BE49-F238E27FC236}">
                      <a16:creationId xmlns:a16="http://schemas.microsoft.com/office/drawing/2014/main" id="{4B987791-EDE4-F8BD-173C-CC815B8804B6}"/>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400">
                    <a:solidFill>
                      <a:schemeClr val="tx2"/>
                    </a:solidFill>
                    <a:latin typeface="Helvetica" pitchFamily="2" charset="0"/>
                  </a:endParaRPr>
                </a:p>
              </p:txBody>
            </p:sp>
          </p:grpSp>
          <p:pic>
            <p:nvPicPr>
              <p:cNvPr id="133" name="Graphic 132">
                <a:extLst>
                  <a:ext uri="{FF2B5EF4-FFF2-40B4-BE49-F238E27FC236}">
                    <a16:creationId xmlns:a16="http://schemas.microsoft.com/office/drawing/2014/main" id="{BFAF3B7A-5BC6-E76A-20DA-22FE2AA662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05423" y="3929554"/>
                <a:ext cx="393825" cy="393825"/>
              </a:xfrm>
              <a:prstGeom prst="rect">
                <a:avLst/>
              </a:prstGeom>
            </p:spPr>
          </p:pic>
        </p:grpSp>
        <p:grpSp>
          <p:nvGrpSpPr>
            <p:cNvPr id="175" name="Group 174">
              <a:extLst>
                <a:ext uri="{FF2B5EF4-FFF2-40B4-BE49-F238E27FC236}">
                  <a16:creationId xmlns:a16="http://schemas.microsoft.com/office/drawing/2014/main" id="{11CE1F7B-D7FA-05E8-6542-EFAC827CE261}"/>
                </a:ext>
              </a:extLst>
            </p:cNvPr>
            <p:cNvGrpSpPr/>
            <p:nvPr/>
          </p:nvGrpSpPr>
          <p:grpSpPr>
            <a:xfrm>
              <a:off x="4731041" y="1909655"/>
              <a:ext cx="941589" cy="942714"/>
              <a:chOff x="2169676" y="1276284"/>
              <a:chExt cx="941589" cy="942714"/>
            </a:xfrm>
          </p:grpSpPr>
          <p:grpSp>
            <p:nvGrpSpPr>
              <p:cNvPr id="176" name="Group 175">
                <a:extLst>
                  <a:ext uri="{FF2B5EF4-FFF2-40B4-BE49-F238E27FC236}">
                    <a16:creationId xmlns:a16="http://schemas.microsoft.com/office/drawing/2014/main" id="{57F3B5AB-9439-93B6-D2B5-DB114BD067BA}"/>
                  </a:ext>
                </a:extLst>
              </p:cNvPr>
              <p:cNvGrpSpPr/>
              <p:nvPr/>
            </p:nvGrpSpPr>
            <p:grpSpPr>
              <a:xfrm>
                <a:off x="2169676" y="1276284"/>
                <a:ext cx="941589" cy="942714"/>
                <a:chOff x="4248284" y="3680217"/>
                <a:chExt cx="851113" cy="852130"/>
              </a:xfrm>
            </p:grpSpPr>
            <p:grpSp>
              <p:nvGrpSpPr>
                <p:cNvPr id="178" name="Group 177">
                  <a:extLst>
                    <a:ext uri="{FF2B5EF4-FFF2-40B4-BE49-F238E27FC236}">
                      <a16:creationId xmlns:a16="http://schemas.microsoft.com/office/drawing/2014/main" id="{32A096FC-4B9B-AFB8-A75A-BBA9415CF575}"/>
                    </a:ext>
                  </a:extLst>
                </p:cNvPr>
                <p:cNvGrpSpPr/>
                <p:nvPr/>
              </p:nvGrpSpPr>
              <p:grpSpPr>
                <a:xfrm>
                  <a:off x="4248284" y="3680217"/>
                  <a:ext cx="851113" cy="852130"/>
                  <a:chOff x="438150" y="1687165"/>
                  <a:chExt cx="1458274" cy="1458274"/>
                </a:xfrm>
              </p:grpSpPr>
              <p:sp>
                <p:nvSpPr>
                  <p:cNvPr id="181" name="Oval 180">
                    <a:extLst>
                      <a:ext uri="{FF2B5EF4-FFF2-40B4-BE49-F238E27FC236}">
                        <a16:creationId xmlns:a16="http://schemas.microsoft.com/office/drawing/2014/main" id="{43D4302A-FC38-247E-E605-22D7D11198FF}"/>
                      </a:ext>
                    </a:extLst>
                  </p:cNvPr>
                  <p:cNvSpPr/>
                  <p:nvPr/>
                </p:nvSpPr>
                <p:spPr>
                  <a:xfrm>
                    <a:off x="543209" y="1792224"/>
                    <a:ext cx="1248157" cy="1248156"/>
                  </a:xfrm>
                  <a:prstGeom prst="ellipse">
                    <a:avLst/>
                  </a:prstGeom>
                  <a:solidFill>
                    <a:schemeClr val="accent1"/>
                  </a:solidFill>
                  <a:ln>
                    <a:noFill/>
                  </a:ln>
                  <a:effectLst>
                    <a:innerShdw blurRad="63500" dir="1494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sp>
                <p:nvSpPr>
                  <p:cNvPr id="180" name="Oval 179">
                    <a:extLst>
                      <a:ext uri="{FF2B5EF4-FFF2-40B4-BE49-F238E27FC236}">
                        <a16:creationId xmlns:a16="http://schemas.microsoft.com/office/drawing/2014/main" id="{A42E0793-B547-4806-8AD2-297CD86CDA3C}"/>
                      </a:ext>
                    </a:extLst>
                  </p:cNvPr>
                  <p:cNvSpPr/>
                  <p:nvPr/>
                </p:nvSpPr>
                <p:spPr>
                  <a:xfrm>
                    <a:off x="438150" y="1687165"/>
                    <a:ext cx="1458274" cy="1458274"/>
                  </a:xfrm>
                  <a:prstGeom prst="ellipse">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Helvetica" pitchFamily="2" charset="0"/>
                    </a:endParaRPr>
                  </a:p>
                </p:txBody>
              </p:sp>
            </p:grpSp>
            <p:sp>
              <p:nvSpPr>
                <p:cNvPr id="179" name="Oval 178">
                  <a:extLst>
                    <a:ext uri="{FF2B5EF4-FFF2-40B4-BE49-F238E27FC236}">
                      <a16:creationId xmlns:a16="http://schemas.microsoft.com/office/drawing/2014/main" id="{2794FAC2-49B4-AB11-7C83-F0464ED32F70}"/>
                    </a:ext>
                  </a:extLst>
                </p:cNvPr>
                <p:cNvSpPr/>
                <p:nvPr/>
              </p:nvSpPr>
              <p:spPr>
                <a:xfrm>
                  <a:off x="4366578" y="3798653"/>
                  <a:ext cx="614524" cy="615258"/>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bg1"/>
                    </a:solidFill>
                    <a:latin typeface="Helvetica" pitchFamily="2" charset="0"/>
                  </a:endParaRPr>
                </a:p>
              </p:txBody>
            </p:sp>
          </p:grpSp>
          <p:pic>
            <p:nvPicPr>
              <p:cNvPr id="177" name="Graphic 176">
                <a:extLst>
                  <a:ext uri="{FF2B5EF4-FFF2-40B4-BE49-F238E27FC236}">
                    <a16:creationId xmlns:a16="http://schemas.microsoft.com/office/drawing/2014/main" id="{11FB9677-C779-DD0A-BE8D-D27FEC5FDD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42263" y="1547667"/>
                <a:ext cx="396414" cy="396414"/>
              </a:xfrm>
              <a:prstGeom prst="rect">
                <a:avLst/>
              </a:prstGeom>
            </p:spPr>
          </p:pic>
        </p:grpSp>
      </p:grpSp>
    </p:spTree>
    <p:extLst>
      <p:ext uri="{BB962C8B-B14F-4D97-AF65-F5344CB8AC3E}">
        <p14:creationId xmlns:p14="http://schemas.microsoft.com/office/powerpoint/2010/main" val="262743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217"/>
                                        </p:tgtEl>
                                        <p:attrNameLst>
                                          <p:attrName>style.visibility</p:attrName>
                                        </p:attrNameLst>
                                      </p:cBhvr>
                                      <p:to>
                                        <p:strVal val="visible"/>
                                      </p:to>
                                    </p:set>
                                    <p:animEffect transition="in" filter="fade">
                                      <p:cBhvr>
                                        <p:cTn id="16"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animBg="1"/>
    </p:bldLst>
  </p:timing>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276A-7CCF-BE09-D024-3BF1545D9F07}"/>
              </a:ext>
            </a:extLst>
          </p:cNvPr>
          <p:cNvSpPr>
            <a:spLocks noGrp="1"/>
          </p:cNvSpPr>
          <p:nvPr>
            <p:ph type="title"/>
          </p:nvPr>
        </p:nvSpPr>
        <p:spPr/>
        <p:txBody>
          <a:bodyPr/>
          <a:lstStyle/>
          <a:p>
            <a:r>
              <a:rPr lang="en-US">
                <a:latin typeface="Calibri"/>
                <a:cs typeface="Calibri"/>
              </a:rPr>
              <a:t>Five9 Agent Assist </a:t>
            </a:r>
            <a:endParaRPr lang="en-GB"/>
          </a:p>
        </p:txBody>
      </p:sp>
      <p:sp>
        <p:nvSpPr>
          <p:cNvPr id="4" name="Text Placeholder 15">
            <a:extLst>
              <a:ext uri="{FF2B5EF4-FFF2-40B4-BE49-F238E27FC236}">
                <a16:creationId xmlns:a16="http://schemas.microsoft.com/office/drawing/2014/main" id="{106CAF2F-601A-D48E-F0F6-850C5548D3C4}"/>
              </a:ext>
            </a:extLst>
          </p:cNvPr>
          <p:cNvSpPr txBox="1">
            <a:spLocks/>
          </p:cNvSpPr>
          <p:nvPr/>
        </p:nvSpPr>
        <p:spPr>
          <a:xfrm>
            <a:off x="566395" y="846337"/>
            <a:ext cx="7379119" cy="290004"/>
          </a:xfrm>
          <a:prstGeom prst="rect">
            <a:avLst/>
          </a:prstGeom>
        </p:spPr>
        <p:txBody>
          <a:bodyPr vert="horz" lIns="0" tIns="0" rIns="0" bIns="0" rtlCol="0" anchor="t">
            <a:noAutofit/>
          </a:bodyPr>
          <a:lstStyle>
            <a:lvl1pPr marL="0" indent="0" algn="l" defTabSz="914400" rtl="0" eaLnBrk="1" latinLnBrk="0" hangingPunct="1">
              <a:lnSpc>
                <a:spcPct val="80000"/>
              </a:lnSpc>
              <a:spcBef>
                <a:spcPts val="0"/>
              </a:spcBef>
              <a:spcAft>
                <a:spcPts val="1200"/>
              </a:spcAft>
              <a:buFontTx/>
              <a:buNone/>
              <a:defRPr sz="2400" b="0" i="0" kern="1200">
                <a:solidFill>
                  <a:schemeClr val="tx1"/>
                </a:solidFill>
                <a:latin typeface="+mn-lt"/>
                <a:ea typeface="+mn-ea"/>
                <a:cs typeface="Calibri Light" panose="020F0302020204030204" pitchFamily="34" charset="0"/>
              </a:defRPr>
            </a:lvl1pPr>
            <a:lvl2pPr marL="4572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2pPr>
            <a:lvl3pPr marL="9144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3pPr>
            <a:lvl4pPr marL="13716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4pPr>
            <a:lvl5pPr marL="18288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a:cs typeface="Calibri Light"/>
              </a:rPr>
              <a:t>Empower contact centre agents to be more efficient and productive with AI. </a:t>
            </a:r>
          </a:p>
        </p:txBody>
      </p:sp>
      <p:pic>
        <p:nvPicPr>
          <p:cNvPr id="12" name="Picture Placeholder 20" descr="Graphical user interface, application&#10;&#10;Description automatically generated">
            <a:extLst>
              <a:ext uri="{FF2B5EF4-FFF2-40B4-BE49-F238E27FC236}">
                <a16:creationId xmlns:a16="http://schemas.microsoft.com/office/drawing/2014/main" id="{30CD624C-3522-E905-BC5A-E20E8DEED359}"/>
              </a:ext>
            </a:extLst>
          </p:cNvPr>
          <p:cNvPicPr>
            <a:picLocks noChangeAspect="1"/>
          </p:cNvPicPr>
          <p:nvPr/>
        </p:nvPicPr>
        <p:blipFill rotWithShape="1">
          <a:blip r:embed="rId3"/>
          <a:srcRect l="2868" t="2675" r="2524" b="9248"/>
          <a:stretch/>
        </p:blipFill>
        <p:spPr>
          <a:xfrm>
            <a:off x="456723" y="1441102"/>
            <a:ext cx="7063665" cy="4810059"/>
          </a:xfrm>
          <a:prstGeom prst="roundRect">
            <a:avLst>
              <a:gd name="adj" fmla="val 2233"/>
            </a:avLst>
          </a:prstGeom>
          <a:noFill/>
          <a:ln>
            <a:solidFill>
              <a:schemeClr val="bg2">
                <a:lumMod val="90000"/>
              </a:schemeClr>
            </a:solidFill>
          </a:ln>
          <a:effectLst/>
        </p:spPr>
      </p:pic>
      <p:sp>
        <p:nvSpPr>
          <p:cNvPr id="3" name="Rounded Rectangle 9">
            <a:extLst>
              <a:ext uri="{FF2B5EF4-FFF2-40B4-BE49-F238E27FC236}">
                <a16:creationId xmlns:a16="http://schemas.microsoft.com/office/drawing/2014/main" id="{795B6533-8AE9-F368-9177-702E59867682}"/>
              </a:ext>
            </a:extLst>
          </p:cNvPr>
          <p:cNvSpPr/>
          <p:nvPr/>
        </p:nvSpPr>
        <p:spPr>
          <a:xfrm>
            <a:off x="8208441"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Reduce average handle time while improving the agent experience with post-call summaries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Drive high-value customer experience by providing relevant, timely information</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Improve upsell, call quality, and compliance with real-time, in-call guidance and checklists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Reduce manual workload and increase ROI with automation</a:t>
            </a:r>
          </a:p>
        </p:txBody>
      </p:sp>
    </p:spTree>
    <p:extLst>
      <p:ext uri="{BB962C8B-B14F-4D97-AF65-F5344CB8AC3E}">
        <p14:creationId xmlns:p14="http://schemas.microsoft.com/office/powerpoint/2010/main" val="144176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9F9CA-DA68-D6F7-AD66-B68574B7E7FD}"/>
              </a:ext>
            </a:extLst>
          </p:cNvPr>
          <p:cNvSpPr>
            <a:spLocks noGrp="1"/>
          </p:cNvSpPr>
          <p:nvPr>
            <p:ph type="title"/>
          </p:nvPr>
        </p:nvSpPr>
        <p:spPr/>
        <p:txBody>
          <a:bodyPr/>
          <a:lstStyle/>
          <a:p>
            <a:r>
              <a:rPr lang="en-GB"/>
              <a:t>Five9 AI Summaries</a:t>
            </a:r>
          </a:p>
        </p:txBody>
      </p:sp>
      <p:pic>
        <p:nvPicPr>
          <p:cNvPr id="6" name="Picture 5" descr="A screenshot of a chat window&#10;&#10;Description automatically generated">
            <a:extLst>
              <a:ext uri="{FF2B5EF4-FFF2-40B4-BE49-F238E27FC236}">
                <a16:creationId xmlns:a16="http://schemas.microsoft.com/office/drawing/2014/main" id="{D2E2CCEE-B2C5-A056-A860-B4346947ED39}"/>
              </a:ext>
            </a:extLst>
          </p:cNvPr>
          <p:cNvPicPr>
            <a:picLocks noChangeAspect="1"/>
          </p:cNvPicPr>
          <p:nvPr/>
        </p:nvPicPr>
        <p:blipFill>
          <a:blip r:embed="rId3"/>
          <a:stretch>
            <a:fillRect/>
          </a:stretch>
        </p:blipFill>
        <p:spPr>
          <a:xfrm>
            <a:off x="456723" y="1441102"/>
            <a:ext cx="6831539" cy="4743962"/>
          </a:xfrm>
          <a:prstGeom prst="roundRect">
            <a:avLst>
              <a:gd name="adj" fmla="val 1854"/>
            </a:avLst>
          </a:prstGeom>
          <a:ln>
            <a:solidFill>
              <a:schemeClr val="bg2">
                <a:lumMod val="90000"/>
              </a:schemeClr>
            </a:solidFill>
          </a:ln>
          <a:effectLst/>
        </p:spPr>
      </p:pic>
      <p:sp>
        <p:nvSpPr>
          <p:cNvPr id="3" name="Rounded Rectangle 9">
            <a:extLst>
              <a:ext uri="{FF2B5EF4-FFF2-40B4-BE49-F238E27FC236}">
                <a16:creationId xmlns:a16="http://schemas.microsoft.com/office/drawing/2014/main" id="{A5111A2F-0ADE-022D-816D-6F898332AA67}"/>
              </a:ext>
            </a:extLst>
          </p:cNvPr>
          <p:cNvSpPr/>
          <p:nvPr/>
        </p:nvSpPr>
        <p:spPr>
          <a:xfrm>
            <a:off x="8208441"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Reduce manual workload and increase ROI with AI and automation</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Free agents from note-taking and focus on each customer’s request for assistance with real-time transcription</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Craft and assess free-form prompts effortlessly, and seamlessly integrate them into AI summaries for enhanced customization</a:t>
            </a:r>
          </a:p>
        </p:txBody>
      </p:sp>
      <p:sp>
        <p:nvSpPr>
          <p:cNvPr id="4" name="Text Placeholder 15">
            <a:extLst>
              <a:ext uri="{FF2B5EF4-FFF2-40B4-BE49-F238E27FC236}">
                <a16:creationId xmlns:a16="http://schemas.microsoft.com/office/drawing/2014/main" id="{98EC8D9E-8088-6EB1-676E-B6F63F892B7F}"/>
              </a:ext>
            </a:extLst>
          </p:cNvPr>
          <p:cNvSpPr txBox="1">
            <a:spLocks/>
          </p:cNvSpPr>
          <p:nvPr/>
        </p:nvSpPr>
        <p:spPr>
          <a:xfrm>
            <a:off x="566395" y="846337"/>
            <a:ext cx="7379119" cy="290004"/>
          </a:xfrm>
          <a:prstGeom prst="rect">
            <a:avLst/>
          </a:prstGeom>
        </p:spPr>
        <p:txBody>
          <a:bodyPr vert="horz" lIns="0" tIns="0" rIns="0" bIns="0" rtlCol="0" anchor="t">
            <a:noAutofit/>
          </a:bodyPr>
          <a:lstStyle>
            <a:lvl1pPr marL="0" indent="0" algn="l" defTabSz="914400" rtl="0" eaLnBrk="1" latinLnBrk="0" hangingPunct="1">
              <a:lnSpc>
                <a:spcPct val="80000"/>
              </a:lnSpc>
              <a:spcBef>
                <a:spcPts val="0"/>
              </a:spcBef>
              <a:spcAft>
                <a:spcPts val="1200"/>
              </a:spcAft>
              <a:buFontTx/>
              <a:buNone/>
              <a:defRPr sz="2400" b="0" i="0" kern="1200">
                <a:solidFill>
                  <a:schemeClr val="tx1"/>
                </a:solidFill>
                <a:latin typeface="+mn-lt"/>
                <a:ea typeface="+mn-ea"/>
                <a:cs typeface="Calibri Light" panose="020F0302020204030204" pitchFamily="34" charset="0"/>
              </a:defRPr>
            </a:lvl1pPr>
            <a:lvl2pPr marL="4572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2pPr>
            <a:lvl3pPr marL="9144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3pPr>
            <a:lvl4pPr marL="13716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4pPr>
            <a:lvl5pPr marL="18288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a:cs typeface="Calibri Light"/>
              </a:rPr>
              <a:t>Increase the accuracy and consistency of your call summaries with </a:t>
            </a:r>
            <a:r>
              <a:rPr lang="en-GB" sz="1800" err="1">
                <a:cs typeface="Calibri Light"/>
              </a:rPr>
              <a:t>GenAI</a:t>
            </a:r>
            <a:r>
              <a:rPr lang="en-GB" sz="1800">
                <a:cs typeface="Calibri Light"/>
              </a:rPr>
              <a:t>.</a:t>
            </a:r>
          </a:p>
        </p:txBody>
      </p:sp>
    </p:spTree>
    <p:extLst>
      <p:ext uri="{BB962C8B-B14F-4D97-AF65-F5344CB8AC3E}">
        <p14:creationId xmlns:p14="http://schemas.microsoft.com/office/powerpoint/2010/main" val="330097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C336-D75D-D6E2-3181-1B9C35368FAB}"/>
              </a:ext>
            </a:extLst>
          </p:cNvPr>
          <p:cNvSpPr>
            <a:spLocks noGrp="1"/>
          </p:cNvSpPr>
          <p:nvPr>
            <p:ph type="title"/>
          </p:nvPr>
        </p:nvSpPr>
        <p:spPr/>
        <p:txBody>
          <a:bodyPr/>
          <a:lstStyle/>
          <a:p>
            <a:r>
              <a:rPr lang="en-GB"/>
              <a:t>Five9 AI Knowledge</a:t>
            </a:r>
          </a:p>
        </p:txBody>
      </p:sp>
      <p:sp>
        <p:nvSpPr>
          <p:cNvPr id="8" name="TextBox 7">
            <a:extLst>
              <a:ext uri="{FF2B5EF4-FFF2-40B4-BE49-F238E27FC236}">
                <a16:creationId xmlns:a16="http://schemas.microsoft.com/office/drawing/2014/main" id="{5B554AC5-961C-2F79-B960-5E1671635D04}"/>
              </a:ext>
            </a:extLst>
          </p:cNvPr>
          <p:cNvSpPr txBox="1"/>
          <p:nvPr/>
        </p:nvSpPr>
        <p:spPr>
          <a:xfrm>
            <a:off x="230819" y="756175"/>
            <a:ext cx="11647501" cy="369332"/>
          </a:xfrm>
          <a:prstGeom prst="rect">
            <a:avLst/>
          </a:prstGeom>
          <a:noFill/>
        </p:spPr>
        <p:txBody>
          <a:bodyPr wrap="square">
            <a:spAutoFit/>
          </a:bodyPr>
          <a:lstStyle/>
          <a:p>
            <a:r>
              <a:rPr lang="en-US">
                <a:cs typeface="Calibri Light"/>
              </a:rPr>
              <a:t>Deliver contextual knowledge-based answers in virtual and live agent interactions for faster resolution.</a:t>
            </a:r>
          </a:p>
        </p:txBody>
      </p:sp>
      <p:pic>
        <p:nvPicPr>
          <p:cNvPr id="9" name="Picture 8" descr="A screenshot of a chat&#10;&#10;Description automatically generated">
            <a:extLst>
              <a:ext uri="{FF2B5EF4-FFF2-40B4-BE49-F238E27FC236}">
                <a16:creationId xmlns:a16="http://schemas.microsoft.com/office/drawing/2014/main" id="{76B9819B-C381-A944-0FC4-EE68BB744564}"/>
              </a:ext>
            </a:extLst>
          </p:cNvPr>
          <p:cNvPicPr>
            <a:picLocks noChangeAspect="1"/>
          </p:cNvPicPr>
          <p:nvPr/>
        </p:nvPicPr>
        <p:blipFill>
          <a:blip r:embed="rId3"/>
          <a:srcRect b="1336"/>
          <a:stretch/>
        </p:blipFill>
        <p:spPr>
          <a:xfrm>
            <a:off x="456723" y="1441102"/>
            <a:ext cx="7165100" cy="4191739"/>
          </a:xfrm>
          <a:prstGeom prst="roundRect">
            <a:avLst>
              <a:gd name="adj" fmla="val 2023"/>
            </a:avLst>
          </a:prstGeom>
        </p:spPr>
      </p:pic>
      <p:sp>
        <p:nvSpPr>
          <p:cNvPr id="3" name="Rounded Rectangle 9">
            <a:extLst>
              <a:ext uri="{FF2B5EF4-FFF2-40B4-BE49-F238E27FC236}">
                <a16:creationId xmlns:a16="http://schemas.microsoft.com/office/drawing/2014/main" id="{06FA380A-7981-C66F-597F-9165FA6A291B}"/>
              </a:ext>
            </a:extLst>
          </p:cNvPr>
          <p:cNvSpPr/>
          <p:nvPr/>
        </p:nvSpPr>
        <p:spPr>
          <a:xfrm>
            <a:off x="8208441"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Improve the precision of your knowledge</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Create better customer self-service experiences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Accelerate agent onboarding and proficiency</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Curate knowledge to fit the unique needs of your customers and agents </a:t>
            </a:r>
          </a:p>
        </p:txBody>
      </p:sp>
    </p:spTree>
    <p:extLst>
      <p:ext uri="{BB962C8B-B14F-4D97-AF65-F5344CB8AC3E}">
        <p14:creationId xmlns:p14="http://schemas.microsoft.com/office/powerpoint/2010/main" val="23113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Oval 704">
            <a:extLst>
              <a:ext uri="{FF2B5EF4-FFF2-40B4-BE49-F238E27FC236}">
                <a16:creationId xmlns:a16="http://schemas.microsoft.com/office/drawing/2014/main" id="{9F9C3822-ACEC-2ADF-F66D-26A601B9FB29}"/>
              </a:ext>
            </a:extLst>
          </p:cNvPr>
          <p:cNvSpPr/>
          <p:nvPr/>
        </p:nvSpPr>
        <p:spPr>
          <a:xfrm>
            <a:off x="3623740" y="455278"/>
            <a:ext cx="8022972" cy="8022972"/>
          </a:xfrm>
          <a:prstGeom prst="ellipse">
            <a:avLst/>
          </a:prstGeom>
          <a:solidFill>
            <a:schemeClr val="bg1">
              <a:lumMod val="50000"/>
              <a:alpha val="10000"/>
            </a:schemeClr>
          </a:solidFill>
          <a:ln>
            <a:noFill/>
          </a:ln>
          <a:effectLst>
            <a:softEdge rad="635000"/>
          </a:effectLst>
          <a:scene3d>
            <a:camera prst="isometricTopUp"/>
            <a:lightRig rig="threePt" dir="t"/>
          </a:scene3d>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7FBE3606-743A-22C5-7113-1AA96F9489CA}"/>
              </a:ext>
            </a:extLst>
          </p:cNvPr>
          <p:cNvSpPr>
            <a:spLocks noGrp="1"/>
          </p:cNvSpPr>
          <p:nvPr>
            <p:ph type="title"/>
          </p:nvPr>
        </p:nvSpPr>
        <p:spPr>
          <a:xfrm>
            <a:off x="2750828" y="-2650"/>
            <a:ext cx="8499475" cy="758825"/>
          </a:xfrm>
        </p:spPr>
        <p:txBody>
          <a:bodyPr vert="horz" lIns="91440" tIns="45720" rIns="91440" bIns="45720" anchor="ctr"/>
          <a:lstStyle/>
          <a:p>
            <a:pPr algn="l"/>
            <a:r>
              <a:rPr lang="en-US">
                <a:latin typeface="HelveticaNowText Medium"/>
              </a:rPr>
              <a:t>CX Space</a:t>
            </a:r>
            <a:endParaRPr lang="en-US"/>
          </a:p>
        </p:txBody>
      </p:sp>
      <p:grpSp>
        <p:nvGrpSpPr>
          <p:cNvPr id="7" name="Graphic 3">
            <a:extLst>
              <a:ext uri="{FF2B5EF4-FFF2-40B4-BE49-F238E27FC236}">
                <a16:creationId xmlns:a16="http://schemas.microsoft.com/office/drawing/2014/main" id="{340B037E-DC64-6735-DDAD-7AF49770D171}"/>
              </a:ext>
            </a:extLst>
          </p:cNvPr>
          <p:cNvGrpSpPr/>
          <p:nvPr/>
        </p:nvGrpSpPr>
        <p:grpSpPr>
          <a:xfrm>
            <a:off x="7857305" y="192120"/>
            <a:ext cx="4192188" cy="4328728"/>
            <a:chOff x="5751674" y="2482"/>
            <a:chExt cx="4192188" cy="4328728"/>
          </a:xfrm>
        </p:grpSpPr>
        <p:grpSp>
          <p:nvGrpSpPr>
            <p:cNvPr id="9" name="Graphic 3">
              <a:extLst>
                <a:ext uri="{FF2B5EF4-FFF2-40B4-BE49-F238E27FC236}">
                  <a16:creationId xmlns:a16="http://schemas.microsoft.com/office/drawing/2014/main" id="{06B7B620-FA7B-AB72-3B8C-5138869ED2AD}"/>
                </a:ext>
              </a:extLst>
            </p:cNvPr>
            <p:cNvGrpSpPr/>
            <p:nvPr/>
          </p:nvGrpSpPr>
          <p:grpSpPr>
            <a:xfrm>
              <a:off x="5751674" y="2482"/>
              <a:ext cx="2286176" cy="2918755"/>
              <a:chOff x="5751674" y="2482"/>
              <a:chExt cx="2286176" cy="2918755"/>
            </a:xfrm>
          </p:grpSpPr>
          <p:sp>
            <p:nvSpPr>
              <p:cNvPr id="10" name="Free-form: Shape 9">
                <a:extLst>
                  <a:ext uri="{FF2B5EF4-FFF2-40B4-BE49-F238E27FC236}">
                    <a16:creationId xmlns:a16="http://schemas.microsoft.com/office/drawing/2014/main" id="{6A72D028-E645-539A-25DA-0430B930366E}"/>
                  </a:ext>
                </a:extLst>
              </p:cNvPr>
              <p:cNvSpPr/>
              <p:nvPr/>
            </p:nvSpPr>
            <p:spPr>
              <a:xfrm>
                <a:off x="7206972" y="2497528"/>
                <a:ext cx="640437" cy="386388"/>
              </a:xfrm>
              <a:custGeom>
                <a:avLst/>
                <a:gdLst>
                  <a:gd name="connsiteX0" fmla="*/ 68312 w 640437"/>
                  <a:gd name="connsiteY0" fmla="*/ 332497 h 386388"/>
                  <a:gd name="connsiteX1" fmla="*/ 0 w 640437"/>
                  <a:gd name="connsiteY1" fmla="*/ 386389 h 386388"/>
                  <a:gd name="connsiteX2" fmla="*/ 572125 w 640437"/>
                  <a:gd name="connsiteY2" fmla="*/ 53893 h 386388"/>
                  <a:gd name="connsiteX3" fmla="*/ 640437 w 640437"/>
                  <a:gd name="connsiteY3" fmla="*/ 0 h 386388"/>
                  <a:gd name="connsiteX4" fmla="*/ 68312 w 640437"/>
                  <a:gd name="connsiteY4" fmla="*/ 332458 h 386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437" h="386388">
                    <a:moveTo>
                      <a:pt x="68312" y="332497"/>
                    </a:moveTo>
                    <a:cubicBezTo>
                      <a:pt x="46052" y="355025"/>
                      <a:pt x="23026" y="373002"/>
                      <a:pt x="0" y="386389"/>
                    </a:cubicBezTo>
                    <a:lnTo>
                      <a:pt x="572125" y="53893"/>
                    </a:lnTo>
                    <a:cubicBezTo>
                      <a:pt x="595189" y="40506"/>
                      <a:pt x="618176" y="22529"/>
                      <a:pt x="640437" y="0"/>
                    </a:cubicBezTo>
                    <a:lnTo>
                      <a:pt x="68312" y="332458"/>
                    </a:lnTo>
                    <a:close/>
                  </a:path>
                </a:pathLst>
              </a:custGeom>
              <a:solidFill>
                <a:srgbClr val="5976BA"/>
              </a:solidFill>
              <a:ln w="382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6924757-F683-8773-821D-5A373449AA79}"/>
                  </a:ext>
                </a:extLst>
              </p:cNvPr>
              <p:cNvSpPr/>
              <p:nvPr/>
            </p:nvSpPr>
            <p:spPr>
              <a:xfrm>
                <a:off x="6238888" y="601920"/>
                <a:ext cx="1191189" cy="1739759"/>
              </a:xfrm>
              <a:custGeom>
                <a:avLst/>
                <a:gdLst>
                  <a:gd name="connsiteX0" fmla="*/ 711512 w 1191189"/>
                  <a:gd name="connsiteY0" fmla="*/ 38 h 1739759"/>
                  <a:gd name="connsiteX1" fmla="*/ 139387 w 1191189"/>
                  <a:gd name="connsiteY1" fmla="*/ 332496 h 1739759"/>
                  <a:gd name="connsiteX2" fmla="*/ 9 w 1191189"/>
                  <a:gd name="connsiteY2" fmla="*/ 806857 h 1739759"/>
                  <a:gd name="connsiteX3" fmla="*/ 17833 w 1191189"/>
                  <a:gd name="connsiteY3" fmla="*/ 1075058 h 1739759"/>
                  <a:gd name="connsiteX4" fmla="*/ 60633 w 1191189"/>
                  <a:gd name="connsiteY4" fmla="*/ 1265192 h 1739759"/>
                  <a:gd name="connsiteX5" fmla="*/ 377409 w 1191189"/>
                  <a:gd name="connsiteY5" fmla="*/ 1688950 h 1739759"/>
                  <a:gd name="connsiteX6" fmla="*/ 619065 w 1191189"/>
                  <a:gd name="connsiteY6" fmla="*/ 1719167 h 1739759"/>
                  <a:gd name="connsiteX7" fmla="*/ 1191190 w 1191189"/>
                  <a:gd name="connsiteY7" fmla="*/ 1386670 h 1739759"/>
                  <a:gd name="connsiteX8" fmla="*/ 949534 w 1191189"/>
                  <a:gd name="connsiteY8" fmla="*/ 1356454 h 1739759"/>
                  <a:gd name="connsiteX9" fmla="*/ 632758 w 1191189"/>
                  <a:gd name="connsiteY9" fmla="*/ 932696 h 1739759"/>
                  <a:gd name="connsiteX10" fmla="*/ 589957 w 1191189"/>
                  <a:gd name="connsiteY10" fmla="*/ 742561 h 1739759"/>
                  <a:gd name="connsiteX11" fmla="*/ 572133 w 1191189"/>
                  <a:gd name="connsiteY11" fmla="*/ 474361 h 1739759"/>
                  <a:gd name="connsiteX12" fmla="*/ 711512 w 1191189"/>
                  <a:gd name="connsiteY12" fmla="*/ 0 h 173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1189" h="1739759">
                    <a:moveTo>
                      <a:pt x="711512" y="38"/>
                    </a:moveTo>
                    <a:lnTo>
                      <a:pt x="139387" y="332496"/>
                    </a:lnTo>
                    <a:cubicBezTo>
                      <a:pt x="47207" y="386045"/>
                      <a:pt x="774" y="544165"/>
                      <a:pt x="9" y="806857"/>
                    </a:cubicBezTo>
                    <a:cubicBezTo>
                      <a:pt x="-259" y="903244"/>
                      <a:pt x="5708" y="992593"/>
                      <a:pt x="17833" y="1075058"/>
                    </a:cubicBezTo>
                    <a:cubicBezTo>
                      <a:pt x="31832" y="1146277"/>
                      <a:pt x="44951" y="1208928"/>
                      <a:pt x="60633" y="1265192"/>
                    </a:cubicBezTo>
                    <a:cubicBezTo>
                      <a:pt x="120989" y="1456933"/>
                      <a:pt x="226594" y="1598109"/>
                      <a:pt x="377409" y="1688950"/>
                    </a:cubicBezTo>
                    <a:cubicBezTo>
                      <a:pt x="477774" y="1744372"/>
                      <a:pt x="558325" y="1754470"/>
                      <a:pt x="619065" y="1719167"/>
                    </a:cubicBezTo>
                    <a:lnTo>
                      <a:pt x="1191190" y="1386670"/>
                    </a:lnTo>
                    <a:cubicBezTo>
                      <a:pt x="1130451" y="1421974"/>
                      <a:pt x="1049899" y="1411876"/>
                      <a:pt x="949534" y="1356454"/>
                    </a:cubicBezTo>
                    <a:cubicBezTo>
                      <a:pt x="798719" y="1265613"/>
                      <a:pt x="693152" y="1124398"/>
                      <a:pt x="632758" y="932696"/>
                    </a:cubicBezTo>
                    <a:cubicBezTo>
                      <a:pt x="617076" y="876432"/>
                      <a:pt x="603956" y="813742"/>
                      <a:pt x="589957" y="742561"/>
                    </a:cubicBezTo>
                    <a:cubicBezTo>
                      <a:pt x="577833" y="660097"/>
                      <a:pt x="571827" y="570748"/>
                      <a:pt x="572133" y="474361"/>
                    </a:cubicBezTo>
                    <a:cubicBezTo>
                      <a:pt x="572860" y="211669"/>
                      <a:pt x="619333" y="53548"/>
                      <a:pt x="711512" y="0"/>
                    </a:cubicBezTo>
                    <a:close/>
                  </a:path>
                </a:pathLst>
              </a:custGeom>
              <a:solidFill>
                <a:srgbClr val="00BF20"/>
              </a:solidFill>
              <a:ln w="382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25E6D94-0B98-E6DB-9F9E-72E86B874277}"/>
                  </a:ext>
                </a:extLst>
              </p:cNvPr>
              <p:cNvSpPr/>
              <p:nvPr/>
            </p:nvSpPr>
            <p:spPr>
              <a:xfrm>
                <a:off x="6968797" y="1788205"/>
                <a:ext cx="1069052" cy="619362"/>
              </a:xfrm>
              <a:custGeom>
                <a:avLst/>
                <a:gdLst>
                  <a:gd name="connsiteX0" fmla="*/ 572087 w 1069052"/>
                  <a:gd name="connsiteY0" fmla="*/ 0 h 619362"/>
                  <a:gd name="connsiteX1" fmla="*/ 0 w 1069052"/>
                  <a:gd name="connsiteY1" fmla="*/ 332458 h 619362"/>
                  <a:gd name="connsiteX2" fmla="*/ 496928 w 1069052"/>
                  <a:gd name="connsiteY2" fmla="*/ 619362 h 619362"/>
                  <a:gd name="connsiteX3" fmla="*/ 1069053 w 1069052"/>
                  <a:gd name="connsiteY3" fmla="*/ 286904 h 619362"/>
                  <a:gd name="connsiteX4" fmla="*/ 572087 w 1069052"/>
                  <a:gd name="connsiteY4" fmla="*/ 0 h 619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052" h="619362">
                    <a:moveTo>
                      <a:pt x="572087" y="0"/>
                    </a:moveTo>
                    <a:lnTo>
                      <a:pt x="0" y="332458"/>
                    </a:lnTo>
                    <a:lnTo>
                      <a:pt x="496928" y="619362"/>
                    </a:lnTo>
                    <a:lnTo>
                      <a:pt x="1069053" y="286904"/>
                    </a:lnTo>
                    <a:lnTo>
                      <a:pt x="572087" y="0"/>
                    </a:lnTo>
                    <a:close/>
                  </a:path>
                </a:pathLst>
              </a:custGeom>
              <a:solidFill>
                <a:srgbClr val="E5FFE9"/>
              </a:solidFill>
              <a:ln w="382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B57465-70E7-2A1D-F1DC-6150B6B4BEE8}"/>
                  </a:ext>
                </a:extLst>
              </p:cNvPr>
              <p:cNvSpPr/>
              <p:nvPr/>
            </p:nvSpPr>
            <p:spPr>
              <a:xfrm>
                <a:off x="7275323" y="2075109"/>
                <a:ext cx="762526" cy="754915"/>
              </a:xfrm>
              <a:custGeom>
                <a:avLst/>
                <a:gdLst>
                  <a:gd name="connsiteX0" fmla="*/ 762527 w 762526"/>
                  <a:gd name="connsiteY0" fmla="*/ 0 h 754915"/>
                  <a:gd name="connsiteX1" fmla="*/ 190402 w 762526"/>
                  <a:gd name="connsiteY1" fmla="*/ 332458 h 754915"/>
                  <a:gd name="connsiteX2" fmla="*/ 0 w 762526"/>
                  <a:gd name="connsiteY2" fmla="*/ 754915 h 754915"/>
                  <a:gd name="connsiteX3" fmla="*/ 572125 w 762526"/>
                  <a:gd name="connsiteY3" fmla="*/ 422457 h 754915"/>
                  <a:gd name="connsiteX4" fmla="*/ 762527 w 762526"/>
                  <a:gd name="connsiteY4" fmla="*/ 0 h 754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526" h="754915">
                    <a:moveTo>
                      <a:pt x="762527" y="0"/>
                    </a:moveTo>
                    <a:lnTo>
                      <a:pt x="190402" y="332458"/>
                    </a:lnTo>
                    <a:cubicBezTo>
                      <a:pt x="161028" y="531352"/>
                      <a:pt x="97649" y="672298"/>
                      <a:pt x="0" y="754915"/>
                    </a:cubicBezTo>
                    <a:lnTo>
                      <a:pt x="572125" y="422457"/>
                    </a:lnTo>
                    <a:cubicBezTo>
                      <a:pt x="669774" y="339840"/>
                      <a:pt x="733152" y="198893"/>
                      <a:pt x="762527" y="0"/>
                    </a:cubicBezTo>
                    <a:close/>
                  </a:path>
                </a:pathLst>
              </a:custGeom>
              <a:solidFill>
                <a:srgbClr val="00BF20"/>
              </a:solidFill>
              <a:ln w="382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E7D526E-3756-D348-2CA4-7842BA5C89E5}"/>
                  </a:ext>
                </a:extLst>
              </p:cNvPr>
              <p:cNvSpPr/>
              <p:nvPr/>
            </p:nvSpPr>
            <p:spPr>
              <a:xfrm>
                <a:off x="5751674" y="334979"/>
                <a:ext cx="1714051" cy="2586259"/>
              </a:xfrm>
              <a:custGeom>
                <a:avLst/>
                <a:gdLst>
                  <a:gd name="connsiteX0" fmla="*/ 868410 w 1714051"/>
                  <a:gd name="connsiteY0" fmla="*/ 629769 h 2586259"/>
                  <a:gd name="connsiteX1" fmla="*/ 1222211 w 1714051"/>
                  <a:gd name="connsiteY1" fmla="*/ 1207746 h 2586259"/>
                  <a:gd name="connsiteX2" fmla="*/ 1712943 w 1714051"/>
                  <a:gd name="connsiteY2" fmla="*/ 1491054 h 2586259"/>
                  <a:gd name="connsiteX3" fmla="*/ 1658400 w 1714051"/>
                  <a:gd name="connsiteY3" fmla="*/ 1226832 h 2586259"/>
                  <a:gd name="connsiteX4" fmla="*/ 1411390 w 1714051"/>
                  <a:gd name="connsiteY4" fmla="*/ 642621 h 2586259"/>
                  <a:gd name="connsiteX5" fmla="*/ 880765 w 1714051"/>
                  <a:gd name="connsiteY5" fmla="*/ 158200 h 2586259"/>
                  <a:gd name="connsiteX6" fmla="*/ 869787 w 1714051"/>
                  <a:gd name="connsiteY6" fmla="*/ 152080 h 2586259"/>
                  <a:gd name="connsiteX7" fmla="*/ 858733 w 1714051"/>
                  <a:gd name="connsiteY7" fmla="*/ 145502 h 2586259"/>
                  <a:gd name="connsiteX8" fmla="*/ 327076 w 1714051"/>
                  <a:gd name="connsiteY8" fmla="*/ 16603 h 2586259"/>
                  <a:gd name="connsiteX9" fmla="*/ 77579 w 1714051"/>
                  <a:gd name="connsiteY9" fmla="*/ 314179 h 2586259"/>
                  <a:gd name="connsiteX10" fmla="*/ 11 w 1714051"/>
                  <a:gd name="connsiteY10" fmla="*/ 792517 h 2586259"/>
                  <a:gd name="connsiteX11" fmla="*/ 204718 w 1714051"/>
                  <a:gd name="connsiteY11" fmla="*/ 1733590 h 2586259"/>
                  <a:gd name="connsiteX12" fmla="*/ 305503 w 1714051"/>
                  <a:gd name="connsiteY12" fmla="*/ 1920435 h 2586259"/>
                  <a:gd name="connsiteX13" fmla="*/ 865045 w 1714051"/>
                  <a:gd name="connsiteY13" fmla="*/ 2434880 h 2586259"/>
                  <a:gd name="connsiteX14" fmla="*/ 1422138 w 1714051"/>
                  <a:gd name="connsiteY14" fmla="*/ 2565117 h 2586259"/>
                  <a:gd name="connsiteX15" fmla="*/ 1523650 w 1714051"/>
                  <a:gd name="connsiteY15" fmla="*/ 2495084 h 2586259"/>
                  <a:gd name="connsiteX16" fmla="*/ 1714052 w 1714051"/>
                  <a:gd name="connsiteY16" fmla="*/ 2072627 h 2586259"/>
                  <a:gd name="connsiteX17" fmla="*/ 1217124 w 1714051"/>
                  <a:gd name="connsiteY17" fmla="*/ 1785723 h 2586259"/>
                  <a:gd name="connsiteX18" fmla="*/ 1182815 w 1714051"/>
                  <a:gd name="connsiteY18" fmla="*/ 1898709 h 2586259"/>
                  <a:gd name="connsiteX19" fmla="*/ 864700 w 1714051"/>
                  <a:gd name="connsiteY19" fmla="*/ 1955930 h 2586259"/>
                  <a:gd name="connsiteX20" fmla="*/ 547924 w 1714051"/>
                  <a:gd name="connsiteY20" fmla="*/ 1532172 h 2586259"/>
                  <a:gd name="connsiteX21" fmla="*/ 505124 w 1714051"/>
                  <a:gd name="connsiteY21" fmla="*/ 1342037 h 2586259"/>
                  <a:gd name="connsiteX22" fmla="*/ 487300 w 1714051"/>
                  <a:gd name="connsiteY22" fmla="*/ 1073837 h 2586259"/>
                  <a:gd name="connsiteX23" fmla="*/ 868487 w 1714051"/>
                  <a:gd name="connsiteY23" fmla="*/ 629807 h 258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14051" h="2586259">
                    <a:moveTo>
                      <a:pt x="868410" y="629769"/>
                    </a:moveTo>
                    <a:cubicBezTo>
                      <a:pt x="1057053" y="743368"/>
                      <a:pt x="1175050" y="936027"/>
                      <a:pt x="1222211" y="1207746"/>
                    </a:cubicBezTo>
                    <a:lnTo>
                      <a:pt x="1712943" y="1491054"/>
                    </a:lnTo>
                    <a:cubicBezTo>
                      <a:pt x="1700474" y="1401132"/>
                      <a:pt x="1682382" y="1313045"/>
                      <a:pt x="1658400" y="1226832"/>
                    </a:cubicBezTo>
                    <a:cubicBezTo>
                      <a:pt x="1601945" y="999290"/>
                      <a:pt x="1519710" y="804451"/>
                      <a:pt x="1411390" y="642621"/>
                    </a:cubicBezTo>
                    <a:cubicBezTo>
                      <a:pt x="1282415" y="449464"/>
                      <a:pt x="1105514" y="287978"/>
                      <a:pt x="880765" y="158200"/>
                    </a:cubicBezTo>
                    <a:cubicBezTo>
                      <a:pt x="877055" y="156058"/>
                      <a:pt x="873497" y="154222"/>
                      <a:pt x="869787" y="152080"/>
                    </a:cubicBezTo>
                    <a:cubicBezTo>
                      <a:pt x="866077" y="149939"/>
                      <a:pt x="862443" y="147644"/>
                      <a:pt x="858733" y="145502"/>
                    </a:cubicBezTo>
                    <a:cubicBezTo>
                      <a:pt x="633984" y="15724"/>
                      <a:pt x="456739" y="-27230"/>
                      <a:pt x="327076" y="16603"/>
                    </a:cubicBezTo>
                    <a:cubicBezTo>
                      <a:pt x="218220" y="53054"/>
                      <a:pt x="135144" y="152425"/>
                      <a:pt x="77579" y="314179"/>
                    </a:cubicBezTo>
                    <a:cubicBezTo>
                      <a:pt x="26517" y="436422"/>
                      <a:pt x="546" y="595689"/>
                      <a:pt x="11" y="792517"/>
                    </a:cubicBezTo>
                    <a:cubicBezTo>
                      <a:pt x="-984" y="1143679"/>
                      <a:pt x="67443" y="1457281"/>
                      <a:pt x="204718" y="1733590"/>
                    </a:cubicBezTo>
                    <a:cubicBezTo>
                      <a:pt x="237382" y="1804847"/>
                      <a:pt x="271730" y="1868034"/>
                      <a:pt x="305503" y="1920435"/>
                    </a:cubicBezTo>
                    <a:cubicBezTo>
                      <a:pt x="436008" y="2123344"/>
                      <a:pt x="621362" y="2294163"/>
                      <a:pt x="865045" y="2434880"/>
                    </a:cubicBezTo>
                    <a:cubicBezTo>
                      <a:pt x="1105246" y="2573570"/>
                      <a:pt x="1290906" y="2616906"/>
                      <a:pt x="1422138" y="2565117"/>
                    </a:cubicBezTo>
                    <a:cubicBezTo>
                      <a:pt x="1456103" y="2551807"/>
                      <a:pt x="1490679" y="2528437"/>
                      <a:pt x="1523650" y="2495084"/>
                    </a:cubicBezTo>
                    <a:cubicBezTo>
                      <a:pt x="1621299" y="2412467"/>
                      <a:pt x="1684677" y="2271520"/>
                      <a:pt x="1714052" y="2072627"/>
                    </a:cubicBezTo>
                    <a:lnTo>
                      <a:pt x="1217124" y="1785723"/>
                    </a:lnTo>
                    <a:cubicBezTo>
                      <a:pt x="1207294" y="1829747"/>
                      <a:pt x="1195858" y="1867384"/>
                      <a:pt x="1182815" y="1898709"/>
                    </a:cubicBezTo>
                    <a:cubicBezTo>
                      <a:pt x="1121464" y="2020187"/>
                      <a:pt x="1015438" y="2039197"/>
                      <a:pt x="864700" y="1955930"/>
                    </a:cubicBezTo>
                    <a:cubicBezTo>
                      <a:pt x="713885" y="1865089"/>
                      <a:pt x="608319" y="1723875"/>
                      <a:pt x="547924" y="1532172"/>
                    </a:cubicBezTo>
                    <a:cubicBezTo>
                      <a:pt x="532242" y="1475908"/>
                      <a:pt x="519123" y="1413218"/>
                      <a:pt x="505124" y="1342037"/>
                    </a:cubicBezTo>
                    <a:cubicBezTo>
                      <a:pt x="492999" y="1259573"/>
                      <a:pt x="486994" y="1170224"/>
                      <a:pt x="487300" y="1073837"/>
                    </a:cubicBezTo>
                    <a:cubicBezTo>
                      <a:pt x="488524" y="637993"/>
                      <a:pt x="615625" y="490085"/>
                      <a:pt x="868487" y="629807"/>
                    </a:cubicBezTo>
                    <a:close/>
                  </a:path>
                </a:pathLst>
              </a:custGeom>
              <a:solidFill>
                <a:srgbClr val="7FFF95"/>
              </a:solidFill>
              <a:ln w="382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082AE45-5C48-F3ED-190D-B9DB20C325A9}"/>
                  </a:ext>
                </a:extLst>
              </p:cNvPr>
              <p:cNvSpPr/>
              <p:nvPr/>
            </p:nvSpPr>
            <p:spPr>
              <a:xfrm>
                <a:off x="6024819" y="2482"/>
                <a:ext cx="2011922" cy="1823512"/>
              </a:xfrm>
              <a:custGeom>
                <a:avLst/>
                <a:gdLst>
                  <a:gd name="connsiteX0" fmla="*/ 585588 w 2011922"/>
                  <a:gd name="connsiteY0" fmla="*/ 477960 h 1823512"/>
                  <a:gd name="connsiteX1" fmla="*/ 596642 w 2011922"/>
                  <a:gd name="connsiteY1" fmla="*/ 484539 h 1823512"/>
                  <a:gd name="connsiteX2" fmla="*/ 607620 w 2011922"/>
                  <a:gd name="connsiteY2" fmla="*/ 490658 h 1823512"/>
                  <a:gd name="connsiteX3" fmla="*/ 1138244 w 2011922"/>
                  <a:gd name="connsiteY3" fmla="*/ 975079 h 1823512"/>
                  <a:gd name="connsiteX4" fmla="*/ 1385255 w 2011922"/>
                  <a:gd name="connsiteY4" fmla="*/ 1559290 h 1823512"/>
                  <a:gd name="connsiteX5" fmla="*/ 1439797 w 2011922"/>
                  <a:gd name="connsiteY5" fmla="*/ 1823512 h 1823512"/>
                  <a:gd name="connsiteX6" fmla="*/ 2011922 w 2011922"/>
                  <a:gd name="connsiteY6" fmla="*/ 1491054 h 1823512"/>
                  <a:gd name="connsiteX7" fmla="*/ 1957380 w 2011922"/>
                  <a:gd name="connsiteY7" fmla="*/ 1226832 h 1823512"/>
                  <a:gd name="connsiteX8" fmla="*/ 1710369 w 2011922"/>
                  <a:gd name="connsiteY8" fmla="*/ 642621 h 1823512"/>
                  <a:gd name="connsiteX9" fmla="*/ 1179744 w 2011922"/>
                  <a:gd name="connsiteY9" fmla="*/ 158200 h 1823512"/>
                  <a:gd name="connsiteX10" fmla="*/ 1168767 w 2011922"/>
                  <a:gd name="connsiteY10" fmla="*/ 152080 h 1823512"/>
                  <a:gd name="connsiteX11" fmla="*/ 1157713 w 2011922"/>
                  <a:gd name="connsiteY11" fmla="*/ 145502 h 1823512"/>
                  <a:gd name="connsiteX12" fmla="*/ 626055 w 2011922"/>
                  <a:gd name="connsiteY12" fmla="*/ 16603 h 1823512"/>
                  <a:gd name="connsiteX13" fmla="*/ 572125 w 2011922"/>
                  <a:gd name="connsiteY13" fmla="*/ 41044 h 1823512"/>
                  <a:gd name="connsiteX14" fmla="*/ 0 w 2011922"/>
                  <a:gd name="connsiteY14" fmla="*/ 373502 h 1823512"/>
                  <a:gd name="connsiteX15" fmla="*/ 53931 w 2011922"/>
                  <a:gd name="connsiteY15" fmla="*/ 349062 h 1823512"/>
                  <a:gd name="connsiteX16" fmla="*/ 585588 w 2011922"/>
                  <a:gd name="connsiteY16" fmla="*/ 477960 h 182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1922" h="1823512">
                    <a:moveTo>
                      <a:pt x="585588" y="477960"/>
                    </a:moveTo>
                    <a:cubicBezTo>
                      <a:pt x="589298" y="480102"/>
                      <a:pt x="592932" y="482397"/>
                      <a:pt x="596642" y="484539"/>
                    </a:cubicBezTo>
                    <a:cubicBezTo>
                      <a:pt x="600352" y="486680"/>
                      <a:pt x="603910" y="488516"/>
                      <a:pt x="607620" y="490658"/>
                    </a:cubicBezTo>
                    <a:cubicBezTo>
                      <a:pt x="832369" y="620436"/>
                      <a:pt x="1009270" y="781923"/>
                      <a:pt x="1138244" y="975079"/>
                    </a:cubicBezTo>
                    <a:cubicBezTo>
                      <a:pt x="1246527" y="1136909"/>
                      <a:pt x="1328800" y="1331748"/>
                      <a:pt x="1385255" y="1559290"/>
                    </a:cubicBezTo>
                    <a:cubicBezTo>
                      <a:pt x="1409237" y="1645503"/>
                      <a:pt x="1427329" y="1733590"/>
                      <a:pt x="1439797" y="1823512"/>
                    </a:cubicBezTo>
                    <a:lnTo>
                      <a:pt x="2011922" y="1491054"/>
                    </a:lnTo>
                    <a:cubicBezTo>
                      <a:pt x="1999453" y="1401132"/>
                      <a:pt x="1981362" y="1313045"/>
                      <a:pt x="1957380" y="1226832"/>
                    </a:cubicBezTo>
                    <a:cubicBezTo>
                      <a:pt x="1900925" y="999290"/>
                      <a:pt x="1818690" y="804451"/>
                      <a:pt x="1710369" y="642621"/>
                    </a:cubicBezTo>
                    <a:cubicBezTo>
                      <a:pt x="1581394" y="449464"/>
                      <a:pt x="1404494" y="287978"/>
                      <a:pt x="1179744" y="158200"/>
                    </a:cubicBezTo>
                    <a:cubicBezTo>
                      <a:pt x="1176034" y="156058"/>
                      <a:pt x="1172477" y="154222"/>
                      <a:pt x="1168767" y="152080"/>
                    </a:cubicBezTo>
                    <a:cubicBezTo>
                      <a:pt x="1165057" y="149939"/>
                      <a:pt x="1161423" y="147644"/>
                      <a:pt x="1157713" y="145502"/>
                    </a:cubicBezTo>
                    <a:cubicBezTo>
                      <a:pt x="932964" y="15724"/>
                      <a:pt x="755719" y="-27230"/>
                      <a:pt x="626055" y="16603"/>
                    </a:cubicBezTo>
                    <a:cubicBezTo>
                      <a:pt x="607314" y="22876"/>
                      <a:pt x="589337" y="31023"/>
                      <a:pt x="572125" y="41044"/>
                    </a:cubicBezTo>
                    <a:lnTo>
                      <a:pt x="0" y="373502"/>
                    </a:lnTo>
                    <a:cubicBezTo>
                      <a:pt x="17212" y="363481"/>
                      <a:pt x="35189" y="355373"/>
                      <a:pt x="53931" y="349062"/>
                    </a:cubicBezTo>
                    <a:cubicBezTo>
                      <a:pt x="183594" y="305190"/>
                      <a:pt x="360839" y="348182"/>
                      <a:pt x="585588" y="477960"/>
                    </a:cubicBezTo>
                    <a:close/>
                  </a:path>
                </a:pathLst>
              </a:custGeom>
              <a:solidFill>
                <a:srgbClr val="E5FFE9"/>
              </a:solidFill>
              <a:ln w="3820" cap="flat">
                <a:noFill/>
                <a:prstDash val="solid"/>
                <a:miter/>
              </a:ln>
            </p:spPr>
            <p:txBody>
              <a:bodyPr rtlCol="0" anchor="ctr"/>
              <a:lstStyle/>
              <a:p>
                <a:endParaRPr lang="en-GB"/>
              </a:p>
            </p:txBody>
          </p:sp>
        </p:grpSp>
        <p:grpSp>
          <p:nvGrpSpPr>
            <p:cNvPr id="16" name="Graphic 3">
              <a:extLst>
                <a:ext uri="{FF2B5EF4-FFF2-40B4-BE49-F238E27FC236}">
                  <a16:creationId xmlns:a16="http://schemas.microsoft.com/office/drawing/2014/main" id="{A12D7DF8-B17A-5313-AE79-AF39B29B1DFF}"/>
                </a:ext>
              </a:extLst>
            </p:cNvPr>
            <p:cNvGrpSpPr/>
            <p:nvPr/>
          </p:nvGrpSpPr>
          <p:grpSpPr>
            <a:xfrm>
              <a:off x="7531284" y="727185"/>
              <a:ext cx="2412578" cy="3604026"/>
              <a:chOff x="7531284" y="727185"/>
              <a:chExt cx="2412578" cy="3604026"/>
            </a:xfrm>
          </p:grpSpPr>
          <p:sp>
            <p:nvSpPr>
              <p:cNvPr id="17" name="Free-form: Shape 16">
                <a:extLst>
                  <a:ext uri="{FF2B5EF4-FFF2-40B4-BE49-F238E27FC236}">
                    <a16:creationId xmlns:a16="http://schemas.microsoft.com/office/drawing/2014/main" id="{97944852-FDFC-C1CC-EFC1-CB81F9AD6793}"/>
                  </a:ext>
                </a:extLst>
              </p:cNvPr>
              <p:cNvSpPr/>
              <p:nvPr/>
            </p:nvSpPr>
            <p:spPr>
              <a:xfrm>
                <a:off x="8087803" y="2758270"/>
                <a:ext cx="936673" cy="831642"/>
              </a:xfrm>
              <a:custGeom>
                <a:avLst/>
                <a:gdLst>
                  <a:gd name="connsiteX0" fmla="*/ 364549 w 936673"/>
                  <a:gd name="connsiteY0" fmla="*/ 332458 h 831642"/>
                  <a:gd name="connsiteX1" fmla="*/ 0 w 936673"/>
                  <a:gd name="connsiteY1" fmla="*/ 831642 h 831642"/>
                  <a:gd name="connsiteX2" fmla="*/ 572125 w 936673"/>
                  <a:gd name="connsiteY2" fmla="*/ 499184 h 831642"/>
                  <a:gd name="connsiteX3" fmla="*/ 936674 w 936673"/>
                  <a:gd name="connsiteY3" fmla="*/ 0 h 831642"/>
                  <a:gd name="connsiteX4" fmla="*/ 364549 w 936673"/>
                  <a:gd name="connsiteY4" fmla="*/ 332458 h 83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673" h="831642">
                    <a:moveTo>
                      <a:pt x="364549" y="332458"/>
                    </a:moveTo>
                    <a:lnTo>
                      <a:pt x="0" y="831642"/>
                    </a:lnTo>
                    <a:lnTo>
                      <a:pt x="572125" y="499184"/>
                    </a:lnTo>
                    <a:lnTo>
                      <a:pt x="936674" y="0"/>
                    </a:lnTo>
                    <a:lnTo>
                      <a:pt x="364549" y="332458"/>
                    </a:lnTo>
                    <a:close/>
                  </a:path>
                </a:pathLst>
              </a:custGeom>
              <a:solidFill>
                <a:srgbClr val="006F13"/>
              </a:solidFill>
              <a:ln w="382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EB431D6-C905-A444-6D31-BE3E92603827}"/>
                  </a:ext>
                </a:extLst>
              </p:cNvPr>
              <p:cNvSpPr/>
              <p:nvPr/>
            </p:nvSpPr>
            <p:spPr>
              <a:xfrm>
                <a:off x="8756085" y="2495118"/>
                <a:ext cx="1187776" cy="1836092"/>
              </a:xfrm>
              <a:custGeom>
                <a:avLst/>
                <a:gdLst>
                  <a:gd name="connsiteX0" fmla="*/ 572125 w 1187776"/>
                  <a:gd name="connsiteY0" fmla="*/ 0 h 1836092"/>
                  <a:gd name="connsiteX1" fmla="*/ 0 w 1187776"/>
                  <a:gd name="connsiteY1" fmla="*/ 332458 h 1836092"/>
                  <a:gd name="connsiteX2" fmla="*/ 615652 w 1187776"/>
                  <a:gd name="connsiteY2" fmla="*/ 1836093 h 1836092"/>
                  <a:gd name="connsiteX3" fmla="*/ 1187777 w 1187776"/>
                  <a:gd name="connsiteY3" fmla="*/ 1503596 h 1836092"/>
                  <a:gd name="connsiteX4" fmla="*/ 572125 w 1187776"/>
                  <a:gd name="connsiteY4" fmla="*/ 0 h 183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776" h="1836092">
                    <a:moveTo>
                      <a:pt x="572125" y="0"/>
                    </a:moveTo>
                    <a:lnTo>
                      <a:pt x="0" y="332458"/>
                    </a:lnTo>
                    <a:lnTo>
                      <a:pt x="615652" y="1836093"/>
                    </a:lnTo>
                    <a:lnTo>
                      <a:pt x="1187777" y="1503596"/>
                    </a:lnTo>
                    <a:lnTo>
                      <a:pt x="572125" y="0"/>
                    </a:lnTo>
                    <a:close/>
                  </a:path>
                </a:pathLst>
              </a:custGeom>
              <a:solidFill>
                <a:srgbClr val="00BF20"/>
              </a:solidFill>
              <a:ln w="382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52812B9-3DE4-38EC-534A-A69B267A0D1E}"/>
                  </a:ext>
                </a:extLst>
              </p:cNvPr>
              <p:cNvSpPr/>
              <p:nvPr/>
            </p:nvSpPr>
            <p:spPr>
              <a:xfrm>
                <a:off x="7562992" y="727185"/>
                <a:ext cx="1105579" cy="640475"/>
              </a:xfrm>
              <a:custGeom>
                <a:avLst/>
                <a:gdLst>
                  <a:gd name="connsiteX0" fmla="*/ 1105580 w 1105579"/>
                  <a:gd name="connsiteY0" fmla="*/ 307979 h 640475"/>
                  <a:gd name="connsiteX1" fmla="*/ 572086 w 1105579"/>
                  <a:gd name="connsiteY1" fmla="*/ 0 h 640475"/>
                  <a:gd name="connsiteX2" fmla="*/ 0 w 1105579"/>
                  <a:gd name="connsiteY2" fmla="*/ 332458 h 640475"/>
                  <a:gd name="connsiteX3" fmla="*/ 533455 w 1105579"/>
                  <a:gd name="connsiteY3" fmla="*/ 640475 h 640475"/>
                  <a:gd name="connsiteX4" fmla="*/ 1105580 w 1105579"/>
                  <a:gd name="connsiteY4" fmla="*/ 307979 h 64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579" h="640475">
                    <a:moveTo>
                      <a:pt x="1105580" y="307979"/>
                    </a:moveTo>
                    <a:lnTo>
                      <a:pt x="572086" y="0"/>
                    </a:lnTo>
                    <a:lnTo>
                      <a:pt x="0" y="332458"/>
                    </a:lnTo>
                    <a:lnTo>
                      <a:pt x="533455" y="640475"/>
                    </a:lnTo>
                    <a:lnTo>
                      <a:pt x="1105580" y="307979"/>
                    </a:lnTo>
                    <a:close/>
                  </a:path>
                </a:pathLst>
              </a:custGeom>
              <a:solidFill>
                <a:srgbClr val="E5FFE9"/>
              </a:solidFill>
              <a:ln w="382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E9E7E66-3C5E-4131-CA38-E05D2746EB33}"/>
                  </a:ext>
                </a:extLst>
              </p:cNvPr>
              <p:cNvSpPr/>
              <p:nvPr/>
            </p:nvSpPr>
            <p:spPr>
              <a:xfrm>
                <a:off x="8096447" y="1035164"/>
                <a:ext cx="932695" cy="1236964"/>
              </a:xfrm>
              <a:custGeom>
                <a:avLst/>
                <a:gdLst>
                  <a:gd name="connsiteX0" fmla="*/ 572125 w 932695"/>
                  <a:gd name="connsiteY0" fmla="*/ 0 h 1236964"/>
                  <a:gd name="connsiteX1" fmla="*/ 0 w 932695"/>
                  <a:gd name="connsiteY1" fmla="*/ 332496 h 1236964"/>
                  <a:gd name="connsiteX2" fmla="*/ 360571 w 932695"/>
                  <a:gd name="connsiteY2" fmla="*/ 1236964 h 1236964"/>
                  <a:gd name="connsiteX3" fmla="*/ 932696 w 932695"/>
                  <a:gd name="connsiteY3" fmla="*/ 904506 h 1236964"/>
                  <a:gd name="connsiteX4" fmla="*/ 572125 w 932695"/>
                  <a:gd name="connsiteY4" fmla="*/ 0 h 123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695" h="1236964">
                    <a:moveTo>
                      <a:pt x="572125" y="0"/>
                    </a:moveTo>
                    <a:lnTo>
                      <a:pt x="0" y="332496"/>
                    </a:lnTo>
                    <a:lnTo>
                      <a:pt x="360571" y="1236964"/>
                    </a:lnTo>
                    <a:lnTo>
                      <a:pt x="932696" y="904506"/>
                    </a:lnTo>
                    <a:lnTo>
                      <a:pt x="572125" y="0"/>
                    </a:lnTo>
                    <a:close/>
                  </a:path>
                </a:pathLst>
              </a:custGeom>
              <a:solidFill>
                <a:srgbClr val="00BF20"/>
              </a:solidFill>
              <a:ln w="382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7524F30-2C7C-E192-902D-A4E97971852E}"/>
                  </a:ext>
                </a:extLst>
              </p:cNvPr>
              <p:cNvSpPr/>
              <p:nvPr/>
            </p:nvSpPr>
            <p:spPr>
              <a:xfrm>
                <a:off x="8756085" y="1764414"/>
                <a:ext cx="1175613" cy="1063162"/>
              </a:xfrm>
              <a:custGeom>
                <a:avLst/>
                <a:gdLst>
                  <a:gd name="connsiteX0" fmla="*/ 603489 w 1175613"/>
                  <a:gd name="connsiteY0" fmla="*/ 332496 h 1063162"/>
                  <a:gd name="connsiteX1" fmla="*/ 0 w 1175613"/>
                  <a:gd name="connsiteY1" fmla="*/ 1063162 h 1063162"/>
                  <a:gd name="connsiteX2" fmla="*/ 572125 w 1175613"/>
                  <a:gd name="connsiteY2" fmla="*/ 730704 h 1063162"/>
                  <a:gd name="connsiteX3" fmla="*/ 1175614 w 1175613"/>
                  <a:gd name="connsiteY3" fmla="*/ 0 h 1063162"/>
                  <a:gd name="connsiteX4" fmla="*/ 603489 w 1175613"/>
                  <a:gd name="connsiteY4" fmla="*/ 332496 h 1063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613" h="1063162">
                    <a:moveTo>
                      <a:pt x="603489" y="332496"/>
                    </a:moveTo>
                    <a:lnTo>
                      <a:pt x="0" y="1063162"/>
                    </a:lnTo>
                    <a:lnTo>
                      <a:pt x="572125" y="730704"/>
                    </a:lnTo>
                    <a:lnTo>
                      <a:pt x="1175614" y="0"/>
                    </a:lnTo>
                    <a:lnTo>
                      <a:pt x="603489" y="332496"/>
                    </a:lnTo>
                    <a:close/>
                  </a:path>
                </a:pathLst>
              </a:custGeom>
              <a:solidFill>
                <a:srgbClr val="006F13"/>
              </a:solidFill>
              <a:ln w="382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99E323E-7C79-7C68-FB97-BDEAF505DF31}"/>
                  </a:ext>
                </a:extLst>
              </p:cNvPr>
              <p:cNvSpPr/>
              <p:nvPr/>
            </p:nvSpPr>
            <p:spPr>
              <a:xfrm>
                <a:off x="8821529" y="1453796"/>
                <a:ext cx="1110169" cy="643114"/>
              </a:xfrm>
              <a:custGeom>
                <a:avLst/>
                <a:gdLst>
                  <a:gd name="connsiteX0" fmla="*/ 572087 w 1110169"/>
                  <a:gd name="connsiteY0" fmla="*/ 0 h 643114"/>
                  <a:gd name="connsiteX1" fmla="*/ 0 w 1110169"/>
                  <a:gd name="connsiteY1" fmla="*/ 332458 h 643114"/>
                  <a:gd name="connsiteX2" fmla="*/ 538045 w 1110169"/>
                  <a:gd name="connsiteY2" fmla="*/ 643114 h 643114"/>
                  <a:gd name="connsiteX3" fmla="*/ 1110170 w 1110169"/>
                  <a:gd name="connsiteY3" fmla="*/ 310618 h 643114"/>
                  <a:gd name="connsiteX4" fmla="*/ 572087 w 1110169"/>
                  <a:gd name="connsiteY4" fmla="*/ 0 h 643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169" h="643114">
                    <a:moveTo>
                      <a:pt x="572087" y="0"/>
                    </a:moveTo>
                    <a:lnTo>
                      <a:pt x="0" y="332458"/>
                    </a:lnTo>
                    <a:lnTo>
                      <a:pt x="538045" y="643114"/>
                    </a:lnTo>
                    <a:lnTo>
                      <a:pt x="1110170" y="310618"/>
                    </a:lnTo>
                    <a:lnTo>
                      <a:pt x="572087" y="0"/>
                    </a:lnTo>
                    <a:close/>
                  </a:path>
                </a:pathLst>
              </a:custGeom>
              <a:solidFill>
                <a:srgbClr val="E5FFE9"/>
              </a:solidFill>
              <a:ln w="382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76F157-055F-41CF-416E-00AF20AF1EED}"/>
                  </a:ext>
                </a:extLst>
              </p:cNvPr>
              <p:cNvSpPr/>
              <p:nvPr/>
            </p:nvSpPr>
            <p:spPr>
              <a:xfrm>
                <a:off x="7531284" y="1059643"/>
                <a:ext cx="1840453" cy="3271568"/>
              </a:xfrm>
              <a:custGeom>
                <a:avLst/>
                <a:gdLst>
                  <a:gd name="connsiteX0" fmla="*/ 556519 w 1840453"/>
                  <a:gd name="connsiteY0" fmla="*/ 2530269 h 3271568"/>
                  <a:gd name="connsiteX1" fmla="*/ 921068 w 1840453"/>
                  <a:gd name="connsiteY1" fmla="*/ 2031085 h 3271568"/>
                  <a:gd name="connsiteX2" fmla="*/ 1277011 w 1840453"/>
                  <a:gd name="connsiteY2" fmla="*/ 2946263 h 3271568"/>
                  <a:gd name="connsiteX3" fmla="*/ 1840454 w 1840453"/>
                  <a:gd name="connsiteY3" fmla="*/ 3271568 h 3271568"/>
                  <a:gd name="connsiteX4" fmla="*/ 1224801 w 1840453"/>
                  <a:gd name="connsiteY4" fmla="*/ 1767934 h 3271568"/>
                  <a:gd name="connsiteX5" fmla="*/ 1828290 w 1840453"/>
                  <a:gd name="connsiteY5" fmla="*/ 1037268 h 3271568"/>
                  <a:gd name="connsiteX6" fmla="*/ 1290245 w 1840453"/>
                  <a:gd name="connsiteY6" fmla="*/ 726611 h 3271568"/>
                  <a:gd name="connsiteX7" fmla="*/ 925735 w 1840453"/>
                  <a:gd name="connsiteY7" fmla="*/ 1212485 h 3271568"/>
                  <a:gd name="connsiteX8" fmla="*/ 565164 w 1840453"/>
                  <a:gd name="connsiteY8" fmla="*/ 308017 h 3271568"/>
                  <a:gd name="connsiteX9" fmla="*/ 31708 w 1840453"/>
                  <a:gd name="connsiteY9" fmla="*/ 0 h 3271568"/>
                  <a:gd name="connsiteX10" fmla="*/ 622078 w 1840453"/>
                  <a:gd name="connsiteY10" fmla="*/ 1449168 h 3271568"/>
                  <a:gd name="connsiteX11" fmla="*/ 0 w 1840453"/>
                  <a:gd name="connsiteY11" fmla="*/ 2208980 h 3271568"/>
                  <a:gd name="connsiteX12" fmla="*/ 556519 w 1840453"/>
                  <a:gd name="connsiteY12" fmla="*/ 2530269 h 327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0453" h="3271568">
                    <a:moveTo>
                      <a:pt x="556519" y="2530269"/>
                    </a:moveTo>
                    <a:lnTo>
                      <a:pt x="921068" y="2031085"/>
                    </a:lnTo>
                    <a:lnTo>
                      <a:pt x="1277011" y="2946263"/>
                    </a:lnTo>
                    <a:lnTo>
                      <a:pt x="1840454" y="3271568"/>
                    </a:lnTo>
                    <a:lnTo>
                      <a:pt x="1224801" y="1767934"/>
                    </a:lnTo>
                    <a:lnTo>
                      <a:pt x="1828290" y="1037268"/>
                    </a:lnTo>
                    <a:lnTo>
                      <a:pt x="1290245" y="726611"/>
                    </a:lnTo>
                    <a:lnTo>
                      <a:pt x="925735" y="1212485"/>
                    </a:lnTo>
                    <a:lnTo>
                      <a:pt x="565164" y="308017"/>
                    </a:lnTo>
                    <a:lnTo>
                      <a:pt x="31708" y="0"/>
                    </a:lnTo>
                    <a:lnTo>
                      <a:pt x="622078" y="1449168"/>
                    </a:lnTo>
                    <a:lnTo>
                      <a:pt x="0" y="2208980"/>
                    </a:lnTo>
                    <a:lnTo>
                      <a:pt x="556519" y="2530269"/>
                    </a:lnTo>
                    <a:close/>
                  </a:path>
                </a:pathLst>
              </a:custGeom>
              <a:solidFill>
                <a:srgbClr val="7FFF95"/>
              </a:solidFill>
              <a:ln w="3820" cap="flat">
                <a:noFill/>
                <a:prstDash val="solid"/>
                <a:miter/>
              </a:ln>
            </p:spPr>
            <p:txBody>
              <a:bodyPr rtlCol="0" anchor="ctr"/>
              <a:lstStyle/>
              <a:p>
                <a:endParaRPr lang="en-GB"/>
              </a:p>
            </p:txBody>
          </p:sp>
        </p:grpSp>
      </p:grpSp>
      <p:grpSp>
        <p:nvGrpSpPr>
          <p:cNvPr id="24" name="Graphic 3">
            <a:extLst>
              <a:ext uri="{FF2B5EF4-FFF2-40B4-BE49-F238E27FC236}">
                <a16:creationId xmlns:a16="http://schemas.microsoft.com/office/drawing/2014/main" id="{23CE7EE0-8429-8B2C-3ACF-25318FC1C7BA}"/>
              </a:ext>
            </a:extLst>
          </p:cNvPr>
          <p:cNvGrpSpPr/>
          <p:nvPr/>
        </p:nvGrpSpPr>
        <p:grpSpPr>
          <a:xfrm>
            <a:off x="9860334" y="189605"/>
            <a:ext cx="905154" cy="2048517"/>
            <a:chOff x="7754703" y="-33"/>
            <a:chExt cx="905154" cy="2048517"/>
          </a:xfrm>
        </p:grpSpPr>
        <p:sp>
          <p:nvSpPr>
            <p:cNvPr id="25" name="Free-form: Shape 24">
              <a:extLst>
                <a:ext uri="{FF2B5EF4-FFF2-40B4-BE49-F238E27FC236}">
                  <a16:creationId xmlns:a16="http://schemas.microsoft.com/office/drawing/2014/main" id="{65493360-96A4-BAE8-ABF9-A663373A91F3}"/>
                </a:ext>
              </a:extLst>
            </p:cNvPr>
            <p:cNvSpPr/>
            <p:nvPr/>
          </p:nvSpPr>
          <p:spPr>
            <a:xfrm>
              <a:off x="7754703" y="1119234"/>
              <a:ext cx="192765" cy="158010"/>
            </a:xfrm>
            <a:custGeom>
              <a:avLst/>
              <a:gdLst>
                <a:gd name="connsiteX0" fmla="*/ 489 w 192765"/>
                <a:gd name="connsiteY0" fmla="*/ 146072 h 158010"/>
                <a:gd name="connsiteX1" fmla="*/ 11390 w 192765"/>
                <a:gd name="connsiteY1" fmla="*/ 145154 h 158010"/>
                <a:gd name="connsiteX2" fmla="*/ 17433 w 192765"/>
                <a:gd name="connsiteY2" fmla="*/ 154410 h 158010"/>
                <a:gd name="connsiteX3" fmla="*/ 33001 w 192765"/>
                <a:gd name="connsiteY3" fmla="*/ 152612 h 158010"/>
                <a:gd name="connsiteX4" fmla="*/ 45852 w 192765"/>
                <a:gd name="connsiteY4" fmla="*/ 158006 h 158010"/>
                <a:gd name="connsiteX5" fmla="*/ 83221 w 192765"/>
                <a:gd name="connsiteY5" fmla="*/ 140679 h 158010"/>
                <a:gd name="connsiteX6" fmla="*/ 92707 w 192765"/>
                <a:gd name="connsiteY6" fmla="*/ 145881 h 158010"/>
                <a:gd name="connsiteX7" fmla="*/ 158915 w 192765"/>
                <a:gd name="connsiteY7" fmla="*/ 107403 h 158010"/>
                <a:gd name="connsiteX8" fmla="*/ 180105 w 192765"/>
                <a:gd name="connsiteY8" fmla="*/ 62192 h 158010"/>
                <a:gd name="connsiteX9" fmla="*/ 192766 w 192765"/>
                <a:gd name="connsiteY9" fmla="*/ 21649 h 158010"/>
                <a:gd name="connsiteX10" fmla="*/ 137419 w 192765"/>
                <a:gd name="connsiteY10" fmla="*/ 0 h 158010"/>
                <a:gd name="connsiteX11" fmla="*/ 123688 w 192765"/>
                <a:gd name="connsiteY11" fmla="*/ 50259 h 158010"/>
                <a:gd name="connsiteX12" fmla="*/ 85554 w 192765"/>
                <a:gd name="connsiteY12" fmla="*/ 67394 h 158010"/>
                <a:gd name="connsiteX13" fmla="*/ 18886 w 192765"/>
                <a:gd name="connsiteY13" fmla="*/ 109583 h 158010"/>
                <a:gd name="connsiteX14" fmla="*/ 18237 w 192765"/>
                <a:gd name="connsiteY14" fmla="*/ 120751 h 158010"/>
                <a:gd name="connsiteX15" fmla="*/ 4926 w 192765"/>
                <a:gd name="connsiteY15" fmla="*/ 130046 h 158010"/>
                <a:gd name="connsiteX16" fmla="*/ 527 w 192765"/>
                <a:gd name="connsiteY16" fmla="*/ 146034 h 15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765" h="158010">
                  <a:moveTo>
                    <a:pt x="489" y="146072"/>
                  </a:moveTo>
                  <a:cubicBezTo>
                    <a:pt x="2248" y="149285"/>
                    <a:pt x="11390" y="145154"/>
                    <a:pt x="11390" y="145154"/>
                  </a:cubicBezTo>
                  <a:cubicBezTo>
                    <a:pt x="11390" y="145154"/>
                    <a:pt x="14373" y="153454"/>
                    <a:pt x="17433" y="154410"/>
                  </a:cubicBezTo>
                  <a:cubicBezTo>
                    <a:pt x="20455" y="155366"/>
                    <a:pt x="33001" y="152612"/>
                    <a:pt x="33001" y="152612"/>
                  </a:cubicBezTo>
                  <a:cubicBezTo>
                    <a:pt x="33001" y="152612"/>
                    <a:pt x="40076" y="157661"/>
                    <a:pt x="45852" y="158006"/>
                  </a:cubicBezTo>
                  <a:cubicBezTo>
                    <a:pt x="51628" y="158350"/>
                    <a:pt x="83221" y="140679"/>
                    <a:pt x="83221" y="140679"/>
                  </a:cubicBezTo>
                  <a:cubicBezTo>
                    <a:pt x="83221" y="140679"/>
                    <a:pt x="83565" y="143777"/>
                    <a:pt x="92707" y="145881"/>
                  </a:cubicBezTo>
                  <a:cubicBezTo>
                    <a:pt x="101887" y="147946"/>
                    <a:pt x="136463" y="120560"/>
                    <a:pt x="158915" y="107403"/>
                  </a:cubicBezTo>
                  <a:cubicBezTo>
                    <a:pt x="181329" y="94245"/>
                    <a:pt x="180105" y="62192"/>
                    <a:pt x="180105" y="62192"/>
                  </a:cubicBezTo>
                  <a:lnTo>
                    <a:pt x="192766" y="21649"/>
                  </a:lnTo>
                  <a:lnTo>
                    <a:pt x="137419" y="0"/>
                  </a:lnTo>
                  <a:lnTo>
                    <a:pt x="123688" y="50259"/>
                  </a:lnTo>
                  <a:cubicBezTo>
                    <a:pt x="123688" y="50259"/>
                    <a:pt x="96340" y="61848"/>
                    <a:pt x="85554" y="67394"/>
                  </a:cubicBezTo>
                  <a:cubicBezTo>
                    <a:pt x="74806" y="72979"/>
                    <a:pt x="25044" y="103348"/>
                    <a:pt x="18886" y="109583"/>
                  </a:cubicBezTo>
                  <a:cubicBezTo>
                    <a:pt x="12728" y="115817"/>
                    <a:pt x="18237" y="120751"/>
                    <a:pt x="18237" y="120751"/>
                  </a:cubicBezTo>
                  <a:cubicBezTo>
                    <a:pt x="18237" y="120751"/>
                    <a:pt x="8139" y="128286"/>
                    <a:pt x="4926" y="130046"/>
                  </a:cubicBezTo>
                  <a:cubicBezTo>
                    <a:pt x="1713" y="131805"/>
                    <a:pt x="-1232" y="142859"/>
                    <a:pt x="527" y="146034"/>
                  </a:cubicBezTo>
                  <a:close/>
                </a:path>
              </a:pathLst>
            </a:custGeom>
            <a:solidFill>
              <a:srgbClr val="FFE2B8"/>
            </a:solidFill>
            <a:ln w="3820" cap="flat">
              <a:noFill/>
              <a:prstDash val="solid"/>
              <a:miter/>
            </a:ln>
          </p:spPr>
          <p:txBody>
            <a:bodyPr rtlCol="0" anchor="ctr"/>
            <a:lstStyle/>
            <a:p>
              <a:endParaRPr lang="en-GB"/>
            </a:p>
          </p:txBody>
        </p:sp>
        <p:grpSp>
          <p:nvGrpSpPr>
            <p:cNvPr id="26" name="Graphic 3">
              <a:extLst>
                <a:ext uri="{FF2B5EF4-FFF2-40B4-BE49-F238E27FC236}">
                  <a16:creationId xmlns:a16="http://schemas.microsoft.com/office/drawing/2014/main" id="{82CCF9AC-F5EB-E4EF-94A5-4A230A846B91}"/>
                </a:ext>
              </a:extLst>
            </p:cNvPr>
            <p:cNvGrpSpPr/>
            <p:nvPr/>
          </p:nvGrpSpPr>
          <p:grpSpPr>
            <a:xfrm>
              <a:off x="8009865" y="954497"/>
              <a:ext cx="649992" cy="1093986"/>
              <a:chOff x="8009865" y="954497"/>
              <a:chExt cx="649992" cy="1093986"/>
            </a:xfrm>
          </p:grpSpPr>
          <p:grpSp>
            <p:nvGrpSpPr>
              <p:cNvPr id="27" name="Graphic 3">
                <a:extLst>
                  <a:ext uri="{FF2B5EF4-FFF2-40B4-BE49-F238E27FC236}">
                    <a16:creationId xmlns:a16="http://schemas.microsoft.com/office/drawing/2014/main" id="{323D0578-10EE-3E0C-D0DC-C2EF2E7E5F51}"/>
                  </a:ext>
                </a:extLst>
              </p:cNvPr>
              <p:cNvGrpSpPr/>
              <p:nvPr/>
            </p:nvGrpSpPr>
            <p:grpSpPr>
              <a:xfrm>
                <a:off x="8336841" y="1291468"/>
                <a:ext cx="267534" cy="757014"/>
                <a:chOff x="8336841" y="1291468"/>
                <a:chExt cx="267534" cy="757014"/>
              </a:xfrm>
            </p:grpSpPr>
            <p:sp>
              <p:nvSpPr>
                <p:cNvPr id="28" name="Free-form: Shape 27">
                  <a:extLst>
                    <a:ext uri="{FF2B5EF4-FFF2-40B4-BE49-F238E27FC236}">
                      <a16:creationId xmlns:a16="http://schemas.microsoft.com/office/drawing/2014/main" id="{EBBBFB54-0A3D-30FA-E5C1-FE40DB636EB3}"/>
                    </a:ext>
                  </a:extLst>
                </p:cNvPr>
                <p:cNvSpPr/>
                <p:nvPr/>
              </p:nvSpPr>
              <p:spPr>
                <a:xfrm>
                  <a:off x="8459007" y="1919321"/>
                  <a:ext cx="145368" cy="129161"/>
                </a:xfrm>
                <a:custGeom>
                  <a:avLst/>
                  <a:gdLst>
                    <a:gd name="connsiteX0" fmla="*/ 142553 w 145368"/>
                    <a:gd name="connsiteY0" fmla="*/ 118303 h 129161"/>
                    <a:gd name="connsiteX1" fmla="*/ 63799 w 145368"/>
                    <a:gd name="connsiteY1" fmla="*/ 10863 h 129161"/>
                    <a:gd name="connsiteX2" fmla="*/ 31096 w 145368"/>
                    <a:gd name="connsiteY2" fmla="*/ 0 h 129161"/>
                    <a:gd name="connsiteX3" fmla="*/ 13846 w 145368"/>
                    <a:gd name="connsiteY3" fmla="*/ 10863 h 129161"/>
                    <a:gd name="connsiteX4" fmla="*/ 4322 w 145368"/>
                    <a:gd name="connsiteY4" fmla="*/ 24365 h 129161"/>
                    <a:gd name="connsiteX5" fmla="*/ 0 w 145368"/>
                    <a:gd name="connsiteY5" fmla="*/ 42915 h 129161"/>
                    <a:gd name="connsiteX6" fmla="*/ 59706 w 145368"/>
                    <a:gd name="connsiteY6" fmla="*/ 99753 h 129161"/>
                    <a:gd name="connsiteX7" fmla="*/ 142553 w 145368"/>
                    <a:gd name="connsiteY7" fmla="*/ 118303 h 12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68" h="129161">
                      <a:moveTo>
                        <a:pt x="142553" y="118303"/>
                      </a:moveTo>
                      <a:cubicBezTo>
                        <a:pt x="163169" y="104037"/>
                        <a:pt x="63799" y="10863"/>
                        <a:pt x="63799" y="10863"/>
                      </a:cubicBezTo>
                      <a:lnTo>
                        <a:pt x="31096" y="0"/>
                      </a:lnTo>
                      <a:cubicBezTo>
                        <a:pt x="31096" y="0"/>
                        <a:pt x="19010" y="5049"/>
                        <a:pt x="13846" y="10863"/>
                      </a:cubicBezTo>
                      <a:cubicBezTo>
                        <a:pt x="8682" y="16677"/>
                        <a:pt x="4322" y="24365"/>
                        <a:pt x="4322" y="24365"/>
                      </a:cubicBezTo>
                      <a:lnTo>
                        <a:pt x="0" y="42915"/>
                      </a:lnTo>
                      <a:cubicBezTo>
                        <a:pt x="0" y="42915"/>
                        <a:pt x="35533" y="79596"/>
                        <a:pt x="59706" y="99753"/>
                      </a:cubicBezTo>
                      <a:cubicBezTo>
                        <a:pt x="88201" y="123505"/>
                        <a:pt x="108779" y="141674"/>
                        <a:pt x="142553" y="118303"/>
                      </a:cubicBezTo>
                      <a:close/>
                    </a:path>
                  </a:pathLst>
                </a:custGeom>
                <a:solidFill>
                  <a:srgbClr val="006F13"/>
                </a:solidFill>
                <a:ln w="382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DB47F79-387E-6617-9198-75F54B06A479}"/>
                    </a:ext>
                  </a:extLst>
                </p:cNvPr>
                <p:cNvSpPr/>
                <p:nvPr/>
              </p:nvSpPr>
              <p:spPr>
                <a:xfrm>
                  <a:off x="8336841" y="1291468"/>
                  <a:ext cx="219937" cy="704319"/>
                </a:xfrm>
                <a:custGeom>
                  <a:avLst/>
                  <a:gdLst>
                    <a:gd name="connsiteX0" fmla="*/ 217138 w 219937"/>
                    <a:gd name="connsiteY0" fmla="*/ 701061 h 704319"/>
                    <a:gd name="connsiteX1" fmla="*/ 188299 w 219937"/>
                    <a:gd name="connsiteY1" fmla="*/ 635312 h 704319"/>
                    <a:gd name="connsiteX2" fmla="*/ 124194 w 219937"/>
                    <a:gd name="connsiteY2" fmla="*/ 0 h 704319"/>
                    <a:gd name="connsiteX3" fmla="*/ 0 w 219937"/>
                    <a:gd name="connsiteY3" fmla="*/ 33850 h 704319"/>
                    <a:gd name="connsiteX4" fmla="*/ 139455 w 219937"/>
                    <a:gd name="connsiteY4" fmla="*/ 660977 h 704319"/>
                    <a:gd name="connsiteX5" fmla="*/ 217138 w 219937"/>
                    <a:gd name="connsiteY5" fmla="*/ 701061 h 70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937" h="704319">
                      <a:moveTo>
                        <a:pt x="217138" y="701061"/>
                      </a:moveTo>
                      <a:cubicBezTo>
                        <a:pt x="231099" y="686948"/>
                        <a:pt x="188299" y="635312"/>
                        <a:pt x="188299" y="635312"/>
                      </a:cubicBezTo>
                      <a:lnTo>
                        <a:pt x="124194" y="0"/>
                      </a:lnTo>
                      <a:lnTo>
                        <a:pt x="0" y="33850"/>
                      </a:lnTo>
                      <a:lnTo>
                        <a:pt x="139455" y="660977"/>
                      </a:lnTo>
                      <a:cubicBezTo>
                        <a:pt x="139455" y="660977"/>
                        <a:pt x="200003" y="718388"/>
                        <a:pt x="217138" y="701061"/>
                      </a:cubicBezTo>
                      <a:close/>
                    </a:path>
                  </a:pathLst>
                </a:custGeom>
                <a:solidFill>
                  <a:srgbClr val="FFE2B8"/>
                </a:solidFill>
                <a:ln w="3820" cap="flat">
                  <a:noFill/>
                  <a:prstDash val="solid"/>
                  <a:miter/>
                </a:ln>
              </p:spPr>
              <p:txBody>
                <a:bodyPr rtlCol="0" anchor="ctr"/>
                <a:lstStyle/>
                <a:p>
                  <a:endParaRPr lang="en-GB"/>
                </a:p>
              </p:txBody>
            </p:sp>
          </p:grpSp>
          <p:grpSp>
            <p:nvGrpSpPr>
              <p:cNvPr id="30" name="Graphic 3">
                <a:extLst>
                  <a:ext uri="{FF2B5EF4-FFF2-40B4-BE49-F238E27FC236}">
                    <a16:creationId xmlns:a16="http://schemas.microsoft.com/office/drawing/2014/main" id="{5CAADCE6-C973-84AF-091E-18517C5A6B7E}"/>
                  </a:ext>
                </a:extLst>
              </p:cNvPr>
              <p:cNvGrpSpPr/>
              <p:nvPr/>
            </p:nvGrpSpPr>
            <p:grpSpPr>
              <a:xfrm>
                <a:off x="8503261" y="1251766"/>
                <a:ext cx="156596" cy="675837"/>
                <a:chOff x="8503261" y="1251766"/>
                <a:chExt cx="156596" cy="675837"/>
              </a:xfrm>
            </p:grpSpPr>
            <p:sp>
              <p:nvSpPr>
                <p:cNvPr id="31" name="Free-form: Shape 30">
                  <a:extLst>
                    <a:ext uri="{FF2B5EF4-FFF2-40B4-BE49-F238E27FC236}">
                      <a16:creationId xmlns:a16="http://schemas.microsoft.com/office/drawing/2014/main" id="{32C457C8-6E5D-99D9-ABA9-B1C8960E87C3}"/>
                    </a:ext>
                  </a:extLst>
                </p:cNvPr>
                <p:cNvSpPr/>
                <p:nvPr/>
              </p:nvSpPr>
              <p:spPr>
                <a:xfrm>
                  <a:off x="8538526" y="1779484"/>
                  <a:ext cx="121331" cy="148119"/>
                </a:xfrm>
                <a:custGeom>
                  <a:avLst/>
                  <a:gdLst>
                    <a:gd name="connsiteX0" fmla="*/ 116429 w 121331"/>
                    <a:gd name="connsiteY0" fmla="*/ 144313 h 148119"/>
                    <a:gd name="connsiteX1" fmla="*/ 70110 w 121331"/>
                    <a:gd name="connsiteY1" fmla="*/ 19392 h 148119"/>
                    <a:gd name="connsiteX2" fmla="*/ 41615 w 121331"/>
                    <a:gd name="connsiteY2" fmla="*/ 0 h 148119"/>
                    <a:gd name="connsiteX3" fmla="*/ 22070 w 121331"/>
                    <a:gd name="connsiteY3" fmla="*/ 5737 h 148119"/>
                    <a:gd name="connsiteX4" fmla="*/ 9218 w 121331"/>
                    <a:gd name="connsiteY4" fmla="*/ 16141 h 148119"/>
                    <a:gd name="connsiteX5" fmla="*/ 0 w 121331"/>
                    <a:gd name="connsiteY5" fmla="*/ 32779 h 148119"/>
                    <a:gd name="connsiteX6" fmla="*/ 41844 w 121331"/>
                    <a:gd name="connsiteY6" fmla="*/ 103769 h 148119"/>
                    <a:gd name="connsiteX7" fmla="*/ 116429 w 121331"/>
                    <a:gd name="connsiteY7" fmla="*/ 144313 h 14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31" h="148119">
                      <a:moveTo>
                        <a:pt x="116429" y="144313"/>
                      </a:moveTo>
                      <a:cubicBezTo>
                        <a:pt x="140143" y="136242"/>
                        <a:pt x="70110" y="19392"/>
                        <a:pt x="70110" y="19392"/>
                      </a:cubicBezTo>
                      <a:lnTo>
                        <a:pt x="41615" y="0"/>
                      </a:lnTo>
                      <a:cubicBezTo>
                        <a:pt x="41615" y="0"/>
                        <a:pt x="28610" y="1530"/>
                        <a:pt x="22070" y="5737"/>
                      </a:cubicBezTo>
                      <a:cubicBezTo>
                        <a:pt x="15529" y="9945"/>
                        <a:pt x="9218" y="16141"/>
                        <a:pt x="9218" y="16141"/>
                      </a:cubicBezTo>
                      <a:lnTo>
                        <a:pt x="0" y="32779"/>
                      </a:lnTo>
                      <a:cubicBezTo>
                        <a:pt x="0" y="32779"/>
                        <a:pt x="24135" y="77798"/>
                        <a:pt x="41844" y="103769"/>
                      </a:cubicBezTo>
                      <a:cubicBezTo>
                        <a:pt x="62728" y="134406"/>
                        <a:pt x="77569" y="157547"/>
                        <a:pt x="116429" y="144313"/>
                      </a:cubicBezTo>
                      <a:close/>
                    </a:path>
                  </a:pathLst>
                </a:custGeom>
                <a:solidFill>
                  <a:srgbClr val="006F13"/>
                </a:solidFill>
                <a:ln w="382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CBB4836-2990-2015-2F54-81430132355E}"/>
                    </a:ext>
                  </a:extLst>
                </p:cNvPr>
                <p:cNvSpPr/>
                <p:nvPr/>
              </p:nvSpPr>
              <p:spPr>
                <a:xfrm>
                  <a:off x="8503261" y="1251766"/>
                  <a:ext cx="123110" cy="616960"/>
                </a:xfrm>
                <a:custGeom>
                  <a:avLst/>
                  <a:gdLst>
                    <a:gd name="connsiteX0" fmla="*/ 38 w 123110"/>
                    <a:gd name="connsiteY0" fmla="*/ 0 h 616960"/>
                    <a:gd name="connsiteX1" fmla="*/ 54543 w 123110"/>
                    <a:gd name="connsiteY1" fmla="*/ 555793 h 616960"/>
                    <a:gd name="connsiteX2" fmla="*/ 118265 w 123110"/>
                    <a:gd name="connsiteY2" fmla="*/ 615614 h 616960"/>
                    <a:gd name="connsiteX3" fmla="*/ 101015 w 123110"/>
                    <a:gd name="connsiteY3" fmla="*/ 549214 h 616960"/>
                    <a:gd name="connsiteX4" fmla="*/ 111839 w 123110"/>
                    <a:gd name="connsiteY4" fmla="*/ 11551 h 616960"/>
                    <a:gd name="connsiteX5" fmla="*/ 0 w 123110"/>
                    <a:gd name="connsiteY5" fmla="*/ 38 h 61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10" h="616960">
                      <a:moveTo>
                        <a:pt x="38" y="0"/>
                      </a:moveTo>
                      <a:lnTo>
                        <a:pt x="54543" y="555793"/>
                      </a:lnTo>
                      <a:cubicBezTo>
                        <a:pt x="54543" y="555793"/>
                        <a:pt x="97037" y="627586"/>
                        <a:pt x="118265" y="615614"/>
                      </a:cubicBezTo>
                      <a:cubicBezTo>
                        <a:pt x="135554" y="605860"/>
                        <a:pt x="101015" y="549214"/>
                        <a:pt x="101015" y="549214"/>
                      </a:cubicBezTo>
                      <a:lnTo>
                        <a:pt x="111839" y="11551"/>
                      </a:lnTo>
                      <a:lnTo>
                        <a:pt x="0" y="38"/>
                      </a:lnTo>
                      <a:close/>
                    </a:path>
                  </a:pathLst>
                </a:custGeom>
                <a:solidFill>
                  <a:srgbClr val="FFE2B8"/>
                </a:solidFill>
                <a:ln w="3820" cap="flat">
                  <a:noFill/>
                  <a:prstDash val="solid"/>
                  <a:miter/>
                </a:ln>
              </p:spPr>
              <p:txBody>
                <a:bodyPr rtlCol="0" anchor="ctr"/>
                <a:lstStyle/>
                <a:p>
                  <a:endParaRPr lang="en-GB"/>
                </a:p>
              </p:txBody>
            </p:sp>
          </p:grpSp>
          <p:sp>
            <p:nvSpPr>
              <p:cNvPr id="33" name="Free-form: Shape 32">
                <a:extLst>
                  <a:ext uri="{FF2B5EF4-FFF2-40B4-BE49-F238E27FC236}">
                    <a16:creationId xmlns:a16="http://schemas.microsoft.com/office/drawing/2014/main" id="{4E3BFD13-F66D-821F-B673-0964E67A677D}"/>
                  </a:ext>
                </a:extLst>
              </p:cNvPr>
              <p:cNvSpPr/>
              <p:nvPr/>
            </p:nvSpPr>
            <p:spPr>
              <a:xfrm>
                <a:off x="8009865" y="954497"/>
                <a:ext cx="621603" cy="423719"/>
              </a:xfrm>
              <a:custGeom>
                <a:avLst/>
                <a:gdLst>
                  <a:gd name="connsiteX0" fmla="*/ 290677 w 621603"/>
                  <a:gd name="connsiteY0" fmla="*/ 288855 h 423719"/>
                  <a:gd name="connsiteX1" fmla="*/ 312709 w 621603"/>
                  <a:gd name="connsiteY1" fmla="*/ 423720 h 423719"/>
                  <a:gd name="connsiteX2" fmla="*/ 394561 w 621603"/>
                  <a:gd name="connsiteY2" fmla="*/ 416529 h 423719"/>
                  <a:gd name="connsiteX3" fmla="*/ 524262 w 621603"/>
                  <a:gd name="connsiteY3" fmla="*/ 396104 h 423719"/>
                  <a:gd name="connsiteX4" fmla="*/ 608409 w 621603"/>
                  <a:gd name="connsiteY4" fmla="*/ 337966 h 423719"/>
                  <a:gd name="connsiteX5" fmla="*/ 614262 w 621603"/>
                  <a:gd name="connsiteY5" fmla="*/ 183938 h 423719"/>
                  <a:gd name="connsiteX6" fmla="*/ 271056 w 621603"/>
                  <a:gd name="connsiteY6" fmla="*/ 0 h 423719"/>
                  <a:gd name="connsiteX7" fmla="*/ 19264 w 621603"/>
                  <a:gd name="connsiteY7" fmla="*/ 17288 h 423719"/>
                  <a:gd name="connsiteX8" fmla="*/ 5762 w 621603"/>
                  <a:gd name="connsiteY8" fmla="*/ 157623 h 423719"/>
                  <a:gd name="connsiteX9" fmla="*/ 290677 w 621603"/>
                  <a:gd name="connsiteY9" fmla="*/ 288893 h 4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603" h="423719">
                    <a:moveTo>
                      <a:pt x="290677" y="288855"/>
                    </a:moveTo>
                    <a:lnTo>
                      <a:pt x="312709" y="423720"/>
                    </a:lnTo>
                    <a:cubicBezTo>
                      <a:pt x="312709" y="423720"/>
                      <a:pt x="363082" y="416873"/>
                      <a:pt x="394561" y="416529"/>
                    </a:cubicBezTo>
                    <a:cubicBezTo>
                      <a:pt x="426001" y="416185"/>
                      <a:pt x="487735" y="410830"/>
                      <a:pt x="524262" y="396104"/>
                    </a:cubicBezTo>
                    <a:cubicBezTo>
                      <a:pt x="585001" y="371625"/>
                      <a:pt x="608409" y="337966"/>
                      <a:pt x="608409" y="337966"/>
                    </a:cubicBezTo>
                    <a:cubicBezTo>
                      <a:pt x="608409" y="337966"/>
                      <a:pt x="633692" y="217980"/>
                      <a:pt x="614262" y="183938"/>
                    </a:cubicBezTo>
                    <a:cubicBezTo>
                      <a:pt x="594066" y="148558"/>
                      <a:pt x="271056" y="0"/>
                      <a:pt x="271056" y="0"/>
                    </a:cubicBezTo>
                    <a:lnTo>
                      <a:pt x="19264" y="17288"/>
                    </a:lnTo>
                    <a:cubicBezTo>
                      <a:pt x="19264" y="17288"/>
                      <a:pt x="-12750" y="112069"/>
                      <a:pt x="5762" y="157623"/>
                    </a:cubicBezTo>
                    <a:cubicBezTo>
                      <a:pt x="24313" y="203216"/>
                      <a:pt x="290677" y="288893"/>
                      <a:pt x="290677" y="288893"/>
                    </a:cubicBezTo>
                    <a:close/>
                  </a:path>
                </a:pathLst>
              </a:custGeom>
              <a:solidFill>
                <a:srgbClr val="43486F"/>
              </a:solidFill>
              <a:ln w="3820" cap="flat">
                <a:noFill/>
                <a:prstDash val="solid"/>
                <a:miter/>
              </a:ln>
            </p:spPr>
            <p:txBody>
              <a:bodyPr rtlCol="0" anchor="ctr"/>
              <a:lstStyle/>
              <a:p>
                <a:endParaRPr lang="en-GB"/>
              </a:p>
            </p:txBody>
          </p:sp>
        </p:grpSp>
        <p:sp>
          <p:nvSpPr>
            <p:cNvPr id="34" name="Free-form: Shape 33">
              <a:extLst>
                <a:ext uri="{FF2B5EF4-FFF2-40B4-BE49-F238E27FC236}">
                  <a16:creationId xmlns:a16="http://schemas.microsoft.com/office/drawing/2014/main" id="{12874201-AB0A-1E6B-F8E0-86665524F304}"/>
                </a:ext>
              </a:extLst>
            </p:cNvPr>
            <p:cNvSpPr/>
            <p:nvPr/>
          </p:nvSpPr>
          <p:spPr>
            <a:xfrm>
              <a:off x="8070685" y="-33"/>
              <a:ext cx="470645" cy="569051"/>
            </a:xfrm>
            <a:custGeom>
              <a:avLst/>
              <a:gdLst>
                <a:gd name="connsiteX0" fmla="*/ 470633 w 470645"/>
                <a:gd name="connsiteY0" fmla="*/ 464794 h 569051"/>
                <a:gd name="connsiteX1" fmla="*/ 466732 w 470645"/>
                <a:gd name="connsiteY1" fmla="*/ 442763 h 569051"/>
                <a:gd name="connsiteX2" fmla="*/ 456558 w 470645"/>
                <a:gd name="connsiteY2" fmla="*/ 423256 h 569051"/>
                <a:gd name="connsiteX3" fmla="*/ 399262 w 470645"/>
                <a:gd name="connsiteY3" fmla="*/ 358195 h 569051"/>
                <a:gd name="connsiteX4" fmla="*/ 382241 w 470645"/>
                <a:gd name="connsiteY4" fmla="*/ 344425 h 569051"/>
                <a:gd name="connsiteX5" fmla="*/ 364990 w 470645"/>
                <a:gd name="connsiteY5" fmla="*/ 331956 h 569051"/>
                <a:gd name="connsiteX6" fmla="*/ 335424 w 470645"/>
                <a:gd name="connsiteY6" fmla="*/ 303882 h 569051"/>
                <a:gd name="connsiteX7" fmla="*/ 311748 w 470645"/>
                <a:gd name="connsiteY7" fmla="*/ 270758 h 569051"/>
                <a:gd name="connsiteX8" fmla="*/ 305361 w 470645"/>
                <a:gd name="connsiteY8" fmla="*/ 258748 h 569051"/>
                <a:gd name="connsiteX9" fmla="*/ 266500 w 470645"/>
                <a:gd name="connsiteY9" fmla="*/ 76990 h 569051"/>
                <a:gd name="connsiteX10" fmla="*/ 120810 w 470645"/>
                <a:gd name="connsiteY10" fmla="*/ 186 h 569051"/>
                <a:gd name="connsiteX11" fmla="*/ 14441 w 470645"/>
                <a:gd name="connsiteY11" fmla="*/ 76837 h 569051"/>
                <a:gd name="connsiteX12" fmla="*/ 595 w 470645"/>
                <a:gd name="connsiteY12" fmla="*/ 128358 h 569051"/>
                <a:gd name="connsiteX13" fmla="*/ 11266 w 470645"/>
                <a:gd name="connsiteY13" fmla="*/ 200189 h 569051"/>
                <a:gd name="connsiteX14" fmla="*/ 47450 w 470645"/>
                <a:gd name="connsiteY14" fmla="*/ 313520 h 569051"/>
                <a:gd name="connsiteX15" fmla="*/ 120734 w 470645"/>
                <a:gd name="connsiteY15" fmla="*/ 445784 h 569051"/>
                <a:gd name="connsiteX16" fmla="*/ 199297 w 470645"/>
                <a:gd name="connsiteY16" fmla="*/ 565082 h 569051"/>
                <a:gd name="connsiteX17" fmla="*/ 401442 w 470645"/>
                <a:gd name="connsiteY17" fmla="*/ 456762 h 569051"/>
                <a:gd name="connsiteX18" fmla="*/ 334927 w 470645"/>
                <a:gd name="connsiteY18" fmla="*/ 329661 h 569051"/>
                <a:gd name="connsiteX19" fmla="*/ 355428 w 470645"/>
                <a:gd name="connsiteY19" fmla="*/ 345381 h 569051"/>
                <a:gd name="connsiteX20" fmla="*/ 373558 w 470645"/>
                <a:gd name="connsiteY20" fmla="*/ 356780 h 569051"/>
                <a:gd name="connsiteX21" fmla="*/ 390541 w 470645"/>
                <a:gd name="connsiteY21" fmla="*/ 368790 h 569051"/>
                <a:gd name="connsiteX22" fmla="*/ 449711 w 470645"/>
                <a:gd name="connsiteY22" fmla="*/ 427769 h 569051"/>
                <a:gd name="connsiteX23" fmla="*/ 460421 w 470645"/>
                <a:gd name="connsiteY23" fmla="*/ 445402 h 569051"/>
                <a:gd name="connsiteX24" fmla="*/ 465508 w 470645"/>
                <a:gd name="connsiteY24" fmla="*/ 464832 h 569051"/>
                <a:gd name="connsiteX25" fmla="*/ 456328 w 470645"/>
                <a:gd name="connsiteY25" fmla="*/ 505261 h 569051"/>
                <a:gd name="connsiteX26" fmla="*/ 470633 w 470645"/>
                <a:gd name="connsiteY26" fmla="*/ 464756 h 5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0645" h="569051">
                  <a:moveTo>
                    <a:pt x="470633" y="464794"/>
                  </a:moveTo>
                  <a:cubicBezTo>
                    <a:pt x="470787" y="457374"/>
                    <a:pt x="469524" y="449762"/>
                    <a:pt x="466732" y="442763"/>
                  </a:cubicBezTo>
                  <a:cubicBezTo>
                    <a:pt x="463940" y="435878"/>
                    <a:pt x="460345" y="429452"/>
                    <a:pt x="456558" y="423256"/>
                  </a:cubicBezTo>
                  <a:cubicBezTo>
                    <a:pt x="440800" y="398777"/>
                    <a:pt x="421063" y="377396"/>
                    <a:pt x="399262" y="358195"/>
                  </a:cubicBezTo>
                  <a:cubicBezTo>
                    <a:pt x="393792" y="353414"/>
                    <a:pt x="388093" y="348862"/>
                    <a:pt x="382241" y="344425"/>
                  </a:cubicBezTo>
                  <a:lnTo>
                    <a:pt x="364990" y="331956"/>
                  </a:lnTo>
                  <a:cubicBezTo>
                    <a:pt x="354166" y="323656"/>
                    <a:pt x="344298" y="314170"/>
                    <a:pt x="335424" y="303882"/>
                  </a:cubicBezTo>
                  <a:cubicBezTo>
                    <a:pt x="326589" y="293554"/>
                    <a:pt x="318519" y="282500"/>
                    <a:pt x="311748" y="270758"/>
                  </a:cubicBezTo>
                  <a:cubicBezTo>
                    <a:pt x="309491" y="266818"/>
                    <a:pt x="307388" y="262802"/>
                    <a:pt x="305361" y="258748"/>
                  </a:cubicBezTo>
                  <a:cubicBezTo>
                    <a:pt x="283100" y="198200"/>
                    <a:pt x="287269" y="115736"/>
                    <a:pt x="266500" y="76990"/>
                  </a:cubicBezTo>
                  <a:cubicBezTo>
                    <a:pt x="245425" y="37708"/>
                    <a:pt x="191303" y="-3103"/>
                    <a:pt x="120810" y="186"/>
                  </a:cubicBezTo>
                  <a:cubicBezTo>
                    <a:pt x="50356" y="3476"/>
                    <a:pt x="14441" y="76837"/>
                    <a:pt x="14441" y="76837"/>
                  </a:cubicBezTo>
                  <a:cubicBezTo>
                    <a:pt x="14441" y="76837"/>
                    <a:pt x="3769" y="95961"/>
                    <a:pt x="595" y="128358"/>
                  </a:cubicBezTo>
                  <a:cubicBezTo>
                    <a:pt x="-2580" y="160716"/>
                    <a:pt x="7824" y="185272"/>
                    <a:pt x="11266" y="200189"/>
                  </a:cubicBezTo>
                  <a:cubicBezTo>
                    <a:pt x="14708" y="215106"/>
                    <a:pt x="36472" y="286402"/>
                    <a:pt x="47450" y="313520"/>
                  </a:cubicBezTo>
                  <a:cubicBezTo>
                    <a:pt x="77513" y="387646"/>
                    <a:pt x="74071" y="349895"/>
                    <a:pt x="120734" y="445784"/>
                  </a:cubicBezTo>
                  <a:cubicBezTo>
                    <a:pt x="157262" y="520828"/>
                    <a:pt x="199297" y="565082"/>
                    <a:pt x="199297" y="565082"/>
                  </a:cubicBezTo>
                  <a:cubicBezTo>
                    <a:pt x="199297" y="565082"/>
                    <a:pt x="437357" y="600998"/>
                    <a:pt x="401442" y="456762"/>
                  </a:cubicBezTo>
                  <a:cubicBezTo>
                    <a:pt x="382968" y="382597"/>
                    <a:pt x="374323" y="413349"/>
                    <a:pt x="334927" y="329661"/>
                  </a:cubicBezTo>
                  <a:cubicBezTo>
                    <a:pt x="341468" y="335284"/>
                    <a:pt x="348276" y="340600"/>
                    <a:pt x="355428" y="345381"/>
                  </a:cubicBezTo>
                  <a:lnTo>
                    <a:pt x="373558" y="356780"/>
                  </a:lnTo>
                  <a:cubicBezTo>
                    <a:pt x="379334" y="360566"/>
                    <a:pt x="385033" y="364582"/>
                    <a:pt x="390541" y="368790"/>
                  </a:cubicBezTo>
                  <a:cubicBezTo>
                    <a:pt x="412572" y="385772"/>
                    <a:pt x="433150" y="405355"/>
                    <a:pt x="449711" y="427769"/>
                  </a:cubicBezTo>
                  <a:cubicBezTo>
                    <a:pt x="453689" y="433430"/>
                    <a:pt x="457476" y="439282"/>
                    <a:pt x="460421" y="445402"/>
                  </a:cubicBezTo>
                  <a:cubicBezTo>
                    <a:pt x="463290" y="451483"/>
                    <a:pt x="465088" y="457986"/>
                    <a:pt x="465508" y="464832"/>
                  </a:cubicBezTo>
                  <a:cubicBezTo>
                    <a:pt x="466235" y="478449"/>
                    <a:pt x="462678" y="492563"/>
                    <a:pt x="456328" y="505261"/>
                  </a:cubicBezTo>
                  <a:cubicBezTo>
                    <a:pt x="464552" y="493672"/>
                    <a:pt x="470251" y="479634"/>
                    <a:pt x="470633" y="464756"/>
                  </a:cubicBezTo>
                  <a:close/>
                </a:path>
              </a:pathLst>
            </a:custGeom>
            <a:solidFill>
              <a:srgbClr val="00FFD8"/>
            </a:solidFill>
            <a:ln w="382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2202CC-E04E-5C89-2F90-86B75162AB09}"/>
                </a:ext>
              </a:extLst>
            </p:cNvPr>
            <p:cNvSpPr/>
            <p:nvPr/>
          </p:nvSpPr>
          <p:spPr>
            <a:xfrm>
              <a:off x="8230399" y="296542"/>
              <a:ext cx="190852" cy="438966"/>
            </a:xfrm>
            <a:custGeom>
              <a:avLst/>
              <a:gdLst>
                <a:gd name="connsiteX0" fmla="*/ 138992 w 190852"/>
                <a:gd name="connsiteY0" fmla="*/ 434047 h 438966"/>
                <a:gd name="connsiteX1" fmla="*/ 190360 w 190852"/>
                <a:gd name="connsiteY1" fmla="*/ 402262 h 438966"/>
                <a:gd name="connsiteX2" fmla="*/ 103612 w 190852"/>
                <a:gd name="connsiteY2" fmla="*/ 107479 h 438966"/>
                <a:gd name="connsiteX3" fmla="*/ 11050 w 190852"/>
                <a:gd name="connsiteY3" fmla="*/ 0 h 438966"/>
                <a:gd name="connsiteX4" fmla="*/ 1526 w 190852"/>
                <a:gd name="connsiteY4" fmla="*/ 54122 h 438966"/>
                <a:gd name="connsiteX5" fmla="*/ 102043 w 190852"/>
                <a:gd name="connsiteY5" fmla="*/ 408229 h 438966"/>
                <a:gd name="connsiteX6" fmla="*/ 139030 w 190852"/>
                <a:gd name="connsiteY6" fmla="*/ 434009 h 4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52" h="438966">
                  <a:moveTo>
                    <a:pt x="138992" y="434047"/>
                  </a:moveTo>
                  <a:cubicBezTo>
                    <a:pt x="158690" y="450379"/>
                    <a:pt x="183093" y="422496"/>
                    <a:pt x="190360" y="402262"/>
                  </a:cubicBezTo>
                  <a:cubicBezTo>
                    <a:pt x="197627" y="382067"/>
                    <a:pt x="122430" y="176174"/>
                    <a:pt x="103612" y="107479"/>
                  </a:cubicBezTo>
                  <a:cubicBezTo>
                    <a:pt x="84793" y="38746"/>
                    <a:pt x="11050" y="0"/>
                    <a:pt x="11050" y="0"/>
                  </a:cubicBezTo>
                  <a:cubicBezTo>
                    <a:pt x="11050" y="0"/>
                    <a:pt x="-4900" y="32052"/>
                    <a:pt x="1526" y="54122"/>
                  </a:cubicBezTo>
                  <a:cubicBezTo>
                    <a:pt x="7951" y="76191"/>
                    <a:pt x="89421" y="371854"/>
                    <a:pt x="102043" y="408229"/>
                  </a:cubicBezTo>
                  <a:cubicBezTo>
                    <a:pt x="114665" y="444603"/>
                    <a:pt x="119332" y="417676"/>
                    <a:pt x="139030" y="434009"/>
                  </a:cubicBezTo>
                  <a:close/>
                </a:path>
              </a:pathLst>
            </a:custGeom>
            <a:solidFill>
              <a:srgbClr val="757BAB"/>
            </a:solidFill>
            <a:ln w="382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6F6501-8A9B-6EA0-53CE-6E4055E6F02A}"/>
                </a:ext>
              </a:extLst>
            </p:cNvPr>
            <p:cNvSpPr/>
            <p:nvPr/>
          </p:nvSpPr>
          <p:spPr>
            <a:xfrm>
              <a:off x="8001743" y="296542"/>
              <a:ext cx="328308" cy="774053"/>
            </a:xfrm>
            <a:custGeom>
              <a:avLst/>
              <a:gdLst>
                <a:gd name="connsiteX0" fmla="*/ 302624 w 328308"/>
                <a:gd name="connsiteY0" fmla="*/ 117194 h 774053"/>
                <a:gd name="connsiteX1" fmla="*/ 269883 w 328308"/>
                <a:gd name="connsiteY1" fmla="*/ 30637 h 774053"/>
                <a:gd name="connsiteX2" fmla="*/ 239667 w 328308"/>
                <a:gd name="connsiteY2" fmla="*/ 0 h 774053"/>
                <a:gd name="connsiteX3" fmla="*/ 94207 w 328308"/>
                <a:gd name="connsiteY3" fmla="*/ 30255 h 774053"/>
                <a:gd name="connsiteX4" fmla="*/ 18857 w 328308"/>
                <a:gd name="connsiteY4" fmla="*/ 65788 h 774053"/>
                <a:gd name="connsiteX5" fmla="*/ 0 w 328308"/>
                <a:gd name="connsiteY5" fmla="*/ 264949 h 774053"/>
                <a:gd name="connsiteX6" fmla="*/ 18971 w 328308"/>
                <a:gd name="connsiteY6" fmla="*/ 572698 h 774053"/>
                <a:gd name="connsiteX7" fmla="*/ 4246 w 328308"/>
                <a:gd name="connsiteY7" fmla="*/ 746960 h 774053"/>
                <a:gd name="connsiteX8" fmla="*/ 73973 w 328308"/>
                <a:gd name="connsiteY8" fmla="*/ 772969 h 774053"/>
                <a:gd name="connsiteX9" fmla="*/ 241159 w 328308"/>
                <a:gd name="connsiteY9" fmla="*/ 690772 h 774053"/>
                <a:gd name="connsiteX10" fmla="*/ 319951 w 328308"/>
                <a:gd name="connsiteY10" fmla="*/ 679374 h 774053"/>
                <a:gd name="connsiteX11" fmla="*/ 319492 w 328308"/>
                <a:gd name="connsiteY11" fmla="*/ 456040 h 774053"/>
                <a:gd name="connsiteX12" fmla="*/ 328289 w 328308"/>
                <a:gd name="connsiteY12" fmla="*/ 298417 h 774053"/>
                <a:gd name="connsiteX13" fmla="*/ 302586 w 328308"/>
                <a:gd name="connsiteY13" fmla="*/ 117156 h 77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308" h="774053">
                  <a:moveTo>
                    <a:pt x="302624" y="117194"/>
                  </a:moveTo>
                  <a:cubicBezTo>
                    <a:pt x="302624" y="117194"/>
                    <a:pt x="275391" y="39664"/>
                    <a:pt x="269883" y="30637"/>
                  </a:cubicBezTo>
                  <a:cubicBezTo>
                    <a:pt x="264337" y="21649"/>
                    <a:pt x="239667" y="0"/>
                    <a:pt x="239667" y="0"/>
                  </a:cubicBezTo>
                  <a:lnTo>
                    <a:pt x="94207" y="30255"/>
                  </a:lnTo>
                  <a:lnTo>
                    <a:pt x="18857" y="65788"/>
                  </a:lnTo>
                  <a:lnTo>
                    <a:pt x="0" y="264949"/>
                  </a:lnTo>
                  <a:lnTo>
                    <a:pt x="18971" y="572698"/>
                  </a:lnTo>
                  <a:lnTo>
                    <a:pt x="4246" y="746960"/>
                  </a:lnTo>
                  <a:cubicBezTo>
                    <a:pt x="4246" y="746960"/>
                    <a:pt x="14573" y="780427"/>
                    <a:pt x="73973" y="772969"/>
                  </a:cubicBezTo>
                  <a:cubicBezTo>
                    <a:pt x="119489" y="767270"/>
                    <a:pt x="183364" y="704542"/>
                    <a:pt x="241159" y="690772"/>
                  </a:cubicBezTo>
                  <a:cubicBezTo>
                    <a:pt x="275850" y="682511"/>
                    <a:pt x="319951" y="679374"/>
                    <a:pt x="319951" y="679374"/>
                  </a:cubicBezTo>
                  <a:lnTo>
                    <a:pt x="319492" y="456040"/>
                  </a:lnTo>
                  <a:cubicBezTo>
                    <a:pt x="319492" y="456040"/>
                    <a:pt x="327447" y="335633"/>
                    <a:pt x="328289" y="298417"/>
                  </a:cubicBezTo>
                  <a:cubicBezTo>
                    <a:pt x="329131" y="261201"/>
                    <a:pt x="302586" y="117156"/>
                    <a:pt x="302586" y="117156"/>
                  </a:cubicBezTo>
                  <a:close/>
                </a:path>
              </a:pathLst>
            </a:custGeom>
            <a:solidFill>
              <a:srgbClr val="BABDD5"/>
            </a:solidFill>
            <a:ln w="382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BE8A49-6C6A-86F4-B890-960C02FEE5D5}"/>
                </a:ext>
              </a:extLst>
            </p:cNvPr>
            <p:cNvSpPr/>
            <p:nvPr/>
          </p:nvSpPr>
          <p:spPr>
            <a:xfrm>
              <a:off x="8088453" y="284532"/>
              <a:ext cx="165387" cy="145115"/>
            </a:xfrm>
            <a:custGeom>
              <a:avLst/>
              <a:gdLst>
                <a:gd name="connsiteX0" fmla="*/ 140334 w 165387"/>
                <a:gd name="connsiteY0" fmla="*/ 119298 h 145115"/>
                <a:gd name="connsiteX1" fmla="*/ 165388 w 165387"/>
                <a:gd name="connsiteY1" fmla="*/ 67892 h 145115"/>
                <a:gd name="connsiteX2" fmla="*/ 122472 w 165387"/>
                <a:gd name="connsiteY2" fmla="*/ 0 h 145115"/>
                <a:gd name="connsiteX3" fmla="*/ 19124 w 165387"/>
                <a:gd name="connsiteY3" fmla="*/ 21572 h 145115"/>
                <a:gd name="connsiteX4" fmla="*/ 6005 w 165387"/>
                <a:gd name="connsiteY4" fmla="*/ 40123 h 145115"/>
                <a:gd name="connsiteX5" fmla="*/ 0 w 165387"/>
                <a:gd name="connsiteY5" fmla="*/ 85142 h 145115"/>
                <a:gd name="connsiteX6" fmla="*/ 51330 w 165387"/>
                <a:gd name="connsiteY6" fmla="*/ 145116 h 145115"/>
                <a:gd name="connsiteX7" fmla="*/ 98643 w 165387"/>
                <a:gd name="connsiteY7" fmla="*/ 100441 h 145115"/>
                <a:gd name="connsiteX8" fmla="*/ 140334 w 165387"/>
                <a:gd name="connsiteY8" fmla="*/ 119298 h 14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87" h="145115">
                  <a:moveTo>
                    <a:pt x="140334" y="119298"/>
                  </a:moveTo>
                  <a:lnTo>
                    <a:pt x="165388" y="67892"/>
                  </a:lnTo>
                  <a:lnTo>
                    <a:pt x="122472" y="0"/>
                  </a:lnTo>
                  <a:lnTo>
                    <a:pt x="19124" y="21572"/>
                  </a:lnTo>
                  <a:lnTo>
                    <a:pt x="6005" y="40123"/>
                  </a:lnTo>
                  <a:lnTo>
                    <a:pt x="0" y="85142"/>
                  </a:lnTo>
                  <a:lnTo>
                    <a:pt x="51330" y="145116"/>
                  </a:lnTo>
                  <a:lnTo>
                    <a:pt x="98643" y="100441"/>
                  </a:lnTo>
                  <a:lnTo>
                    <a:pt x="140334" y="119298"/>
                  </a:lnTo>
                  <a:close/>
                </a:path>
              </a:pathLst>
            </a:custGeom>
            <a:solidFill>
              <a:srgbClr val="757BAB"/>
            </a:solidFill>
            <a:ln w="382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577A385-4D0D-9A76-869B-366D1FB6BE80}"/>
                </a:ext>
              </a:extLst>
            </p:cNvPr>
            <p:cNvSpPr/>
            <p:nvPr/>
          </p:nvSpPr>
          <p:spPr>
            <a:xfrm>
              <a:off x="8124101" y="199122"/>
              <a:ext cx="97496" cy="185582"/>
            </a:xfrm>
            <a:custGeom>
              <a:avLst/>
              <a:gdLst>
                <a:gd name="connsiteX0" fmla="*/ 97496 w 97496"/>
                <a:gd name="connsiteY0" fmla="*/ 55958 h 185582"/>
                <a:gd name="connsiteX1" fmla="*/ 17097 w 97496"/>
                <a:gd name="connsiteY1" fmla="*/ 0 h 185582"/>
                <a:gd name="connsiteX2" fmla="*/ 0 w 97496"/>
                <a:gd name="connsiteY2" fmla="*/ 140679 h 185582"/>
                <a:gd name="connsiteX3" fmla="*/ 57909 w 97496"/>
                <a:gd name="connsiteY3" fmla="*/ 185583 h 185582"/>
                <a:gd name="connsiteX4" fmla="*/ 91261 w 97496"/>
                <a:gd name="connsiteY4" fmla="*/ 163896 h 185582"/>
                <a:gd name="connsiteX5" fmla="*/ 97496 w 97496"/>
                <a:gd name="connsiteY5" fmla="*/ 55958 h 18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96" h="185582">
                  <a:moveTo>
                    <a:pt x="97496" y="55958"/>
                  </a:moveTo>
                  <a:lnTo>
                    <a:pt x="17097" y="0"/>
                  </a:lnTo>
                  <a:lnTo>
                    <a:pt x="0" y="140679"/>
                  </a:lnTo>
                  <a:lnTo>
                    <a:pt x="57909" y="185583"/>
                  </a:lnTo>
                  <a:lnTo>
                    <a:pt x="91261" y="163896"/>
                  </a:lnTo>
                  <a:lnTo>
                    <a:pt x="97496" y="55958"/>
                  </a:lnTo>
                  <a:close/>
                </a:path>
              </a:pathLst>
            </a:custGeom>
            <a:solidFill>
              <a:srgbClr val="FFE2B8"/>
            </a:solidFill>
            <a:ln w="382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A81E619-0C79-1904-C37E-8DDC8C6EA26C}"/>
                </a:ext>
              </a:extLst>
            </p:cNvPr>
            <p:cNvSpPr/>
            <p:nvPr/>
          </p:nvSpPr>
          <p:spPr>
            <a:xfrm>
              <a:off x="8246860" y="578388"/>
              <a:ext cx="174129" cy="176031"/>
            </a:xfrm>
            <a:custGeom>
              <a:avLst/>
              <a:gdLst>
                <a:gd name="connsiteX0" fmla="*/ 60185 w 174129"/>
                <a:gd name="connsiteY0" fmla="*/ 1539 h 176031"/>
                <a:gd name="connsiteX1" fmla="*/ 20789 w 174129"/>
                <a:gd name="connsiteY1" fmla="*/ 11063 h 176031"/>
                <a:gd name="connsiteX2" fmla="*/ 1205 w 174129"/>
                <a:gd name="connsiteY2" fmla="*/ 53366 h 176031"/>
                <a:gd name="connsiteX3" fmla="*/ 72922 w 174129"/>
                <a:gd name="connsiteY3" fmla="*/ 153807 h 176031"/>
                <a:gd name="connsiteX4" fmla="*/ 149075 w 174129"/>
                <a:gd name="connsiteY4" fmla="*/ 171631 h 176031"/>
                <a:gd name="connsiteX5" fmla="*/ 173746 w 174129"/>
                <a:gd name="connsiteY5" fmla="*/ 110127 h 176031"/>
                <a:gd name="connsiteX6" fmla="*/ 60185 w 174129"/>
                <a:gd name="connsiteY6" fmla="*/ 1539 h 1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29" h="176031">
                  <a:moveTo>
                    <a:pt x="60185" y="1539"/>
                  </a:moveTo>
                  <a:cubicBezTo>
                    <a:pt x="46722" y="-4925"/>
                    <a:pt x="20789" y="11063"/>
                    <a:pt x="20789" y="11063"/>
                  </a:cubicBezTo>
                  <a:cubicBezTo>
                    <a:pt x="20789" y="11063"/>
                    <a:pt x="-5909" y="36575"/>
                    <a:pt x="1205" y="53366"/>
                  </a:cubicBezTo>
                  <a:cubicBezTo>
                    <a:pt x="7478" y="68245"/>
                    <a:pt x="25149" y="89090"/>
                    <a:pt x="72922" y="153807"/>
                  </a:cubicBezTo>
                  <a:cubicBezTo>
                    <a:pt x="92276" y="180008"/>
                    <a:pt x="116908" y="178746"/>
                    <a:pt x="149075" y="171631"/>
                  </a:cubicBezTo>
                  <a:cubicBezTo>
                    <a:pt x="181242" y="164517"/>
                    <a:pt x="172904" y="139617"/>
                    <a:pt x="173746" y="110127"/>
                  </a:cubicBezTo>
                  <a:cubicBezTo>
                    <a:pt x="174587" y="80599"/>
                    <a:pt x="82905" y="12478"/>
                    <a:pt x="60185" y="1539"/>
                  </a:cubicBezTo>
                  <a:close/>
                </a:path>
              </a:pathLst>
            </a:custGeom>
            <a:solidFill>
              <a:srgbClr val="757BAB"/>
            </a:solidFill>
            <a:ln w="3820" cap="flat">
              <a:noFill/>
              <a:prstDash val="solid"/>
              <a:miter/>
            </a:ln>
          </p:spPr>
          <p:txBody>
            <a:bodyPr rtlCol="0" anchor="ctr"/>
            <a:lstStyle/>
            <a:p>
              <a:endParaRPr lang="en-GB"/>
            </a:p>
          </p:txBody>
        </p:sp>
        <p:grpSp>
          <p:nvGrpSpPr>
            <p:cNvPr id="40" name="Graphic 3">
              <a:extLst>
                <a:ext uri="{FF2B5EF4-FFF2-40B4-BE49-F238E27FC236}">
                  <a16:creationId xmlns:a16="http://schemas.microsoft.com/office/drawing/2014/main" id="{B956AB81-42FD-30CA-8085-98C2DA9CABF3}"/>
                </a:ext>
              </a:extLst>
            </p:cNvPr>
            <p:cNvGrpSpPr/>
            <p:nvPr/>
          </p:nvGrpSpPr>
          <p:grpSpPr>
            <a:xfrm>
              <a:off x="8142384" y="355866"/>
              <a:ext cx="136050" cy="147525"/>
              <a:chOff x="8142384" y="355866"/>
              <a:chExt cx="136050" cy="147525"/>
            </a:xfrm>
          </p:grpSpPr>
          <p:sp>
            <p:nvSpPr>
              <p:cNvPr id="41" name="Free-form: Shape 40">
                <a:extLst>
                  <a:ext uri="{FF2B5EF4-FFF2-40B4-BE49-F238E27FC236}">
                    <a16:creationId xmlns:a16="http://schemas.microsoft.com/office/drawing/2014/main" id="{D5DFF2B0-AC98-86D6-8769-D82172F31E6F}"/>
                  </a:ext>
                </a:extLst>
              </p:cNvPr>
              <p:cNvSpPr/>
              <p:nvPr/>
            </p:nvSpPr>
            <p:spPr>
              <a:xfrm>
                <a:off x="8142384" y="355866"/>
                <a:ext cx="136050" cy="144465"/>
              </a:xfrm>
              <a:custGeom>
                <a:avLst/>
                <a:gdLst>
                  <a:gd name="connsiteX0" fmla="*/ 136051 w 136050"/>
                  <a:gd name="connsiteY0" fmla="*/ 24364 h 144465"/>
                  <a:gd name="connsiteX1" fmla="*/ 128554 w 136050"/>
                  <a:gd name="connsiteY1" fmla="*/ 13808 h 144465"/>
                  <a:gd name="connsiteX2" fmla="*/ 54046 w 136050"/>
                  <a:gd name="connsiteY2" fmla="*/ 0 h 144465"/>
                  <a:gd name="connsiteX3" fmla="*/ 0 w 136050"/>
                  <a:gd name="connsiteY3" fmla="*/ 133756 h 144465"/>
                  <a:gd name="connsiteX4" fmla="*/ 12354 w 136050"/>
                  <a:gd name="connsiteY4" fmla="*/ 144466 h 144465"/>
                  <a:gd name="connsiteX5" fmla="*/ 63110 w 136050"/>
                  <a:gd name="connsiteY5" fmla="*/ 11360 h 144465"/>
                  <a:gd name="connsiteX6" fmla="*/ 136051 w 136050"/>
                  <a:gd name="connsiteY6" fmla="*/ 24364 h 14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50" h="144465">
                    <a:moveTo>
                      <a:pt x="136051" y="24364"/>
                    </a:moveTo>
                    <a:lnTo>
                      <a:pt x="128554" y="13808"/>
                    </a:lnTo>
                    <a:lnTo>
                      <a:pt x="54046" y="0"/>
                    </a:lnTo>
                    <a:lnTo>
                      <a:pt x="0" y="133756"/>
                    </a:lnTo>
                    <a:lnTo>
                      <a:pt x="12354" y="144466"/>
                    </a:lnTo>
                    <a:lnTo>
                      <a:pt x="63110" y="11360"/>
                    </a:lnTo>
                    <a:lnTo>
                      <a:pt x="136051" y="24364"/>
                    </a:lnTo>
                    <a:close/>
                  </a:path>
                </a:pathLst>
              </a:custGeom>
              <a:solidFill>
                <a:srgbClr val="757BAB"/>
              </a:solidFill>
              <a:ln w="382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4D24413-24F9-9BAE-6B58-ED007466CB54}"/>
                  </a:ext>
                </a:extLst>
              </p:cNvPr>
              <p:cNvSpPr/>
              <p:nvPr/>
            </p:nvSpPr>
            <p:spPr>
              <a:xfrm>
                <a:off x="8154738" y="367226"/>
                <a:ext cx="123696" cy="136165"/>
              </a:xfrm>
              <a:custGeom>
                <a:avLst/>
                <a:gdLst>
                  <a:gd name="connsiteX0" fmla="*/ 50756 w 123696"/>
                  <a:gd name="connsiteY0" fmla="*/ 0 h 136165"/>
                  <a:gd name="connsiteX1" fmla="*/ 0 w 123696"/>
                  <a:gd name="connsiteY1" fmla="*/ 133106 h 136165"/>
                  <a:gd name="connsiteX2" fmla="*/ 72634 w 123696"/>
                  <a:gd name="connsiteY2" fmla="*/ 136166 h 136165"/>
                  <a:gd name="connsiteX3" fmla="*/ 123696 w 123696"/>
                  <a:gd name="connsiteY3" fmla="*/ 13005 h 136165"/>
                  <a:gd name="connsiteX4" fmla="*/ 50756 w 123696"/>
                  <a:gd name="connsiteY4" fmla="*/ 0 h 13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96" h="136165">
                    <a:moveTo>
                      <a:pt x="50756" y="0"/>
                    </a:moveTo>
                    <a:lnTo>
                      <a:pt x="0" y="133106"/>
                    </a:lnTo>
                    <a:lnTo>
                      <a:pt x="72634" y="136166"/>
                    </a:lnTo>
                    <a:lnTo>
                      <a:pt x="123696" y="13005"/>
                    </a:lnTo>
                    <a:lnTo>
                      <a:pt x="50756" y="0"/>
                    </a:lnTo>
                    <a:close/>
                  </a:path>
                </a:pathLst>
              </a:custGeom>
              <a:solidFill>
                <a:srgbClr val="BBD4EF"/>
              </a:solidFill>
              <a:ln w="3820" cap="flat">
                <a:noFill/>
                <a:prstDash val="solid"/>
                <a:miter/>
              </a:ln>
            </p:spPr>
            <p:txBody>
              <a:bodyPr rtlCol="0" anchor="ctr"/>
              <a:lstStyle/>
              <a:p>
                <a:endParaRPr lang="en-GB"/>
              </a:p>
            </p:txBody>
          </p:sp>
        </p:grpSp>
        <p:sp>
          <p:nvSpPr>
            <p:cNvPr id="43" name="Free-form: Shape 42">
              <a:extLst>
                <a:ext uri="{FF2B5EF4-FFF2-40B4-BE49-F238E27FC236}">
                  <a16:creationId xmlns:a16="http://schemas.microsoft.com/office/drawing/2014/main" id="{C9AAB5B0-67D3-3AA8-55A5-3C5A81697B0F}"/>
                </a:ext>
              </a:extLst>
            </p:cNvPr>
            <p:cNvSpPr/>
            <p:nvPr/>
          </p:nvSpPr>
          <p:spPr>
            <a:xfrm>
              <a:off x="7858826" y="1132239"/>
              <a:ext cx="363" cy="1703"/>
            </a:xfrm>
            <a:custGeom>
              <a:avLst/>
              <a:gdLst>
                <a:gd name="connsiteX0" fmla="*/ 20 w 363"/>
                <a:gd name="connsiteY0" fmla="*/ 1568 h 1703"/>
                <a:gd name="connsiteX1" fmla="*/ 364 w 363"/>
                <a:gd name="connsiteY1" fmla="*/ 0 h 1703"/>
                <a:gd name="connsiteX2" fmla="*/ 20 w 363"/>
                <a:gd name="connsiteY2" fmla="*/ 1568 h 1703"/>
              </a:gdLst>
              <a:ahLst/>
              <a:cxnLst>
                <a:cxn ang="0">
                  <a:pos x="connsiteX0" y="connsiteY0"/>
                </a:cxn>
                <a:cxn ang="0">
                  <a:pos x="connsiteX1" y="connsiteY1"/>
                </a:cxn>
                <a:cxn ang="0">
                  <a:pos x="connsiteX2" y="connsiteY2"/>
                </a:cxn>
              </a:cxnLst>
              <a:rect l="l" t="t" r="r" b="b"/>
              <a:pathLst>
                <a:path w="363" h="1703">
                  <a:moveTo>
                    <a:pt x="20" y="1568"/>
                  </a:moveTo>
                  <a:cubicBezTo>
                    <a:pt x="58" y="1989"/>
                    <a:pt x="173" y="1415"/>
                    <a:pt x="364" y="0"/>
                  </a:cubicBezTo>
                  <a:cubicBezTo>
                    <a:pt x="96" y="306"/>
                    <a:pt x="-57" y="803"/>
                    <a:pt x="20" y="1568"/>
                  </a:cubicBezTo>
                  <a:close/>
                </a:path>
              </a:pathLst>
            </a:custGeom>
            <a:solidFill>
              <a:srgbClr val="757BAB"/>
            </a:solidFill>
            <a:ln w="382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FB32947A-EB5B-25DB-50F4-B88C79DD17D0}"/>
                </a:ext>
              </a:extLst>
            </p:cNvPr>
            <p:cNvSpPr/>
            <p:nvPr/>
          </p:nvSpPr>
          <p:spPr>
            <a:xfrm>
              <a:off x="7859190" y="362330"/>
              <a:ext cx="206420" cy="802000"/>
            </a:xfrm>
            <a:custGeom>
              <a:avLst/>
              <a:gdLst>
                <a:gd name="connsiteX0" fmla="*/ 56532 w 206420"/>
                <a:gd name="connsiteY0" fmla="*/ 801923 h 802000"/>
                <a:gd name="connsiteX1" fmla="*/ 99447 w 206420"/>
                <a:gd name="connsiteY1" fmla="*/ 791902 h 802000"/>
                <a:gd name="connsiteX2" fmla="*/ 155443 w 206420"/>
                <a:gd name="connsiteY2" fmla="*/ 473519 h 802000"/>
                <a:gd name="connsiteX3" fmla="*/ 206161 w 206420"/>
                <a:gd name="connsiteY3" fmla="*/ 181529 h 802000"/>
                <a:gd name="connsiteX4" fmla="*/ 192736 w 206420"/>
                <a:gd name="connsiteY4" fmla="*/ 53433 h 802000"/>
                <a:gd name="connsiteX5" fmla="*/ 161410 w 206420"/>
                <a:gd name="connsiteY5" fmla="*/ 0 h 802000"/>
                <a:gd name="connsiteX6" fmla="*/ 124462 w 206420"/>
                <a:gd name="connsiteY6" fmla="*/ 37293 h 802000"/>
                <a:gd name="connsiteX7" fmla="*/ 42839 w 206420"/>
                <a:gd name="connsiteY7" fmla="*/ 406852 h 802000"/>
                <a:gd name="connsiteX8" fmla="*/ 0 w 206420"/>
                <a:gd name="connsiteY8" fmla="*/ 769947 h 802000"/>
                <a:gd name="connsiteX9" fmla="*/ 56532 w 206420"/>
                <a:gd name="connsiteY9" fmla="*/ 801961 h 8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420" h="802000">
                  <a:moveTo>
                    <a:pt x="56532" y="801923"/>
                  </a:moveTo>
                  <a:cubicBezTo>
                    <a:pt x="76000" y="803032"/>
                    <a:pt x="99447" y="791902"/>
                    <a:pt x="99447" y="791902"/>
                  </a:cubicBezTo>
                  <a:lnTo>
                    <a:pt x="155443" y="473519"/>
                  </a:lnTo>
                  <a:cubicBezTo>
                    <a:pt x="155443" y="473519"/>
                    <a:pt x="195642" y="241311"/>
                    <a:pt x="206161" y="181529"/>
                  </a:cubicBezTo>
                  <a:cubicBezTo>
                    <a:pt x="207997" y="171125"/>
                    <a:pt x="199735" y="73361"/>
                    <a:pt x="192736" y="53433"/>
                  </a:cubicBezTo>
                  <a:cubicBezTo>
                    <a:pt x="185736" y="33506"/>
                    <a:pt x="161410" y="0"/>
                    <a:pt x="161410" y="0"/>
                  </a:cubicBezTo>
                  <a:lnTo>
                    <a:pt x="124462" y="37293"/>
                  </a:lnTo>
                  <a:cubicBezTo>
                    <a:pt x="124462" y="37293"/>
                    <a:pt x="65979" y="279292"/>
                    <a:pt x="42839" y="406852"/>
                  </a:cubicBezTo>
                  <a:cubicBezTo>
                    <a:pt x="20846" y="528177"/>
                    <a:pt x="2792" y="748337"/>
                    <a:pt x="0" y="769947"/>
                  </a:cubicBezTo>
                  <a:cubicBezTo>
                    <a:pt x="3787" y="765816"/>
                    <a:pt x="38402" y="800890"/>
                    <a:pt x="56532" y="801961"/>
                  </a:cubicBezTo>
                  <a:close/>
                </a:path>
              </a:pathLst>
            </a:custGeom>
            <a:solidFill>
              <a:srgbClr val="757BAB"/>
            </a:solidFill>
            <a:ln w="382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A0A563-F771-52E5-35AD-EFE6A6803FC6}"/>
                </a:ext>
              </a:extLst>
            </p:cNvPr>
            <p:cNvSpPr/>
            <p:nvPr/>
          </p:nvSpPr>
          <p:spPr>
            <a:xfrm>
              <a:off x="8179240" y="390707"/>
              <a:ext cx="130673" cy="243712"/>
            </a:xfrm>
            <a:custGeom>
              <a:avLst/>
              <a:gdLst>
                <a:gd name="connsiteX0" fmla="*/ 819 w 130673"/>
                <a:gd name="connsiteY0" fmla="*/ 73020 h 243712"/>
                <a:gd name="connsiteX1" fmla="*/ 24992 w 130673"/>
                <a:gd name="connsiteY1" fmla="*/ 111842 h 243712"/>
                <a:gd name="connsiteX2" fmla="*/ 24150 w 130673"/>
                <a:gd name="connsiteY2" fmla="*/ 154490 h 243712"/>
                <a:gd name="connsiteX3" fmla="*/ 47597 w 130673"/>
                <a:gd name="connsiteY3" fmla="*/ 191668 h 243712"/>
                <a:gd name="connsiteX4" fmla="*/ 82480 w 130673"/>
                <a:gd name="connsiteY4" fmla="*/ 242844 h 243712"/>
                <a:gd name="connsiteX5" fmla="*/ 114991 w 130673"/>
                <a:gd name="connsiteY5" fmla="*/ 236380 h 243712"/>
                <a:gd name="connsiteX6" fmla="*/ 130673 w 130673"/>
                <a:gd name="connsiteY6" fmla="*/ 211060 h 243712"/>
                <a:gd name="connsiteX7" fmla="*/ 81600 w 130673"/>
                <a:gd name="connsiteY7" fmla="*/ 155408 h 243712"/>
                <a:gd name="connsiteX8" fmla="*/ 80452 w 130673"/>
                <a:gd name="connsiteY8" fmla="*/ 101248 h 243712"/>
                <a:gd name="connsiteX9" fmla="*/ 69322 w 130673"/>
                <a:gd name="connsiteY9" fmla="*/ 46934 h 243712"/>
                <a:gd name="connsiteX10" fmla="*/ 53793 w 130673"/>
                <a:gd name="connsiteY10" fmla="*/ 80 h 243712"/>
                <a:gd name="connsiteX11" fmla="*/ 51154 w 130673"/>
                <a:gd name="connsiteY11" fmla="*/ 45863 h 243712"/>
                <a:gd name="connsiteX12" fmla="*/ 26445 w 130673"/>
                <a:gd name="connsiteY12" fmla="*/ 17598 h 243712"/>
                <a:gd name="connsiteX13" fmla="*/ 34898 w 130673"/>
                <a:gd name="connsiteY13" fmla="*/ 61201 h 243712"/>
                <a:gd name="connsiteX14" fmla="*/ 10955 w 130673"/>
                <a:gd name="connsiteY14" fmla="*/ 46399 h 243712"/>
                <a:gd name="connsiteX15" fmla="*/ 21014 w 130673"/>
                <a:gd name="connsiteY15" fmla="*/ 76654 h 243712"/>
                <a:gd name="connsiteX16" fmla="*/ 895 w 130673"/>
                <a:gd name="connsiteY16" fmla="*/ 73058 h 24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673" h="243712">
                  <a:moveTo>
                    <a:pt x="819" y="73020"/>
                  </a:moveTo>
                  <a:cubicBezTo>
                    <a:pt x="-5033" y="82850"/>
                    <a:pt x="22314" y="95013"/>
                    <a:pt x="24992" y="111842"/>
                  </a:cubicBezTo>
                  <a:cubicBezTo>
                    <a:pt x="27669" y="128672"/>
                    <a:pt x="24724" y="137431"/>
                    <a:pt x="24150" y="154490"/>
                  </a:cubicBezTo>
                  <a:cubicBezTo>
                    <a:pt x="23577" y="171549"/>
                    <a:pt x="47597" y="191668"/>
                    <a:pt x="47597" y="191668"/>
                  </a:cubicBezTo>
                  <a:lnTo>
                    <a:pt x="82480" y="242844"/>
                  </a:lnTo>
                  <a:cubicBezTo>
                    <a:pt x="82480" y="242844"/>
                    <a:pt x="103478" y="247205"/>
                    <a:pt x="114991" y="236380"/>
                  </a:cubicBezTo>
                  <a:cubicBezTo>
                    <a:pt x="130482" y="221808"/>
                    <a:pt x="130673" y="211060"/>
                    <a:pt x="130673" y="211060"/>
                  </a:cubicBezTo>
                  <a:lnTo>
                    <a:pt x="81600" y="155408"/>
                  </a:lnTo>
                  <a:cubicBezTo>
                    <a:pt x="81600" y="155408"/>
                    <a:pt x="78961" y="106832"/>
                    <a:pt x="80452" y="101248"/>
                  </a:cubicBezTo>
                  <a:cubicBezTo>
                    <a:pt x="81944" y="95625"/>
                    <a:pt x="70279" y="58371"/>
                    <a:pt x="69322" y="46934"/>
                  </a:cubicBezTo>
                  <a:cubicBezTo>
                    <a:pt x="68366" y="35498"/>
                    <a:pt x="65115" y="2375"/>
                    <a:pt x="53793" y="80"/>
                  </a:cubicBezTo>
                  <a:cubicBezTo>
                    <a:pt x="42472" y="-2215"/>
                    <a:pt x="51154" y="45863"/>
                    <a:pt x="51154" y="45863"/>
                  </a:cubicBezTo>
                  <a:cubicBezTo>
                    <a:pt x="51154" y="45863"/>
                    <a:pt x="32986" y="9833"/>
                    <a:pt x="26445" y="17598"/>
                  </a:cubicBezTo>
                  <a:cubicBezTo>
                    <a:pt x="19905" y="25362"/>
                    <a:pt x="34898" y="61201"/>
                    <a:pt x="34898" y="61201"/>
                  </a:cubicBezTo>
                  <a:cubicBezTo>
                    <a:pt x="34898" y="61201"/>
                    <a:pt x="16577" y="40203"/>
                    <a:pt x="10955" y="46399"/>
                  </a:cubicBezTo>
                  <a:cubicBezTo>
                    <a:pt x="5294" y="52595"/>
                    <a:pt x="21014" y="76654"/>
                    <a:pt x="21014" y="76654"/>
                  </a:cubicBezTo>
                  <a:cubicBezTo>
                    <a:pt x="21014" y="76654"/>
                    <a:pt x="6747" y="63228"/>
                    <a:pt x="895" y="73058"/>
                  </a:cubicBezTo>
                  <a:close/>
                </a:path>
              </a:pathLst>
            </a:custGeom>
            <a:solidFill>
              <a:srgbClr val="FFE2B8"/>
            </a:solidFill>
            <a:ln w="382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1099BE1-CC6B-CE40-3899-5AE1C1495F96}"/>
                </a:ext>
              </a:extLst>
            </p:cNvPr>
            <p:cNvSpPr/>
            <p:nvPr/>
          </p:nvSpPr>
          <p:spPr>
            <a:xfrm>
              <a:off x="8090060" y="137465"/>
              <a:ext cx="188363" cy="165457"/>
            </a:xfrm>
            <a:custGeom>
              <a:avLst/>
              <a:gdLst>
                <a:gd name="connsiteX0" fmla="*/ 180458 w 188363"/>
                <a:gd name="connsiteY0" fmla="*/ 91988 h 165457"/>
                <a:gd name="connsiteX1" fmla="*/ 183671 w 188363"/>
                <a:gd name="connsiteY1" fmla="*/ 45401 h 165457"/>
                <a:gd name="connsiteX2" fmla="*/ 161180 w 188363"/>
                <a:gd name="connsiteY2" fmla="*/ 46740 h 165457"/>
                <a:gd name="connsiteX3" fmla="*/ 161065 w 188363"/>
                <a:gd name="connsiteY3" fmla="*/ 23408 h 165457"/>
                <a:gd name="connsiteX4" fmla="*/ 0 w 188363"/>
                <a:gd name="connsiteY4" fmla="*/ 0 h 165457"/>
                <a:gd name="connsiteX5" fmla="*/ 10289 w 188363"/>
                <a:gd name="connsiteY5" fmla="*/ 97573 h 165457"/>
                <a:gd name="connsiteX6" fmla="*/ 74700 w 188363"/>
                <a:gd name="connsiteY6" fmla="*/ 164393 h 165457"/>
                <a:gd name="connsiteX7" fmla="*/ 153454 w 188363"/>
                <a:gd name="connsiteY7" fmla="*/ 119948 h 165457"/>
                <a:gd name="connsiteX8" fmla="*/ 160760 w 188363"/>
                <a:gd name="connsiteY8" fmla="*/ 92179 h 165457"/>
                <a:gd name="connsiteX9" fmla="*/ 180496 w 188363"/>
                <a:gd name="connsiteY9" fmla="*/ 91988 h 16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363" h="165457">
                  <a:moveTo>
                    <a:pt x="180458" y="91988"/>
                  </a:moveTo>
                  <a:cubicBezTo>
                    <a:pt x="185851" y="87398"/>
                    <a:pt x="193386" y="55155"/>
                    <a:pt x="183671" y="45401"/>
                  </a:cubicBezTo>
                  <a:cubicBezTo>
                    <a:pt x="175065" y="36795"/>
                    <a:pt x="161180" y="46740"/>
                    <a:pt x="161180" y="46740"/>
                  </a:cubicBezTo>
                  <a:lnTo>
                    <a:pt x="161065" y="23408"/>
                  </a:lnTo>
                  <a:lnTo>
                    <a:pt x="0" y="0"/>
                  </a:lnTo>
                  <a:cubicBezTo>
                    <a:pt x="1415" y="34462"/>
                    <a:pt x="4360" y="81202"/>
                    <a:pt x="10289" y="97573"/>
                  </a:cubicBezTo>
                  <a:cubicBezTo>
                    <a:pt x="20081" y="124653"/>
                    <a:pt x="43757" y="156973"/>
                    <a:pt x="74700" y="164393"/>
                  </a:cubicBezTo>
                  <a:cubicBezTo>
                    <a:pt x="105643" y="171852"/>
                    <a:pt x="145690" y="138307"/>
                    <a:pt x="153454" y="119948"/>
                  </a:cubicBezTo>
                  <a:cubicBezTo>
                    <a:pt x="161257" y="101589"/>
                    <a:pt x="160760" y="92179"/>
                    <a:pt x="160760" y="92179"/>
                  </a:cubicBezTo>
                  <a:cubicBezTo>
                    <a:pt x="160760" y="92179"/>
                    <a:pt x="171890" y="99332"/>
                    <a:pt x="180496" y="91988"/>
                  </a:cubicBezTo>
                  <a:close/>
                </a:path>
              </a:pathLst>
            </a:custGeom>
            <a:solidFill>
              <a:srgbClr val="FFE2B8"/>
            </a:solidFill>
            <a:ln w="382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25101DAC-B532-7E7D-CE49-FD4EB09225BF}"/>
                </a:ext>
              </a:extLst>
            </p:cNvPr>
            <p:cNvSpPr/>
            <p:nvPr/>
          </p:nvSpPr>
          <p:spPr>
            <a:xfrm>
              <a:off x="8127505" y="170780"/>
              <a:ext cx="18053" cy="57870"/>
            </a:xfrm>
            <a:custGeom>
              <a:avLst/>
              <a:gdLst>
                <a:gd name="connsiteX0" fmla="*/ 0 w 18053"/>
                <a:gd name="connsiteY0" fmla="*/ 42609 h 57870"/>
                <a:gd name="connsiteX1" fmla="*/ 16982 w 18053"/>
                <a:gd name="connsiteY1" fmla="*/ 57870 h 57870"/>
                <a:gd name="connsiteX2" fmla="*/ 18053 w 18053"/>
                <a:gd name="connsiteY2" fmla="*/ 0 h 57870"/>
                <a:gd name="connsiteX3" fmla="*/ 0 w 18053"/>
                <a:gd name="connsiteY3" fmla="*/ 42609 h 57870"/>
              </a:gdLst>
              <a:ahLst/>
              <a:cxnLst>
                <a:cxn ang="0">
                  <a:pos x="connsiteX0" y="connsiteY0"/>
                </a:cxn>
                <a:cxn ang="0">
                  <a:pos x="connsiteX1" y="connsiteY1"/>
                </a:cxn>
                <a:cxn ang="0">
                  <a:pos x="connsiteX2" y="connsiteY2"/>
                </a:cxn>
                <a:cxn ang="0">
                  <a:pos x="connsiteX3" y="connsiteY3"/>
                </a:cxn>
              </a:cxnLst>
              <a:rect l="l" t="t" r="r" b="b"/>
              <a:pathLst>
                <a:path w="18053" h="57870">
                  <a:moveTo>
                    <a:pt x="0" y="42609"/>
                  </a:moveTo>
                  <a:lnTo>
                    <a:pt x="16982" y="57870"/>
                  </a:lnTo>
                  <a:lnTo>
                    <a:pt x="18053" y="0"/>
                  </a:lnTo>
                  <a:lnTo>
                    <a:pt x="0" y="42609"/>
                  </a:lnTo>
                  <a:close/>
                </a:path>
              </a:pathLst>
            </a:custGeom>
            <a:solidFill>
              <a:srgbClr val="E9825D"/>
            </a:solidFill>
            <a:ln w="3820" cap="flat">
              <a:noFill/>
              <a:prstDash val="solid"/>
              <a:miter/>
            </a:ln>
          </p:spPr>
          <p:txBody>
            <a:bodyPr rtlCol="0" anchor="ctr"/>
            <a:lstStyle/>
            <a:p>
              <a:endParaRPr lang="en-GB"/>
            </a:p>
          </p:txBody>
        </p:sp>
      </p:grpSp>
      <p:grpSp>
        <p:nvGrpSpPr>
          <p:cNvPr id="48" name="Graphic 3">
            <a:extLst>
              <a:ext uri="{FF2B5EF4-FFF2-40B4-BE49-F238E27FC236}">
                <a16:creationId xmlns:a16="http://schemas.microsoft.com/office/drawing/2014/main" id="{5BAA8675-231E-E432-08CA-B2E21DFDE5A2}"/>
              </a:ext>
            </a:extLst>
          </p:cNvPr>
          <p:cNvGrpSpPr/>
          <p:nvPr/>
        </p:nvGrpSpPr>
        <p:grpSpPr>
          <a:xfrm>
            <a:off x="5653893" y="767614"/>
            <a:ext cx="1761775" cy="1408433"/>
            <a:chOff x="3979390" y="767614"/>
            <a:chExt cx="1761775" cy="1408433"/>
          </a:xfrm>
          <a:solidFill>
            <a:srgbClr val="00FFD8"/>
          </a:solidFill>
        </p:grpSpPr>
        <p:sp>
          <p:nvSpPr>
            <p:cNvPr id="49" name="Free-form: Shape 48">
              <a:extLst>
                <a:ext uri="{FF2B5EF4-FFF2-40B4-BE49-F238E27FC236}">
                  <a16:creationId xmlns:a16="http://schemas.microsoft.com/office/drawing/2014/main" id="{B42AAA18-37C2-02CE-CE41-ACFB6762EF19}"/>
                </a:ext>
              </a:extLst>
            </p:cNvPr>
            <p:cNvSpPr/>
            <p:nvPr/>
          </p:nvSpPr>
          <p:spPr>
            <a:xfrm>
              <a:off x="5181051" y="767614"/>
              <a:ext cx="560114" cy="712076"/>
            </a:xfrm>
            <a:custGeom>
              <a:avLst/>
              <a:gdLst>
                <a:gd name="connsiteX0" fmla="*/ 366500 w 560114"/>
                <a:gd name="connsiteY0" fmla="*/ 151542 h 712076"/>
                <a:gd name="connsiteX1" fmla="*/ 279407 w 560114"/>
                <a:gd name="connsiteY1" fmla="*/ 0 h 712076"/>
                <a:gd name="connsiteX2" fmla="*/ 193424 w 560114"/>
                <a:gd name="connsiteY2" fmla="*/ 251486 h 712076"/>
                <a:gd name="connsiteX3" fmla="*/ 0 w 560114"/>
                <a:gd name="connsiteY3" fmla="*/ 395530 h 712076"/>
                <a:gd name="connsiteX4" fmla="*/ 140488 w 560114"/>
                <a:gd name="connsiteY4" fmla="*/ 471531 h 712076"/>
                <a:gd name="connsiteX5" fmla="*/ 108053 w 560114"/>
                <a:gd name="connsiteY5" fmla="*/ 712077 h 712076"/>
                <a:gd name="connsiteX6" fmla="*/ 280822 w 560114"/>
                <a:gd name="connsiteY6" fmla="*/ 507561 h 712076"/>
                <a:gd name="connsiteX7" fmla="*/ 454204 w 560114"/>
                <a:gd name="connsiteY7" fmla="*/ 512227 h 712076"/>
                <a:gd name="connsiteX8" fmla="*/ 420545 w 560114"/>
                <a:gd name="connsiteY8" fmla="*/ 309853 h 712076"/>
                <a:gd name="connsiteX9" fmla="*/ 560115 w 560114"/>
                <a:gd name="connsiteY9" fmla="*/ 72137 h 712076"/>
                <a:gd name="connsiteX10" fmla="*/ 366500 w 560114"/>
                <a:gd name="connsiteY10" fmla="*/ 151542 h 71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14" h="712076">
                  <a:moveTo>
                    <a:pt x="366500" y="151542"/>
                  </a:moveTo>
                  <a:lnTo>
                    <a:pt x="279407" y="0"/>
                  </a:lnTo>
                  <a:lnTo>
                    <a:pt x="193424" y="251486"/>
                  </a:lnTo>
                  <a:lnTo>
                    <a:pt x="0" y="395530"/>
                  </a:lnTo>
                  <a:lnTo>
                    <a:pt x="140488" y="471531"/>
                  </a:lnTo>
                  <a:lnTo>
                    <a:pt x="108053" y="712077"/>
                  </a:lnTo>
                  <a:lnTo>
                    <a:pt x="280822" y="507561"/>
                  </a:lnTo>
                  <a:lnTo>
                    <a:pt x="454204" y="512227"/>
                  </a:lnTo>
                  <a:lnTo>
                    <a:pt x="420545" y="309853"/>
                  </a:lnTo>
                  <a:lnTo>
                    <a:pt x="560115" y="72137"/>
                  </a:lnTo>
                  <a:lnTo>
                    <a:pt x="366500" y="151542"/>
                  </a:lnTo>
                  <a:close/>
                </a:path>
              </a:pathLst>
            </a:custGeom>
            <a:solidFill>
              <a:srgbClr val="00FFD8"/>
            </a:solidFill>
            <a:ln w="382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71122102-31ED-1BB5-37A3-981CEE78ABC7}"/>
                </a:ext>
              </a:extLst>
            </p:cNvPr>
            <p:cNvSpPr/>
            <p:nvPr/>
          </p:nvSpPr>
          <p:spPr>
            <a:xfrm>
              <a:off x="4580202" y="1115792"/>
              <a:ext cx="560152" cy="712076"/>
            </a:xfrm>
            <a:custGeom>
              <a:avLst/>
              <a:gdLst>
                <a:gd name="connsiteX0" fmla="*/ 366538 w 560152"/>
                <a:gd name="connsiteY0" fmla="*/ 151542 h 712076"/>
                <a:gd name="connsiteX1" fmla="*/ 279407 w 560152"/>
                <a:gd name="connsiteY1" fmla="*/ 0 h 712076"/>
                <a:gd name="connsiteX2" fmla="*/ 193424 w 560152"/>
                <a:gd name="connsiteY2" fmla="*/ 251486 h 712076"/>
                <a:gd name="connsiteX3" fmla="*/ 0 w 560152"/>
                <a:gd name="connsiteY3" fmla="*/ 395530 h 712076"/>
                <a:gd name="connsiteX4" fmla="*/ 140488 w 560152"/>
                <a:gd name="connsiteY4" fmla="*/ 471531 h 712076"/>
                <a:gd name="connsiteX5" fmla="*/ 108053 w 560152"/>
                <a:gd name="connsiteY5" fmla="*/ 712077 h 712076"/>
                <a:gd name="connsiteX6" fmla="*/ 280861 w 560152"/>
                <a:gd name="connsiteY6" fmla="*/ 507561 h 712076"/>
                <a:gd name="connsiteX7" fmla="*/ 454204 w 560152"/>
                <a:gd name="connsiteY7" fmla="*/ 512227 h 712076"/>
                <a:gd name="connsiteX8" fmla="*/ 420545 w 560152"/>
                <a:gd name="connsiteY8" fmla="*/ 309853 h 712076"/>
                <a:gd name="connsiteX9" fmla="*/ 560153 w 560152"/>
                <a:gd name="connsiteY9" fmla="*/ 72137 h 712076"/>
                <a:gd name="connsiteX10" fmla="*/ 366538 w 560152"/>
                <a:gd name="connsiteY10" fmla="*/ 151542 h 71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52" h="712076">
                  <a:moveTo>
                    <a:pt x="366538" y="151542"/>
                  </a:moveTo>
                  <a:lnTo>
                    <a:pt x="279407" y="0"/>
                  </a:lnTo>
                  <a:lnTo>
                    <a:pt x="193424" y="251486"/>
                  </a:lnTo>
                  <a:lnTo>
                    <a:pt x="0" y="395530"/>
                  </a:lnTo>
                  <a:lnTo>
                    <a:pt x="140488" y="471531"/>
                  </a:lnTo>
                  <a:lnTo>
                    <a:pt x="108053" y="712077"/>
                  </a:lnTo>
                  <a:lnTo>
                    <a:pt x="280861" y="507561"/>
                  </a:lnTo>
                  <a:lnTo>
                    <a:pt x="454204" y="512227"/>
                  </a:lnTo>
                  <a:lnTo>
                    <a:pt x="420545" y="309853"/>
                  </a:lnTo>
                  <a:lnTo>
                    <a:pt x="560153" y="72137"/>
                  </a:lnTo>
                  <a:lnTo>
                    <a:pt x="366538" y="151542"/>
                  </a:lnTo>
                  <a:close/>
                </a:path>
              </a:pathLst>
            </a:custGeom>
            <a:solidFill>
              <a:srgbClr val="00FFD8"/>
            </a:solidFill>
            <a:ln w="382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6A6FE7C-28CD-7417-164F-24BAE0933C7F}"/>
                </a:ext>
              </a:extLst>
            </p:cNvPr>
            <p:cNvSpPr/>
            <p:nvPr/>
          </p:nvSpPr>
          <p:spPr>
            <a:xfrm>
              <a:off x="3979390" y="1463970"/>
              <a:ext cx="560114" cy="712076"/>
            </a:xfrm>
            <a:custGeom>
              <a:avLst/>
              <a:gdLst>
                <a:gd name="connsiteX0" fmla="*/ 366500 w 560114"/>
                <a:gd name="connsiteY0" fmla="*/ 151542 h 712076"/>
                <a:gd name="connsiteX1" fmla="*/ 279407 w 560114"/>
                <a:gd name="connsiteY1" fmla="*/ 0 h 712076"/>
                <a:gd name="connsiteX2" fmla="*/ 193424 w 560114"/>
                <a:gd name="connsiteY2" fmla="*/ 251486 h 712076"/>
                <a:gd name="connsiteX3" fmla="*/ 0 w 560114"/>
                <a:gd name="connsiteY3" fmla="*/ 395530 h 712076"/>
                <a:gd name="connsiteX4" fmla="*/ 140488 w 560114"/>
                <a:gd name="connsiteY4" fmla="*/ 471531 h 712076"/>
                <a:gd name="connsiteX5" fmla="*/ 108053 w 560114"/>
                <a:gd name="connsiteY5" fmla="*/ 712077 h 712076"/>
                <a:gd name="connsiteX6" fmla="*/ 280822 w 560114"/>
                <a:gd name="connsiteY6" fmla="*/ 507561 h 712076"/>
                <a:gd name="connsiteX7" fmla="*/ 454204 w 560114"/>
                <a:gd name="connsiteY7" fmla="*/ 512227 h 712076"/>
                <a:gd name="connsiteX8" fmla="*/ 420545 w 560114"/>
                <a:gd name="connsiteY8" fmla="*/ 309853 h 712076"/>
                <a:gd name="connsiteX9" fmla="*/ 560115 w 560114"/>
                <a:gd name="connsiteY9" fmla="*/ 72137 h 712076"/>
                <a:gd name="connsiteX10" fmla="*/ 366500 w 560114"/>
                <a:gd name="connsiteY10" fmla="*/ 151542 h 71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14" h="712076">
                  <a:moveTo>
                    <a:pt x="366500" y="151542"/>
                  </a:moveTo>
                  <a:lnTo>
                    <a:pt x="279407" y="0"/>
                  </a:lnTo>
                  <a:lnTo>
                    <a:pt x="193424" y="251486"/>
                  </a:lnTo>
                  <a:lnTo>
                    <a:pt x="0" y="395530"/>
                  </a:lnTo>
                  <a:lnTo>
                    <a:pt x="140488" y="471531"/>
                  </a:lnTo>
                  <a:lnTo>
                    <a:pt x="108053" y="712077"/>
                  </a:lnTo>
                  <a:lnTo>
                    <a:pt x="280822" y="507561"/>
                  </a:lnTo>
                  <a:lnTo>
                    <a:pt x="454204" y="512227"/>
                  </a:lnTo>
                  <a:lnTo>
                    <a:pt x="420545" y="309853"/>
                  </a:lnTo>
                  <a:lnTo>
                    <a:pt x="560115" y="72137"/>
                  </a:lnTo>
                  <a:lnTo>
                    <a:pt x="366500" y="151542"/>
                  </a:lnTo>
                  <a:close/>
                </a:path>
              </a:pathLst>
            </a:custGeom>
            <a:solidFill>
              <a:srgbClr val="00FFD8"/>
            </a:solidFill>
            <a:ln w="3820" cap="flat">
              <a:noFill/>
              <a:prstDash val="solid"/>
              <a:miter/>
            </a:ln>
          </p:spPr>
          <p:txBody>
            <a:bodyPr rtlCol="0" anchor="ctr"/>
            <a:lstStyle/>
            <a:p>
              <a:endParaRPr lang="en-GB"/>
            </a:p>
          </p:txBody>
        </p:sp>
      </p:grpSp>
      <p:grpSp>
        <p:nvGrpSpPr>
          <p:cNvPr id="52" name="Graphic 3">
            <a:extLst>
              <a:ext uri="{FF2B5EF4-FFF2-40B4-BE49-F238E27FC236}">
                <a16:creationId xmlns:a16="http://schemas.microsoft.com/office/drawing/2014/main" id="{EA140789-A16E-4F79-13EA-97F2CF4D6A8E}"/>
              </a:ext>
            </a:extLst>
          </p:cNvPr>
          <p:cNvGrpSpPr/>
          <p:nvPr/>
        </p:nvGrpSpPr>
        <p:grpSpPr>
          <a:xfrm>
            <a:off x="6068059" y="1855408"/>
            <a:ext cx="1390142" cy="1284247"/>
            <a:chOff x="4393556" y="1855408"/>
            <a:chExt cx="1390142" cy="1284247"/>
          </a:xfrm>
        </p:grpSpPr>
        <p:sp>
          <p:nvSpPr>
            <p:cNvPr id="53" name="Free-form: Shape 52">
              <a:extLst>
                <a:ext uri="{FF2B5EF4-FFF2-40B4-BE49-F238E27FC236}">
                  <a16:creationId xmlns:a16="http://schemas.microsoft.com/office/drawing/2014/main" id="{8EAD6E10-322D-B78D-8159-5101F5E18AB3}"/>
                </a:ext>
              </a:extLst>
            </p:cNvPr>
            <p:cNvSpPr/>
            <p:nvPr/>
          </p:nvSpPr>
          <p:spPr>
            <a:xfrm>
              <a:off x="4393556" y="1928406"/>
              <a:ext cx="1127146" cy="1211249"/>
            </a:xfrm>
            <a:custGeom>
              <a:avLst/>
              <a:gdLst>
                <a:gd name="connsiteX0" fmla="*/ 183891 w 1127146"/>
                <a:gd name="connsiteY0" fmla="*/ 894121 h 1211249"/>
                <a:gd name="connsiteX1" fmla="*/ 980460 w 1127146"/>
                <a:gd name="connsiteY1" fmla="*/ 1138225 h 1211249"/>
                <a:gd name="connsiteX2" fmla="*/ 998399 w 1127146"/>
                <a:gd name="connsiteY2" fmla="*/ 1123575 h 1211249"/>
                <a:gd name="connsiteX3" fmla="*/ 1076732 w 1127146"/>
                <a:gd name="connsiteY3" fmla="*/ 1059623 h 1211249"/>
                <a:gd name="connsiteX4" fmla="*/ 1064913 w 1127146"/>
                <a:gd name="connsiteY4" fmla="*/ 1044821 h 1211249"/>
                <a:gd name="connsiteX5" fmla="*/ 943282 w 1127146"/>
                <a:gd name="connsiteY5" fmla="*/ 317101 h 1211249"/>
                <a:gd name="connsiteX6" fmla="*/ 248264 w 1127146"/>
                <a:gd name="connsiteY6" fmla="*/ 19869 h 1211249"/>
                <a:gd name="connsiteX7" fmla="*/ 233921 w 1127146"/>
                <a:gd name="connsiteY7" fmla="*/ 1854 h 1211249"/>
                <a:gd name="connsiteX8" fmla="*/ 148282 w 1127146"/>
                <a:gd name="connsiteY8" fmla="*/ 71888 h 1211249"/>
                <a:gd name="connsiteX9" fmla="*/ 146752 w 1127146"/>
                <a:gd name="connsiteY9" fmla="*/ 73035 h 1211249"/>
                <a:gd name="connsiteX10" fmla="*/ 126557 w 1127146"/>
                <a:gd name="connsiteY10" fmla="*/ 89673 h 1211249"/>
                <a:gd name="connsiteX11" fmla="*/ 126289 w 1127146"/>
                <a:gd name="connsiteY11" fmla="*/ 89865 h 1211249"/>
                <a:gd name="connsiteX12" fmla="*/ 126289 w 1127146"/>
                <a:gd name="connsiteY12" fmla="*/ 89865 h 1211249"/>
                <a:gd name="connsiteX13" fmla="*/ 183891 w 1127146"/>
                <a:gd name="connsiteY13" fmla="*/ 894159 h 121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7146" h="1211249">
                  <a:moveTo>
                    <a:pt x="183891" y="894121"/>
                  </a:moveTo>
                  <a:cubicBezTo>
                    <a:pt x="413767" y="1187795"/>
                    <a:pt x="771086" y="1297301"/>
                    <a:pt x="980460" y="1138225"/>
                  </a:cubicBezTo>
                  <a:cubicBezTo>
                    <a:pt x="986656" y="1133520"/>
                    <a:pt x="992585" y="1128624"/>
                    <a:pt x="998399" y="1123575"/>
                  </a:cubicBezTo>
                  <a:lnTo>
                    <a:pt x="1076732" y="1059623"/>
                  </a:lnTo>
                  <a:lnTo>
                    <a:pt x="1064913" y="1044821"/>
                  </a:lnTo>
                  <a:cubicBezTo>
                    <a:pt x="1178627" y="860883"/>
                    <a:pt x="1135597" y="562849"/>
                    <a:pt x="943282" y="317101"/>
                  </a:cubicBezTo>
                  <a:cubicBezTo>
                    <a:pt x="747372" y="66762"/>
                    <a:pt x="458862" y="-49705"/>
                    <a:pt x="248264" y="19869"/>
                  </a:cubicBezTo>
                  <a:lnTo>
                    <a:pt x="233921" y="1854"/>
                  </a:lnTo>
                  <a:lnTo>
                    <a:pt x="148282" y="71888"/>
                  </a:lnTo>
                  <a:cubicBezTo>
                    <a:pt x="147785" y="72270"/>
                    <a:pt x="147249" y="72614"/>
                    <a:pt x="146752" y="73035"/>
                  </a:cubicBezTo>
                  <a:cubicBezTo>
                    <a:pt x="139752" y="78352"/>
                    <a:pt x="133059" y="83898"/>
                    <a:pt x="126557" y="89673"/>
                  </a:cubicBezTo>
                  <a:lnTo>
                    <a:pt x="126289" y="89865"/>
                  </a:lnTo>
                  <a:lnTo>
                    <a:pt x="126289" y="89865"/>
                  </a:lnTo>
                  <a:cubicBezTo>
                    <a:pt x="-61245" y="256935"/>
                    <a:pt x="-38181" y="610392"/>
                    <a:pt x="183891" y="894159"/>
                  </a:cubicBezTo>
                  <a:close/>
                </a:path>
              </a:pathLst>
            </a:custGeom>
            <a:solidFill>
              <a:srgbClr val="2A2D46"/>
            </a:solidFill>
            <a:ln w="3820" cap="flat">
              <a:noFill/>
              <a:prstDash val="solid"/>
              <a:miter/>
            </a:ln>
          </p:spPr>
          <p:txBody>
            <a:bodyPr rtlCol="0" anchor="ctr"/>
            <a:lstStyle/>
            <a:p>
              <a:endParaRPr lang="en-GB"/>
            </a:p>
          </p:txBody>
        </p:sp>
        <p:grpSp>
          <p:nvGrpSpPr>
            <p:cNvPr id="54" name="Graphic 3">
              <a:extLst>
                <a:ext uri="{FF2B5EF4-FFF2-40B4-BE49-F238E27FC236}">
                  <a16:creationId xmlns:a16="http://schemas.microsoft.com/office/drawing/2014/main" id="{63471911-2BB8-73F7-0590-8246D1FA5597}"/>
                </a:ext>
              </a:extLst>
            </p:cNvPr>
            <p:cNvGrpSpPr/>
            <p:nvPr/>
          </p:nvGrpSpPr>
          <p:grpSpPr>
            <a:xfrm>
              <a:off x="4476981" y="1860066"/>
              <a:ext cx="1127242" cy="1211277"/>
              <a:chOff x="4476981" y="1860066"/>
              <a:chExt cx="1127242" cy="1211277"/>
            </a:xfrm>
          </p:grpSpPr>
          <p:sp>
            <p:nvSpPr>
              <p:cNvPr id="55" name="Free-form: Shape 54">
                <a:extLst>
                  <a:ext uri="{FF2B5EF4-FFF2-40B4-BE49-F238E27FC236}">
                    <a16:creationId xmlns:a16="http://schemas.microsoft.com/office/drawing/2014/main" id="{AE23F8F3-A063-BCE8-2EEA-5C7CA407C200}"/>
                  </a:ext>
                </a:extLst>
              </p:cNvPr>
              <p:cNvSpPr/>
              <p:nvPr/>
            </p:nvSpPr>
            <p:spPr>
              <a:xfrm>
                <a:off x="4476981" y="1860066"/>
                <a:ext cx="1127242" cy="1211277"/>
              </a:xfrm>
              <a:custGeom>
                <a:avLst/>
                <a:gdLst>
                  <a:gd name="connsiteX0" fmla="*/ 980494 w 1127242"/>
                  <a:gd name="connsiteY0" fmla="*/ 1138253 h 1211277"/>
                  <a:gd name="connsiteX1" fmla="*/ 943316 w 1127242"/>
                  <a:gd name="connsiteY1" fmla="*/ 317128 h 1211277"/>
                  <a:gd name="connsiteX2" fmla="*/ 146748 w 1127242"/>
                  <a:gd name="connsiteY2" fmla="*/ 73025 h 1211277"/>
                  <a:gd name="connsiteX3" fmla="*/ 183926 w 1127242"/>
                  <a:gd name="connsiteY3" fmla="*/ 894149 h 1211277"/>
                  <a:gd name="connsiteX4" fmla="*/ 980494 w 1127242"/>
                  <a:gd name="connsiteY4" fmla="*/ 1138253 h 1211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242" h="1211277">
                    <a:moveTo>
                      <a:pt x="980494" y="1138253"/>
                    </a:moveTo>
                    <a:cubicBezTo>
                      <a:pt x="1189868" y="979176"/>
                      <a:pt x="1173191" y="610802"/>
                      <a:pt x="943316" y="317128"/>
                    </a:cubicBezTo>
                    <a:cubicBezTo>
                      <a:pt x="713441" y="23455"/>
                      <a:pt x="356122" y="-86052"/>
                      <a:pt x="146748" y="73025"/>
                    </a:cubicBezTo>
                    <a:cubicBezTo>
                      <a:pt x="-62626" y="232101"/>
                      <a:pt x="-45949" y="600475"/>
                      <a:pt x="183926" y="894149"/>
                    </a:cubicBezTo>
                    <a:cubicBezTo>
                      <a:pt x="413801" y="1187823"/>
                      <a:pt x="771121" y="1297329"/>
                      <a:pt x="980494" y="1138253"/>
                    </a:cubicBezTo>
                    <a:close/>
                  </a:path>
                </a:pathLst>
              </a:custGeom>
              <a:solidFill>
                <a:srgbClr val="43486F"/>
              </a:solidFill>
              <a:ln w="382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D4E928FD-AE24-9BC1-7077-FF3ABDD97534}"/>
                  </a:ext>
                </a:extLst>
              </p:cNvPr>
              <p:cNvSpPr/>
              <p:nvPr/>
            </p:nvSpPr>
            <p:spPr>
              <a:xfrm>
                <a:off x="4588235" y="1979621"/>
                <a:ext cx="904696" cy="972168"/>
              </a:xfrm>
              <a:custGeom>
                <a:avLst/>
                <a:gdLst>
                  <a:gd name="connsiteX0" fmla="*/ 786929 w 904696"/>
                  <a:gd name="connsiteY0" fmla="*/ 913552 h 972168"/>
                  <a:gd name="connsiteX1" fmla="*/ 757095 w 904696"/>
                  <a:gd name="connsiteY1" fmla="*/ 254526 h 972168"/>
                  <a:gd name="connsiteX2" fmla="*/ 117767 w 904696"/>
                  <a:gd name="connsiteY2" fmla="*/ 58616 h 972168"/>
                  <a:gd name="connsiteX3" fmla="*/ 147601 w 904696"/>
                  <a:gd name="connsiteY3" fmla="*/ 717642 h 972168"/>
                  <a:gd name="connsiteX4" fmla="*/ 786929 w 904696"/>
                  <a:gd name="connsiteY4" fmla="*/ 913552 h 97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696" h="972168">
                    <a:moveTo>
                      <a:pt x="786929" y="913552"/>
                    </a:moveTo>
                    <a:cubicBezTo>
                      <a:pt x="954956" y="785878"/>
                      <a:pt x="941569" y="490215"/>
                      <a:pt x="757095" y="254526"/>
                    </a:cubicBezTo>
                    <a:cubicBezTo>
                      <a:pt x="572621" y="18799"/>
                      <a:pt x="285832" y="-69058"/>
                      <a:pt x="117767" y="58616"/>
                    </a:cubicBezTo>
                    <a:cubicBezTo>
                      <a:pt x="-50260" y="186291"/>
                      <a:pt x="-36873" y="481953"/>
                      <a:pt x="147601" y="717642"/>
                    </a:cubicBezTo>
                    <a:cubicBezTo>
                      <a:pt x="332075" y="953369"/>
                      <a:pt x="618864" y="1041226"/>
                      <a:pt x="786929" y="913552"/>
                    </a:cubicBezTo>
                    <a:close/>
                  </a:path>
                </a:pathLst>
              </a:custGeom>
              <a:solidFill>
                <a:srgbClr val="FFFDED"/>
              </a:solidFill>
              <a:ln w="382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8103F7F-85A9-329F-CD5E-4B3CA6EFC256}"/>
                  </a:ext>
                </a:extLst>
              </p:cNvPr>
              <p:cNvSpPr/>
              <p:nvPr/>
            </p:nvSpPr>
            <p:spPr>
              <a:xfrm>
                <a:off x="4699536" y="2099183"/>
                <a:ext cx="682169" cy="733043"/>
              </a:xfrm>
              <a:custGeom>
                <a:avLst/>
                <a:gdLst>
                  <a:gd name="connsiteX0" fmla="*/ 593354 w 682169"/>
                  <a:gd name="connsiteY0" fmla="*/ 688844 h 733043"/>
                  <a:gd name="connsiteX1" fmla="*/ 570864 w 682169"/>
                  <a:gd name="connsiteY1" fmla="*/ 191916 h 733043"/>
                  <a:gd name="connsiteX2" fmla="*/ 88815 w 682169"/>
                  <a:gd name="connsiteY2" fmla="*/ 44200 h 733043"/>
                  <a:gd name="connsiteX3" fmla="*/ 111305 w 682169"/>
                  <a:gd name="connsiteY3" fmla="*/ 541127 h 733043"/>
                  <a:gd name="connsiteX4" fmla="*/ 593354 w 682169"/>
                  <a:gd name="connsiteY4" fmla="*/ 688844 h 73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169" h="733043">
                    <a:moveTo>
                      <a:pt x="593354" y="688844"/>
                    </a:moveTo>
                    <a:cubicBezTo>
                      <a:pt x="720072" y="592572"/>
                      <a:pt x="709975" y="369658"/>
                      <a:pt x="570864" y="191916"/>
                    </a:cubicBezTo>
                    <a:cubicBezTo>
                      <a:pt x="431753" y="14175"/>
                      <a:pt x="215495" y="-52072"/>
                      <a:pt x="88815" y="44200"/>
                    </a:cubicBezTo>
                    <a:cubicBezTo>
                      <a:pt x="-37903" y="140472"/>
                      <a:pt x="-27805" y="363386"/>
                      <a:pt x="111305" y="541127"/>
                    </a:cubicBezTo>
                    <a:cubicBezTo>
                      <a:pt x="250416" y="718869"/>
                      <a:pt x="466674" y="785116"/>
                      <a:pt x="593354" y="688844"/>
                    </a:cubicBezTo>
                    <a:close/>
                  </a:path>
                </a:pathLst>
              </a:custGeom>
              <a:solidFill>
                <a:srgbClr val="43486F"/>
              </a:solidFill>
              <a:ln w="382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08A9A33F-7411-AA39-F489-06E1AC712D15}"/>
                  </a:ext>
                </a:extLst>
              </p:cNvPr>
              <p:cNvSpPr/>
              <p:nvPr/>
            </p:nvSpPr>
            <p:spPr>
              <a:xfrm>
                <a:off x="4810790" y="2218745"/>
                <a:ext cx="459623" cy="493919"/>
              </a:xfrm>
              <a:custGeom>
                <a:avLst/>
                <a:gdLst>
                  <a:gd name="connsiteX0" fmla="*/ 399789 w 459623"/>
                  <a:gd name="connsiteY0" fmla="*/ 464136 h 493919"/>
                  <a:gd name="connsiteX1" fmla="*/ 384642 w 459623"/>
                  <a:gd name="connsiteY1" fmla="*/ 129307 h 493919"/>
                  <a:gd name="connsiteX2" fmla="*/ 59834 w 459623"/>
                  <a:gd name="connsiteY2" fmla="*/ 29783 h 493919"/>
                  <a:gd name="connsiteX3" fmla="*/ 74981 w 459623"/>
                  <a:gd name="connsiteY3" fmla="*/ 364613 h 493919"/>
                  <a:gd name="connsiteX4" fmla="*/ 399789 w 459623"/>
                  <a:gd name="connsiteY4" fmla="*/ 464136 h 49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23" h="493919">
                    <a:moveTo>
                      <a:pt x="399789" y="464136"/>
                    </a:moveTo>
                    <a:cubicBezTo>
                      <a:pt x="485160" y="399266"/>
                      <a:pt x="478352" y="249063"/>
                      <a:pt x="384642" y="129307"/>
                    </a:cubicBezTo>
                    <a:cubicBezTo>
                      <a:pt x="290895" y="9550"/>
                      <a:pt x="145205" y="-35087"/>
                      <a:pt x="59834" y="29783"/>
                    </a:cubicBezTo>
                    <a:cubicBezTo>
                      <a:pt x="-25537" y="94653"/>
                      <a:pt x="-18729" y="244856"/>
                      <a:pt x="74981" y="364613"/>
                    </a:cubicBezTo>
                    <a:cubicBezTo>
                      <a:pt x="168728" y="484370"/>
                      <a:pt x="314418" y="529006"/>
                      <a:pt x="399789" y="464136"/>
                    </a:cubicBezTo>
                    <a:close/>
                  </a:path>
                </a:pathLst>
              </a:custGeom>
              <a:solidFill>
                <a:srgbClr val="FFFDED"/>
              </a:solidFill>
              <a:ln w="382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123337D-CAE4-2427-1DAF-954510D0CFAC}"/>
                  </a:ext>
                </a:extLst>
              </p:cNvPr>
              <p:cNvSpPr/>
              <p:nvPr/>
            </p:nvSpPr>
            <p:spPr>
              <a:xfrm rot="-2331602">
                <a:off x="4940320" y="2323299"/>
                <a:ext cx="200576" cy="284570"/>
              </a:xfrm>
              <a:custGeom>
                <a:avLst/>
                <a:gdLst>
                  <a:gd name="connsiteX0" fmla="*/ 200576 w 200576"/>
                  <a:gd name="connsiteY0" fmla="*/ 142285 h 284570"/>
                  <a:gd name="connsiteX1" fmla="*/ 100288 w 200576"/>
                  <a:gd name="connsiteY1" fmla="*/ 284571 h 284570"/>
                  <a:gd name="connsiteX2" fmla="*/ 0 w 200576"/>
                  <a:gd name="connsiteY2" fmla="*/ 142285 h 284570"/>
                  <a:gd name="connsiteX3" fmla="*/ 100288 w 200576"/>
                  <a:gd name="connsiteY3" fmla="*/ 0 h 284570"/>
                  <a:gd name="connsiteX4" fmla="*/ 200576 w 200576"/>
                  <a:gd name="connsiteY4" fmla="*/ 142285 h 28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576" h="284570">
                    <a:moveTo>
                      <a:pt x="200576" y="142285"/>
                    </a:moveTo>
                    <a:cubicBezTo>
                      <a:pt x="200576" y="220867"/>
                      <a:pt x="155676" y="284571"/>
                      <a:pt x="100288" y="284571"/>
                    </a:cubicBezTo>
                    <a:cubicBezTo>
                      <a:pt x="44901" y="284571"/>
                      <a:pt x="0" y="220867"/>
                      <a:pt x="0" y="142285"/>
                    </a:cubicBezTo>
                    <a:cubicBezTo>
                      <a:pt x="0" y="63703"/>
                      <a:pt x="44901" y="0"/>
                      <a:pt x="100288" y="0"/>
                    </a:cubicBezTo>
                    <a:cubicBezTo>
                      <a:pt x="155676" y="0"/>
                      <a:pt x="200576" y="63703"/>
                      <a:pt x="200576" y="142285"/>
                    </a:cubicBezTo>
                    <a:close/>
                  </a:path>
                </a:pathLst>
              </a:custGeom>
              <a:solidFill>
                <a:srgbClr val="43486F"/>
              </a:solidFill>
              <a:ln w="3820" cap="flat">
                <a:noFill/>
                <a:prstDash val="solid"/>
                <a:miter/>
              </a:ln>
            </p:spPr>
            <p:txBody>
              <a:bodyPr rtlCol="0" anchor="ctr"/>
              <a:lstStyle/>
              <a:p>
                <a:endParaRPr lang="en-GB"/>
              </a:p>
            </p:txBody>
          </p:sp>
        </p:grpSp>
        <p:grpSp>
          <p:nvGrpSpPr>
            <p:cNvPr id="60" name="Graphic 3">
              <a:extLst>
                <a:ext uri="{FF2B5EF4-FFF2-40B4-BE49-F238E27FC236}">
                  <a16:creationId xmlns:a16="http://schemas.microsoft.com/office/drawing/2014/main" id="{B95DD03F-B0C8-F50A-0C00-7D6E0F9C410B}"/>
                </a:ext>
              </a:extLst>
            </p:cNvPr>
            <p:cNvGrpSpPr/>
            <p:nvPr/>
          </p:nvGrpSpPr>
          <p:grpSpPr>
            <a:xfrm>
              <a:off x="5032280" y="1855408"/>
              <a:ext cx="751418" cy="622109"/>
              <a:chOff x="5032280" y="1855408"/>
              <a:chExt cx="751418" cy="622109"/>
            </a:xfrm>
          </p:grpSpPr>
          <p:sp>
            <p:nvSpPr>
              <p:cNvPr id="61" name="Free-form: Shape 60">
                <a:extLst>
                  <a:ext uri="{FF2B5EF4-FFF2-40B4-BE49-F238E27FC236}">
                    <a16:creationId xmlns:a16="http://schemas.microsoft.com/office/drawing/2014/main" id="{E9F32EC6-141F-6D14-A39A-6B40FF64564B}"/>
                  </a:ext>
                </a:extLst>
              </p:cNvPr>
              <p:cNvSpPr/>
              <p:nvPr/>
            </p:nvSpPr>
            <p:spPr>
              <a:xfrm>
                <a:off x="5474419" y="1996890"/>
                <a:ext cx="309279" cy="227885"/>
              </a:xfrm>
              <a:custGeom>
                <a:avLst/>
                <a:gdLst>
                  <a:gd name="connsiteX0" fmla="*/ 219854 w 309279"/>
                  <a:gd name="connsiteY0" fmla="*/ 0 h 227885"/>
                  <a:gd name="connsiteX1" fmla="*/ 0 w 309279"/>
                  <a:gd name="connsiteY1" fmla="*/ 155902 h 227885"/>
                  <a:gd name="connsiteX2" fmla="*/ 102430 w 309279"/>
                  <a:gd name="connsiteY2" fmla="*/ 227886 h 227885"/>
                  <a:gd name="connsiteX3" fmla="*/ 309279 w 309279"/>
                  <a:gd name="connsiteY3" fmla="*/ 81049 h 227885"/>
                  <a:gd name="connsiteX4" fmla="*/ 219854 w 309279"/>
                  <a:gd name="connsiteY4" fmla="*/ 0 h 22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79" h="227885">
                    <a:moveTo>
                      <a:pt x="219854" y="0"/>
                    </a:moveTo>
                    <a:lnTo>
                      <a:pt x="0" y="155902"/>
                    </a:lnTo>
                    <a:lnTo>
                      <a:pt x="102430" y="227886"/>
                    </a:lnTo>
                    <a:lnTo>
                      <a:pt x="309279" y="81049"/>
                    </a:lnTo>
                    <a:lnTo>
                      <a:pt x="219854" y="0"/>
                    </a:lnTo>
                    <a:close/>
                  </a:path>
                </a:pathLst>
              </a:custGeom>
              <a:solidFill>
                <a:srgbClr val="1FFF45"/>
              </a:solidFill>
              <a:ln w="382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32DC003-526E-70AA-66E2-812C95E2BF59}"/>
                  </a:ext>
                </a:extLst>
              </p:cNvPr>
              <p:cNvSpPr/>
              <p:nvPr/>
            </p:nvSpPr>
            <p:spPr>
              <a:xfrm>
                <a:off x="5435061" y="1855408"/>
                <a:ext cx="240393" cy="280477"/>
              </a:xfrm>
              <a:custGeom>
                <a:avLst/>
                <a:gdLst>
                  <a:gd name="connsiteX0" fmla="*/ 200882 w 240393"/>
                  <a:gd name="connsiteY0" fmla="*/ 0 h 280477"/>
                  <a:gd name="connsiteX1" fmla="*/ 0 w 240393"/>
                  <a:gd name="connsiteY1" fmla="*/ 155175 h 280477"/>
                  <a:gd name="connsiteX2" fmla="*/ 32014 w 240393"/>
                  <a:gd name="connsiteY2" fmla="*/ 280478 h 280477"/>
                  <a:gd name="connsiteX3" fmla="*/ 240393 w 240393"/>
                  <a:gd name="connsiteY3" fmla="*/ 119566 h 280477"/>
                  <a:gd name="connsiteX4" fmla="*/ 200882 w 240393"/>
                  <a:gd name="connsiteY4" fmla="*/ 0 h 28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393" h="280477">
                    <a:moveTo>
                      <a:pt x="200882" y="0"/>
                    </a:moveTo>
                    <a:lnTo>
                      <a:pt x="0" y="155175"/>
                    </a:lnTo>
                    <a:lnTo>
                      <a:pt x="32014" y="280478"/>
                    </a:lnTo>
                    <a:lnTo>
                      <a:pt x="240393" y="119566"/>
                    </a:lnTo>
                    <a:lnTo>
                      <a:pt x="200882" y="0"/>
                    </a:lnTo>
                    <a:close/>
                  </a:path>
                </a:pathLst>
              </a:custGeom>
              <a:solidFill>
                <a:srgbClr val="1FFF45"/>
              </a:solidFill>
              <a:ln w="3820" cap="flat">
                <a:noFill/>
                <a:prstDash val="solid"/>
                <a:miter/>
              </a:ln>
            </p:spPr>
            <p:txBody>
              <a:bodyPr rtlCol="0" anchor="ctr"/>
              <a:lstStyle/>
              <a:p>
                <a:endParaRPr lang="en-GB"/>
              </a:p>
            </p:txBody>
          </p:sp>
          <p:grpSp>
            <p:nvGrpSpPr>
              <p:cNvPr id="63" name="Graphic 3">
                <a:extLst>
                  <a:ext uri="{FF2B5EF4-FFF2-40B4-BE49-F238E27FC236}">
                    <a16:creationId xmlns:a16="http://schemas.microsoft.com/office/drawing/2014/main" id="{1E46539B-4546-7472-E177-96A8EB2A634A}"/>
                  </a:ext>
                </a:extLst>
              </p:cNvPr>
              <p:cNvGrpSpPr/>
              <p:nvPr/>
            </p:nvGrpSpPr>
            <p:grpSpPr>
              <a:xfrm>
                <a:off x="5032280" y="1950882"/>
                <a:ext cx="686391" cy="526635"/>
                <a:chOff x="5032280" y="1950882"/>
                <a:chExt cx="686391" cy="526635"/>
              </a:xfrm>
            </p:grpSpPr>
            <p:sp>
              <p:nvSpPr>
                <p:cNvPr id="64" name="Free-form: Shape 63">
                  <a:extLst>
                    <a:ext uri="{FF2B5EF4-FFF2-40B4-BE49-F238E27FC236}">
                      <a16:creationId xmlns:a16="http://schemas.microsoft.com/office/drawing/2014/main" id="{2B09BBCD-1A76-EC77-F8F3-4BC7DA26786A}"/>
                    </a:ext>
                  </a:extLst>
                </p:cNvPr>
                <p:cNvSpPr/>
                <p:nvPr/>
              </p:nvSpPr>
              <p:spPr>
                <a:xfrm>
                  <a:off x="5032280" y="1953439"/>
                  <a:ext cx="680734" cy="524078"/>
                </a:xfrm>
                <a:custGeom>
                  <a:avLst/>
                  <a:gdLst>
                    <a:gd name="connsiteX0" fmla="*/ 32457 w 680734"/>
                    <a:gd name="connsiteY0" fmla="*/ 523970 h 524078"/>
                    <a:gd name="connsiteX1" fmla="*/ 680735 w 680734"/>
                    <a:gd name="connsiteY1" fmla="*/ 41921 h 524078"/>
                    <a:gd name="connsiteX2" fmla="*/ 648147 w 680734"/>
                    <a:gd name="connsiteY2" fmla="*/ 0 h 524078"/>
                    <a:gd name="connsiteX3" fmla="*/ 22 w 680734"/>
                    <a:gd name="connsiteY3" fmla="*/ 481934 h 524078"/>
                    <a:gd name="connsiteX4" fmla="*/ 7365 w 680734"/>
                    <a:gd name="connsiteY4" fmla="*/ 508479 h 524078"/>
                    <a:gd name="connsiteX5" fmla="*/ 32457 w 680734"/>
                    <a:gd name="connsiteY5" fmla="*/ 523970 h 5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734" h="524078">
                      <a:moveTo>
                        <a:pt x="32457" y="523970"/>
                      </a:moveTo>
                      <a:lnTo>
                        <a:pt x="680735" y="41921"/>
                      </a:lnTo>
                      <a:lnTo>
                        <a:pt x="648147" y="0"/>
                      </a:lnTo>
                      <a:lnTo>
                        <a:pt x="22" y="481934"/>
                      </a:lnTo>
                      <a:cubicBezTo>
                        <a:pt x="22" y="481934"/>
                        <a:pt x="-782" y="496277"/>
                        <a:pt x="7365" y="508479"/>
                      </a:cubicBezTo>
                      <a:cubicBezTo>
                        <a:pt x="19376" y="526379"/>
                        <a:pt x="32457" y="523970"/>
                        <a:pt x="32457" y="523970"/>
                      </a:cubicBezTo>
                      <a:close/>
                    </a:path>
                  </a:pathLst>
                </a:custGeom>
                <a:solidFill>
                  <a:srgbClr val="00BF20"/>
                </a:solidFill>
                <a:ln w="382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3A5ED14-40B1-71B0-3E9E-F177718C2298}"/>
                    </a:ext>
                  </a:extLst>
                </p:cNvPr>
                <p:cNvSpPr/>
                <p:nvPr/>
              </p:nvSpPr>
              <p:spPr>
                <a:xfrm>
                  <a:off x="5675917" y="1950882"/>
                  <a:ext cx="42754" cy="45888"/>
                </a:xfrm>
                <a:custGeom>
                  <a:avLst/>
                  <a:gdLst>
                    <a:gd name="connsiteX0" fmla="*/ 38283 w 42754"/>
                    <a:gd name="connsiteY0" fmla="*/ 43331 h 45888"/>
                    <a:gd name="connsiteX1" fmla="*/ 34458 w 42754"/>
                    <a:gd name="connsiteY1" fmla="*/ 12426 h 45888"/>
                    <a:gd name="connsiteX2" fmla="*/ 4472 w 42754"/>
                    <a:gd name="connsiteY2" fmla="*/ 2558 h 45888"/>
                    <a:gd name="connsiteX3" fmla="*/ 8296 w 42754"/>
                    <a:gd name="connsiteY3" fmla="*/ 33463 h 45888"/>
                    <a:gd name="connsiteX4" fmla="*/ 38283 w 42754"/>
                    <a:gd name="connsiteY4" fmla="*/ 43331 h 45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54" h="45888">
                      <a:moveTo>
                        <a:pt x="38283" y="43331"/>
                      </a:moveTo>
                      <a:cubicBezTo>
                        <a:pt x="45512" y="37517"/>
                        <a:pt x="43791" y="23709"/>
                        <a:pt x="34458" y="12426"/>
                      </a:cubicBezTo>
                      <a:cubicBezTo>
                        <a:pt x="25126" y="1181"/>
                        <a:pt x="11700" y="-3256"/>
                        <a:pt x="4472" y="2558"/>
                      </a:cubicBezTo>
                      <a:cubicBezTo>
                        <a:pt x="-2758" y="8372"/>
                        <a:pt x="-1036" y="22179"/>
                        <a:pt x="8296" y="33463"/>
                      </a:cubicBezTo>
                      <a:cubicBezTo>
                        <a:pt x="17629" y="44708"/>
                        <a:pt x="31054" y="49145"/>
                        <a:pt x="38283" y="43331"/>
                      </a:cubicBezTo>
                      <a:close/>
                    </a:path>
                  </a:pathLst>
                </a:custGeom>
                <a:solidFill>
                  <a:srgbClr val="7FFF95"/>
                </a:solidFill>
                <a:ln w="3820" cap="flat">
                  <a:noFill/>
                  <a:prstDash val="solid"/>
                  <a:miter/>
                </a:ln>
              </p:spPr>
              <p:txBody>
                <a:bodyPr rtlCol="0" anchor="ctr"/>
                <a:lstStyle/>
                <a:p>
                  <a:endParaRPr lang="en-GB"/>
                </a:p>
              </p:txBody>
            </p:sp>
          </p:grpSp>
        </p:grpSp>
      </p:grpSp>
      <p:grpSp>
        <p:nvGrpSpPr>
          <p:cNvPr id="66" name="Graphic 3">
            <a:extLst>
              <a:ext uri="{FF2B5EF4-FFF2-40B4-BE49-F238E27FC236}">
                <a16:creationId xmlns:a16="http://schemas.microsoft.com/office/drawing/2014/main" id="{B415DED3-8780-CFC2-1B26-A359A77E787F}"/>
              </a:ext>
            </a:extLst>
          </p:cNvPr>
          <p:cNvGrpSpPr/>
          <p:nvPr/>
        </p:nvGrpSpPr>
        <p:grpSpPr>
          <a:xfrm>
            <a:off x="3922678" y="1919721"/>
            <a:ext cx="3579165" cy="3874963"/>
            <a:chOff x="2248175" y="1919721"/>
            <a:chExt cx="3579165" cy="3874963"/>
          </a:xfrm>
        </p:grpSpPr>
        <p:grpSp>
          <p:nvGrpSpPr>
            <p:cNvPr id="67" name="Graphic 3">
              <a:extLst>
                <a:ext uri="{FF2B5EF4-FFF2-40B4-BE49-F238E27FC236}">
                  <a16:creationId xmlns:a16="http://schemas.microsoft.com/office/drawing/2014/main" id="{C2F1A943-7EB4-6615-66C5-1DE971A2C625}"/>
                </a:ext>
              </a:extLst>
            </p:cNvPr>
            <p:cNvGrpSpPr/>
            <p:nvPr/>
          </p:nvGrpSpPr>
          <p:grpSpPr>
            <a:xfrm>
              <a:off x="2302273" y="3666639"/>
              <a:ext cx="3525066" cy="2128045"/>
              <a:chOff x="2302273" y="3666639"/>
              <a:chExt cx="3525066" cy="2128045"/>
            </a:xfrm>
          </p:grpSpPr>
          <p:sp>
            <p:nvSpPr>
              <p:cNvPr id="68" name="Free-form: Shape 67">
                <a:extLst>
                  <a:ext uri="{FF2B5EF4-FFF2-40B4-BE49-F238E27FC236}">
                    <a16:creationId xmlns:a16="http://schemas.microsoft.com/office/drawing/2014/main" id="{2EA686D8-3C5D-4ABB-366E-300565A63BCE}"/>
                  </a:ext>
                </a:extLst>
              </p:cNvPr>
              <p:cNvSpPr/>
              <p:nvPr/>
            </p:nvSpPr>
            <p:spPr>
              <a:xfrm>
                <a:off x="2302297" y="4375235"/>
                <a:ext cx="3525042" cy="1419449"/>
              </a:xfrm>
              <a:custGeom>
                <a:avLst/>
                <a:gdLst>
                  <a:gd name="connsiteX0" fmla="*/ 12699 w 3525042"/>
                  <a:gd name="connsiteY0" fmla="*/ 728753 h 1419449"/>
                  <a:gd name="connsiteX1" fmla="*/ 1160314 w 3525042"/>
                  <a:gd name="connsiteY1" fmla="*/ 1411991 h 1419449"/>
                  <a:gd name="connsiteX2" fmla="*/ 1221703 w 3525042"/>
                  <a:gd name="connsiteY2" fmla="*/ 1411991 h 1419449"/>
                  <a:gd name="connsiteX3" fmla="*/ 3512268 w 3525042"/>
                  <a:gd name="connsiteY3" fmla="*/ 72175 h 1419449"/>
                  <a:gd name="connsiteX4" fmla="*/ 3525043 w 3525042"/>
                  <a:gd name="connsiteY4" fmla="*/ 53969 h 1419449"/>
                  <a:gd name="connsiteX5" fmla="*/ 3524890 w 3525042"/>
                  <a:gd name="connsiteY5" fmla="*/ 0 h 1419449"/>
                  <a:gd name="connsiteX6" fmla="*/ 3512153 w 3525042"/>
                  <a:gd name="connsiteY6" fmla="*/ 18206 h 1419449"/>
                  <a:gd name="connsiteX7" fmla="*/ 1221589 w 3525042"/>
                  <a:gd name="connsiteY7" fmla="*/ 1358021 h 1419449"/>
                  <a:gd name="connsiteX8" fmla="*/ 1160199 w 3525042"/>
                  <a:gd name="connsiteY8" fmla="*/ 1358021 h 1419449"/>
                  <a:gd name="connsiteX9" fmla="*/ 12546 w 3525042"/>
                  <a:gd name="connsiteY9" fmla="*/ 674785 h 1419449"/>
                  <a:gd name="connsiteX10" fmla="*/ 0 w 3525042"/>
                  <a:gd name="connsiteY10" fmla="*/ 656846 h 1419449"/>
                  <a:gd name="connsiteX11" fmla="*/ 153 w 3525042"/>
                  <a:gd name="connsiteY11" fmla="*/ 710815 h 1419449"/>
                  <a:gd name="connsiteX12" fmla="*/ 12699 w 3525042"/>
                  <a:gd name="connsiteY12" fmla="*/ 728753 h 141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5042" h="1419449">
                    <a:moveTo>
                      <a:pt x="12699" y="728753"/>
                    </a:moveTo>
                    <a:lnTo>
                      <a:pt x="1160314" y="1411991"/>
                    </a:lnTo>
                    <a:cubicBezTo>
                      <a:pt x="1177144" y="1421935"/>
                      <a:pt x="1204759" y="1421935"/>
                      <a:pt x="1221703" y="1411991"/>
                    </a:cubicBezTo>
                    <a:lnTo>
                      <a:pt x="3512268" y="72175"/>
                    </a:lnTo>
                    <a:cubicBezTo>
                      <a:pt x="3520797" y="67165"/>
                      <a:pt x="3525043" y="60586"/>
                      <a:pt x="3525043" y="53969"/>
                    </a:cubicBezTo>
                    <a:cubicBezTo>
                      <a:pt x="3525005" y="35992"/>
                      <a:pt x="3524928" y="18015"/>
                      <a:pt x="3524890" y="0"/>
                    </a:cubicBezTo>
                    <a:cubicBezTo>
                      <a:pt x="3524890" y="6579"/>
                      <a:pt x="3520644" y="13196"/>
                      <a:pt x="3512153" y="18206"/>
                    </a:cubicBezTo>
                    <a:lnTo>
                      <a:pt x="1221589" y="1358021"/>
                    </a:lnTo>
                    <a:cubicBezTo>
                      <a:pt x="1204644" y="1367967"/>
                      <a:pt x="1177029" y="1367967"/>
                      <a:pt x="1160199" y="1358021"/>
                    </a:cubicBezTo>
                    <a:lnTo>
                      <a:pt x="12546" y="674785"/>
                    </a:lnTo>
                    <a:cubicBezTo>
                      <a:pt x="4207" y="669850"/>
                      <a:pt x="0" y="663348"/>
                      <a:pt x="0" y="656846"/>
                    </a:cubicBezTo>
                    <a:cubicBezTo>
                      <a:pt x="38" y="674822"/>
                      <a:pt x="115" y="692800"/>
                      <a:pt x="153" y="710815"/>
                    </a:cubicBezTo>
                    <a:cubicBezTo>
                      <a:pt x="153" y="717317"/>
                      <a:pt x="4360" y="723819"/>
                      <a:pt x="12699" y="728753"/>
                    </a:cubicBezTo>
                    <a:close/>
                  </a:path>
                </a:pathLst>
              </a:custGeom>
              <a:solidFill>
                <a:srgbClr val="00BFA1"/>
              </a:solidFill>
              <a:ln w="382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276A3F77-6A19-5466-40F0-48478DE99396}"/>
                  </a:ext>
                </a:extLst>
              </p:cNvPr>
              <p:cNvSpPr/>
              <p:nvPr/>
            </p:nvSpPr>
            <p:spPr>
              <a:xfrm>
                <a:off x="2302273" y="3666639"/>
                <a:ext cx="3524899" cy="2074114"/>
              </a:xfrm>
              <a:custGeom>
                <a:avLst/>
                <a:gdLst>
                  <a:gd name="connsiteX0" fmla="*/ 1160185 w 3524899"/>
                  <a:gd name="connsiteY0" fmla="*/ 2066656 h 2074114"/>
                  <a:gd name="connsiteX1" fmla="*/ 1221574 w 3524899"/>
                  <a:gd name="connsiteY1" fmla="*/ 2066656 h 2074114"/>
                  <a:gd name="connsiteX2" fmla="*/ 3512139 w 3524899"/>
                  <a:gd name="connsiteY2" fmla="*/ 726841 h 2074114"/>
                  <a:gd name="connsiteX3" fmla="*/ 3512330 w 3524899"/>
                  <a:gd name="connsiteY3" fmla="*/ 690696 h 2074114"/>
                  <a:gd name="connsiteX4" fmla="*/ 2364715 w 3524899"/>
                  <a:gd name="connsiteY4" fmla="*/ 7459 h 2074114"/>
                  <a:gd name="connsiteX5" fmla="*/ 2303326 w 3524899"/>
                  <a:gd name="connsiteY5" fmla="*/ 7459 h 2074114"/>
                  <a:gd name="connsiteX6" fmla="*/ 12761 w 3524899"/>
                  <a:gd name="connsiteY6" fmla="*/ 1347236 h 2074114"/>
                  <a:gd name="connsiteX7" fmla="*/ 12570 w 3524899"/>
                  <a:gd name="connsiteY7" fmla="*/ 1383381 h 2074114"/>
                  <a:gd name="connsiteX8" fmla="*/ 1160147 w 3524899"/>
                  <a:gd name="connsiteY8" fmla="*/ 2066656 h 20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899" h="2074114">
                    <a:moveTo>
                      <a:pt x="1160185" y="2066656"/>
                    </a:moveTo>
                    <a:cubicBezTo>
                      <a:pt x="1177015" y="2076601"/>
                      <a:pt x="1204630" y="2076601"/>
                      <a:pt x="1221574" y="2066656"/>
                    </a:cubicBezTo>
                    <a:lnTo>
                      <a:pt x="3512139" y="726841"/>
                    </a:lnTo>
                    <a:cubicBezTo>
                      <a:pt x="3529083" y="716897"/>
                      <a:pt x="3529160" y="700641"/>
                      <a:pt x="3512330" y="690696"/>
                    </a:cubicBezTo>
                    <a:lnTo>
                      <a:pt x="2364715" y="7459"/>
                    </a:lnTo>
                    <a:cubicBezTo>
                      <a:pt x="2347885" y="-2486"/>
                      <a:pt x="2320270" y="-2486"/>
                      <a:pt x="2303326" y="7459"/>
                    </a:cubicBezTo>
                    <a:lnTo>
                      <a:pt x="12761" y="1347236"/>
                    </a:lnTo>
                    <a:cubicBezTo>
                      <a:pt x="-4183" y="1357180"/>
                      <a:pt x="-4260" y="1373436"/>
                      <a:pt x="12570" y="1383381"/>
                    </a:cubicBezTo>
                    <a:lnTo>
                      <a:pt x="1160147" y="2066656"/>
                    </a:lnTo>
                    <a:close/>
                  </a:path>
                </a:pathLst>
              </a:custGeom>
              <a:solidFill>
                <a:srgbClr val="65FFE7"/>
              </a:solidFill>
              <a:ln w="3820" cap="flat">
                <a:noFill/>
                <a:prstDash val="solid"/>
                <a:miter/>
              </a:ln>
            </p:spPr>
            <p:txBody>
              <a:bodyPr rtlCol="0" anchor="ctr"/>
              <a:lstStyle/>
              <a:p>
                <a:endParaRPr lang="en-GB"/>
              </a:p>
            </p:txBody>
          </p:sp>
        </p:grpSp>
        <p:grpSp>
          <p:nvGrpSpPr>
            <p:cNvPr id="70" name="Graphic 3">
              <a:extLst>
                <a:ext uri="{FF2B5EF4-FFF2-40B4-BE49-F238E27FC236}">
                  <a16:creationId xmlns:a16="http://schemas.microsoft.com/office/drawing/2014/main" id="{55D1FF5A-D1CD-9A45-C1B9-CDD5DF65A896}"/>
                </a:ext>
              </a:extLst>
            </p:cNvPr>
            <p:cNvGrpSpPr/>
            <p:nvPr/>
          </p:nvGrpSpPr>
          <p:grpSpPr>
            <a:xfrm>
              <a:off x="2657322" y="3825065"/>
              <a:ext cx="2486895" cy="1469211"/>
              <a:chOff x="2657322" y="3825065"/>
              <a:chExt cx="2486895" cy="1469211"/>
            </a:xfrm>
          </p:grpSpPr>
          <p:grpSp>
            <p:nvGrpSpPr>
              <p:cNvPr id="71" name="Graphic 3">
                <a:extLst>
                  <a:ext uri="{FF2B5EF4-FFF2-40B4-BE49-F238E27FC236}">
                    <a16:creationId xmlns:a16="http://schemas.microsoft.com/office/drawing/2014/main" id="{46670C2F-6506-68A9-31EC-646154CC6C16}"/>
                  </a:ext>
                </a:extLst>
              </p:cNvPr>
              <p:cNvGrpSpPr/>
              <p:nvPr/>
            </p:nvGrpSpPr>
            <p:grpSpPr>
              <a:xfrm>
                <a:off x="2657322" y="3825065"/>
                <a:ext cx="2486895" cy="1469211"/>
                <a:chOff x="2657322" y="3825065"/>
                <a:chExt cx="2486895" cy="1469211"/>
              </a:xfrm>
              <a:solidFill>
                <a:srgbClr val="007F6B"/>
              </a:solidFill>
            </p:grpSpPr>
            <p:sp>
              <p:nvSpPr>
                <p:cNvPr id="72" name="Free-form: Shape 71">
                  <a:extLst>
                    <a:ext uri="{FF2B5EF4-FFF2-40B4-BE49-F238E27FC236}">
                      <a16:creationId xmlns:a16="http://schemas.microsoft.com/office/drawing/2014/main" id="{11B875A6-7685-EACE-1CFF-EAD0846AC5DA}"/>
                    </a:ext>
                  </a:extLst>
                </p:cNvPr>
                <p:cNvSpPr/>
                <p:nvPr/>
              </p:nvSpPr>
              <p:spPr>
                <a:xfrm>
                  <a:off x="4378669" y="3890318"/>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D9871DA-5B8D-F63A-E410-33A0A6CD81C5}"/>
                    </a:ext>
                  </a:extLst>
                </p:cNvPr>
                <p:cNvSpPr/>
                <p:nvPr/>
              </p:nvSpPr>
              <p:spPr>
                <a:xfrm>
                  <a:off x="4378669" y="3829081"/>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F0986026-47F3-7D47-1692-B1EA025E0696}"/>
                    </a:ext>
                  </a:extLst>
                </p:cNvPr>
                <p:cNvSpPr/>
                <p:nvPr/>
              </p:nvSpPr>
              <p:spPr>
                <a:xfrm>
                  <a:off x="4483050" y="3829081"/>
                  <a:ext cx="103730" cy="68427"/>
                </a:xfrm>
                <a:custGeom>
                  <a:avLst/>
                  <a:gdLst>
                    <a:gd name="connsiteX0" fmla="*/ 103692 w 103730"/>
                    <a:gd name="connsiteY0" fmla="*/ 61236 h 68427"/>
                    <a:gd name="connsiteX1" fmla="*/ 0 w 103730"/>
                    <a:gd name="connsiteY1" fmla="*/ 0 h 68427"/>
                    <a:gd name="connsiteX2" fmla="*/ 0 w 103730"/>
                    <a:gd name="connsiteY2" fmla="*/ 7191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0"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2542602A-42EB-BAF8-FB65-4272DBADBBDC}"/>
                    </a:ext>
                  </a:extLst>
                </p:cNvPr>
                <p:cNvSpPr/>
                <p:nvPr/>
              </p:nvSpPr>
              <p:spPr>
                <a:xfrm>
                  <a:off x="4482361" y="3890318"/>
                  <a:ext cx="104419" cy="68465"/>
                </a:xfrm>
                <a:custGeom>
                  <a:avLst/>
                  <a:gdLst>
                    <a:gd name="connsiteX0" fmla="*/ 104381 w 104419"/>
                    <a:gd name="connsiteY0" fmla="*/ 0 h 68465"/>
                    <a:gd name="connsiteX1" fmla="*/ 0 w 104419"/>
                    <a:gd name="connsiteY1" fmla="*/ 61275 h 68465"/>
                    <a:gd name="connsiteX2" fmla="*/ 38 w 104419"/>
                    <a:gd name="connsiteY2" fmla="*/ 68465 h 68465"/>
                    <a:gd name="connsiteX3" fmla="*/ 104419 w 104419"/>
                    <a:gd name="connsiteY3" fmla="*/ 7191 h 68465"/>
                    <a:gd name="connsiteX4" fmla="*/ 104381 w 104419"/>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65">
                      <a:moveTo>
                        <a:pt x="104381" y="0"/>
                      </a:moveTo>
                      <a:lnTo>
                        <a:pt x="0" y="61275"/>
                      </a:lnTo>
                      <a:lnTo>
                        <a:pt x="38" y="68465"/>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AAE102FA-0CC6-F799-CC8C-B7AF8E0B248D}"/>
                    </a:ext>
                  </a:extLst>
                </p:cNvPr>
                <p:cNvSpPr/>
                <p:nvPr/>
              </p:nvSpPr>
              <p:spPr>
                <a:xfrm>
                  <a:off x="4371899" y="3890318"/>
                  <a:ext cx="110462" cy="72443"/>
                </a:xfrm>
                <a:custGeom>
                  <a:avLst/>
                  <a:gdLst>
                    <a:gd name="connsiteX0" fmla="*/ 110462 w 110462"/>
                    <a:gd name="connsiteY0" fmla="*/ 65253 h 72443"/>
                    <a:gd name="connsiteX1" fmla="*/ 0 w 110462"/>
                    <a:gd name="connsiteY1" fmla="*/ 0 h 72443"/>
                    <a:gd name="connsiteX2" fmla="*/ 0 w 110462"/>
                    <a:gd name="connsiteY2" fmla="*/ 7191 h 72443"/>
                    <a:gd name="connsiteX3" fmla="*/ 110462 w 110462"/>
                    <a:gd name="connsiteY3" fmla="*/ 72443 h 72443"/>
                    <a:gd name="connsiteX4" fmla="*/ 110462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53"/>
                      </a:moveTo>
                      <a:lnTo>
                        <a:pt x="0" y="0"/>
                      </a:lnTo>
                      <a:lnTo>
                        <a:pt x="0" y="7191"/>
                      </a:lnTo>
                      <a:lnTo>
                        <a:pt x="110462"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95819714-175D-25C3-3A8A-BEB4AFDA8542}"/>
                    </a:ext>
                  </a:extLst>
                </p:cNvPr>
                <p:cNvSpPr/>
                <p:nvPr/>
              </p:nvSpPr>
              <p:spPr>
                <a:xfrm>
                  <a:off x="4482361" y="3890318"/>
                  <a:ext cx="111189" cy="72443"/>
                </a:xfrm>
                <a:custGeom>
                  <a:avLst/>
                  <a:gdLst>
                    <a:gd name="connsiteX0" fmla="*/ 111151 w 111189"/>
                    <a:gd name="connsiteY0" fmla="*/ 0 h 72443"/>
                    <a:gd name="connsiteX1" fmla="*/ 0 w 111189"/>
                    <a:gd name="connsiteY1" fmla="*/ 65253 h 72443"/>
                    <a:gd name="connsiteX2" fmla="*/ 0 w 111189"/>
                    <a:gd name="connsiteY2" fmla="*/ 72443 h 72443"/>
                    <a:gd name="connsiteX3" fmla="*/ 111189 w 111189"/>
                    <a:gd name="connsiteY3" fmla="*/ 7191 h 72443"/>
                    <a:gd name="connsiteX4" fmla="*/ 111151 w 111189"/>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3">
                      <a:moveTo>
                        <a:pt x="111151" y="0"/>
                      </a:moveTo>
                      <a:lnTo>
                        <a:pt x="0" y="65253"/>
                      </a:lnTo>
                      <a:lnTo>
                        <a:pt x="0" y="72443"/>
                      </a:lnTo>
                      <a:lnTo>
                        <a:pt x="111189" y="7191"/>
                      </a:lnTo>
                      <a:lnTo>
                        <a:pt x="111151" y="0"/>
                      </a:lnTo>
                      <a:close/>
                    </a:path>
                  </a:pathLst>
                </a:custGeom>
                <a:solidFill>
                  <a:srgbClr val="007F6B"/>
                </a:solidFill>
                <a:ln w="382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5994F42F-A5FC-B2E0-86C5-C76DDAAEBAD4}"/>
                    </a:ext>
                  </a:extLst>
                </p:cNvPr>
                <p:cNvSpPr/>
                <p:nvPr/>
              </p:nvSpPr>
              <p:spPr>
                <a:xfrm>
                  <a:off x="4371899" y="3825065"/>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770 w 221651"/>
                    <a:gd name="connsiteY5" fmla="*/ 65252 h 130504"/>
                    <a:gd name="connsiteX6" fmla="*/ 111151 w 221651"/>
                    <a:gd name="connsiteY6" fmla="*/ 4016 h 130504"/>
                    <a:gd name="connsiteX7" fmla="*/ 214843 w 221651"/>
                    <a:gd name="connsiteY7" fmla="*/ 65252 h 130504"/>
                    <a:gd name="connsiteX8" fmla="*/ 110462 w 221651"/>
                    <a:gd name="connsiteY8" fmla="*/ 126489 h 130504"/>
                    <a:gd name="connsiteX9" fmla="*/ 6770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770" y="65252"/>
                      </a:moveTo>
                      <a:lnTo>
                        <a:pt x="111151" y="4016"/>
                      </a:lnTo>
                      <a:lnTo>
                        <a:pt x="214843" y="65252"/>
                      </a:lnTo>
                      <a:lnTo>
                        <a:pt x="110462" y="126489"/>
                      </a:lnTo>
                      <a:lnTo>
                        <a:pt x="6770" y="65252"/>
                      </a:lnTo>
                      <a:close/>
                    </a:path>
                  </a:pathLst>
                </a:custGeom>
                <a:solidFill>
                  <a:srgbClr val="007F6B"/>
                </a:solidFill>
                <a:ln w="382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E93F8B99-30BA-6039-4032-FAFB09AA7CCB}"/>
                    </a:ext>
                  </a:extLst>
                </p:cNvPr>
                <p:cNvSpPr/>
                <p:nvPr/>
              </p:nvSpPr>
              <p:spPr>
                <a:xfrm>
                  <a:off x="4240094" y="3971634"/>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0E7B837E-51DF-4444-80D5-5E801255179D}"/>
                    </a:ext>
                  </a:extLst>
                </p:cNvPr>
                <p:cNvSpPr/>
                <p:nvPr/>
              </p:nvSpPr>
              <p:spPr>
                <a:xfrm>
                  <a:off x="4240094" y="3910398"/>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01C2226C-D843-014C-DA81-49B990BE77A7}"/>
                    </a:ext>
                  </a:extLst>
                </p:cNvPr>
                <p:cNvSpPr/>
                <p:nvPr/>
              </p:nvSpPr>
              <p:spPr>
                <a:xfrm>
                  <a:off x="4344475" y="3910398"/>
                  <a:ext cx="103692" cy="68465"/>
                </a:xfrm>
                <a:custGeom>
                  <a:avLst/>
                  <a:gdLst>
                    <a:gd name="connsiteX0" fmla="*/ 103692 w 103692"/>
                    <a:gd name="connsiteY0" fmla="*/ 61236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36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36"/>
                      </a:moveTo>
                      <a:lnTo>
                        <a:pt x="0" y="0"/>
                      </a:lnTo>
                      <a:lnTo>
                        <a:pt x="0" y="7191"/>
                      </a:lnTo>
                      <a:lnTo>
                        <a:pt x="103692"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D40EBDEE-5C07-1503-A4B8-4B95A7F7E139}"/>
                    </a:ext>
                  </a:extLst>
                </p:cNvPr>
                <p:cNvSpPr/>
                <p:nvPr/>
              </p:nvSpPr>
              <p:spPr>
                <a:xfrm>
                  <a:off x="4343786" y="3971634"/>
                  <a:ext cx="104419" cy="68465"/>
                </a:xfrm>
                <a:custGeom>
                  <a:avLst/>
                  <a:gdLst>
                    <a:gd name="connsiteX0" fmla="*/ 104381 w 104419"/>
                    <a:gd name="connsiteY0" fmla="*/ 0 h 68465"/>
                    <a:gd name="connsiteX1" fmla="*/ 0 w 104419"/>
                    <a:gd name="connsiteY1" fmla="*/ 61275 h 68465"/>
                    <a:gd name="connsiteX2" fmla="*/ 38 w 104419"/>
                    <a:gd name="connsiteY2" fmla="*/ 68465 h 68465"/>
                    <a:gd name="connsiteX3" fmla="*/ 104419 w 104419"/>
                    <a:gd name="connsiteY3" fmla="*/ 7229 h 68465"/>
                    <a:gd name="connsiteX4" fmla="*/ 104381 w 104419"/>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65">
                      <a:moveTo>
                        <a:pt x="104381" y="0"/>
                      </a:moveTo>
                      <a:lnTo>
                        <a:pt x="0" y="61275"/>
                      </a:lnTo>
                      <a:lnTo>
                        <a:pt x="38" y="68465"/>
                      </a:lnTo>
                      <a:lnTo>
                        <a:pt x="104419" y="7229"/>
                      </a:lnTo>
                      <a:lnTo>
                        <a:pt x="104381" y="0"/>
                      </a:lnTo>
                      <a:close/>
                    </a:path>
                  </a:pathLst>
                </a:custGeom>
                <a:solidFill>
                  <a:srgbClr val="007F6B"/>
                </a:solidFill>
                <a:ln w="382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C2690351-3DD5-32B4-9663-64E7BC1D16CF}"/>
                    </a:ext>
                  </a:extLst>
                </p:cNvPr>
                <p:cNvSpPr/>
                <p:nvPr/>
              </p:nvSpPr>
              <p:spPr>
                <a:xfrm>
                  <a:off x="4233324" y="3906382"/>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770 w 221651"/>
                    <a:gd name="connsiteY5" fmla="*/ 65252 h 130504"/>
                    <a:gd name="connsiteX6" fmla="*/ 111151 w 221651"/>
                    <a:gd name="connsiteY6" fmla="*/ 4016 h 130504"/>
                    <a:gd name="connsiteX7" fmla="*/ 214843 w 221651"/>
                    <a:gd name="connsiteY7" fmla="*/ 65252 h 130504"/>
                    <a:gd name="connsiteX8" fmla="*/ 110462 w 221651"/>
                    <a:gd name="connsiteY8" fmla="*/ 126489 h 130504"/>
                    <a:gd name="connsiteX9" fmla="*/ 6770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770" y="65252"/>
                      </a:moveTo>
                      <a:lnTo>
                        <a:pt x="111151" y="4016"/>
                      </a:lnTo>
                      <a:lnTo>
                        <a:pt x="214843" y="65252"/>
                      </a:lnTo>
                      <a:lnTo>
                        <a:pt x="110462" y="126489"/>
                      </a:lnTo>
                      <a:lnTo>
                        <a:pt x="6770" y="65214"/>
                      </a:lnTo>
                      <a:close/>
                    </a:path>
                  </a:pathLst>
                </a:custGeom>
                <a:solidFill>
                  <a:srgbClr val="007F6B"/>
                </a:solidFill>
                <a:ln w="382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C1E179A5-9F89-C2FC-74CE-0C4812666190}"/>
                    </a:ext>
                  </a:extLst>
                </p:cNvPr>
                <p:cNvSpPr/>
                <p:nvPr/>
              </p:nvSpPr>
              <p:spPr>
                <a:xfrm>
                  <a:off x="4233324" y="3971634"/>
                  <a:ext cx="110462" cy="72443"/>
                </a:xfrm>
                <a:custGeom>
                  <a:avLst/>
                  <a:gdLst>
                    <a:gd name="connsiteX0" fmla="*/ 110462 w 110462"/>
                    <a:gd name="connsiteY0" fmla="*/ 65253 h 72443"/>
                    <a:gd name="connsiteX1" fmla="*/ 0 w 110462"/>
                    <a:gd name="connsiteY1" fmla="*/ 0 h 72443"/>
                    <a:gd name="connsiteX2" fmla="*/ 0 w 110462"/>
                    <a:gd name="connsiteY2" fmla="*/ 7191 h 72443"/>
                    <a:gd name="connsiteX3" fmla="*/ 110462 w 110462"/>
                    <a:gd name="connsiteY3" fmla="*/ 72443 h 72443"/>
                    <a:gd name="connsiteX4" fmla="*/ 110462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53"/>
                      </a:moveTo>
                      <a:lnTo>
                        <a:pt x="0" y="0"/>
                      </a:lnTo>
                      <a:lnTo>
                        <a:pt x="0" y="7191"/>
                      </a:lnTo>
                      <a:lnTo>
                        <a:pt x="110462"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4EE69AB2-FA11-3FC9-E9E8-368380D2E157}"/>
                    </a:ext>
                  </a:extLst>
                </p:cNvPr>
                <p:cNvSpPr/>
                <p:nvPr/>
              </p:nvSpPr>
              <p:spPr>
                <a:xfrm>
                  <a:off x="4343786" y="3971634"/>
                  <a:ext cx="111189" cy="72443"/>
                </a:xfrm>
                <a:custGeom>
                  <a:avLst/>
                  <a:gdLst>
                    <a:gd name="connsiteX0" fmla="*/ 111189 w 111189"/>
                    <a:gd name="connsiteY0" fmla="*/ 0 h 72443"/>
                    <a:gd name="connsiteX1" fmla="*/ 0 w 111189"/>
                    <a:gd name="connsiteY1" fmla="*/ 65253 h 72443"/>
                    <a:gd name="connsiteX2" fmla="*/ 0 w 111189"/>
                    <a:gd name="connsiteY2" fmla="*/ 72443 h 72443"/>
                    <a:gd name="connsiteX3" fmla="*/ 111189 w 111189"/>
                    <a:gd name="connsiteY3" fmla="*/ 7191 h 72443"/>
                    <a:gd name="connsiteX4" fmla="*/ 111189 w 111189"/>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3">
                      <a:moveTo>
                        <a:pt x="111189" y="0"/>
                      </a:moveTo>
                      <a:lnTo>
                        <a:pt x="0" y="65253"/>
                      </a:lnTo>
                      <a:lnTo>
                        <a:pt x="0"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F79A1915-FB26-3126-0FE5-C5E79F3E30DC}"/>
                    </a:ext>
                  </a:extLst>
                </p:cNvPr>
                <p:cNvSpPr/>
                <p:nvPr/>
              </p:nvSpPr>
              <p:spPr>
                <a:xfrm>
                  <a:off x="4101557" y="4052951"/>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4278E43D-9911-5DC7-A844-B4C85C40E790}"/>
                    </a:ext>
                  </a:extLst>
                </p:cNvPr>
                <p:cNvSpPr/>
                <p:nvPr/>
              </p:nvSpPr>
              <p:spPr>
                <a:xfrm>
                  <a:off x="4101519" y="3991715"/>
                  <a:ext cx="104419" cy="68427"/>
                </a:xfrm>
                <a:custGeom>
                  <a:avLst/>
                  <a:gdLst>
                    <a:gd name="connsiteX0" fmla="*/ 104381 w 104419"/>
                    <a:gd name="connsiteY0" fmla="*/ 0 h 68427"/>
                    <a:gd name="connsiteX1" fmla="*/ 0 w 104419"/>
                    <a:gd name="connsiteY1" fmla="*/ 61236 h 68427"/>
                    <a:gd name="connsiteX2" fmla="*/ 38 w 104419"/>
                    <a:gd name="connsiteY2" fmla="*/ 68427 h 68427"/>
                    <a:gd name="connsiteX3" fmla="*/ 104419 w 104419"/>
                    <a:gd name="connsiteY3" fmla="*/ 7191 h 68427"/>
                    <a:gd name="connsiteX4" fmla="*/ 104381 w 104419"/>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27">
                      <a:moveTo>
                        <a:pt x="104381" y="0"/>
                      </a:moveTo>
                      <a:lnTo>
                        <a:pt x="0" y="61236"/>
                      </a:lnTo>
                      <a:lnTo>
                        <a:pt x="38" y="68427"/>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87EA95B5-9082-AA8C-053A-344D48636D0D}"/>
                    </a:ext>
                  </a:extLst>
                </p:cNvPr>
                <p:cNvSpPr/>
                <p:nvPr/>
              </p:nvSpPr>
              <p:spPr>
                <a:xfrm>
                  <a:off x="4205899" y="3991715"/>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59CFF697-FBAC-A185-833E-29BCC4015B8E}"/>
                    </a:ext>
                  </a:extLst>
                </p:cNvPr>
                <p:cNvSpPr/>
                <p:nvPr/>
              </p:nvSpPr>
              <p:spPr>
                <a:xfrm>
                  <a:off x="4205249" y="4052951"/>
                  <a:ext cx="104380" cy="68465"/>
                </a:xfrm>
                <a:custGeom>
                  <a:avLst/>
                  <a:gdLst>
                    <a:gd name="connsiteX0" fmla="*/ 104343 w 104380"/>
                    <a:gd name="connsiteY0" fmla="*/ 0 h 68465"/>
                    <a:gd name="connsiteX1" fmla="*/ 0 w 104380"/>
                    <a:gd name="connsiteY1" fmla="*/ 61275 h 68465"/>
                    <a:gd name="connsiteX2" fmla="*/ 0 w 104380"/>
                    <a:gd name="connsiteY2" fmla="*/ 68465 h 68465"/>
                    <a:gd name="connsiteX3" fmla="*/ 104381 w 104380"/>
                    <a:gd name="connsiteY3" fmla="*/ 7229 h 68465"/>
                    <a:gd name="connsiteX4" fmla="*/ 104343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3" y="0"/>
                      </a:moveTo>
                      <a:lnTo>
                        <a:pt x="0" y="61275"/>
                      </a:lnTo>
                      <a:lnTo>
                        <a:pt x="0" y="68465"/>
                      </a:lnTo>
                      <a:lnTo>
                        <a:pt x="104381" y="7229"/>
                      </a:lnTo>
                      <a:lnTo>
                        <a:pt x="104343" y="0"/>
                      </a:lnTo>
                      <a:close/>
                    </a:path>
                  </a:pathLst>
                </a:custGeom>
                <a:solidFill>
                  <a:srgbClr val="007F6B"/>
                </a:solidFill>
                <a:ln w="3820"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908356E8-7927-49D7-8510-0A09469FCCE9}"/>
                    </a:ext>
                  </a:extLst>
                </p:cNvPr>
                <p:cNvSpPr/>
                <p:nvPr/>
              </p:nvSpPr>
              <p:spPr>
                <a:xfrm>
                  <a:off x="4094749" y="4052951"/>
                  <a:ext cx="110462" cy="72481"/>
                </a:xfrm>
                <a:custGeom>
                  <a:avLst/>
                  <a:gdLst>
                    <a:gd name="connsiteX0" fmla="*/ 110462 w 110462"/>
                    <a:gd name="connsiteY0" fmla="*/ 65252 h 72481"/>
                    <a:gd name="connsiteX1" fmla="*/ 0 w 110462"/>
                    <a:gd name="connsiteY1" fmla="*/ 0 h 72481"/>
                    <a:gd name="connsiteX2" fmla="*/ 0 w 110462"/>
                    <a:gd name="connsiteY2" fmla="*/ 7229 h 72481"/>
                    <a:gd name="connsiteX3" fmla="*/ 110462 w 110462"/>
                    <a:gd name="connsiteY3" fmla="*/ 72481 h 72481"/>
                    <a:gd name="connsiteX4" fmla="*/ 110462 w 110462"/>
                    <a:gd name="connsiteY4" fmla="*/ 65252 h 7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81">
                      <a:moveTo>
                        <a:pt x="110462" y="65252"/>
                      </a:moveTo>
                      <a:lnTo>
                        <a:pt x="0" y="0"/>
                      </a:lnTo>
                      <a:lnTo>
                        <a:pt x="0" y="7229"/>
                      </a:lnTo>
                      <a:lnTo>
                        <a:pt x="110462" y="72481"/>
                      </a:lnTo>
                      <a:lnTo>
                        <a:pt x="110462" y="65252"/>
                      </a:lnTo>
                      <a:close/>
                    </a:path>
                  </a:pathLst>
                </a:custGeom>
                <a:solidFill>
                  <a:srgbClr val="007F6B"/>
                </a:solidFill>
                <a:ln w="382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114CE545-138D-B788-C608-0CBB349EF667}"/>
                    </a:ext>
                  </a:extLst>
                </p:cNvPr>
                <p:cNvSpPr/>
                <p:nvPr/>
              </p:nvSpPr>
              <p:spPr>
                <a:xfrm>
                  <a:off x="4205211" y="4052951"/>
                  <a:ext cx="111189" cy="72481"/>
                </a:xfrm>
                <a:custGeom>
                  <a:avLst/>
                  <a:gdLst>
                    <a:gd name="connsiteX0" fmla="*/ 111189 w 111189"/>
                    <a:gd name="connsiteY0" fmla="*/ 0 h 72481"/>
                    <a:gd name="connsiteX1" fmla="*/ 0 w 111189"/>
                    <a:gd name="connsiteY1" fmla="*/ 65252 h 72481"/>
                    <a:gd name="connsiteX2" fmla="*/ 0 w 111189"/>
                    <a:gd name="connsiteY2" fmla="*/ 72481 h 72481"/>
                    <a:gd name="connsiteX3" fmla="*/ 111189 w 111189"/>
                    <a:gd name="connsiteY3" fmla="*/ 7191 h 72481"/>
                    <a:gd name="connsiteX4" fmla="*/ 111189 w 111189"/>
                    <a:gd name="connsiteY4" fmla="*/ 0 h 7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81">
                      <a:moveTo>
                        <a:pt x="111189" y="0"/>
                      </a:moveTo>
                      <a:lnTo>
                        <a:pt x="0" y="65252"/>
                      </a:lnTo>
                      <a:lnTo>
                        <a:pt x="0" y="72481"/>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A1CB4C24-A4E5-CA38-750E-3C5C975AB459}"/>
                    </a:ext>
                  </a:extLst>
                </p:cNvPr>
                <p:cNvSpPr/>
                <p:nvPr/>
              </p:nvSpPr>
              <p:spPr>
                <a:xfrm>
                  <a:off x="4094749" y="3987737"/>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1 w 221651"/>
                    <a:gd name="connsiteY3" fmla="*/ 65253 h 130504"/>
                    <a:gd name="connsiteX4" fmla="*/ 111189 w 221651"/>
                    <a:gd name="connsiteY4" fmla="*/ 0 h 130504"/>
                    <a:gd name="connsiteX5" fmla="*/ 6770 w 221651"/>
                    <a:gd name="connsiteY5" fmla="*/ 65214 h 130504"/>
                    <a:gd name="connsiteX6" fmla="*/ 111151 w 221651"/>
                    <a:gd name="connsiteY6" fmla="*/ 3978 h 130504"/>
                    <a:gd name="connsiteX7" fmla="*/ 214843 w 221651"/>
                    <a:gd name="connsiteY7" fmla="*/ 65253 h 130504"/>
                    <a:gd name="connsiteX8" fmla="*/ 110462 w 221651"/>
                    <a:gd name="connsiteY8" fmla="*/ 126489 h 130504"/>
                    <a:gd name="connsiteX9" fmla="*/ 6770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1" y="65253"/>
                      </a:lnTo>
                      <a:lnTo>
                        <a:pt x="111189" y="0"/>
                      </a:lnTo>
                      <a:close/>
                      <a:moveTo>
                        <a:pt x="6770" y="65214"/>
                      </a:moveTo>
                      <a:lnTo>
                        <a:pt x="111151" y="3978"/>
                      </a:lnTo>
                      <a:lnTo>
                        <a:pt x="214843" y="65253"/>
                      </a:lnTo>
                      <a:lnTo>
                        <a:pt x="110462" y="126489"/>
                      </a:lnTo>
                      <a:lnTo>
                        <a:pt x="6770" y="65253"/>
                      </a:lnTo>
                      <a:close/>
                    </a:path>
                  </a:pathLst>
                </a:custGeom>
                <a:solidFill>
                  <a:srgbClr val="007F6B"/>
                </a:solidFill>
                <a:ln w="382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2E0DC245-B39B-FD9C-8D36-9978A271F9DB}"/>
                    </a:ext>
                  </a:extLst>
                </p:cNvPr>
                <p:cNvSpPr/>
                <p:nvPr/>
              </p:nvSpPr>
              <p:spPr>
                <a:xfrm>
                  <a:off x="3962982" y="4134306"/>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F44E3E6B-C566-354E-ED1B-BBBD54B3D026}"/>
                    </a:ext>
                  </a:extLst>
                </p:cNvPr>
                <p:cNvSpPr/>
                <p:nvPr/>
              </p:nvSpPr>
              <p:spPr>
                <a:xfrm>
                  <a:off x="3962982" y="4073032"/>
                  <a:ext cx="104380" cy="68465"/>
                </a:xfrm>
                <a:custGeom>
                  <a:avLst/>
                  <a:gdLst>
                    <a:gd name="connsiteX0" fmla="*/ 104343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43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3" y="0"/>
                      </a:moveTo>
                      <a:lnTo>
                        <a:pt x="0" y="61275"/>
                      </a:lnTo>
                      <a:lnTo>
                        <a:pt x="0" y="68465"/>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A6F087F1-1FD2-1BC3-2EA6-8EDD123E293B}"/>
                    </a:ext>
                  </a:extLst>
                </p:cNvPr>
                <p:cNvSpPr/>
                <p:nvPr/>
              </p:nvSpPr>
              <p:spPr>
                <a:xfrm>
                  <a:off x="4067324" y="4073032"/>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C7A05A4D-19C9-CC06-777C-5B3EAF861BEF}"/>
                    </a:ext>
                  </a:extLst>
                </p:cNvPr>
                <p:cNvSpPr/>
                <p:nvPr/>
              </p:nvSpPr>
              <p:spPr>
                <a:xfrm>
                  <a:off x="4066674" y="4134306"/>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B2E154EF-9A6D-28B8-668C-E57C44AFAD68}"/>
                    </a:ext>
                  </a:extLst>
                </p:cNvPr>
                <p:cNvSpPr/>
                <p:nvPr/>
              </p:nvSpPr>
              <p:spPr>
                <a:xfrm>
                  <a:off x="3956173" y="4134306"/>
                  <a:ext cx="110500" cy="72442"/>
                </a:xfrm>
                <a:custGeom>
                  <a:avLst/>
                  <a:gdLst>
                    <a:gd name="connsiteX0" fmla="*/ 110462 w 110500"/>
                    <a:gd name="connsiteY0" fmla="*/ 65252 h 72442"/>
                    <a:gd name="connsiteX1" fmla="*/ 0 w 110500"/>
                    <a:gd name="connsiteY1" fmla="*/ 0 h 72442"/>
                    <a:gd name="connsiteX2" fmla="*/ 38 w 110500"/>
                    <a:gd name="connsiteY2" fmla="*/ 7191 h 72442"/>
                    <a:gd name="connsiteX3" fmla="*/ 110501 w 110500"/>
                    <a:gd name="connsiteY3" fmla="*/ 72443 h 72442"/>
                    <a:gd name="connsiteX4" fmla="*/ 110462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2"/>
                      </a:moveTo>
                      <a:lnTo>
                        <a:pt x="0" y="0"/>
                      </a:lnTo>
                      <a:lnTo>
                        <a:pt x="38" y="7191"/>
                      </a:lnTo>
                      <a:lnTo>
                        <a:pt x="110501"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5432BF9E-3B88-3F7D-2E55-1004C50D3161}"/>
                    </a:ext>
                  </a:extLst>
                </p:cNvPr>
                <p:cNvSpPr/>
                <p:nvPr/>
              </p:nvSpPr>
              <p:spPr>
                <a:xfrm>
                  <a:off x="4066636" y="4134306"/>
                  <a:ext cx="111227" cy="72442"/>
                </a:xfrm>
                <a:custGeom>
                  <a:avLst/>
                  <a:gdLst>
                    <a:gd name="connsiteX0" fmla="*/ 111189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52"/>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D0083F3A-2493-0399-B69B-FA21DA33CBAD}"/>
                    </a:ext>
                  </a:extLst>
                </p:cNvPr>
                <p:cNvSpPr/>
                <p:nvPr/>
              </p:nvSpPr>
              <p:spPr>
                <a:xfrm>
                  <a:off x="3956173" y="4069054"/>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808 w 221651"/>
                    <a:gd name="connsiteY5" fmla="*/ 65253 h 130504"/>
                    <a:gd name="connsiteX6" fmla="*/ 111189 w 221651"/>
                    <a:gd name="connsiteY6" fmla="*/ 4016 h 130504"/>
                    <a:gd name="connsiteX7" fmla="*/ 214882 w 221651"/>
                    <a:gd name="connsiteY7" fmla="*/ 65253 h 130504"/>
                    <a:gd name="connsiteX8" fmla="*/ 110501 w 221651"/>
                    <a:gd name="connsiteY8" fmla="*/ 126489 h 130504"/>
                    <a:gd name="connsiteX9" fmla="*/ 6808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808" y="65253"/>
                      </a:moveTo>
                      <a:lnTo>
                        <a:pt x="111189" y="4016"/>
                      </a:lnTo>
                      <a:lnTo>
                        <a:pt x="214882" y="65253"/>
                      </a:lnTo>
                      <a:lnTo>
                        <a:pt x="110501" y="126489"/>
                      </a:lnTo>
                      <a:lnTo>
                        <a:pt x="6808" y="65253"/>
                      </a:lnTo>
                      <a:close/>
                    </a:path>
                  </a:pathLst>
                </a:custGeom>
                <a:solidFill>
                  <a:srgbClr val="007F6B"/>
                </a:solidFill>
                <a:ln w="382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0298581E-DCB0-38D3-85B3-C96D99D9A55B}"/>
                    </a:ext>
                  </a:extLst>
                </p:cNvPr>
                <p:cNvSpPr/>
                <p:nvPr/>
              </p:nvSpPr>
              <p:spPr>
                <a:xfrm>
                  <a:off x="3824406" y="4215623"/>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B2E80713-C90F-5702-55C6-2DBDA3BEF79B}"/>
                    </a:ext>
                  </a:extLst>
                </p:cNvPr>
                <p:cNvSpPr/>
                <p:nvPr/>
              </p:nvSpPr>
              <p:spPr>
                <a:xfrm>
                  <a:off x="3824406" y="4154349"/>
                  <a:ext cx="104380" cy="68465"/>
                </a:xfrm>
                <a:custGeom>
                  <a:avLst/>
                  <a:gdLst>
                    <a:gd name="connsiteX0" fmla="*/ 104381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0"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641216CE-CB61-08CE-4FCD-41390DB8FCAC}"/>
                    </a:ext>
                  </a:extLst>
                </p:cNvPr>
                <p:cNvSpPr/>
                <p:nvPr/>
              </p:nvSpPr>
              <p:spPr>
                <a:xfrm>
                  <a:off x="3928787" y="4154349"/>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394B170B-746C-6248-E547-3CACE134D441}"/>
                    </a:ext>
                  </a:extLst>
                </p:cNvPr>
                <p:cNvSpPr/>
                <p:nvPr/>
              </p:nvSpPr>
              <p:spPr>
                <a:xfrm>
                  <a:off x="3928099" y="4215623"/>
                  <a:ext cx="104380" cy="68427"/>
                </a:xfrm>
                <a:custGeom>
                  <a:avLst/>
                  <a:gdLst>
                    <a:gd name="connsiteX0" fmla="*/ 104381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0"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76A448C5-99D1-DF30-FD78-F261C858A1EB}"/>
                    </a:ext>
                  </a:extLst>
                </p:cNvPr>
                <p:cNvSpPr/>
                <p:nvPr/>
              </p:nvSpPr>
              <p:spPr>
                <a:xfrm>
                  <a:off x="3817598" y="4150332"/>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1 w 221651"/>
                    <a:gd name="connsiteY3" fmla="*/ 65253 h 130504"/>
                    <a:gd name="connsiteX4" fmla="*/ 111189 w 221651"/>
                    <a:gd name="connsiteY4" fmla="*/ 0 h 130504"/>
                    <a:gd name="connsiteX5" fmla="*/ 6808 w 221651"/>
                    <a:gd name="connsiteY5" fmla="*/ 65291 h 130504"/>
                    <a:gd name="connsiteX6" fmla="*/ 111189 w 221651"/>
                    <a:gd name="connsiteY6" fmla="*/ 4055 h 130504"/>
                    <a:gd name="connsiteX7" fmla="*/ 214881 w 221651"/>
                    <a:gd name="connsiteY7" fmla="*/ 65329 h 130504"/>
                    <a:gd name="connsiteX8" fmla="*/ 110501 w 221651"/>
                    <a:gd name="connsiteY8" fmla="*/ 126565 h 130504"/>
                    <a:gd name="connsiteX9" fmla="*/ 6808 w 221651"/>
                    <a:gd name="connsiteY9" fmla="*/ 65329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1" y="65253"/>
                      </a:lnTo>
                      <a:lnTo>
                        <a:pt x="111189" y="0"/>
                      </a:lnTo>
                      <a:close/>
                      <a:moveTo>
                        <a:pt x="6808" y="65291"/>
                      </a:moveTo>
                      <a:lnTo>
                        <a:pt x="111189" y="4055"/>
                      </a:lnTo>
                      <a:lnTo>
                        <a:pt x="214881" y="65329"/>
                      </a:lnTo>
                      <a:lnTo>
                        <a:pt x="110501" y="126565"/>
                      </a:lnTo>
                      <a:lnTo>
                        <a:pt x="6808" y="65329"/>
                      </a:lnTo>
                      <a:close/>
                    </a:path>
                  </a:pathLst>
                </a:custGeom>
                <a:solidFill>
                  <a:srgbClr val="007F6B"/>
                </a:solidFill>
                <a:ln w="382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321FFD11-510E-D780-CF9A-C47A98576B4C}"/>
                    </a:ext>
                  </a:extLst>
                </p:cNvPr>
                <p:cNvSpPr/>
                <p:nvPr/>
              </p:nvSpPr>
              <p:spPr>
                <a:xfrm>
                  <a:off x="3817598" y="4215623"/>
                  <a:ext cx="110500" cy="72442"/>
                </a:xfrm>
                <a:custGeom>
                  <a:avLst/>
                  <a:gdLst>
                    <a:gd name="connsiteX0" fmla="*/ 110462 w 110500"/>
                    <a:gd name="connsiteY0" fmla="*/ 65252 h 72442"/>
                    <a:gd name="connsiteX1" fmla="*/ 0 w 110500"/>
                    <a:gd name="connsiteY1" fmla="*/ 0 h 72442"/>
                    <a:gd name="connsiteX2" fmla="*/ 38 w 110500"/>
                    <a:gd name="connsiteY2" fmla="*/ 7191 h 72442"/>
                    <a:gd name="connsiteX3" fmla="*/ 110501 w 110500"/>
                    <a:gd name="connsiteY3" fmla="*/ 72443 h 72442"/>
                    <a:gd name="connsiteX4" fmla="*/ 110462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2"/>
                      </a:moveTo>
                      <a:lnTo>
                        <a:pt x="0" y="0"/>
                      </a:lnTo>
                      <a:lnTo>
                        <a:pt x="38" y="7191"/>
                      </a:lnTo>
                      <a:lnTo>
                        <a:pt x="110501"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852F8CCF-58DC-DF04-099B-EE00B6599D71}"/>
                    </a:ext>
                  </a:extLst>
                </p:cNvPr>
                <p:cNvSpPr/>
                <p:nvPr/>
              </p:nvSpPr>
              <p:spPr>
                <a:xfrm>
                  <a:off x="3928061" y="4215623"/>
                  <a:ext cx="111227" cy="72442"/>
                </a:xfrm>
                <a:custGeom>
                  <a:avLst/>
                  <a:gdLst>
                    <a:gd name="connsiteX0" fmla="*/ 111189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52"/>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2007723C-8FF8-9591-9E45-82BB7BC7DB44}"/>
                    </a:ext>
                  </a:extLst>
                </p:cNvPr>
                <p:cNvSpPr/>
                <p:nvPr/>
              </p:nvSpPr>
              <p:spPr>
                <a:xfrm>
                  <a:off x="3685831" y="4296940"/>
                  <a:ext cx="103730" cy="68427"/>
                </a:xfrm>
                <a:custGeom>
                  <a:avLst/>
                  <a:gdLst>
                    <a:gd name="connsiteX0" fmla="*/ 103692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38"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AA98DD45-4259-E3A0-3CFA-1C53C39F725C}"/>
                    </a:ext>
                  </a:extLst>
                </p:cNvPr>
                <p:cNvSpPr/>
                <p:nvPr/>
              </p:nvSpPr>
              <p:spPr>
                <a:xfrm>
                  <a:off x="3685831" y="4235666"/>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3B54B9F0-F7D7-B53B-39CB-C6A3BAE24FB0}"/>
                    </a:ext>
                  </a:extLst>
                </p:cNvPr>
                <p:cNvSpPr/>
                <p:nvPr/>
              </p:nvSpPr>
              <p:spPr>
                <a:xfrm>
                  <a:off x="3790212" y="4235666"/>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0E93B04E-E952-AD2A-ADF4-4058FAE89A53}"/>
                    </a:ext>
                  </a:extLst>
                </p:cNvPr>
                <p:cNvSpPr/>
                <p:nvPr/>
              </p:nvSpPr>
              <p:spPr>
                <a:xfrm>
                  <a:off x="3789524" y="4296940"/>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06FC0B49-BF81-818F-E3C6-CE38325D52CA}"/>
                    </a:ext>
                  </a:extLst>
                </p:cNvPr>
                <p:cNvSpPr/>
                <p:nvPr/>
              </p:nvSpPr>
              <p:spPr>
                <a:xfrm>
                  <a:off x="3679061" y="4231688"/>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1 w 221651"/>
                    <a:gd name="connsiteY3" fmla="*/ 65253 h 130504"/>
                    <a:gd name="connsiteX4" fmla="*/ 111189 w 221651"/>
                    <a:gd name="connsiteY4" fmla="*/ 0 h 130504"/>
                    <a:gd name="connsiteX5" fmla="*/ 6770 w 221651"/>
                    <a:gd name="connsiteY5" fmla="*/ 65253 h 130504"/>
                    <a:gd name="connsiteX6" fmla="*/ 111151 w 221651"/>
                    <a:gd name="connsiteY6" fmla="*/ 4016 h 130504"/>
                    <a:gd name="connsiteX7" fmla="*/ 214843 w 221651"/>
                    <a:gd name="connsiteY7" fmla="*/ 65291 h 130504"/>
                    <a:gd name="connsiteX8" fmla="*/ 110462 w 221651"/>
                    <a:gd name="connsiteY8" fmla="*/ 126527 h 130504"/>
                    <a:gd name="connsiteX9" fmla="*/ 6770 w 221651"/>
                    <a:gd name="connsiteY9" fmla="*/ 65291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1" y="65253"/>
                      </a:lnTo>
                      <a:lnTo>
                        <a:pt x="111189" y="0"/>
                      </a:lnTo>
                      <a:close/>
                      <a:moveTo>
                        <a:pt x="6770" y="65253"/>
                      </a:moveTo>
                      <a:lnTo>
                        <a:pt x="111151" y="4016"/>
                      </a:lnTo>
                      <a:lnTo>
                        <a:pt x="214843" y="65291"/>
                      </a:lnTo>
                      <a:lnTo>
                        <a:pt x="110462" y="126527"/>
                      </a:lnTo>
                      <a:lnTo>
                        <a:pt x="6770" y="65291"/>
                      </a:lnTo>
                      <a:close/>
                    </a:path>
                  </a:pathLst>
                </a:custGeom>
                <a:solidFill>
                  <a:srgbClr val="007F6B"/>
                </a:solidFill>
                <a:ln w="382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F7896539-6852-F679-D711-F59FBB94433C}"/>
                    </a:ext>
                  </a:extLst>
                </p:cNvPr>
                <p:cNvSpPr/>
                <p:nvPr/>
              </p:nvSpPr>
              <p:spPr>
                <a:xfrm>
                  <a:off x="3679061" y="4296940"/>
                  <a:ext cx="110462" cy="72442"/>
                </a:xfrm>
                <a:custGeom>
                  <a:avLst/>
                  <a:gdLst>
                    <a:gd name="connsiteX0" fmla="*/ 110424 w 110462"/>
                    <a:gd name="connsiteY0" fmla="*/ 65252 h 72442"/>
                    <a:gd name="connsiteX1" fmla="*/ 0 w 110462"/>
                    <a:gd name="connsiteY1" fmla="*/ 0 h 72442"/>
                    <a:gd name="connsiteX2" fmla="*/ 0 w 110462"/>
                    <a:gd name="connsiteY2" fmla="*/ 7191 h 72442"/>
                    <a:gd name="connsiteX3" fmla="*/ 110462 w 110462"/>
                    <a:gd name="connsiteY3" fmla="*/ 72443 h 72442"/>
                    <a:gd name="connsiteX4" fmla="*/ 110424 w 110462"/>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2">
                      <a:moveTo>
                        <a:pt x="110424" y="65252"/>
                      </a:moveTo>
                      <a:lnTo>
                        <a:pt x="0" y="0"/>
                      </a:lnTo>
                      <a:lnTo>
                        <a:pt x="0" y="7191"/>
                      </a:lnTo>
                      <a:lnTo>
                        <a:pt x="110462" y="72443"/>
                      </a:lnTo>
                      <a:lnTo>
                        <a:pt x="110424" y="65252"/>
                      </a:lnTo>
                      <a:close/>
                    </a:path>
                  </a:pathLst>
                </a:custGeom>
                <a:solidFill>
                  <a:srgbClr val="007F6B"/>
                </a:solidFill>
                <a:ln w="382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68BD2920-8A51-AAEA-A1D2-346EBFAEF0D6}"/>
                    </a:ext>
                  </a:extLst>
                </p:cNvPr>
                <p:cNvSpPr/>
                <p:nvPr/>
              </p:nvSpPr>
              <p:spPr>
                <a:xfrm>
                  <a:off x="3789485" y="4296940"/>
                  <a:ext cx="111227" cy="72442"/>
                </a:xfrm>
                <a:custGeom>
                  <a:avLst/>
                  <a:gdLst>
                    <a:gd name="connsiteX0" fmla="*/ 111189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52"/>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97E8885D-5D10-7DC2-5C9D-1C3627B87EE4}"/>
                    </a:ext>
                  </a:extLst>
                </p:cNvPr>
                <p:cNvSpPr/>
                <p:nvPr/>
              </p:nvSpPr>
              <p:spPr>
                <a:xfrm>
                  <a:off x="3547256" y="4378257"/>
                  <a:ext cx="103730" cy="68426"/>
                </a:xfrm>
                <a:custGeom>
                  <a:avLst/>
                  <a:gdLst>
                    <a:gd name="connsiteX0" fmla="*/ 103692 w 103730"/>
                    <a:gd name="connsiteY0" fmla="*/ 61236 h 68426"/>
                    <a:gd name="connsiteX1" fmla="*/ 0 w 103730"/>
                    <a:gd name="connsiteY1" fmla="*/ 0 h 68426"/>
                    <a:gd name="connsiteX2" fmla="*/ 38 w 103730"/>
                    <a:gd name="connsiteY2" fmla="*/ 7191 h 68426"/>
                    <a:gd name="connsiteX3" fmla="*/ 103731 w 103730"/>
                    <a:gd name="connsiteY3" fmla="*/ 68427 h 68426"/>
                    <a:gd name="connsiteX4" fmla="*/ 103692 w 103730"/>
                    <a:gd name="connsiteY4" fmla="*/ 61236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6">
                      <a:moveTo>
                        <a:pt x="103692" y="61236"/>
                      </a:moveTo>
                      <a:lnTo>
                        <a:pt x="0" y="0"/>
                      </a:lnTo>
                      <a:lnTo>
                        <a:pt x="38"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E24AB499-3B29-96F1-3A42-F85D0A2B3B77}"/>
                    </a:ext>
                  </a:extLst>
                </p:cNvPr>
                <p:cNvSpPr/>
                <p:nvPr/>
              </p:nvSpPr>
              <p:spPr>
                <a:xfrm>
                  <a:off x="3547256" y="4317021"/>
                  <a:ext cx="104419" cy="68427"/>
                </a:xfrm>
                <a:custGeom>
                  <a:avLst/>
                  <a:gdLst>
                    <a:gd name="connsiteX0" fmla="*/ 104381 w 104419"/>
                    <a:gd name="connsiteY0" fmla="*/ 0 h 68427"/>
                    <a:gd name="connsiteX1" fmla="*/ 0 w 104419"/>
                    <a:gd name="connsiteY1" fmla="*/ 61236 h 68427"/>
                    <a:gd name="connsiteX2" fmla="*/ 38 w 104419"/>
                    <a:gd name="connsiteY2" fmla="*/ 68427 h 68427"/>
                    <a:gd name="connsiteX3" fmla="*/ 104419 w 104419"/>
                    <a:gd name="connsiteY3" fmla="*/ 7191 h 68427"/>
                    <a:gd name="connsiteX4" fmla="*/ 104381 w 104419"/>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27">
                      <a:moveTo>
                        <a:pt x="104381" y="0"/>
                      </a:moveTo>
                      <a:lnTo>
                        <a:pt x="0" y="61236"/>
                      </a:lnTo>
                      <a:lnTo>
                        <a:pt x="38" y="68427"/>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96AA349A-A89F-81D6-BA24-EC4E313E1CA4}"/>
                    </a:ext>
                  </a:extLst>
                </p:cNvPr>
                <p:cNvSpPr/>
                <p:nvPr/>
              </p:nvSpPr>
              <p:spPr>
                <a:xfrm>
                  <a:off x="3651637" y="4317021"/>
                  <a:ext cx="103730" cy="68427"/>
                </a:xfrm>
                <a:custGeom>
                  <a:avLst/>
                  <a:gdLst>
                    <a:gd name="connsiteX0" fmla="*/ 103692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38"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99730AD6-89FE-AF1A-F90C-69B65B1DB0EF}"/>
                    </a:ext>
                  </a:extLst>
                </p:cNvPr>
                <p:cNvSpPr/>
                <p:nvPr/>
              </p:nvSpPr>
              <p:spPr>
                <a:xfrm>
                  <a:off x="3650948" y="4378257"/>
                  <a:ext cx="104419" cy="68426"/>
                </a:xfrm>
                <a:custGeom>
                  <a:avLst/>
                  <a:gdLst>
                    <a:gd name="connsiteX0" fmla="*/ 104381 w 104419"/>
                    <a:gd name="connsiteY0" fmla="*/ 0 h 68426"/>
                    <a:gd name="connsiteX1" fmla="*/ 0 w 104419"/>
                    <a:gd name="connsiteY1" fmla="*/ 61236 h 68426"/>
                    <a:gd name="connsiteX2" fmla="*/ 38 w 104419"/>
                    <a:gd name="connsiteY2" fmla="*/ 68427 h 68426"/>
                    <a:gd name="connsiteX3" fmla="*/ 104419 w 104419"/>
                    <a:gd name="connsiteY3" fmla="*/ 7191 h 68426"/>
                    <a:gd name="connsiteX4" fmla="*/ 104381 w 104419"/>
                    <a:gd name="connsiteY4" fmla="*/ 0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26">
                      <a:moveTo>
                        <a:pt x="104381" y="0"/>
                      </a:moveTo>
                      <a:lnTo>
                        <a:pt x="0" y="61236"/>
                      </a:lnTo>
                      <a:lnTo>
                        <a:pt x="38" y="68427"/>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865C0CA3-96E6-F983-4E24-7B941B665A8B}"/>
                    </a:ext>
                  </a:extLst>
                </p:cNvPr>
                <p:cNvSpPr/>
                <p:nvPr/>
              </p:nvSpPr>
              <p:spPr>
                <a:xfrm>
                  <a:off x="3540486" y="4313004"/>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770 w 221651"/>
                    <a:gd name="connsiteY5" fmla="*/ 65253 h 130504"/>
                    <a:gd name="connsiteX6" fmla="*/ 111113 w 221651"/>
                    <a:gd name="connsiteY6" fmla="*/ 4016 h 130504"/>
                    <a:gd name="connsiteX7" fmla="*/ 214805 w 221651"/>
                    <a:gd name="connsiteY7" fmla="*/ 65253 h 130504"/>
                    <a:gd name="connsiteX8" fmla="*/ 110424 w 221651"/>
                    <a:gd name="connsiteY8" fmla="*/ 126488 h 130504"/>
                    <a:gd name="connsiteX9" fmla="*/ 6732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770" y="65253"/>
                      </a:moveTo>
                      <a:lnTo>
                        <a:pt x="111113" y="4016"/>
                      </a:lnTo>
                      <a:lnTo>
                        <a:pt x="214805" y="65253"/>
                      </a:lnTo>
                      <a:lnTo>
                        <a:pt x="110424" y="126488"/>
                      </a:lnTo>
                      <a:lnTo>
                        <a:pt x="6732" y="65253"/>
                      </a:lnTo>
                      <a:close/>
                    </a:path>
                  </a:pathLst>
                </a:custGeom>
                <a:solidFill>
                  <a:srgbClr val="007F6B"/>
                </a:solidFill>
                <a:ln w="382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C2B5CF9E-FFD2-B12B-2C78-1B731ABF697C}"/>
                    </a:ext>
                  </a:extLst>
                </p:cNvPr>
                <p:cNvSpPr/>
                <p:nvPr/>
              </p:nvSpPr>
              <p:spPr>
                <a:xfrm>
                  <a:off x="3540486" y="4378257"/>
                  <a:ext cx="110462" cy="72442"/>
                </a:xfrm>
                <a:custGeom>
                  <a:avLst/>
                  <a:gdLst>
                    <a:gd name="connsiteX0" fmla="*/ 110462 w 110462"/>
                    <a:gd name="connsiteY0" fmla="*/ 65252 h 72442"/>
                    <a:gd name="connsiteX1" fmla="*/ 0 w 110462"/>
                    <a:gd name="connsiteY1" fmla="*/ 0 h 72442"/>
                    <a:gd name="connsiteX2" fmla="*/ 0 w 110462"/>
                    <a:gd name="connsiteY2" fmla="*/ 7191 h 72442"/>
                    <a:gd name="connsiteX3" fmla="*/ 110462 w 110462"/>
                    <a:gd name="connsiteY3" fmla="*/ 72443 h 72442"/>
                    <a:gd name="connsiteX4" fmla="*/ 110462 w 110462"/>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2">
                      <a:moveTo>
                        <a:pt x="110462" y="65252"/>
                      </a:moveTo>
                      <a:lnTo>
                        <a:pt x="0" y="0"/>
                      </a:lnTo>
                      <a:lnTo>
                        <a:pt x="0" y="7191"/>
                      </a:lnTo>
                      <a:lnTo>
                        <a:pt x="110462"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24004EB4-9817-CF4F-88E9-DAE20AFBAAB9}"/>
                    </a:ext>
                  </a:extLst>
                </p:cNvPr>
                <p:cNvSpPr/>
                <p:nvPr/>
              </p:nvSpPr>
              <p:spPr>
                <a:xfrm>
                  <a:off x="3650948" y="4378257"/>
                  <a:ext cx="111189" cy="72442"/>
                </a:xfrm>
                <a:custGeom>
                  <a:avLst/>
                  <a:gdLst>
                    <a:gd name="connsiteX0" fmla="*/ 111189 w 111189"/>
                    <a:gd name="connsiteY0" fmla="*/ 0 h 72442"/>
                    <a:gd name="connsiteX1" fmla="*/ 0 w 111189"/>
                    <a:gd name="connsiteY1" fmla="*/ 65252 h 72442"/>
                    <a:gd name="connsiteX2" fmla="*/ 0 w 111189"/>
                    <a:gd name="connsiteY2" fmla="*/ 72443 h 72442"/>
                    <a:gd name="connsiteX3" fmla="*/ 111189 w 111189"/>
                    <a:gd name="connsiteY3" fmla="*/ 7191 h 72442"/>
                    <a:gd name="connsiteX4" fmla="*/ 111189 w 111189"/>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2">
                      <a:moveTo>
                        <a:pt x="111189" y="0"/>
                      </a:moveTo>
                      <a:lnTo>
                        <a:pt x="0" y="65252"/>
                      </a:lnTo>
                      <a:lnTo>
                        <a:pt x="0"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D2CEA300-832E-6436-117C-CBA1C6A3A8F5}"/>
                    </a:ext>
                  </a:extLst>
                </p:cNvPr>
                <p:cNvSpPr/>
                <p:nvPr/>
              </p:nvSpPr>
              <p:spPr>
                <a:xfrm>
                  <a:off x="3408719" y="4459573"/>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05CDAF7-E0C8-DCF2-E577-1269B6CB8F41}"/>
                    </a:ext>
                  </a:extLst>
                </p:cNvPr>
                <p:cNvSpPr/>
                <p:nvPr/>
              </p:nvSpPr>
              <p:spPr>
                <a:xfrm>
                  <a:off x="3408681" y="4398338"/>
                  <a:ext cx="104380" cy="68426"/>
                </a:xfrm>
                <a:custGeom>
                  <a:avLst/>
                  <a:gdLst>
                    <a:gd name="connsiteX0" fmla="*/ 104381 w 104380"/>
                    <a:gd name="connsiteY0" fmla="*/ 0 h 68426"/>
                    <a:gd name="connsiteX1" fmla="*/ 0 w 104380"/>
                    <a:gd name="connsiteY1" fmla="*/ 61236 h 68426"/>
                    <a:gd name="connsiteX2" fmla="*/ 38 w 104380"/>
                    <a:gd name="connsiteY2" fmla="*/ 68427 h 68426"/>
                    <a:gd name="connsiteX3" fmla="*/ 104381 w 104380"/>
                    <a:gd name="connsiteY3" fmla="*/ 7191 h 68426"/>
                    <a:gd name="connsiteX4" fmla="*/ 104381 w 104380"/>
                    <a:gd name="connsiteY4" fmla="*/ 0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6">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75201D7D-B459-D7DB-F5A6-7BB3761AC362}"/>
                    </a:ext>
                  </a:extLst>
                </p:cNvPr>
                <p:cNvSpPr/>
                <p:nvPr/>
              </p:nvSpPr>
              <p:spPr>
                <a:xfrm>
                  <a:off x="3513062" y="4398338"/>
                  <a:ext cx="103730" cy="68426"/>
                </a:xfrm>
                <a:custGeom>
                  <a:avLst/>
                  <a:gdLst>
                    <a:gd name="connsiteX0" fmla="*/ 103692 w 103730"/>
                    <a:gd name="connsiteY0" fmla="*/ 61236 h 68426"/>
                    <a:gd name="connsiteX1" fmla="*/ 0 w 103730"/>
                    <a:gd name="connsiteY1" fmla="*/ 0 h 68426"/>
                    <a:gd name="connsiteX2" fmla="*/ 0 w 103730"/>
                    <a:gd name="connsiteY2" fmla="*/ 7191 h 68426"/>
                    <a:gd name="connsiteX3" fmla="*/ 103731 w 103730"/>
                    <a:gd name="connsiteY3" fmla="*/ 68427 h 68426"/>
                    <a:gd name="connsiteX4" fmla="*/ 103692 w 103730"/>
                    <a:gd name="connsiteY4" fmla="*/ 61236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6">
                      <a:moveTo>
                        <a:pt x="103692" y="61236"/>
                      </a:moveTo>
                      <a:lnTo>
                        <a:pt x="0" y="0"/>
                      </a:lnTo>
                      <a:lnTo>
                        <a:pt x="0"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CA019934-B0A5-CE4A-5DB9-773FE9465CB1}"/>
                    </a:ext>
                  </a:extLst>
                </p:cNvPr>
                <p:cNvSpPr/>
                <p:nvPr/>
              </p:nvSpPr>
              <p:spPr>
                <a:xfrm>
                  <a:off x="3512411" y="4459573"/>
                  <a:ext cx="104380" cy="68465"/>
                </a:xfrm>
                <a:custGeom>
                  <a:avLst/>
                  <a:gdLst>
                    <a:gd name="connsiteX0" fmla="*/ 104343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43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3" y="0"/>
                      </a:moveTo>
                      <a:lnTo>
                        <a:pt x="0" y="61275"/>
                      </a:lnTo>
                      <a:lnTo>
                        <a:pt x="0" y="68465"/>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68D061E0-5D25-3CA5-794F-440394905C34}"/>
                    </a:ext>
                  </a:extLst>
                </p:cNvPr>
                <p:cNvSpPr/>
                <p:nvPr/>
              </p:nvSpPr>
              <p:spPr>
                <a:xfrm>
                  <a:off x="3401911" y="4459573"/>
                  <a:ext cx="110462" cy="72443"/>
                </a:xfrm>
                <a:custGeom>
                  <a:avLst/>
                  <a:gdLst>
                    <a:gd name="connsiteX0" fmla="*/ 110462 w 110462"/>
                    <a:gd name="connsiteY0" fmla="*/ 65253 h 72443"/>
                    <a:gd name="connsiteX1" fmla="*/ 0 w 110462"/>
                    <a:gd name="connsiteY1" fmla="*/ 0 h 72443"/>
                    <a:gd name="connsiteX2" fmla="*/ 0 w 110462"/>
                    <a:gd name="connsiteY2" fmla="*/ 7191 h 72443"/>
                    <a:gd name="connsiteX3" fmla="*/ 110462 w 110462"/>
                    <a:gd name="connsiteY3" fmla="*/ 72443 h 72443"/>
                    <a:gd name="connsiteX4" fmla="*/ 110462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53"/>
                      </a:moveTo>
                      <a:lnTo>
                        <a:pt x="0" y="0"/>
                      </a:lnTo>
                      <a:lnTo>
                        <a:pt x="0" y="7191"/>
                      </a:lnTo>
                      <a:lnTo>
                        <a:pt x="110462"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F44DDA2D-EC70-F050-43BB-C6B9E367C995}"/>
                    </a:ext>
                  </a:extLst>
                </p:cNvPr>
                <p:cNvSpPr/>
                <p:nvPr/>
              </p:nvSpPr>
              <p:spPr>
                <a:xfrm>
                  <a:off x="3512373" y="4459573"/>
                  <a:ext cx="111189" cy="72443"/>
                </a:xfrm>
                <a:custGeom>
                  <a:avLst/>
                  <a:gdLst>
                    <a:gd name="connsiteX0" fmla="*/ 111189 w 111189"/>
                    <a:gd name="connsiteY0" fmla="*/ 0 h 72443"/>
                    <a:gd name="connsiteX1" fmla="*/ 0 w 111189"/>
                    <a:gd name="connsiteY1" fmla="*/ 65253 h 72443"/>
                    <a:gd name="connsiteX2" fmla="*/ 0 w 111189"/>
                    <a:gd name="connsiteY2" fmla="*/ 72443 h 72443"/>
                    <a:gd name="connsiteX3" fmla="*/ 111189 w 111189"/>
                    <a:gd name="connsiteY3" fmla="*/ 7191 h 72443"/>
                    <a:gd name="connsiteX4" fmla="*/ 111189 w 111189"/>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3">
                      <a:moveTo>
                        <a:pt x="111189" y="0"/>
                      </a:moveTo>
                      <a:lnTo>
                        <a:pt x="0" y="65253"/>
                      </a:lnTo>
                      <a:lnTo>
                        <a:pt x="0"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04F364DF-C354-D9F1-5FB8-4E6513EE7BDC}"/>
                    </a:ext>
                  </a:extLst>
                </p:cNvPr>
                <p:cNvSpPr/>
                <p:nvPr/>
              </p:nvSpPr>
              <p:spPr>
                <a:xfrm>
                  <a:off x="3401911" y="4394321"/>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1 w 221651"/>
                    <a:gd name="connsiteY3" fmla="*/ 65252 h 130504"/>
                    <a:gd name="connsiteX4" fmla="*/ 111189 w 221651"/>
                    <a:gd name="connsiteY4" fmla="*/ 0 h 130504"/>
                    <a:gd name="connsiteX5" fmla="*/ 6770 w 221651"/>
                    <a:gd name="connsiteY5" fmla="*/ 65252 h 130504"/>
                    <a:gd name="connsiteX6" fmla="*/ 111151 w 221651"/>
                    <a:gd name="connsiteY6" fmla="*/ 4016 h 130504"/>
                    <a:gd name="connsiteX7" fmla="*/ 214843 w 221651"/>
                    <a:gd name="connsiteY7" fmla="*/ 65290 h 130504"/>
                    <a:gd name="connsiteX8" fmla="*/ 110462 w 221651"/>
                    <a:gd name="connsiteY8" fmla="*/ 126527 h 130504"/>
                    <a:gd name="connsiteX9" fmla="*/ 6770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1" y="65252"/>
                      </a:lnTo>
                      <a:lnTo>
                        <a:pt x="111189" y="0"/>
                      </a:lnTo>
                      <a:close/>
                      <a:moveTo>
                        <a:pt x="6770" y="65252"/>
                      </a:moveTo>
                      <a:lnTo>
                        <a:pt x="111151" y="4016"/>
                      </a:lnTo>
                      <a:lnTo>
                        <a:pt x="214843" y="65290"/>
                      </a:lnTo>
                      <a:lnTo>
                        <a:pt x="110462" y="126527"/>
                      </a:lnTo>
                      <a:lnTo>
                        <a:pt x="6770" y="65252"/>
                      </a:lnTo>
                      <a:close/>
                    </a:path>
                  </a:pathLst>
                </a:custGeom>
                <a:solidFill>
                  <a:srgbClr val="007F6B"/>
                </a:solidFill>
                <a:ln w="3820"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4F0153F5-9159-2393-AE9E-D999DA74E3F9}"/>
                    </a:ext>
                  </a:extLst>
                </p:cNvPr>
                <p:cNvSpPr/>
                <p:nvPr/>
              </p:nvSpPr>
              <p:spPr>
                <a:xfrm>
                  <a:off x="3270144" y="4540890"/>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11227EDD-32B9-C5FC-C93A-8D3403B1997A}"/>
                    </a:ext>
                  </a:extLst>
                </p:cNvPr>
                <p:cNvSpPr/>
                <p:nvPr/>
              </p:nvSpPr>
              <p:spPr>
                <a:xfrm>
                  <a:off x="3270144" y="4479654"/>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D6427B3A-C0BE-F285-7A78-DCF2DA934B80}"/>
                    </a:ext>
                  </a:extLst>
                </p:cNvPr>
                <p:cNvSpPr/>
                <p:nvPr/>
              </p:nvSpPr>
              <p:spPr>
                <a:xfrm>
                  <a:off x="3374486" y="4479654"/>
                  <a:ext cx="103730" cy="68427"/>
                </a:xfrm>
                <a:custGeom>
                  <a:avLst/>
                  <a:gdLst>
                    <a:gd name="connsiteX0" fmla="*/ 103692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38"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FF93A8B8-9A3F-09A2-6611-41D0F0FA2BF3}"/>
                    </a:ext>
                  </a:extLst>
                </p:cNvPr>
                <p:cNvSpPr/>
                <p:nvPr/>
              </p:nvSpPr>
              <p:spPr>
                <a:xfrm>
                  <a:off x="3373836" y="4540890"/>
                  <a:ext cx="104380" cy="68465"/>
                </a:xfrm>
                <a:custGeom>
                  <a:avLst/>
                  <a:gdLst>
                    <a:gd name="connsiteX0" fmla="*/ 104381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0"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4B2BF459-92FB-D779-6ADC-80ADB95FAA4D}"/>
                    </a:ext>
                  </a:extLst>
                </p:cNvPr>
                <p:cNvSpPr/>
                <p:nvPr/>
              </p:nvSpPr>
              <p:spPr>
                <a:xfrm>
                  <a:off x="3263336" y="4475638"/>
                  <a:ext cx="221651" cy="130504"/>
                </a:xfrm>
                <a:custGeom>
                  <a:avLst/>
                  <a:gdLst>
                    <a:gd name="connsiteX0" fmla="*/ 221651 w 221651"/>
                    <a:gd name="connsiteY0" fmla="*/ 65252 h 130504"/>
                    <a:gd name="connsiteX1" fmla="*/ 111189 w 221651"/>
                    <a:gd name="connsiteY1" fmla="*/ 0 h 130504"/>
                    <a:gd name="connsiteX2" fmla="*/ 0 w 221651"/>
                    <a:gd name="connsiteY2" fmla="*/ 65252 h 130504"/>
                    <a:gd name="connsiteX3" fmla="*/ 110462 w 221651"/>
                    <a:gd name="connsiteY3" fmla="*/ 130505 h 130504"/>
                    <a:gd name="connsiteX4" fmla="*/ 221651 w 221651"/>
                    <a:gd name="connsiteY4" fmla="*/ 65252 h 130504"/>
                    <a:gd name="connsiteX5" fmla="*/ 111151 w 221651"/>
                    <a:gd name="connsiteY5" fmla="*/ 4016 h 130504"/>
                    <a:gd name="connsiteX6" fmla="*/ 214843 w 221651"/>
                    <a:gd name="connsiteY6" fmla="*/ 65252 h 130504"/>
                    <a:gd name="connsiteX7" fmla="*/ 110462 w 221651"/>
                    <a:gd name="connsiteY7" fmla="*/ 126488 h 130504"/>
                    <a:gd name="connsiteX8" fmla="*/ 6770 w 221651"/>
                    <a:gd name="connsiteY8" fmla="*/ 65214 h 130504"/>
                    <a:gd name="connsiteX9" fmla="*/ 111151 w 221651"/>
                    <a:gd name="connsiteY9" fmla="*/ 3978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221651" y="65252"/>
                      </a:moveTo>
                      <a:lnTo>
                        <a:pt x="111189" y="0"/>
                      </a:lnTo>
                      <a:lnTo>
                        <a:pt x="0" y="65252"/>
                      </a:lnTo>
                      <a:lnTo>
                        <a:pt x="110462" y="130505"/>
                      </a:lnTo>
                      <a:lnTo>
                        <a:pt x="221651" y="65252"/>
                      </a:lnTo>
                      <a:close/>
                      <a:moveTo>
                        <a:pt x="111151" y="4016"/>
                      </a:moveTo>
                      <a:lnTo>
                        <a:pt x="214843" y="65252"/>
                      </a:lnTo>
                      <a:lnTo>
                        <a:pt x="110462" y="126488"/>
                      </a:lnTo>
                      <a:lnTo>
                        <a:pt x="6770" y="65214"/>
                      </a:lnTo>
                      <a:lnTo>
                        <a:pt x="111151" y="3978"/>
                      </a:lnTo>
                      <a:close/>
                    </a:path>
                  </a:pathLst>
                </a:custGeom>
                <a:solidFill>
                  <a:srgbClr val="007F6B"/>
                </a:solidFill>
                <a:ln w="3820"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3470B8CB-A675-CBE8-61BD-415E12317694}"/>
                    </a:ext>
                  </a:extLst>
                </p:cNvPr>
                <p:cNvSpPr/>
                <p:nvPr/>
              </p:nvSpPr>
              <p:spPr>
                <a:xfrm>
                  <a:off x="3263336" y="4540890"/>
                  <a:ext cx="110462" cy="72443"/>
                </a:xfrm>
                <a:custGeom>
                  <a:avLst/>
                  <a:gdLst>
                    <a:gd name="connsiteX0" fmla="*/ 110462 w 110462"/>
                    <a:gd name="connsiteY0" fmla="*/ 65253 h 72443"/>
                    <a:gd name="connsiteX1" fmla="*/ 0 w 110462"/>
                    <a:gd name="connsiteY1" fmla="*/ 0 h 72443"/>
                    <a:gd name="connsiteX2" fmla="*/ 38 w 110462"/>
                    <a:gd name="connsiteY2" fmla="*/ 7191 h 72443"/>
                    <a:gd name="connsiteX3" fmla="*/ 110462 w 110462"/>
                    <a:gd name="connsiteY3" fmla="*/ 72443 h 72443"/>
                    <a:gd name="connsiteX4" fmla="*/ 110462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53"/>
                      </a:moveTo>
                      <a:lnTo>
                        <a:pt x="0" y="0"/>
                      </a:lnTo>
                      <a:lnTo>
                        <a:pt x="38" y="7191"/>
                      </a:lnTo>
                      <a:lnTo>
                        <a:pt x="110462"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D4948E4E-90A9-600B-A7BC-8B569C1140C6}"/>
                    </a:ext>
                  </a:extLst>
                </p:cNvPr>
                <p:cNvSpPr/>
                <p:nvPr/>
              </p:nvSpPr>
              <p:spPr>
                <a:xfrm>
                  <a:off x="3373798" y="4540890"/>
                  <a:ext cx="111227" cy="72443"/>
                </a:xfrm>
                <a:custGeom>
                  <a:avLst/>
                  <a:gdLst>
                    <a:gd name="connsiteX0" fmla="*/ 111189 w 111227"/>
                    <a:gd name="connsiteY0" fmla="*/ 0 h 72443"/>
                    <a:gd name="connsiteX1" fmla="*/ 0 w 111227"/>
                    <a:gd name="connsiteY1" fmla="*/ 65253 h 72443"/>
                    <a:gd name="connsiteX2" fmla="*/ 0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53"/>
                      </a:lnTo>
                      <a:lnTo>
                        <a:pt x="0"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23B3D538-6B13-F959-2CDC-D708A04AAC75}"/>
                    </a:ext>
                  </a:extLst>
                </p:cNvPr>
                <p:cNvSpPr/>
                <p:nvPr/>
              </p:nvSpPr>
              <p:spPr>
                <a:xfrm>
                  <a:off x="3131569" y="4622207"/>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2619AEF6-D998-213B-0CD5-52364892F49D}"/>
                    </a:ext>
                  </a:extLst>
                </p:cNvPr>
                <p:cNvSpPr/>
                <p:nvPr/>
              </p:nvSpPr>
              <p:spPr>
                <a:xfrm>
                  <a:off x="3131569" y="4560971"/>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6251806-9362-4487-300F-044F63949C86}"/>
                    </a:ext>
                  </a:extLst>
                </p:cNvPr>
                <p:cNvSpPr/>
                <p:nvPr/>
              </p:nvSpPr>
              <p:spPr>
                <a:xfrm>
                  <a:off x="3235911" y="4560971"/>
                  <a:ext cx="103730" cy="68427"/>
                </a:xfrm>
                <a:custGeom>
                  <a:avLst/>
                  <a:gdLst>
                    <a:gd name="connsiteX0" fmla="*/ 103731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731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731" y="61236"/>
                      </a:moveTo>
                      <a:lnTo>
                        <a:pt x="0" y="0"/>
                      </a:lnTo>
                      <a:lnTo>
                        <a:pt x="38" y="7191"/>
                      </a:lnTo>
                      <a:lnTo>
                        <a:pt x="103731" y="68427"/>
                      </a:lnTo>
                      <a:lnTo>
                        <a:pt x="103731" y="61236"/>
                      </a:lnTo>
                      <a:close/>
                    </a:path>
                  </a:pathLst>
                </a:custGeom>
                <a:solidFill>
                  <a:srgbClr val="007F6B"/>
                </a:solidFill>
                <a:ln w="3820"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B7CDC174-B596-34B4-09DA-6FD9F0E8DB77}"/>
                    </a:ext>
                  </a:extLst>
                </p:cNvPr>
                <p:cNvSpPr/>
                <p:nvPr/>
              </p:nvSpPr>
              <p:spPr>
                <a:xfrm>
                  <a:off x="3235261" y="4622207"/>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1B36E13-6B1D-8D3A-7BD0-051F11DB9C5B}"/>
                    </a:ext>
                  </a:extLst>
                </p:cNvPr>
                <p:cNvSpPr/>
                <p:nvPr/>
              </p:nvSpPr>
              <p:spPr>
                <a:xfrm>
                  <a:off x="3124760" y="4622207"/>
                  <a:ext cx="110500" cy="72443"/>
                </a:xfrm>
                <a:custGeom>
                  <a:avLst/>
                  <a:gdLst>
                    <a:gd name="connsiteX0" fmla="*/ 110462 w 110500"/>
                    <a:gd name="connsiteY0" fmla="*/ 65253 h 72443"/>
                    <a:gd name="connsiteX1" fmla="*/ 0 w 110500"/>
                    <a:gd name="connsiteY1" fmla="*/ 0 h 72443"/>
                    <a:gd name="connsiteX2" fmla="*/ 38 w 110500"/>
                    <a:gd name="connsiteY2" fmla="*/ 7191 h 72443"/>
                    <a:gd name="connsiteX3" fmla="*/ 110501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38"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F7C006A1-0D3F-BA14-EB80-1608AA6439D2}"/>
                    </a:ext>
                  </a:extLst>
                </p:cNvPr>
                <p:cNvSpPr/>
                <p:nvPr/>
              </p:nvSpPr>
              <p:spPr>
                <a:xfrm>
                  <a:off x="3235223" y="4622207"/>
                  <a:ext cx="111227" cy="72443"/>
                </a:xfrm>
                <a:custGeom>
                  <a:avLst/>
                  <a:gdLst>
                    <a:gd name="connsiteX0" fmla="*/ 111189 w 111227"/>
                    <a:gd name="connsiteY0" fmla="*/ 0 h 72443"/>
                    <a:gd name="connsiteX1" fmla="*/ 0 w 111227"/>
                    <a:gd name="connsiteY1" fmla="*/ 65253 h 72443"/>
                    <a:gd name="connsiteX2" fmla="*/ 38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53"/>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89589989-3C33-981A-3BE8-67732B319EC1}"/>
                    </a:ext>
                  </a:extLst>
                </p:cNvPr>
                <p:cNvSpPr/>
                <p:nvPr/>
              </p:nvSpPr>
              <p:spPr>
                <a:xfrm>
                  <a:off x="3124760" y="4556955"/>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808 w 221651"/>
                    <a:gd name="connsiteY5" fmla="*/ 65252 h 130504"/>
                    <a:gd name="connsiteX6" fmla="*/ 111189 w 221651"/>
                    <a:gd name="connsiteY6" fmla="*/ 4016 h 130504"/>
                    <a:gd name="connsiteX7" fmla="*/ 214881 w 221651"/>
                    <a:gd name="connsiteY7" fmla="*/ 65252 h 130504"/>
                    <a:gd name="connsiteX8" fmla="*/ 110501 w 221651"/>
                    <a:gd name="connsiteY8" fmla="*/ 126488 h 130504"/>
                    <a:gd name="connsiteX9" fmla="*/ 6808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808" y="65252"/>
                      </a:moveTo>
                      <a:lnTo>
                        <a:pt x="111189" y="4016"/>
                      </a:lnTo>
                      <a:lnTo>
                        <a:pt x="214881" y="65252"/>
                      </a:lnTo>
                      <a:lnTo>
                        <a:pt x="110501" y="126488"/>
                      </a:lnTo>
                      <a:lnTo>
                        <a:pt x="6808" y="65252"/>
                      </a:lnTo>
                      <a:close/>
                    </a:path>
                  </a:pathLst>
                </a:custGeom>
                <a:solidFill>
                  <a:srgbClr val="007F6B"/>
                </a:solidFill>
                <a:ln w="3820"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E4ADC8B1-4CE5-C3F1-34D8-5D4409A935C4}"/>
                    </a:ext>
                  </a:extLst>
                </p:cNvPr>
                <p:cNvSpPr/>
                <p:nvPr/>
              </p:nvSpPr>
              <p:spPr>
                <a:xfrm>
                  <a:off x="2992993" y="4703524"/>
                  <a:ext cx="103730" cy="68465"/>
                </a:xfrm>
                <a:custGeom>
                  <a:avLst/>
                  <a:gdLst>
                    <a:gd name="connsiteX0" fmla="*/ 103692 w 103730"/>
                    <a:gd name="connsiteY0" fmla="*/ 61275 h 68465"/>
                    <a:gd name="connsiteX1" fmla="*/ 0 w 103730"/>
                    <a:gd name="connsiteY1" fmla="*/ 0 h 68465"/>
                    <a:gd name="connsiteX2" fmla="*/ 38 w 103730"/>
                    <a:gd name="connsiteY2" fmla="*/ 7229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229"/>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85963D8A-FB10-FA4D-AEE4-7E4A7262A277}"/>
                    </a:ext>
                  </a:extLst>
                </p:cNvPr>
                <p:cNvSpPr/>
                <p:nvPr/>
              </p:nvSpPr>
              <p:spPr>
                <a:xfrm>
                  <a:off x="2992993" y="4642288"/>
                  <a:ext cx="104380" cy="68465"/>
                </a:xfrm>
                <a:custGeom>
                  <a:avLst/>
                  <a:gdLst>
                    <a:gd name="connsiteX0" fmla="*/ 104343 w 104380"/>
                    <a:gd name="connsiteY0" fmla="*/ 0 h 68465"/>
                    <a:gd name="connsiteX1" fmla="*/ 0 w 104380"/>
                    <a:gd name="connsiteY1" fmla="*/ 61236 h 68465"/>
                    <a:gd name="connsiteX2" fmla="*/ 38 w 104380"/>
                    <a:gd name="connsiteY2" fmla="*/ 68465 h 68465"/>
                    <a:gd name="connsiteX3" fmla="*/ 104381 w 104380"/>
                    <a:gd name="connsiteY3" fmla="*/ 7191 h 68465"/>
                    <a:gd name="connsiteX4" fmla="*/ 104343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3" y="0"/>
                      </a:moveTo>
                      <a:lnTo>
                        <a:pt x="0" y="61236"/>
                      </a:lnTo>
                      <a:lnTo>
                        <a:pt x="38" y="68465"/>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F2CEC6A7-7A3D-EC7E-A2AB-39E68B5F4C48}"/>
                    </a:ext>
                  </a:extLst>
                </p:cNvPr>
                <p:cNvSpPr/>
                <p:nvPr/>
              </p:nvSpPr>
              <p:spPr>
                <a:xfrm>
                  <a:off x="3097336" y="4642288"/>
                  <a:ext cx="103730" cy="68465"/>
                </a:xfrm>
                <a:custGeom>
                  <a:avLst/>
                  <a:gdLst>
                    <a:gd name="connsiteX0" fmla="*/ 103731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731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731" y="61275"/>
                      </a:moveTo>
                      <a:lnTo>
                        <a:pt x="0" y="0"/>
                      </a:lnTo>
                      <a:lnTo>
                        <a:pt x="38" y="7191"/>
                      </a:lnTo>
                      <a:lnTo>
                        <a:pt x="103731" y="68465"/>
                      </a:lnTo>
                      <a:lnTo>
                        <a:pt x="103731" y="61275"/>
                      </a:lnTo>
                      <a:close/>
                    </a:path>
                  </a:pathLst>
                </a:custGeom>
                <a:solidFill>
                  <a:srgbClr val="007F6B"/>
                </a:solidFill>
                <a:ln w="3820"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C101BD4F-04B2-B213-43C4-6BD73D7DFFCF}"/>
                    </a:ext>
                  </a:extLst>
                </p:cNvPr>
                <p:cNvSpPr/>
                <p:nvPr/>
              </p:nvSpPr>
              <p:spPr>
                <a:xfrm>
                  <a:off x="3096686" y="4703562"/>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A361795D-B8BD-5510-0E22-57BA58C557A5}"/>
                    </a:ext>
                  </a:extLst>
                </p:cNvPr>
                <p:cNvSpPr/>
                <p:nvPr/>
              </p:nvSpPr>
              <p:spPr>
                <a:xfrm>
                  <a:off x="2986185" y="4703524"/>
                  <a:ext cx="110500" cy="72481"/>
                </a:xfrm>
                <a:custGeom>
                  <a:avLst/>
                  <a:gdLst>
                    <a:gd name="connsiteX0" fmla="*/ 110462 w 110500"/>
                    <a:gd name="connsiteY0" fmla="*/ 65291 h 72481"/>
                    <a:gd name="connsiteX1" fmla="*/ 0 w 110500"/>
                    <a:gd name="connsiteY1" fmla="*/ 0 h 72481"/>
                    <a:gd name="connsiteX2" fmla="*/ 38 w 110500"/>
                    <a:gd name="connsiteY2" fmla="*/ 7229 h 72481"/>
                    <a:gd name="connsiteX3" fmla="*/ 110501 w 110500"/>
                    <a:gd name="connsiteY3" fmla="*/ 72482 h 72481"/>
                    <a:gd name="connsiteX4" fmla="*/ 110462 w 110500"/>
                    <a:gd name="connsiteY4" fmla="*/ 65291 h 7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81">
                      <a:moveTo>
                        <a:pt x="110462" y="65291"/>
                      </a:moveTo>
                      <a:lnTo>
                        <a:pt x="0" y="0"/>
                      </a:lnTo>
                      <a:lnTo>
                        <a:pt x="38" y="7229"/>
                      </a:lnTo>
                      <a:lnTo>
                        <a:pt x="110501" y="72482"/>
                      </a:lnTo>
                      <a:lnTo>
                        <a:pt x="110462" y="65291"/>
                      </a:lnTo>
                      <a:close/>
                    </a:path>
                  </a:pathLst>
                </a:custGeom>
                <a:solidFill>
                  <a:srgbClr val="007F6B"/>
                </a:solidFill>
                <a:ln w="3820"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688433AD-8C3F-D411-5E2C-EA51E89FCB2C}"/>
                    </a:ext>
                  </a:extLst>
                </p:cNvPr>
                <p:cNvSpPr/>
                <p:nvPr/>
              </p:nvSpPr>
              <p:spPr>
                <a:xfrm>
                  <a:off x="3096647" y="4703524"/>
                  <a:ext cx="111227" cy="72481"/>
                </a:xfrm>
                <a:custGeom>
                  <a:avLst/>
                  <a:gdLst>
                    <a:gd name="connsiteX0" fmla="*/ 111189 w 111227"/>
                    <a:gd name="connsiteY0" fmla="*/ 0 h 72481"/>
                    <a:gd name="connsiteX1" fmla="*/ 0 w 111227"/>
                    <a:gd name="connsiteY1" fmla="*/ 65291 h 72481"/>
                    <a:gd name="connsiteX2" fmla="*/ 38 w 111227"/>
                    <a:gd name="connsiteY2" fmla="*/ 72482 h 72481"/>
                    <a:gd name="connsiteX3" fmla="*/ 111227 w 111227"/>
                    <a:gd name="connsiteY3" fmla="*/ 7229 h 72481"/>
                    <a:gd name="connsiteX4" fmla="*/ 111189 w 111227"/>
                    <a:gd name="connsiteY4" fmla="*/ 0 h 7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81">
                      <a:moveTo>
                        <a:pt x="111189" y="0"/>
                      </a:moveTo>
                      <a:lnTo>
                        <a:pt x="0" y="65291"/>
                      </a:lnTo>
                      <a:lnTo>
                        <a:pt x="38" y="72482"/>
                      </a:lnTo>
                      <a:lnTo>
                        <a:pt x="111227" y="7229"/>
                      </a:lnTo>
                      <a:lnTo>
                        <a:pt x="111189" y="0"/>
                      </a:lnTo>
                      <a:close/>
                    </a:path>
                  </a:pathLst>
                </a:custGeom>
                <a:solidFill>
                  <a:srgbClr val="007F6B"/>
                </a:solidFill>
                <a:ln w="3820"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F75B72CE-643F-578D-2DBD-1B2052CB5209}"/>
                    </a:ext>
                  </a:extLst>
                </p:cNvPr>
                <p:cNvSpPr/>
                <p:nvPr/>
              </p:nvSpPr>
              <p:spPr>
                <a:xfrm>
                  <a:off x="2986185" y="4638272"/>
                  <a:ext cx="221651" cy="130504"/>
                </a:xfrm>
                <a:custGeom>
                  <a:avLst/>
                  <a:gdLst>
                    <a:gd name="connsiteX0" fmla="*/ 221651 w 221651"/>
                    <a:gd name="connsiteY0" fmla="*/ 65252 h 130504"/>
                    <a:gd name="connsiteX1" fmla="*/ 111189 w 221651"/>
                    <a:gd name="connsiteY1" fmla="*/ 0 h 130504"/>
                    <a:gd name="connsiteX2" fmla="*/ 0 w 221651"/>
                    <a:gd name="connsiteY2" fmla="*/ 65252 h 130504"/>
                    <a:gd name="connsiteX3" fmla="*/ 110462 w 221651"/>
                    <a:gd name="connsiteY3" fmla="*/ 130505 h 130504"/>
                    <a:gd name="connsiteX4" fmla="*/ 221651 w 221651"/>
                    <a:gd name="connsiteY4" fmla="*/ 65252 h 130504"/>
                    <a:gd name="connsiteX5" fmla="*/ 111151 w 221651"/>
                    <a:gd name="connsiteY5" fmla="*/ 4016 h 130504"/>
                    <a:gd name="connsiteX6" fmla="*/ 214843 w 221651"/>
                    <a:gd name="connsiteY6" fmla="*/ 65252 h 130504"/>
                    <a:gd name="connsiteX7" fmla="*/ 110462 w 221651"/>
                    <a:gd name="connsiteY7" fmla="*/ 126488 h 130504"/>
                    <a:gd name="connsiteX8" fmla="*/ 6770 w 221651"/>
                    <a:gd name="connsiteY8" fmla="*/ 65252 h 130504"/>
                    <a:gd name="connsiteX9" fmla="*/ 111113 w 221651"/>
                    <a:gd name="connsiteY9" fmla="*/ 4016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221651" y="65252"/>
                      </a:moveTo>
                      <a:lnTo>
                        <a:pt x="111189" y="0"/>
                      </a:lnTo>
                      <a:lnTo>
                        <a:pt x="0" y="65252"/>
                      </a:lnTo>
                      <a:lnTo>
                        <a:pt x="110462" y="130505"/>
                      </a:lnTo>
                      <a:lnTo>
                        <a:pt x="221651" y="65252"/>
                      </a:lnTo>
                      <a:close/>
                      <a:moveTo>
                        <a:pt x="111151" y="4016"/>
                      </a:moveTo>
                      <a:lnTo>
                        <a:pt x="214843" y="65252"/>
                      </a:lnTo>
                      <a:lnTo>
                        <a:pt x="110462" y="126488"/>
                      </a:lnTo>
                      <a:lnTo>
                        <a:pt x="6770" y="65252"/>
                      </a:lnTo>
                      <a:lnTo>
                        <a:pt x="111113" y="4016"/>
                      </a:lnTo>
                      <a:close/>
                    </a:path>
                  </a:pathLst>
                </a:custGeom>
                <a:solidFill>
                  <a:srgbClr val="007F6B"/>
                </a:solidFill>
                <a:ln w="3820"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D4E8112D-62D7-1099-61F8-C2F4E75B44C7}"/>
                    </a:ext>
                  </a:extLst>
                </p:cNvPr>
                <p:cNvSpPr/>
                <p:nvPr/>
              </p:nvSpPr>
              <p:spPr>
                <a:xfrm>
                  <a:off x="2854418" y="4784841"/>
                  <a:ext cx="103730" cy="68465"/>
                </a:xfrm>
                <a:custGeom>
                  <a:avLst/>
                  <a:gdLst>
                    <a:gd name="connsiteX0" fmla="*/ 103692 w 103730"/>
                    <a:gd name="connsiteY0" fmla="*/ 61275 h 68465"/>
                    <a:gd name="connsiteX1" fmla="*/ 0 w 103730"/>
                    <a:gd name="connsiteY1" fmla="*/ 0 h 68465"/>
                    <a:gd name="connsiteX2" fmla="*/ 38 w 103730"/>
                    <a:gd name="connsiteY2" fmla="*/ 7229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229"/>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7B93C863-6451-6331-4E2D-E411BFEB59EB}"/>
                    </a:ext>
                  </a:extLst>
                </p:cNvPr>
                <p:cNvSpPr/>
                <p:nvPr/>
              </p:nvSpPr>
              <p:spPr>
                <a:xfrm>
                  <a:off x="2854418" y="4723605"/>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D8896077-E6E2-AAB0-085A-3711C6B55155}"/>
                    </a:ext>
                  </a:extLst>
                </p:cNvPr>
                <p:cNvSpPr/>
                <p:nvPr/>
              </p:nvSpPr>
              <p:spPr>
                <a:xfrm>
                  <a:off x="2958799" y="4723605"/>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7D3FED0C-E550-B358-850A-CB20E821444F}"/>
                    </a:ext>
                  </a:extLst>
                </p:cNvPr>
                <p:cNvSpPr/>
                <p:nvPr/>
              </p:nvSpPr>
              <p:spPr>
                <a:xfrm>
                  <a:off x="2958111" y="4784879"/>
                  <a:ext cx="104419" cy="68427"/>
                </a:xfrm>
                <a:custGeom>
                  <a:avLst/>
                  <a:gdLst>
                    <a:gd name="connsiteX0" fmla="*/ 104381 w 104419"/>
                    <a:gd name="connsiteY0" fmla="*/ 0 h 68427"/>
                    <a:gd name="connsiteX1" fmla="*/ 0 w 104419"/>
                    <a:gd name="connsiteY1" fmla="*/ 61236 h 68427"/>
                    <a:gd name="connsiteX2" fmla="*/ 38 w 104419"/>
                    <a:gd name="connsiteY2" fmla="*/ 68427 h 68427"/>
                    <a:gd name="connsiteX3" fmla="*/ 104419 w 104419"/>
                    <a:gd name="connsiteY3" fmla="*/ 7191 h 68427"/>
                    <a:gd name="connsiteX4" fmla="*/ 104381 w 104419"/>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27">
                      <a:moveTo>
                        <a:pt x="104381" y="0"/>
                      </a:moveTo>
                      <a:lnTo>
                        <a:pt x="0" y="61236"/>
                      </a:lnTo>
                      <a:lnTo>
                        <a:pt x="38" y="68427"/>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32D5608E-6FEF-E0AB-3801-503CE31234B8}"/>
                    </a:ext>
                  </a:extLst>
                </p:cNvPr>
                <p:cNvSpPr/>
                <p:nvPr/>
              </p:nvSpPr>
              <p:spPr>
                <a:xfrm>
                  <a:off x="2847648" y="4784879"/>
                  <a:ext cx="110462" cy="72443"/>
                </a:xfrm>
                <a:custGeom>
                  <a:avLst/>
                  <a:gdLst>
                    <a:gd name="connsiteX0" fmla="*/ 110462 w 110462"/>
                    <a:gd name="connsiteY0" fmla="*/ 65214 h 72443"/>
                    <a:gd name="connsiteX1" fmla="*/ 0 w 110462"/>
                    <a:gd name="connsiteY1" fmla="*/ 0 h 72443"/>
                    <a:gd name="connsiteX2" fmla="*/ 0 w 110462"/>
                    <a:gd name="connsiteY2" fmla="*/ 7191 h 72443"/>
                    <a:gd name="connsiteX3" fmla="*/ 110462 w 110462"/>
                    <a:gd name="connsiteY3" fmla="*/ 72443 h 72443"/>
                    <a:gd name="connsiteX4" fmla="*/ 110462 w 110462"/>
                    <a:gd name="connsiteY4" fmla="*/ 65214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14"/>
                      </a:moveTo>
                      <a:lnTo>
                        <a:pt x="0" y="0"/>
                      </a:lnTo>
                      <a:lnTo>
                        <a:pt x="0" y="7191"/>
                      </a:lnTo>
                      <a:lnTo>
                        <a:pt x="110462" y="72443"/>
                      </a:lnTo>
                      <a:lnTo>
                        <a:pt x="110462" y="65214"/>
                      </a:lnTo>
                      <a:close/>
                    </a:path>
                  </a:pathLst>
                </a:custGeom>
                <a:solidFill>
                  <a:srgbClr val="007F6B"/>
                </a:solidFill>
                <a:ln w="3820"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FA666D4E-E39C-6631-A045-FFDD4EDD49F7}"/>
                    </a:ext>
                  </a:extLst>
                </p:cNvPr>
                <p:cNvSpPr/>
                <p:nvPr/>
              </p:nvSpPr>
              <p:spPr>
                <a:xfrm>
                  <a:off x="2958111" y="4784841"/>
                  <a:ext cx="111189" cy="72481"/>
                </a:xfrm>
                <a:custGeom>
                  <a:avLst/>
                  <a:gdLst>
                    <a:gd name="connsiteX0" fmla="*/ 111189 w 111189"/>
                    <a:gd name="connsiteY0" fmla="*/ 0 h 72481"/>
                    <a:gd name="connsiteX1" fmla="*/ 0 w 111189"/>
                    <a:gd name="connsiteY1" fmla="*/ 65253 h 72481"/>
                    <a:gd name="connsiteX2" fmla="*/ 0 w 111189"/>
                    <a:gd name="connsiteY2" fmla="*/ 72482 h 72481"/>
                    <a:gd name="connsiteX3" fmla="*/ 111189 w 111189"/>
                    <a:gd name="connsiteY3" fmla="*/ 7229 h 72481"/>
                    <a:gd name="connsiteX4" fmla="*/ 111189 w 111189"/>
                    <a:gd name="connsiteY4" fmla="*/ 0 h 7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81">
                      <a:moveTo>
                        <a:pt x="111189" y="0"/>
                      </a:moveTo>
                      <a:lnTo>
                        <a:pt x="0" y="65253"/>
                      </a:lnTo>
                      <a:lnTo>
                        <a:pt x="0" y="72482"/>
                      </a:lnTo>
                      <a:lnTo>
                        <a:pt x="111189" y="7229"/>
                      </a:lnTo>
                      <a:lnTo>
                        <a:pt x="111189" y="0"/>
                      </a:lnTo>
                      <a:close/>
                    </a:path>
                  </a:pathLst>
                </a:custGeom>
                <a:solidFill>
                  <a:srgbClr val="007F6B"/>
                </a:solidFill>
                <a:ln w="3820"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837D573B-A410-D18A-4842-81A709DCD1D8}"/>
                    </a:ext>
                  </a:extLst>
                </p:cNvPr>
                <p:cNvSpPr/>
                <p:nvPr/>
              </p:nvSpPr>
              <p:spPr>
                <a:xfrm>
                  <a:off x="2847648" y="4719627"/>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1 w 221651"/>
                    <a:gd name="connsiteY3" fmla="*/ 65252 h 130504"/>
                    <a:gd name="connsiteX4" fmla="*/ 111189 w 221651"/>
                    <a:gd name="connsiteY4" fmla="*/ 0 h 130504"/>
                    <a:gd name="connsiteX5" fmla="*/ 6770 w 221651"/>
                    <a:gd name="connsiteY5" fmla="*/ 65214 h 130504"/>
                    <a:gd name="connsiteX6" fmla="*/ 111113 w 221651"/>
                    <a:gd name="connsiteY6" fmla="*/ 3978 h 130504"/>
                    <a:gd name="connsiteX7" fmla="*/ 214805 w 221651"/>
                    <a:gd name="connsiteY7" fmla="*/ 65214 h 130504"/>
                    <a:gd name="connsiteX8" fmla="*/ 110424 w 221651"/>
                    <a:gd name="connsiteY8" fmla="*/ 126488 h 130504"/>
                    <a:gd name="connsiteX9" fmla="*/ 6732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1" y="65252"/>
                      </a:lnTo>
                      <a:lnTo>
                        <a:pt x="111189" y="0"/>
                      </a:lnTo>
                      <a:close/>
                      <a:moveTo>
                        <a:pt x="6770" y="65214"/>
                      </a:moveTo>
                      <a:lnTo>
                        <a:pt x="111113" y="3978"/>
                      </a:lnTo>
                      <a:lnTo>
                        <a:pt x="214805" y="65214"/>
                      </a:lnTo>
                      <a:lnTo>
                        <a:pt x="110424" y="126488"/>
                      </a:lnTo>
                      <a:lnTo>
                        <a:pt x="6732" y="65214"/>
                      </a:lnTo>
                      <a:close/>
                    </a:path>
                  </a:pathLst>
                </a:custGeom>
                <a:solidFill>
                  <a:srgbClr val="007F6B"/>
                </a:solidFill>
                <a:ln w="3820"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17758285-7AE1-ED0F-C9E2-0FBA91007978}"/>
                    </a:ext>
                  </a:extLst>
                </p:cNvPr>
                <p:cNvSpPr/>
                <p:nvPr/>
              </p:nvSpPr>
              <p:spPr>
                <a:xfrm>
                  <a:off x="2820224" y="4804922"/>
                  <a:ext cx="103730" cy="68465"/>
                </a:xfrm>
                <a:custGeom>
                  <a:avLst/>
                  <a:gdLst>
                    <a:gd name="connsiteX0" fmla="*/ 103692 w 103730"/>
                    <a:gd name="connsiteY0" fmla="*/ 61275 h 68465"/>
                    <a:gd name="connsiteX1" fmla="*/ 0 w 103730"/>
                    <a:gd name="connsiteY1" fmla="*/ 0 h 68465"/>
                    <a:gd name="connsiteX2" fmla="*/ 0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0"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25CF37BB-DB13-FC43-2F6A-87EC8E36B581}"/>
                    </a:ext>
                  </a:extLst>
                </p:cNvPr>
                <p:cNvSpPr/>
                <p:nvPr/>
              </p:nvSpPr>
              <p:spPr>
                <a:xfrm>
                  <a:off x="2664092" y="4804922"/>
                  <a:ext cx="156131" cy="98834"/>
                </a:xfrm>
                <a:custGeom>
                  <a:avLst/>
                  <a:gdLst>
                    <a:gd name="connsiteX0" fmla="*/ 156131 w 156131"/>
                    <a:gd name="connsiteY0" fmla="*/ 0 h 98834"/>
                    <a:gd name="connsiteX1" fmla="*/ 0 w 156131"/>
                    <a:gd name="connsiteY1" fmla="*/ 91644 h 98834"/>
                    <a:gd name="connsiteX2" fmla="*/ 38 w 156131"/>
                    <a:gd name="connsiteY2" fmla="*/ 98835 h 98834"/>
                    <a:gd name="connsiteX3" fmla="*/ 156131 w 156131"/>
                    <a:gd name="connsiteY3" fmla="*/ 7191 h 98834"/>
                    <a:gd name="connsiteX4" fmla="*/ 156131 w 156131"/>
                    <a:gd name="connsiteY4" fmla="*/ 0 h 9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1" h="98834">
                      <a:moveTo>
                        <a:pt x="156131" y="0"/>
                      </a:moveTo>
                      <a:lnTo>
                        <a:pt x="0" y="91644"/>
                      </a:lnTo>
                      <a:lnTo>
                        <a:pt x="38" y="98835"/>
                      </a:lnTo>
                      <a:lnTo>
                        <a:pt x="156131" y="7191"/>
                      </a:lnTo>
                      <a:lnTo>
                        <a:pt x="156131" y="0"/>
                      </a:lnTo>
                      <a:close/>
                    </a:path>
                  </a:pathLst>
                </a:custGeom>
                <a:solidFill>
                  <a:srgbClr val="007F6B"/>
                </a:solidFill>
                <a:ln w="3820"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0523C33C-8DE8-8D91-9F32-9762F184850D}"/>
                    </a:ext>
                  </a:extLst>
                </p:cNvPr>
                <p:cNvSpPr/>
                <p:nvPr/>
              </p:nvSpPr>
              <p:spPr>
                <a:xfrm>
                  <a:off x="2664131" y="4896565"/>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E4709885-ECC6-1337-4186-ADE0F540214C}"/>
                    </a:ext>
                  </a:extLst>
                </p:cNvPr>
                <p:cNvSpPr/>
                <p:nvPr/>
              </p:nvSpPr>
              <p:spPr>
                <a:xfrm>
                  <a:off x="2657322" y="4800944"/>
                  <a:ext cx="273402" cy="160874"/>
                </a:xfrm>
                <a:custGeom>
                  <a:avLst/>
                  <a:gdLst>
                    <a:gd name="connsiteX0" fmla="*/ 162940 w 273402"/>
                    <a:gd name="connsiteY0" fmla="*/ 0 h 160874"/>
                    <a:gd name="connsiteX1" fmla="*/ 0 w 273402"/>
                    <a:gd name="connsiteY1" fmla="*/ 95622 h 160874"/>
                    <a:gd name="connsiteX2" fmla="*/ 110462 w 273402"/>
                    <a:gd name="connsiteY2" fmla="*/ 160874 h 160874"/>
                    <a:gd name="connsiteX3" fmla="*/ 273402 w 273402"/>
                    <a:gd name="connsiteY3" fmla="*/ 65253 h 160874"/>
                    <a:gd name="connsiteX4" fmla="*/ 162940 w 273402"/>
                    <a:gd name="connsiteY4" fmla="*/ 0 h 160874"/>
                    <a:gd name="connsiteX5" fmla="*/ 6770 w 273402"/>
                    <a:gd name="connsiteY5" fmla="*/ 95622 h 160874"/>
                    <a:gd name="connsiteX6" fmla="*/ 162901 w 273402"/>
                    <a:gd name="connsiteY6" fmla="*/ 4016 h 160874"/>
                    <a:gd name="connsiteX7" fmla="*/ 266594 w 273402"/>
                    <a:gd name="connsiteY7" fmla="*/ 65291 h 160874"/>
                    <a:gd name="connsiteX8" fmla="*/ 110462 w 273402"/>
                    <a:gd name="connsiteY8" fmla="*/ 156896 h 160874"/>
                    <a:gd name="connsiteX9" fmla="*/ 6770 w 273402"/>
                    <a:gd name="connsiteY9" fmla="*/ 95622 h 1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02" h="160874">
                      <a:moveTo>
                        <a:pt x="162940" y="0"/>
                      </a:moveTo>
                      <a:lnTo>
                        <a:pt x="0" y="95622"/>
                      </a:lnTo>
                      <a:lnTo>
                        <a:pt x="110462" y="160874"/>
                      </a:lnTo>
                      <a:lnTo>
                        <a:pt x="273402" y="65253"/>
                      </a:lnTo>
                      <a:lnTo>
                        <a:pt x="162940" y="0"/>
                      </a:lnTo>
                      <a:close/>
                      <a:moveTo>
                        <a:pt x="6770" y="95622"/>
                      </a:moveTo>
                      <a:lnTo>
                        <a:pt x="162901" y="4016"/>
                      </a:lnTo>
                      <a:lnTo>
                        <a:pt x="266594" y="65291"/>
                      </a:lnTo>
                      <a:lnTo>
                        <a:pt x="110462" y="156896"/>
                      </a:lnTo>
                      <a:lnTo>
                        <a:pt x="6770" y="95622"/>
                      </a:lnTo>
                      <a:close/>
                    </a:path>
                  </a:pathLst>
                </a:custGeom>
                <a:solidFill>
                  <a:srgbClr val="007F6B"/>
                </a:solidFill>
                <a:ln w="3820"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3C0CD3AE-E456-F17E-BE95-7F74D45FCE1C}"/>
                    </a:ext>
                  </a:extLst>
                </p:cNvPr>
                <p:cNvSpPr/>
                <p:nvPr/>
              </p:nvSpPr>
              <p:spPr>
                <a:xfrm>
                  <a:off x="2767823" y="4866196"/>
                  <a:ext cx="156131" cy="98796"/>
                </a:xfrm>
                <a:custGeom>
                  <a:avLst/>
                  <a:gdLst>
                    <a:gd name="connsiteX0" fmla="*/ 156093 w 156131"/>
                    <a:gd name="connsiteY0" fmla="*/ 0 h 98796"/>
                    <a:gd name="connsiteX1" fmla="*/ 0 w 156131"/>
                    <a:gd name="connsiteY1" fmla="*/ 91606 h 98796"/>
                    <a:gd name="connsiteX2" fmla="*/ 0 w 156131"/>
                    <a:gd name="connsiteY2" fmla="*/ 98796 h 98796"/>
                    <a:gd name="connsiteX3" fmla="*/ 156131 w 156131"/>
                    <a:gd name="connsiteY3" fmla="*/ 7191 h 98796"/>
                    <a:gd name="connsiteX4" fmla="*/ 156093 w 156131"/>
                    <a:gd name="connsiteY4" fmla="*/ 0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1" h="98796">
                      <a:moveTo>
                        <a:pt x="156093" y="0"/>
                      </a:moveTo>
                      <a:lnTo>
                        <a:pt x="0" y="91606"/>
                      </a:lnTo>
                      <a:lnTo>
                        <a:pt x="0" y="98796"/>
                      </a:lnTo>
                      <a:lnTo>
                        <a:pt x="156131" y="7191"/>
                      </a:lnTo>
                      <a:lnTo>
                        <a:pt x="156093" y="0"/>
                      </a:lnTo>
                      <a:close/>
                    </a:path>
                  </a:pathLst>
                </a:custGeom>
                <a:solidFill>
                  <a:srgbClr val="007F6B"/>
                </a:solidFill>
                <a:ln w="3820"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3F8E8F1B-3BDB-8558-4B9F-372C46CD1803}"/>
                    </a:ext>
                  </a:extLst>
                </p:cNvPr>
                <p:cNvSpPr/>
                <p:nvPr/>
              </p:nvSpPr>
              <p:spPr>
                <a:xfrm>
                  <a:off x="2657322" y="4896565"/>
                  <a:ext cx="110500" cy="72443"/>
                </a:xfrm>
                <a:custGeom>
                  <a:avLst/>
                  <a:gdLst>
                    <a:gd name="connsiteX0" fmla="*/ 110462 w 110500"/>
                    <a:gd name="connsiteY0" fmla="*/ 65253 h 72443"/>
                    <a:gd name="connsiteX1" fmla="*/ 0 w 110500"/>
                    <a:gd name="connsiteY1" fmla="*/ 0 h 72443"/>
                    <a:gd name="connsiteX2" fmla="*/ 38 w 110500"/>
                    <a:gd name="connsiteY2" fmla="*/ 7191 h 72443"/>
                    <a:gd name="connsiteX3" fmla="*/ 110501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38"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1B41D09D-BB0F-C2D9-C226-E36D4B329C4D}"/>
                    </a:ext>
                  </a:extLst>
                </p:cNvPr>
                <p:cNvSpPr/>
                <p:nvPr/>
              </p:nvSpPr>
              <p:spPr>
                <a:xfrm>
                  <a:off x="2767785" y="4866196"/>
                  <a:ext cx="162939" cy="102812"/>
                </a:xfrm>
                <a:custGeom>
                  <a:avLst/>
                  <a:gdLst>
                    <a:gd name="connsiteX0" fmla="*/ 162940 w 162939"/>
                    <a:gd name="connsiteY0" fmla="*/ 0 h 102812"/>
                    <a:gd name="connsiteX1" fmla="*/ 0 w 162939"/>
                    <a:gd name="connsiteY1" fmla="*/ 95622 h 102812"/>
                    <a:gd name="connsiteX2" fmla="*/ 38 w 162939"/>
                    <a:gd name="connsiteY2" fmla="*/ 102813 h 102812"/>
                    <a:gd name="connsiteX3" fmla="*/ 162940 w 162939"/>
                    <a:gd name="connsiteY3" fmla="*/ 7191 h 102812"/>
                    <a:gd name="connsiteX4" fmla="*/ 162940 w 162939"/>
                    <a:gd name="connsiteY4" fmla="*/ 0 h 10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39" h="102812">
                      <a:moveTo>
                        <a:pt x="162940" y="0"/>
                      </a:moveTo>
                      <a:lnTo>
                        <a:pt x="0" y="95622"/>
                      </a:lnTo>
                      <a:lnTo>
                        <a:pt x="38" y="102813"/>
                      </a:lnTo>
                      <a:lnTo>
                        <a:pt x="162940" y="7191"/>
                      </a:lnTo>
                      <a:lnTo>
                        <a:pt x="162940" y="0"/>
                      </a:lnTo>
                      <a:close/>
                    </a:path>
                  </a:pathLst>
                </a:custGeom>
                <a:solidFill>
                  <a:srgbClr val="007F6B"/>
                </a:solidFill>
                <a:ln w="3820"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B5949DBB-D21E-D943-8A7A-F21620F517F2}"/>
                    </a:ext>
                  </a:extLst>
                </p:cNvPr>
                <p:cNvSpPr/>
                <p:nvPr/>
              </p:nvSpPr>
              <p:spPr>
                <a:xfrm>
                  <a:off x="4464614" y="3910398"/>
                  <a:ext cx="156131" cy="98796"/>
                </a:xfrm>
                <a:custGeom>
                  <a:avLst/>
                  <a:gdLst>
                    <a:gd name="connsiteX0" fmla="*/ 156093 w 156131"/>
                    <a:gd name="connsiteY0" fmla="*/ 0 h 98796"/>
                    <a:gd name="connsiteX1" fmla="*/ 0 w 156131"/>
                    <a:gd name="connsiteY1" fmla="*/ 91606 h 98796"/>
                    <a:gd name="connsiteX2" fmla="*/ 0 w 156131"/>
                    <a:gd name="connsiteY2" fmla="*/ 98796 h 98796"/>
                    <a:gd name="connsiteX3" fmla="*/ 156131 w 156131"/>
                    <a:gd name="connsiteY3" fmla="*/ 7191 h 98796"/>
                    <a:gd name="connsiteX4" fmla="*/ 156093 w 156131"/>
                    <a:gd name="connsiteY4" fmla="*/ 0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1" h="98796">
                      <a:moveTo>
                        <a:pt x="156093" y="0"/>
                      </a:moveTo>
                      <a:lnTo>
                        <a:pt x="0" y="91606"/>
                      </a:lnTo>
                      <a:lnTo>
                        <a:pt x="0" y="98796"/>
                      </a:lnTo>
                      <a:lnTo>
                        <a:pt x="156131" y="7191"/>
                      </a:lnTo>
                      <a:lnTo>
                        <a:pt x="156093" y="0"/>
                      </a:lnTo>
                      <a:close/>
                    </a:path>
                  </a:pathLst>
                </a:custGeom>
                <a:solidFill>
                  <a:srgbClr val="007F6B"/>
                </a:solidFill>
                <a:ln w="3820"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7D8F1311-8FE5-6CD3-7CA7-1B9B88FDACFB}"/>
                    </a:ext>
                  </a:extLst>
                </p:cNvPr>
                <p:cNvSpPr/>
                <p:nvPr/>
              </p:nvSpPr>
              <p:spPr>
                <a:xfrm>
                  <a:off x="4620707" y="3910398"/>
                  <a:ext cx="241388" cy="149782"/>
                </a:xfrm>
                <a:custGeom>
                  <a:avLst/>
                  <a:gdLst>
                    <a:gd name="connsiteX0" fmla="*/ 241350 w 241388"/>
                    <a:gd name="connsiteY0" fmla="*/ 142591 h 149782"/>
                    <a:gd name="connsiteX1" fmla="*/ 0 w 241388"/>
                    <a:gd name="connsiteY1" fmla="*/ 0 h 149782"/>
                    <a:gd name="connsiteX2" fmla="*/ 38 w 241388"/>
                    <a:gd name="connsiteY2" fmla="*/ 7191 h 149782"/>
                    <a:gd name="connsiteX3" fmla="*/ 241388 w 241388"/>
                    <a:gd name="connsiteY3" fmla="*/ 149782 h 149782"/>
                    <a:gd name="connsiteX4" fmla="*/ 241350 w 241388"/>
                    <a:gd name="connsiteY4" fmla="*/ 142591 h 149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88" h="149782">
                      <a:moveTo>
                        <a:pt x="241350" y="142591"/>
                      </a:moveTo>
                      <a:lnTo>
                        <a:pt x="0" y="0"/>
                      </a:lnTo>
                      <a:lnTo>
                        <a:pt x="38" y="7191"/>
                      </a:lnTo>
                      <a:lnTo>
                        <a:pt x="241388" y="149782"/>
                      </a:lnTo>
                      <a:lnTo>
                        <a:pt x="241350" y="142591"/>
                      </a:lnTo>
                      <a:close/>
                    </a:path>
                  </a:pathLst>
                </a:custGeom>
                <a:solidFill>
                  <a:srgbClr val="007F6B"/>
                </a:solidFill>
                <a:ln w="3820"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60216C9B-A328-86D6-3426-32EE422FC7AC}"/>
                    </a:ext>
                  </a:extLst>
                </p:cNvPr>
                <p:cNvSpPr/>
                <p:nvPr/>
              </p:nvSpPr>
              <p:spPr>
                <a:xfrm>
                  <a:off x="4464614" y="4002004"/>
                  <a:ext cx="103692" cy="68464"/>
                </a:xfrm>
                <a:custGeom>
                  <a:avLst/>
                  <a:gdLst>
                    <a:gd name="connsiteX0" fmla="*/ 103654 w 103692"/>
                    <a:gd name="connsiteY0" fmla="*/ 61274 h 68464"/>
                    <a:gd name="connsiteX1" fmla="*/ 0 w 103692"/>
                    <a:gd name="connsiteY1" fmla="*/ 0 h 68464"/>
                    <a:gd name="connsiteX2" fmla="*/ 0 w 103692"/>
                    <a:gd name="connsiteY2" fmla="*/ 7190 h 68464"/>
                    <a:gd name="connsiteX3" fmla="*/ 103693 w 103692"/>
                    <a:gd name="connsiteY3" fmla="*/ 68465 h 68464"/>
                    <a:gd name="connsiteX4" fmla="*/ 103654 w 103692"/>
                    <a:gd name="connsiteY4" fmla="*/ 61274 h 6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4">
                      <a:moveTo>
                        <a:pt x="103654" y="61274"/>
                      </a:moveTo>
                      <a:lnTo>
                        <a:pt x="0" y="0"/>
                      </a:lnTo>
                      <a:lnTo>
                        <a:pt x="0" y="7190"/>
                      </a:lnTo>
                      <a:lnTo>
                        <a:pt x="103693" y="68465"/>
                      </a:lnTo>
                      <a:lnTo>
                        <a:pt x="103654" y="61274"/>
                      </a:lnTo>
                      <a:close/>
                    </a:path>
                  </a:pathLst>
                </a:custGeom>
                <a:solidFill>
                  <a:srgbClr val="007F6B"/>
                </a:solidFill>
                <a:ln w="3820"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1135A631-7378-F4D1-62F1-B6C1F9F812B5}"/>
                    </a:ext>
                  </a:extLst>
                </p:cNvPr>
                <p:cNvSpPr/>
                <p:nvPr/>
              </p:nvSpPr>
              <p:spPr>
                <a:xfrm>
                  <a:off x="4757714" y="4052990"/>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A80F60B1-8A57-C5E8-7127-FB36CB055062}"/>
                    </a:ext>
                  </a:extLst>
                </p:cNvPr>
                <p:cNvSpPr/>
                <p:nvPr/>
              </p:nvSpPr>
              <p:spPr>
                <a:xfrm>
                  <a:off x="4620057" y="4032909"/>
                  <a:ext cx="137657" cy="88507"/>
                </a:xfrm>
                <a:custGeom>
                  <a:avLst/>
                  <a:gdLst>
                    <a:gd name="connsiteX0" fmla="*/ 137657 w 137657"/>
                    <a:gd name="connsiteY0" fmla="*/ 81317 h 88507"/>
                    <a:gd name="connsiteX1" fmla="*/ 0 w 137657"/>
                    <a:gd name="connsiteY1" fmla="*/ 0 h 88507"/>
                    <a:gd name="connsiteX2" fmla="*/ 0 w 137657"/>
                    <a:gd name="connsiteY2" fmla="*/ 7191 h 88507"/>
                    <a:gd name="connsiteX3" fmla="*/ 137657 w 137657"/>
                    <a:gd name="connsiteY3" fmla="*/ 88508 h 88507"/>
                    <a:gd name="connsiteX4" fmla="*/ 137657 w 137657"/>
                    <a:gd name="connsiteY4" fmla="*/ 81317 h 88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57" h="88507">
                      <a:moveTo>
                        <a:pt x="137657" y="81317"/>
                      </a:moveTo>
                      <a:lnTo>
                        <a:pt x="0" y="0"/>
                      </a:lnTo>
                      <a:lnTo>
                        <a:pt x="0" y="7191"/>
                      </a:lnTo>
                      <a:lnTo>
                        <a:pt x="137657" y="88508"/>
                      </a:lnTo>
                      <a:lnTo>
                        <a:pt x="137657" y="81317"/>
                      </a:lnTo>
                      <a:close/>
                    </a:path>
                  </a:pathLst>
                </a:custGeom>
                <a:solidFill>
                  <a:srgbClr val="007F6B"/>
                </a:solidFill>
                <a:ln w="3820"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B0FA6DAE-9E6F-5D5B-8FE2-7D49C5A34F14}"/>
                    </a:ext>
                  </a:extLst>
                </p:cNvPr>
                <p:cNvSpPr/>
                <p:nvPr/>
              </p:nvSpPr>
              <p:spPr>
                <a:xfrm>
                  <a:off x="4457806" y="3906382"/>
                  <a:ext cx="411059" cy="211821"/>
                </a:xfrm>
                <a:custGeom>
                  <a:avLst/>
                  <a:gdLst>
                    <a:gd name="connsiteX0" fmla="*/ 299870 w 411059"/>
                    <a:gd name="connsiteY0" fmla="*/ 211821 h 211821"/>
                    <a:gd name="connsiteX1" fmla="*/ 411059 w 411059"/>
                    <a:gd name="connsiteY1" fmla="*/ 146569 h 211821"/>
                    <a:gd name="connsiteX2" fmla="*/ 162940 w 411059"/>
                    <a:gd name="connsiteY2" fmla="*/ 0 h 211821"/>
                    <a:gd name="connsiteX3" fmla="*/ 0 w 411059"/>
                    <a:gd name="connsiteY3" fmla="*/ 95622 h 211821"/>
                    <a:gd name="connsiteX4" fmla="*/ 110462 w 411059"/>
                    <a:gd name="connsiteY4" fmla="*/ 160874 h 211821"/>
                    <a:gd name="connsiteX5" fmla="*/ 162213 w 411059"/>
                    <a:gd name="connsiteY5" fmla="*/ 130505 h 211821"/>
                    <a:gd name="connsiteX6" fmla="*/ 299870 w 411059"/>
                    <a:gd name="connsiteY6" fmla="*/ 211821 h 211821"/>
                    <a:gd name="connsiteX7" fmla="*/ 6808 w 411059"/>
                    <a:gd name="connsiteY7" fmla="*/ 95622 h 211821"/>
                    <a:gd name="connsiteX8" fmla="*/ 162940 w 411059"/>
                    <a:gd name="connsiteY8" fmla="*/ 4016 h 211821"/>
                    <a:gd name="connsiteX9" fmla="*/ 404289 w 411059"/>
                    <a:gd name="connsiteY9" fmla="*/ 146569 h 211821"/>
                    <a:gd name="connsiteX10" fmla="*/ 299908 w 411059"/>
                    <a:gd name="connsiteY10" fmla="*/ 207806 h 211821"/>
                    <a:gd name="connsiteX11" fmla="*/ 162251 w 411059"/>
                    <a:gd name="connsiteY11" fmla="*/ 126489 h 211821"/>
                    <a:gd name="connsiteX12" fmla="*/ 110501 w 411059"/>
                    <a:gd name="connsiteY12" fmla="*/ 156858 h 211821"/>
                    <a:gd name="connsiteX13" fmla="*/ 6808 w 411059"/>
                    <a:gd name="connsiteY13" fmla="*/ 95584 h 21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059" h="211821">
                      <a:moveTo>
                        <a:pt x="299870" y="211821"/>
                      </a:moveTo>
                      <a:lnTo>
                        <a:pt x="411059" y="146569"/>
                      </a:lnTo>
                      <a:lnTo>
                        <a:pt x="162940" y="0"/>
                      </a:lnTo>
                      <a:lnTo>
                        <a:pt x="0" y="95622"/>
                      </a:lnTo>
                      <a:lnTo>
                        <a:pt x="110462" y="160874"/>
                      </a:lnTo>
                      <a:lnTo>
                        <a:pt x="162213" y="130505"/>
                      </a:lnTo>
                      <a:lnTo>
                        <a:pt x="299870" y="211821"/>
                      </a:lnTo>
                      <a:close/>
                      <a:moveTo>
                        <a:pt x="6808" y="95622"/>
                      </a:moveTo>
                      <a:lnTo>
                        <a:pt x="162940" y="4016"/>
                      </a:lnTo>
                      <a:lnTo>
                        <a:pt x="404289" y="146569"/>
                      </a:lnTo>
                      <a:lnTo>
                        <a:pt x="299908" y="207806"/>
                      </a:lnTo>
                      <a:lnTo>
                        <a:pt x="162251" y="126489"/>
                      </a:lnTo>
                      <a:lnTo>
                        <a:pt x="110501" y="156858"/>
                      </a:lnTo>
                      <a:lnTo>
                        <a:pt x="6808" y="95584"/>
                      </a:lnTo>
                      <a:close/>
                    </a:path>
                  </a:pathLst>
                </a:custGeom>
                <a:solidFill>
                  <a:srgbClr val="007F6B"/>
                </a:solidFill>
                <a:ln w="3820"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6DD1B674-727C-6F4D-83F8-E2C22E2D09C5}"/>
                    </a:ext>
                  </a:extLst>
                </p:cNvPr>
                <p:cNvSpPr/>
                <p:nvPr/>
              </p:nvSpPr>
              <p:spPr>
                <a:xfrm>
                  <a:off x="4568268" y="4032909"/>
                  <a:ext cx="51788" cy="37560"/>
                </a:xfrm>
                <a:custGeom>
                  <a:avLst/>
                  <a:gdLst>
                    <a:gd name="connsiteX0" fmla="*/ 51789 w 51788"/>
                    <a:gd name="connsiteY0" fmla="*/ 0 h 37560"/>
                    <a:gd name="connsiteX1" fmla="*/ 0 w 51788"/>
                    <a:gd name="connsiteY1" fmla="*/ 30369 h 37560"/>
                    <a:gd name="connsiteX2" fmla="*/ 38 w 51788"/>
                    <a:gd name="connsiteY2" fmla="*/ 37560 h 37560"/>
                    <a:gd name="connsiteX3" fmla="*/ 51789 w 51788"/>
                    <a:gd name="connsiteY3" fmla="*/ 7191 h 37560"/>
                    <a:gd name="connsiteX4" fmla="*/ 51789 w 51788"/>
                    <a:gd name="connsiteY4" fmla="*/ 0 h 37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8" h="37560">
                      <a:moveTo>
                        <a:pt x="51789" y="0"/>
                      </a:moveTo>
                      <a:lnTo>
                        <a:pt x="0" y="30369"/>
                      </a:lnTo>
                      <a:lnTo>
                        <a:pt x="38" y="37560"/>
                      </a:lnTo>
                      <a:lnTo>
                        <a:pt x="51789" y="7191"/>
                      </a:lnTo>
                      <a:lnTo>
                        <a:pt x="51789" y="0"/>
                      </a:lnTo>
                      <a:close/>
                    </a:path>
                  </a:pathLst>
                </a:custGeom>
                <a:solidFill>
                  <a:srgbClr val="007F6B"/>
                </a:solidFill>
                <a:ln w="3820"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D052DDC6-69CA-34B6-B6EC-4A3A43699D45}"/>
                    </a:ext>
                  </a:extLst>
                </p:cNvPr>
                <p:cNvSpPr/>
                <p:nvPr/>
              </p:nvSpPr>
              <p:spPr>
                <a:xfrm>
                  <a:off x="4568268" y="4036887"/>
                  <a:ext cx="51788" cy="37560"/>
                </a:xfrm>
                <a:custGeom>
                  <a:avLst/>
                  <a:gdLst>
                    <a:gd name="connsiteX0" fmla="*/ 51750 w 51788"/>
                    <a:gd name="connsiteY0" fmla="*/ 0 h 37560"/>
                    <a:gd name="connsiteX1" fmla="*/ 0 w 51788"/>
                    <a:gd name="connsiteY1" fmla="*/ 30369 h 37560"/>
                    <a:gd name="connsiteX2" fmla="*/ 0 w 51788"/>
                    <a:gd name="connsiteY2" fmla="*/ 37560 h 37560"/>
                    <a:gd name="connsiteX3" fmla="*/ 51789 w 51788"/>
                    <a:gd name="connsiteY3" fmla="*/ 7229 h 37560"/>
                    <a:gd name="connsiteX4" fmla="*/ 51750 w 51788"/>
                    <a:gd name="connsiteY4" fmla="*/ 0 h 37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8" h="37560">
                      <a:moveTo>
                        <a:pt x="51750" y="0"/>
                      </a:moveTo>
                      <a:lnTo>
                        <a:pt x="0" y="30369"/>
                      </a:lnTo>
                      <a:lnTo>
                        <a:pt x="0" y="37560"/>
                      </a:lnTo>
                      <a:lnTo>
                        <a:pt x="51789" y="7229"/>
                      </a:lnTo>
                      <a:lnTo>
                        <a:pt x="51750" y="0"/>
                      </a:lnTo>
                      <a:close/>
                    </a:path>
                  </a:pathLst>
                </a:custGeom>
                <a:solidFill>
                  <a:srgbClr val="007F6B"/>
                </a:solidFill>
                <a:ln w="3820"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0A35130C-8ED4-2938-07CF-11118AA19BC3}"/>
                    </a:ext>
                  </a:extLst>
                </p:cNvPr>
                <p:cNvSpPr/>
                <p:nvPr/>
              </p:nvSpPr>
              <p:spPr>
                <a:xfrm>
                  <a:off x="4457806" y="4002004"/>
                  <a:ext cx="110462" cy="72442"/>
                </a:xfrm>
                <a:custGeom>
                  <a:avLst/>
                  <a:gdLst>
                    <a:gd name="connsiteX0" fmla="*/ 110462 w 110462"/>
                    <a:gd name="connsiteY0" fmla="*/ 65252 h 72442"/>
                    <a:gd name="connsiteX1" fmla="*/ 0 w 110462"/>
                    <a:gd name="connsiteY1" fmla="*/ 0 h 72442"/>
                    <a:gd name="connsiteX2" fmla="*/ 38 w 110462"/>
                    <a:gd name="connsiteY2" fmla="*/ 7190 h 72442"/>
                    <a:gd name="connsiteX3" fmla="*/ 110462 w 110462"/>
                    <a:gd name="connsiteY3" fmla="*/ 72443 h 72442"/>
                    <a:gd name="connsiteX4" fmla="*/ 110462 w 110462"/>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2">
                      <a:moveTo>
                        <a:pt x="110462" y="65252"/>
                      </a:moveTo>
                      <a:lnTo>
                        <a:pt x="0" y="0"/>
                      </a:lnTo>
                      <a:lnTo>
                        <a:pt x="38" y="7190"/>
                      </a:lnTo>
                      <a:lnTo>
                        <a:pt x="110462"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00D8B0A3-7965-9915-EA67-9CD45B03F26C}"/>
                    </a:ext>
                  </a:extLst>
                </p:cNvPr>
                <p:cNvSpPr/>
                <p:nvPr/>
              </p:nvSpPr>
              <p:spPr>
                <a:xfrm>
                  <a:off x="4326039" y="4083321"/>
                  <a:ext cx="103730" cy="68465"/>
                </a:xfrm>
                <a:custGeom>
                  <a:avLst/>
                  <a:gdLst>
                    <a:gd name="connsiteX0" fmla="*/ 103692 w 103730"/>
                    <a:gd name="connsiteY0" fmla="*/ 61275 h 68465"/>
                    <a:gd name="connsiteX1" fmla="*/ 0 w 103730"/>
                    <a:gd name="connsiteY1" fmla="*/ 0 h 68465"/>
                    <a:gd name="connsiteX2" fmla="*/ 0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0"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849176E3-DE51-BC69-EBDB-0257F98D48C7}"/>
                    </a:ext>
                  </a:extLst>
                </p:cNvPr>
                <p:cNvSpPr/>
                <p:nvPr/>
              </p:nvSpPr>
              <p:spPr>
                <a:xfrm>
                  <a:off x="4326039" y="4022085"/>
                  <a:ext cx="104380" cy="68426"/>
                </a:xfrm>
                <a:custGeom>
                  <a:avLst/>
                  <a:gdLst>
                    <a:gd name="connsiteX0" fmla="*/ 104381 w 104380"/>
                    <a:gd name="connsiteY0" fmla="*/ 0 h 68426"/>
                    <a:gd name="connsiteX1" fmla="*/ 0 w 104380"/>
                    <a:gd name="connsiteY1" fmla="*/ 61236 h 68426"/>
                    <a:gd name="connsiteX2" fmla="*/ 0 w 104380"/>
                    <a:gd name="connsiteY2" fmla="*/ 68427 h 68426"/>
                    <a:gd name="connsiteX3" fmla="*/ 104381 w 104380"/>
                    <a:gd name="connsiteY3" fmla="*/ 7190 h 68426"/>
                    <a:gd name="connsiteX4" fmla="*/ 104381 w 104380"/>
                    <a:gd name="connsiteY4" fmla="*/ 0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6">
                      <a:moveTo>
                        <a:pt x="104381" y="0"/>
                      </a:moveTo>
                      <a:lnTo>
                        <a:pt x="0" y="61236"/>
                      </a:lnTo>
                      <a:lnTo>
                        <a:pt x="0" y="68427"/>
                      </a:lnTo>
                      <a:lnTo>
                        <a:pt x="104381" y="7190"/>
                      </a:lnTo>
                      <a:lnTo>
                        <a:pt x="104381" y="0"/>
                      </a:lnTo>
                      <a:close/>
                    </a:path>
                  </a:pathLst>
                </a:custGeom>
                <a:solidFill>
                  <a:srgbClr val="007F6B"/>
                </a:solidFill>
                <a:ln w="3820"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D1C0B835-3013-AAE4-9163-E4E9D2F06602}"/>
                    </a:ext>
                  </a:extLst>
                </p:cNvPr>
                <p:cNvSpPr/>
                <p:nvPr/>
              </p:nvSpPr>
              <p:spPr>
                <a:xfrm>
                  <a:off x="4430419" y="4022085"/>
                  <a:ext cx="103692" cy="68464"/>
                </a:xfrm>
                <a:custGeom>
                  <a:avLst/>
                  <a:gdLst>
                    <a:gd name="connsiteX0" fmla="*/ 103693 w 103692"/>
                    <a:gd name="connsiteY0" fmla="*/ 61236 h 68464"/>
                    <a:gd name="connsiteX1" fmla="*/ 0 w 103692"/>
                    <a:gd name="connsiteY1" fmla="*/ 0 h 68464"/>
                    <a:gd name="connsiteX2" fmla="*/ 0 w 103692"/>
                    <a:gd name="connsiteY2" fmla="*/ 7190 h 68464"/>
                    <a:gd name="connsiteX3" fmla="*/ 103693 w 103692"/>
                    <a:gd name="connsiteY3" fmla="*/ 68465 h 68464"/>
                    <a:gd name="connsiteX4" fmla="*/ 103693 w 103692"/>
                    <a:gd name="connsiteY4" fmla="*/ 61236 h 6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4">
                      <a:moveTo>
                        <a:pt x="103693" y="61236"/>
                      </a:moveTo>
                      <a:lnTo>
                        <a:pt x="0" y="0"/>
                      </a:lnTo>
                      <a:lnTo>
                        <a:pt x="0" y="7190"/>
                      </a:lnTo>
                      <a:lnTo>
                        <a:pt x="103693" y="68465"/>
                      </a:lnTo>
                      <a:lnTo>
                        <a:pt x="103693" y="61236"/>
                      </a:lnTo>
                      <a:close/>
                    </a:path>
                  </a:pathLst>
                </a:custGeom>
                <a:solidFill>
                  <a:srgbClr val="007F6B"/>
                </a:solidFill>
                <a:ln w="3820" cap="flat">
                  <a:noFill/>
                  <a:prstDash val="solid"/>
                  <a:miter/>
                </a:ln>
              </p:spPr>
              <p:txBody>
                <a:bodyPr rtlCol="0" anchor="ctr"/>
                <a:lstStyle/>
                <a:p>
                  <a:endParaRPr lang="en-GB"/>
                </a:p>
              </p:txBody>
            </p:sp>
            <p:sp>
              <p:nvSpPr>
                <p:cNvPr id="175" name="Free-form: Shape 174">
                  <a:extLst>
                    <a:ext uri="{FF2B5EF4-FFF2-40B4-BE49-F238E27FC236}">
                      <a16:creationId xmlns:a16="http://schemas.microsoft.com/office/drawing/2014/main" id="{5A3A7210-9E3E-7A9B-DF16-4D7AB5059B5F}"/>
                    </a:ext>
                  </a:extLst>
                </p:cNvPr>
                <p:cNvSpPr/>
                <p:nvPr/>
              </p:nvSpPr>
              <p:spPr>
                <a:xfrm>
                  <a:off x="4620019" y="4036887"/>
                  <a:ext cx="137695" cy="88545"/>
                </a:xfrm>
                <a:custGeom>
                  <a:avLst/>
                  <a:gdLst>
                    <a:gd name="connsiteX0" fmla="*/ 137657 w 137695"/>
                    <a:gd name="connsiteY0" fmla="*/ 81316 h 88545"/>
                    <a:gd name="connsiteX1" fmla="*/ 0 w 137695"/>
                    <a:gd name="connsiteY1" fmla="*/ 0 h 88545"/>
                    <a:gd name="connsiteX2" fmla="*/ 38 w 137695"/>
                    <a:gd name="connsiteY2" fmla="*/ 7229 h 88545"/>
                    <a:gd name="connsiteX3" fmla="*/ 137695 w 137695"/>
                    <a:gd name="connsiteY3" fmla="*/ 88545 h 88545"/>
                    <a:gd name="connsiteX4" fmla="*/ 137657 w 137695"/>
                    <a:gd name="connsiteY4" fmla="*/ 81316 h 8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95" h="88545">
                      <a:moveTo>
                        <a:pt x="137657" y="81316"/>
                      </a:moveTo>
                      <a:lnTo>
                        <a:pt x="0" y="0"/>
                      </a:lnTo>
                      <a:lnTo>
                        <a:pt x="38" y="7229"/>
                      </a:lnTo>
                      <a:lnTo>
                        <a:pt x="137695" y="88545"/>
                      </a:lnTo>
                      <a:lnTo>
                        <a:pt x="137657" y="81316"/>
                      </a:lnTo>
                      <a:close/>
                    </a:path>
                  </a:pathLst>
                </a:custGeom>
                <a:solidFill>
                  <a:srgbClr val="007F6B"/>
                </a:solidFill>
                <a:ln w="3820" cap="flat">
                  <a:noFill/>
                  <a:prstDash val="solid"/>
                  <a:miter/>
                </a:ln>
              </p:spPr>
              <p:txBody>
                <a:bodyPr rtlCol="0" anchor="ctr"/>
                <a:lstStyle/>
                <a:p>
                  <a:endParaRPr lang="en-GB"/>
                </a:p>
              </p:txBody>
            </p:sp>
            <p:sp>
              <p:nvSpPr>
                <p:cNvPr id="176" name="Free-form: Shape 175">
                  <a:extLst>
                    <a:ext uri="{FF2B5EF4-FFF2-40B4-BE49-F238E27FC236}">
                      <a16:creationId xmlns:a16="http://schemas.microsoft.com/office/drawing/2014/main" id="{91AEEE84-FC1B-C0A3-2CA8-CF5C990FAD51}"/>
                    </a:ext>
                  </a:extLst>
                </p:cNvPr>
                <p:cNvSpPr/>
                <p:nvPr/>
              </p:nvSpPr>
              <p:spPr>
                <a:xfrm>
                  <a:off x="4757676" y="4052990"/>
                  <a:ext cx="111227" cy="72442"/>
                </a:xfrm>
                <a:custGeom>
                  <a:avLst/>
                  <a:gdLst>
                    <a:gd name="connsiteX0" fmla="*/ 111189 w 111227"/>
                    <a:gd name="connsiteY0" fmla="*/ 0 h 72442"/>
                    <a:gd name="connsiteX1" fmla="*/ 0 w 111227"/>
                    <a:gd name="connsiteY1" fmla="*/ 65214 h 72442"/>
                    <a:gd name="connsiteX2" fmla="*/ 38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14"/>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177" name="Free-form: Shape 176">
                  <a:extLst>
                    <a:ext uri="{FF2B5EF4-FFF2-40B4-BE49-F238E27FC236}">
                      <a16:creationId xmlns:a16="http://schemas.microsoft.com/office/drawing/2014/main" id="{59BB464A-351A-3E3D-B7BA-E80CEA9064FA}"/>
                    </a:ext>
                  </a:extLst>
                </p:cNvPr>
                <p:cNvSpPr/>
                <p:nvPr/>
              </p:nvSpPr>
              <p:spPr>
                <a:xfrm>
                  <a:off x="4515447" y="4134306"/>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178" name="Free-form: Shape 177">
                  <a:extLst>
                    <a:ext uri="{FF2B5EF4-FFF2-40B4-BE49-F238E27FC236}">
                      <a16:creationId xmlns:a16="http://schemas.microsoft.com/office/drawing/2014/main" id="{66BF1EB8-C4FF-2F0E-193B-F9F401D4DEC8}"/>
                    </a:ext>
                  </a:extLst>
                </p:cNvPr>
                <p:cNvSpPr/>
                <p:nvPr/>
              </p:nvSpPr>
              <p:spPr>
                <a:xfrm>
                  <a:off x="4515447" y="4073032"/>
                  <a:ext cx="104380" cy="68465"/>
                </a:xfrm>
                <a:custGeom>
                  <a:avLst/>
                  <a:gdLst>
                    <a:gd name="connsiteX0" fmla="*/ 104342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42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2" y="0"/>
                      </a:moveTo>
                      <a:lnTo>
                        <a:pt x="0" y="61275"/>
                      </a:lnTo>
                      <a:lnTo>
                        <a:pt x="0" y="68465"/>
                      </a:lnTo>
                      <a:lnTo>
                        <a:pt x="104381" y="7191"/>
                      </a:lnTo>
                      <a:lnTo>
                        <a:pt x="104342" y="0"/>
                      </a:lnTo>
                      <a:close/>
                    </a:path>
                  </a:pathLst>
                </a:custGeom>
                <a:solidFill>
                  <a:srgbClr val="007F6B"/>
                </a:solidFill>
                <a:ln w="3820" cap="flat">
                  <a:noFill/>
                  <a:prstDash val="solid"/>
                  <a:miter/>
                </a:ln>
              </p:spPr>
              <p:txBody>
                <a:bodyPr rtlCol="0" anchor="ctr"/>
                <a:lstStyle/>
                <a:p>
                  <a:endParaRPr lang="en-GB"/>
                </a:p>
              </p:txBody>
            </p:sp>
            <p:sp>
              <p:nvSpPr>
                <p:cNvPr id="179" name="Free-form: Shape 178">
                  <a:extLst>
                    <a:ext uri="{FF2B5EF4-FFF2-40B4-BE49-F238E27FC236}">
                      <a16:creationId xmlns:a16="http://schemas.microsoft.com/office/drawing/2014/main" id="{44E3FC3F-CBDC-4F25-42A4-3299A8AF1BB5}"/>
                    </a:ext>
                  </a:extLst>
                </p:cNvPr>
                <p:cNvSpPr/>
                <p:nvPr/>
              </p:nvSpPr>
              <p:spPr>
                <a:xfrm>
                  <a:off x="4619789" y="4073032"/>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80" name="Free-form: Shape 179">
                  <a:extLst>
                    <a:ext uri="{FF2B5EF4-FFF2-40B4-BE49-F238E27FC236}">
                      <a16:creationId xmlns:a16="http://schemas.microsoft.com/office/drawing/2014/main" id="{B8017AAA-EB5C-40D2-BCA6-23DDF288023C}"/>
                    </a:ext>
                  </a:extLst>
                </p:cNvPr>
                <p:cNvSpPr/>
                <p:nvPr/>
              </p:nvSpPr>
              <p:spPr>
                <a:xfrm>
                  <a:off x="4429731" y="4083321"/>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229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229"/>
                      </a:lnTo>
                      <a:lnTo>
                        <a:pt x="104381" y="0"/>
                      </a:lnTo>
                      <a:close/>
                    </a:path>
                  </a:pathLst>
                </a:custGeom>
                <a:solidFill>
                  <a:srgbClr val="007F6B"/>
                </a:solidFill>
                <a:ln w="3820" cap="flat">
                  <a:noFill/>
                  <a:prstDash val="solid"/>
                  <a:miter/>
                </a:ln>
              </p:spPr>
              <p:txBody>
                <a:bodyPr rtlCol="0" anchor="ctr"/>
                <a:lstStyle/>
                <a:p>
                  <a:endParaRPr lang="en-GB"/>
                </a:p>
              </p:txBody>
            </p:sp>
            <p:sp>
              <p:nvSpPr>
                <p:cNvPr id="181" name="Free-form: Shape 180">
                  <a:extLst>
                    <a:ext uri="{FF2B5EF4-FFF2-40B4-BE49-F238E27FC236}">
                      <a16:creationId xmlns:a16="http://schemas.microsoft.com/office/drawing/2014/main" id="{E89D8994-BCA6-5C87-DC83-01B954050B83}"/>
                    </a:ext>
                  </a:extLst>
                </p:cNvPr>
                <p:cNvSpPr/>
                <p:nvPr/>
              </p:nvSpPr>
              <p:spPr>
                <a:xfrm>
                  <a:off x="4319230" y="4018068"/>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808 w 221651"/>
                    <a:gd name="connsiteY5" fmla="*/ 65252 h 130504"/>
                    <a:gd name="connsiteX6" fmla="*/ 111189 w 221651"/>
                    <a:gd name="connsiteY6" fmla="*/ 4016 h 130504"/>
                    <a:gd name="connsiteX7" fmla="*/ 214882 w 221651"/>
                    <a:gd name="connsiteY7" fmla="*/ 65252 h 130504"/>
                    <a:gd name="connsiteX8" fmla="*/ 110501 w 221651"/>
                    <a:gd name="connsiteY8" fmla="*/ 126527 h 130504"/>
                    <a:gd name="connsiteX9" fmla="*/ 6808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808" y="65252"/>
                      </a:moveTo>
                      <a:lnTo>
                        <a:pt x="111189" y="4016"/>
                      </a:lnTo>
                      <a:lnTo>
                        <a:pt x="214882" y="65252"/>
                      </a:lnTo>
                      <a:lnTo>
                        <a:pt x="110501" y="126527"/>
                      </a:lnTo>
                      <a:lnTo>
                        <a:pt x="6808" y="65252"/>
                      </a:lnTo>
                      <a:close/>
                    </a:path>
                  </a:pathLst>
                </a:custGeom>
                <a:solidFill>
                  <a:srgbClr val="007F6B"/>
                </a:solidFill>
                <a:ln w="3820" cap="flat">
                  <a:noFill/>
                  <a:prstDash val="solid"/>
                  <a:miter/>
                </a:ln>
              </p:spPr>
              <p:txBody>
                <a:bodyPr rtlCol="0" anchor="ctr"/>
                <a:lstStyle/>
                <a:p>
                  <a:endParaRPr lang="en-GB"/>
                </a:p>
              </p:txBody>
            </p:sp>
            <p:sp>
              <p:nvSpPr>
                <p:cNvPr id="182" name="Free-form: Shape 181">
                  <a:extLst>
                    <a:ext uri="{FF2B5EF4-FFF2-40B4-BE49-F238E27FC236}">
                      <a16:creationId xmlns:a16="http://schemas.microsoft.com/office/drawing/2014/main" id="{30DE994F-A984-ED30-DD71-91A97510B04F}"/>
                    </a:ext>
                  </a:extLst>
                </p:cNvPr>
                <p:cNvSpPr/>
                <p:nvPr/>
              </p:nvSpPr>
              <p:spPr>
                <a:xfrm>
                  <a:off x="4429693" y="4083321"/>
                  <a:ext cx="111227" cy="72443"/>
                </a:xfrm>
                <a:custGeom>
                  <a:avLst/>
                  <a:gdLst>
                    <a:gd name="connsiteX0" fmla="*/ 111189 w 111227"/>
                    <a:gd name="connsiteY0" fmla="*/ 0 h 72443"/>
                    <a:gd name="connsiteX1" fmla="*/ 0 w 111227"/>
                    <a:gd name="connsiteY1" fmla="*/ 65291 h 72443"/>
                    <a:gd name="connsiteX2" fmla="*/ 38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91"/>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183" name="Free-form: Shape 182">
                  <a:extLst>
                    <a:ext uri="{FF2B5EF4-FFF2-40B4-BE49-F238E27FC236}">
                      <a16:creationId xmlns:a16="http://schemas.microsoft.com/office/drawing/2014/main" id="{382507A6-7AA8-8F99-0261-51AF88DC620C}"/>
                    </a:ext>
                  </a:extLst>
                </p:cNvPr>
                <p:cNvSpPr/>
                <p:nvPr/>
              </p:nvSpPr>
              <p:spPr>
                <a:xfrm>
                  <a:off x="4319230" y="4083321"/>
                  <a:ext cx="110500" cy="72443"/>
                </a:xfrm>
                <a:custGeom>
                  <a:avLst/>
                  <a:gdLst>
                    <a:gd name="connsiteX0" fmla="*/ 110462 w 110500"/>
                    <a:gd name="connsiteY0" fmla="*/ 65291 h 72443"/>
                    <a:gd name="connsiteX1" fmla="*/ 0 w 110500"/>
                    <a:gd name="connsiteY1" fmla="*/ 0 h 72443"/>
                    <a:gd name="connsiteX2" fmla="*/ 38 w 110500"/>
                    <a:gd name="connsiteY2" fmla="*/ 7191 h 72443"/>
                    <a:gd name="connsiteX3" fmla="*/ 110501 w 110500"/>
                    <a:gd name="connsiteY3" fmla="*/ 72443 h 72443"/>
                    <a:gd name="connsiteX4" fmla="*/ 110462 w 110500"/>
                    <a:gd name="connsiteY4" fmla="*/ 65291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91"/>
                      </a:moveTo>
                      <a:lnTo>
                        <a:pt x="0" y="0"/>
                      </a:lnTo>
                      <a:lnTo>
                        <a:pt x="38" y="7191"/>
                      </a:lnTo>
                      <a:lnTo>
                        <a:pt x="110501" y="72443"/>
                      </a:lnTo>
                      <a:lnTo>
                        <a:pt x="110462" y="65291"/>
                      </a:lnTo>
                      <a:close/>
                    </a:path>
                  </a:pathLst>
                </a:custGeom>
                <a:solidFill>
                  <a:srgbClr val="007F6B"/>
                </a:solidFill>
                <a:ln w="3820" cap="flat">
                  <a:noFill/>
                  <a:prstDash val="solid"/>
                  <a:miter/>
                </a:ln>
              </p:spPr>
              <p:txBody>
                <a:bodyPr rtlCol="0" anchor="ctr"/>
                <a:lstStyle/>
                <a:p>
                  <a:endParaRPr lang="en-GB"/>
                </a:p>
              </p:txBody>
            </p:sp>
            <p:sp>
              <p:nvSpPr>
                <p:cNvPr id="184" name="Free-form: Shape 183">
                  <a:extLst>
                    <a:ext uri="{FF2B5EF4-FFF2-40B4-BE49-F238E27FC236}">
                      <a16:creationId xmlns:a16="http://schemas.microsoft.com/office/drawing/2014/main" id="{30C58F5D-C7FB-445A-CEB4-5A558F6D005E}"/>
                    </a:ext>
                  </a:extLst>
                </p:cNvPr>
                <p:cNvSpPr/>
                <p:nvPr/>
              </p:nvSpPr>
              <p:spPr>
                <a:xfrm>
                  <a:off x="4619139" y="4134306"/>
                  <a:ext cx="104380" cy="68427"/>
                </a:xfrm>
                <a:custGeom>
                  <a:avLst/>
                  <a:gdLst>
                    <a:gd name="connsiteX0" fmla="*/ 104342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2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2" y="0"/>
                      </a:moveTo>
                      <a:lnTo>
                        <a:pt x="0" y="61236"/>
                      </a:lnTo>
                      <a:lnTo>
                        <a:pt x="0" y="68427"/>
                      </a:lnTo>
                      <a:lnTo>
                        <a:pt x="104381" y="7191"/>
                      </a:lnTo>
                      <a:lnTo>
                        <a:pt x="104342" y="0"/>
                      </a:lnTo>
                      <a:close/>
                    </a:path>
                  </a:pathLst>
                </a:custGeom>
                <a:solidFill>
                  <a:srgbClr val="007F6B"/>
                </a:solidFill>
                <a:ln w="3820" cap="flat">
                  <a:noFill/>
                  <a:prstDash val="solid"/>
                  <a:miter/>
                </a:ln>
              </p:spPr>
              <p:txBody>
                <a:bodyPr rtlCol="0" anchor="ctr"/>
                <a:lstStyle/>
                <a:p>
                  <a:endParaRPr lang="en-GB"/>
                </a:p>
              </p:txBody>
            </p:sp>
            <p:sp>
              <p:nvSpPr>
                <p:cNvPr id="185" name="Free-form: Shape 184">
                  <a:extLst>
                    <a:ext uri="{FF2B5EF4-FFF2-40B4-BE49-F238E27FC236}">
                      <a16:creationId xmlns:a16="http://schemas.microsoft.com/office/drawing/2014/main" id="{3AB2501A-A19D-1013-09F3-7C4BE7E69BB9}"/>
                    </a:ext>
                  </a:extLst>
                </p:cNvPr>
                <p:cNvSpPr/>
                <p:nvPr/>
              </p:nvSpPr>
              <p:spPr>
                <a:xfrm>
                  <a:off x="4619101" y="4134306"/>
                  <a:ext cx="111227" cy="72442"/>
                </a:xfrm>
                <a:custGeom>
                  <a:avLst/>
                  <a:gdLst>
                    <a:gd name="connsiteX0" fmla="*/ 111189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52"/>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186" name="Free-form: Shape 185">
                  <a:extLst>
                    <a:ext uri="{FF2B5EF4-FFF2-40B4-BE49-F238E27FC236}">
                      <a16:creationId xmlns:a16="http://schemas.microsoft.com/office/drawing/2014/main" id="{E69E9CC8-EFAC-5ED4-DEAC-15B6D67E3A9B}"/>
                    </a:ext>
                  </a:extLst>
                </p:cNvPr>
                <p:cNvSpPr/>
                <p:nvPr/>
              </p:nvSpPr>
              <p:spPr>
                <a:xfrm>
                  <a:off x="4508638" y="4134306"/>
                  <a:ext cx="110500" cy="72442"/>
                </a:xfrm>
                <a:custGeom>
                  <a:avLst/>
                  <a:gdLst>
                    <a:gd name="connsiteX0" fmla="*/ 110462 w 110500"/>
                    <a:gd name="connsiteY0" fmla="*/ 65252 h 72442"/>
                    <a:gd name="connsiteX1" fmla="*/ 0 w 110500"/>
                    <a:gd name="connsiteY1" fmla="*/ 0 h 72442"/>
                    <a:gd name="connsiteX2" fmla="*/ 38 w 110500"/>
                    <a:gd name="connsiteY2" fmla="*/ 7191 h 72442"/>
                    <a:gd name="connsiteX3" fmla="*/ 110501 w 110500"/>
                    <a:gd name="connsiteY3" fmla="*/ 72443 h 72442"/>
                    <a:gd name="connsiteX4" fmla="*/ 110462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2"/>
                      </a:moveTo>
                      <a:lnTo>
                        <a:pt x="0" y="0"/>
                      </a:lnTo>
                      <a:lnTo>
                        <a:pt x="38" y="7191"/>
                      </a:lnTo>
                      <a:lnTo>
                        <a:pt x="110501"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187" name="Free-form: Shape 186">
                  <a:extLst>
                    <a:ext uri="{FF2B5EF4-FFF2-40B4-BE49-F238E27FC236}">
                      <a16:creationId xmlns:a16="http://schemas.microsoft.com/office/drawing/2014/main" id="{EEA18869-0AFC-B859-9413-EAA7D1968391}"/>
                    </a:ext>
                  </a:extLst>
                </p:cNvPr>
                <p:cNvSpPr/>
                <p:nvPr/>
              </p:nvSpPr>
              <p:spPr>
                <a:xfrm>
                  <a:off x="4508638" y="4069054"/>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808 w 221651"/>
                    <a:gd name="connsiteY5" fmla="*/ 65253 h 130504"/>
                    <a:gd name="connsiteX6" fmla="*/ 111189 w 221651"/>
                    <a:gd name="connsiteY6" fmla="*/ 4016 h 130504"/>
                    <a:gd name="connsiteX7" fmla="*/ 214881 w 221651"/>
                    <a:gd name="connsiteY7" fmla="*/ 65291 h 130504"/>
                    <a:gd name="connsiteX8" fmla="*/ 110501 w 221651"/>
                    <a:gd name="connsiteY8" fmla="*/ 126527 h 130504"/>
                    <a:gd name="connsiteX9" fmla="*/ 6808 w 221651"/>
                    <a:gd name="connsiteY9" fmla="*/ 65291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808" y="65253"/>
                      </a:moveTo>
                      <a:lnTo>
                        <a:pt x="111189" y="4016"/>
                      </a:lnTo>
                      <a:lnTo>
                        <a:pt x="214881" y="65291"/>
                      </a:lnTo>
                      <a:lnTo>
                        <a:pt x="110501" y="126527"/>
                      </a:lnTo>
                      <a:lnTo>
                        <a:pt x="6808" y="65291"/>
                      </a:lnTo>
                      <a:close/>
                    </a:path>
                  </a:pathLst>
                </a:custGeom>
                <a:solidFill>
                  <a:srgbClr val="007F6B"/>
                </a:solidFill>
                <a:ln w="3820" cap="flat">
                  <a:noFill/>
                  <a:prstDash val="solid"/>
                  <a:miter/>
                </a:ln>
              </p:spPr>
              <p:txBody>
                <a:bodyPr rtlCol="0" anchor="ctr"/>
                <a:lstStyle/>
                <a:p>
                  <a:endParaRPr lang="en-GB"/>
                </a:p>
              </p:txBody>
            </p:sp>
            <p:sp>
              <p:nvSpPr>
                <p:cNvPr id="188" name="Free-form: Shape 187">
                  <a:extLst>
                    <a:ext uri="{FF2B5EF4-FFF2-40B4-BE49-F238E27FC236}">
                      <a16:creationId xmlns:a16="http://schemas.microsoft.com/office/drawing/2014/main" id="{B4E1FD99-64E7-F26A-007B-50B31B2FB565}"/>
                    </a:ext>
                  </a:extLst>
                </p:cNvPr>
                <p:cNvSpPr/>
                <p:nvPr/>
              </p:nvSpPr>
              <p:spPr>
                <a:xfrm>
                  <a:off x="4187463" y="4164676"/>
                  <a:ext cx="103730" cy="68427"/>
                </a:xfrm>
                <a:custGeom>
                  <a:avLst/>
                  <a:gdLst>
                    <a:gd name="connsiteX0" fmla="*/ 103692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38"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A0CE6250-16D8-3913-21D5-DD65F7662B43}"/>
                    </a:ext>
                  </a:extLst>
                </p:cNvPr>
                <p:cNvSpPr/>
                <p:nvPr/>
              </p:nvSpPr>
              <p:spPr>
                <a:xfrm>
                  <a:off x="4187463" y="4103401"/>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90" name="Free-form: Shape 189">
                  <a:extLst>
                    <a:ext uri="{FF2B5EF4-FFF2-40B4-BE49-F238E27FC236}">
                      <a16:creationId xmlns:a16="http://schemas.microsoft.com/office/drawing/2014/main" id="{27C21445-7D5A-3927-0A73-941C23907AD1}"/>
                    </a:ext>
                  </a:extLst>
                </p:cNvPr>
                <p:cNvSpPr/>
                <p:nvPr/>
              </p:nvSpPr>
              <p:spPr>
                <a:xfrm>
                  <a:off x="4291844" y="4103401"/>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1ECC570D-0081-199E-B616-CDC23D90A144}"/>
                    </a:ext>
                  </a:extLst>
                </p:cNvPr>
                <p:cNvSpPr/>
                <p:nvPr/>
              </p:nvSpPr>
              <p:spPr>
                <a:xfrm>
                  <a:off x="4291156" y="4164676"/>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92" name="Free-form: Shape 191">
                  <a:extLst>
                    <a:ext uri="{FF2B5EF4-FFF2-40B4-BE49-F238E27FC236}">
                      <a16:creationId xmlns:a16="http://schemas.microsoft.com/office/drawing/2014/main" id="{92BD33FD-D96D-CF83-770F-B4C61A4D352F}"/>
                    </a:ext>
                  </a:extLst>
                </p:cNvPr>
                <p:cNvSpPr/>
                <p:nvPr/>
              </p:nvSpPr>
              <p:spPr>
                <a:xfrm>
                  <a:off x="4180693" y="4164676"/>
                  <a:ext cx="110462" cy="72443"/>
                </a:xfrm>
                <a:custGeom>
                  <a:avLst/>
                  <a:gdLst>
                    <a:gd name="connsiteX0" fmla="*/ 110462 w 110462"/>
                    <a:gd name="connsiteY0" fmla="*/ 65214 h 72443"/>
                    <a:gd name="connsiteX1" fmla="*/ 0 w 110462"/>
                    <a:gd name="connsiteY1" fmla="*/ 0 h 72443"/>
                    <a:gd name="connsiteX2" fmla="*/ 0 w 110462"/>
                    <a:gd name="connsiteY2" fmla="*/ 7191 h 72443"/>
                    <a:gd name="connsiteX3" fmla="*/ 110462 w 110462"/>
                    <a:gd name="connsiteY3" fmla="*/ 72443 h 72443"/>
                    <a:gd name="connsiteX4" fmla="*/ 110462 w 110462"/>
                    <a:gd name="connsiteY4" fmla="*/ 65214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14"/>
                      </a:moveTo>
                      <a:lnTo>
                        <a:pt x="0" y="0"/>
                      </a:lnTo>
                      <a:lnTo>
                        <a:pt x="0" y="7191"/>
                      </a:lnTo>
                      <a:lnTo>
                        <a:pt x="110462" y="72443"/>
                      </a:lnTo>
                      <a:lnTo>
                        <a:pt x="110462" y="65214"/>
                      </a:lnTo>
                      <a:close/>
                    </a:path>
                  </a:pathLst>
                </a:custGeom>
                <a:solidFill>
                  <a:srgbClr val="007F6B"/>
                </a:solidFill>
                <a:ln w="3820" cap="flat">
                  <a:no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5F30BF31-3226-DF06-1C11-2617A49B282B}"/>
                    </a:ext>
                  </a:extLst>
                </p:cNvPr>
                <p:cNvSpPr/>
                <p:nvPr/>
              </p:nvSpPr>
              <p:spPr>
                <a:xfrm>
                  <a:off x="4291156" y="4164676"/>
                  <a:ext cx="111189" cy="72443"/>
                </a:xfrm>
                <a:custGeom>
                  <a:avLst/>
                  <a:gdLst>
                    <a:gd name="connsiteX0" fmla="*/ 111151 w 111189"/>
                    <a:gd name="connsiteY0" fmla="*/ 0 h 72443"/>
                    <a:gd name="connsiteX1" fmla="*/ 0 w 111189"/>
                    <a:gd name="connsiteY1" fmla="*/ 65214 h 72443"/>
                    <a:gd name="connsiteX2" fmla="*/ 0 w 111189"/>
                    <a:gd name="connsiteY2" fmla="*/ 72443 h 72443"/>
                    <a:gd name="connsiteX3" fmla="*/ 111189 w 111189"/>
                    <a:gd name="connsiteY3" fmla="*/ 7191 h 72443"/>
                    <a:gd name="connsiteX4" fmla="*/ 111151 w 111189"/>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3">
                      <a:moveTo>
                        <a:pt x="111151" y="0"/>
                      </a:moveTo>
                      <a:lnTo>
                        <a:pt x="0" y="65214"/>
                      </a:lnTo>
                      <a:lnTo>
                        <a:pt x="0" y="72443"/>
                      </a:lnTo>
                      <a:lnTo>
                        <a:pt x="111189" y="7191"/>
                      </a:lnTo>
                      <a:lnTo>
                        <a:pt x="111151" y="0"/>
                      </a:lnTo>
                      <a:close/>
                    </a:path>
                  </a:pathLst>
                </a:custGeom>
                <a:solidFill>
                  <a:srgbClr val="007F6B"/>
                </a:solidFill>
                <a:ln w="3820" cap="flat">
                  <a:noFill/>
                  <a:prstDash val="solid"/>
                  <a:miter/>
                </a:ln>
              </p:spPr>
              <p:txBody>
                <a:bodyPr rtlCol="0" anchor="ctr"/>
                <a:lstStyle/>
                <a:p>
                  <a:endParaRPr lang="en-GB"/>
                </a:p>
              </p:txBody>
            </p:sp>
            <p:sp>
              <p:nvSpPr>
                <p:cNvPr id="194" name="Free-form: Shape 193">
                  <a:extLst>
                    <a:ext uri="{FF2B5EF4-FFF2-40B4-BE49-F238E27FC236}">
                      <a16:creationId xmlns:a16="http://schemas.microsoft.com/office/drawing/2014/main" id="{D73305F2-FB25-65C4-A25A-83AB9C2ACEBE}"/>
                    </a:ext>
                  </a:extLst>
                </p:cNvPr>
                <p:cNvSpPr/>
                <p:nvPr/>
              </p:nvSpPr>
              <p:spPr>
                <a:xfrm>
                  <a:off x="4180655" y="4099385"/>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808 w 221651"/>
                    <a:gd name="connsiteY5" fmla="*/ 65290 h 130504"/>
                    <a:gd name="connsiteX6" fmla="*/ 111189 w 221651"/>
                    <a:gd name="connsiteY6" fmla="*/ 4016 h 130504"/>
                    <a:gd name="connsiteX7" fmla="*/ 214881 w 221651"/>
                    <a:gd name="connsiteY7" fmla="*/ 65290 h 130504"/>
                    <a:gd name="connsiteX8" fmla="*/ 110501 w 221651"/>
                    <a:gd name="connsiteY8" fmla="*/ 126565 h 130504"/>
                    <a:gd name="connsiteX9" fmla="*/ 6808 w 221651"/>
                    <a:gd name="connsiteY9" fmla="*/ 65290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808" y="65290"/>
                      </a:moveTo>
                      <a:lnTo>
                        <a:pt x="111189" y="4016"/>
                      </a:lnTo>
                      <a:lnTo>
                        <a:pt x="214881" y="65290"/>
                      </a:lnTo>
                      <a:lnTo>
                        <a:pt x="110501" y="126565"/>
                      </a:lnTo>
                      <a:lnTo>
                        <a:pt x="6808" y="65290"/>
                      </a:lnTo>
                      <a:close/>
                    </a:path>
                  </a:pathLst>
                </a:custGeom>
                <a:solidFill>
                  <a:srgbClr val="007F6B"/>
                </a:solidFill>
                <a:ln w="3820" cap="flat">
                  <a:noFill/>
                  <a:prstDash val="solid"/>
                  <a:miter/>
                </a:ln>
              </p:spPr>
              <p:txBody>
                <a:bodyPr rtlCol="0" anchor="ctr"/>
                <a:lstStyle/>
                <a:p>
                  <a:endParaRPr lang="en-GB"/>
                </a:p>
              </p:txBody>
            </p:sp>
            <p:sp>
              <p:nvSpPr>
                <p:cNvPr id="195" name="Free-form: Shape 194">
                  <a:extLst>
                    <a:ext uri="{FF2B5EF4-FFF2-40B4-BE49-F238E27FC236}">
                      <a16:creationId xmlns:a16="http://schemas.microsoft.com/office/drawing/2014/main" id="{C4D35A2E-A575-016C-0B2B-160033A3ECD8}"/>
                    </a:ext>
                  </a:extLst>
                </p:cNvPr>
                <p:cNvSpPr/>
                <p:nvPr/>
              </p:nvSpPr>
              <p:spPr>
                <a:xfrm>
                  <a:off x="4048888" y="4245954"/>
                  <a:ext cx="103730" cy="68465"/>
                </a:xfrm>
                <a:custGeom>
                  <a:avLst/>
                  <a:gdLst>
                    <a:gd name="connsiteX0" fmla="*/ 103692 w 103730"/>
                    <a:gd name="connsiteY0" fmla="*/ 61275 h 68465"/>
                    <a:gd name="connsiteX1" fmla="*/ 0 w 103730"/>
                    <a:gd name="connsiteY1" fmla="*/ 0 h 68465"/>
                    <a:gd name="connsiteX2" fmla="*/ 38 w 103730"/>
                    <a:gd name="connsiteY2" fmla="*/ 7229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229"/>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196" name="Free-form: Shape 195">
                  <a:extLst>
                    <a:ext uri="{FF2B5EF4-FFF2-40B4-BE49-F238E27FC236}">
                      <a16:creationId xmlns:a16="http://schemas.microsoft.com/office/drawing/2014/main" id="{A17971CE-3D56-FDB7-1BB7-F5F19BE69A50}"/>
                    </a:ext>
                  </a:extLst>
                </p:cNvPr>
                <p:cNvSpPr/>
                <p:nvPr/>
              </p:nvSpPr>
              <p:spPr>
                <a:xfrm>
                  <a:off x="4048888" y="4184718"/>
                  <a:ext cx="104380" cy="68465"/>
                </a:xfrm>
                <a:custGeom>
                  <a:avLst/>
                  <a:gdLst>
                    <a:gd name="connsiteX0" fmla="*/ 104381 w 104380"/>
                    <a:gd name="connsiteY0" fmla="*/ 0 h 68465"/>
                    <a:gd name="connsiteX1" fmla="*/ 0 w 104380"/>
                    <a:gd name="connsiteY1" fmla="*/ 61236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36"/>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197" name="Free-form: Shape 196">
                  <a:extLst>
                    <a:ext uri="{FF2B5EF4-FFF2-40B4-BE49-F238E27FC236}">
                      <a16:creationId xmlns:a16="http://schemas.microsoft.com/office/drawing/2014/main" id="{A31C2025-FADC-0317-54AD-20D13657B022}"/>
                    </a:ext>
                  </a:extLst>
                </p:cNvPr>
                <p:cNvSpPr/>
                <p:nvPr/>
              </p:nvSpPr>
              <p:spPr>
                <a:xfrm>
                  <a:off x="4153269" y="4184718"/>
                  <a:ext cx="103730" cy="68465"/>
                </a:xfrm>
                <a:custGeom>
                  <a:avLst/>
                  <a:gdLst>
                    <a:gd name="connsiteX0" fmla="*/ 103692 w 103730"/>
                    <a:gd name="connsiteY0" fmla="*/ 61236 h 68465"/>
                    <a:gd name="connsiteX1" fmla="*/ 0 w 103730"/>
                    <a:gd name="connsiteY1" fmla="*/ 0 h 68465"/>
                    <a:gd name="connsiteX2" fmla="*/ 0 w 103730"/>
                    <a:gd name="connsiteY2" fmla="*/ 7191 h 68465"/>
                    <a:gd name="connsiteX3" fmla="*/ 103731 w 103730"/>
                    <a:gd name="connsiteY3" fmla="*/ 68465 h 68465"/>
                    <a:gd name="connsiteX4" fmla="*/ 103692 w 103730"/>
                    <a:gd name="connsiteY4" fmla="*/ 61236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36"/>
                      </a:moveTo>
                      <a:lnTo>
                        <a:pt x="0" y="0"/>
                      </a:lnTo>
                      <a:lnTo>
                        <a:pt x="0" y="7191"/>
                      </a:lnTo>
                      <a:lnTo>
                        <a:pt x="103731"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198" name="Free-form: Shape 197">
                  <a:extLst>
                    <a:ext uri="{FF2B5EF4-FFF2-40B4-BE49-F238E27FC236}">
                      <a16:creationId xmlns:a16="http://schemas.microsoft.com/office/drawing/2014/main" id="{52DB3502-1AB0-8F51-08B4-067B828A2BA9}"/>
                    </a:ext>
                  </a:extLst>
                </p:cNvPr>
                <p:cNvSpPr/>
                <p:nvPr/>
              </p:nvSpPr>
              <p:spPr>
                <a:xfrm>
                  <a:off x="4152581" y="4245954"/>
                  <a:ext cx="104419" cy="68465"/>
                </a:xfrm>
                <a:custGeom>
                  <a:avLst/>
                  <a:gdLst>
                    <a:gd name="connsiteX0" fmla="*/ 104381 w 104419"/>
                    <a:gd name="connsiteY0" fmla="*/ 0 h 68465"/>
                    <a:gd name="connsiteX1" fmla="*/ 0 w 104419"/>
                    <a:gd name="connsiteY1" fmla="*/ 61275 h 68465"/>
                    <a:gd name="connsiteX2" fmla="*/ 38 w 104419"/>
                    <a:gd name="connsiteY2" fmla="*/ 68465 h 68465"/>
                    <a:gd name="connsiteX3" fmla="*/ 104419 w 104419"/>
                    <a:gd name="connsiteY3" fmla="*/ 7229 h 68465"/>
                    <a:gd name="connsiteX4" fmla="*/ 104381 w 104419"/>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65">
                      <a:moveTo>
                        <a:pt x="104381" y="0"/>
                      </a:moveTo>
                      <a:lnTo>
                        <a:pt x="0" y="61275"/>
                      </a:lnTo>
                      <a:lnTo>
                        <a:pt x="38" y="68465"/>
                      </a:lnTo>
                      <a:lnTo>
                        <a:pt x="104419" y="7229"/>
                      </a:lnTo>
                      <a:lnTo>
                        <a:pt x="104381" y="0"/>
                      </a:lnTo>
                      <a:close/>
                    </a:path>
                  </a:pathLst>
                </a:custGeom>
                <a:solidFill>
                  <a:srgbClr val="007F6B"/>
                </a:solidFill>
                <a:ln w="3820" cap="flat">
                  <a:noFill/>
                  <a:prstDash val="solid"/>
                  <a:miter/>
                </a:ln>
              </p:spPr>
              <p:txBody>
                <a:bodyPr rtlCol="0" anchor="ctr"/>
                <a:lstStyle/>
                <a:p>
                  <a:endParaRPr lang="en-GB"/>
                </a:p>
              </p:txBody>
            </p:sp>
            <p:sp>
              <p:nvSpPr>
                <p:cNvPr id="199" name="Free-form: Shape 198">
                  <a:extLst>
                    <a:ext uri="{FF2B5EF4-FFF2-40B4-BE49-F238E27FC236}">
                      <a16:creationId xmlns:a16="http://schemas.microsoft.com/office/drawing/2014/main" id="{E97AF7E3-A99B-BA44-0839-4B3695B1157F}"/>
                    </a:ext>
                  </a:extLst>
                </p:cNvPr>
                <p:cNvSpPr/>
                <p:nvPr/>
              </p:nvSpPr>
              <p:spPr>
                <a:xfrm>
                  <a:off x="4042118" y="4245954"/>
                  <a:ext cx="110462" cy="72481"/>
                </a:xfrm>
                <a:custGeom>
                  <a:avLst/>
                  <a:gdLst>
                    <a:gd name="connsiteX0" fmla="*/ 110462 w 110462"/>
                    <a:gd name="connsiteY0" fmla="*/ 65291 h 72481"/>
                    <a:gd name="connsiteX1" fmla="*/ 0 w 110462"/>
                    <a:gd name="connsiteY1" fmla="*/ 0 h 72481"/>
                    <a:gd name="connsiteX2" fmla="*/ 0 w 110462"/>
                    <a:gd name="connsiteY2" fmla="*/ 7229 h 72481"/>
                    <a:gd name="connsiteX3" fmla="*/ 110462 w 110462"/>
                    <a:gd name="connsiteY3" fmla="*/ 72482 h 72481"/>
                    <a:gd name="connsiteX4" fmla="*/ 110462 w 110462"/>
                    <a:gd name="connsiteY4" fmla="*/ 65291 h 7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81">
                      <a:moveTo>
                        <a:pt x="110462" y="65291"/>
                      </a:moveTo>
                      <a:lnTo>
                        <a:pt x="0" y="0"/>
                      </a:lnTo>
                      <a:lnTo>
                        <a:pt x="0" y="7229"/>
                      </a:lnTo>
                      <a:lnTo>
                        <a:pt x="110462" y="72482"/>
                      </a:lnTo>
                      <a:lnTo>
                        <a:pt x="110462" y="65291"/>
                      </a:lnTo>
                      <a:close/>
                    </a:path>
                  </a:pathLst>
                </a:custGeom>
                <a:solidFill>
                  <a:srgbClr val="007F6B"/>
                </a:solidFill>
                <a:ln w="3820" cap="flat">
                  <a:noFill/>
                  <a:prstDash val="solid"/>
                  <a:miter/>
                </a:ln>
              </p:spPr>
              <p:txBody>
                <a:bodyPr rtlCol="0" anchor="ctr"/>
                <a:lstStyle/>
                <a:p>
                  <a:endParaRPr lang="en-GB"/>
                </a:p>
              </p:txBody>
            </p:sp>
            <p:sp>
              <p:nvSpPr>
                <p:cNvPr id="200" name="Free-form: Shape 199">
                  <a:extLst>
                    <a:ext uri="{FF2B5EF4-FFF2-40B4-BE49-F238E27FC236}">
                      <a16:creationId xmlns:a16="http://schemas.microsoft.com/office/drawing/2014/main" id="{560D5257-91D1-2A27-6FC7-03322CBC7215}"/>
                    </a:ext>
                  </a:extLst>
                </p:cNvPr>
                <p:cNvSpPr/>
                <p:nvPr/>
              </p:nvSpPr>
              <p:spPr>
                <a:xfrm>
                  <a:off x="4152581" y="4245954"/>
                  <a:ext cx="111189" cy="72481"/>
                </a:xfrm>
                <a:custGeom>
                  <a:avLst/>
                  <a:gdLst>
                    <a:gd name="connsiteX0" fmla="*/ 111189 w 111189"/>
                    <a:gd name="connsiteY0" fmla="*/ 0 h 72481"/>
                    <a:gd name="connsiteX1" fmla="*/ 0 w 111189"/>
                    <a:gd name="connsiteY1" fmla="*/ 65291 h 72481"/>
                    <a:gd name="connsiteX2" fmla="*/ 0 w 111189"/>
                    <a:gd name="connsiteY2" fmla="*/ 72482 h 72481"/>
                    <a:gd name="connsiteX3" fmla="*/ 111189 w 111189"/>
                    <a:gd name="connsiteY3" fmla="*/ 7229 h 72481"/>
                    <a:gd name="connsiteX4" fmla="*/ 111189 w 111189"/>
                    <a:gd name="connsiteY4" fmla="*/ 0 h 7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81">
                      <a:moveTo>
                        <a:pt x="111189" y="0"/>
                      </a:moveTo>
                      <a:lnTo>
                        <a:pt x="0" y="65291"/>
                      </a:lnTo>
                      <a:lnTo>
                        <a:pt x="0" y="72482"/>
                      </a:lnTo>
                      <a:lnTo>
                        <a:pt x="111189" y="7229"/>
                      </a:lnTo>
                      <a:lnTo>
                        <a:pt x="111189" y="0"/>
                      </a:lnTo>
                      <a:close/>
                    </a:path>
                  </a:pathLst>
                </a:custGeom>
                <a:solidFill>
                  <a:srgbClr val="007F6B"/>
                </a:solidFill>
                <a:ln w="3820" cap="flat">
                  <a:noFill/>
                  <a:prstDash val="solid"/>
                  <a:miter/>
                </a:ln>
              </p:spPr>
              <p:txBody>
                <a:bodyPr rtlCol="0" anchor="ctr"/>
                <a:lstStyle/>
                <a:p>
                  <a:endParaRPr lang="en-GB"/>
                </a:p>
              </p:txBody>
            </p:sp>
            <p:sp>
              <p:nvSpPr>
                <p:cNvPr id="201" name="Free-form: Shape 200">
                  <a:extLst>
                    <a:ext uri="{FF2B5EF4-FFF2-40B4-BE49-F238E27FC236}">
                      <a16:creationId xmlns:a16="http://schemas.microsoft.com/office/drawing/2014/main" id="{9CC599B2-4187-341C-1B43-72BE22B95808}"/>
                    </a:ext>
                  </a:extLst>
                </p:cNvPr>
                <p:cNvSpPr/>
                <p:nvPr/>
              </p:nvSpPr>
              <p:spPr>
                <a:xfrm>
                  <a:off x="4042118" y="4180740"/>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1 w 221651"/>
                    <a:gd name="connsiteY3" fmla="*/ 65252 h 130504"/>
                    <a:gd name="connsiteX4" fmla="*/ 111189 w 221651"/>
                    <a:gd name="connsiteY4" fmla="*/ 0 h 130504"/>
                    <a:gd name="connsiteX5" fmla="*/ 6770 w 221651"/>
                    <a:gd name="connsiteY5" fmla="*/ 65214 h 130504"/>
                    <a:gd name="connsiteX6" fmla="*/ 111151 w 221651"/>
                    <a:gd name="connsiteY6" fmla="*/ 3978 h 130504"/>
                    <a:gd name="connsiteX7" fmla="*/ 214843 w 221651"/>
                    <a:gd name="connsiteY7" fmla="*/ 65214 h 130504"/>
                    <a:gd name="connsiteX8" fmla="*/ 110462 w 221651"/>
                    <a:gd name="connsiteY8" fmla="*/ 126488 h 130504"/>
                    <a:gd name="connsiteX9" fmla="*/ 6770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1" y="65252"/>
                      </a:lnTo>
                      <a:lnTo>
                        <a:pt x="111189" y="0"/>
                      </a:lnTo>
                      <a:close/>
                      <a:moveTo>
                        <a:pt x="6770" y="65214"/>
                      </a:moveTo>
                      <a:lnTo>
                        <a:pt x="111151" y="3978"/>
                      </a:lnTo>
                      <a:lnTo>
                        <a:pt x="214843" y="65214"/>
                      </a:lnTo>
                      <a:lnTo>
                        <a:pt x="110462" y="126488"/>
                      </a:lnTo>
                      <a:lnTo>
                        <a:pt x="6770" y="65214"/>
                      </a:lnTo>
                      <a:close/>
                    </a:path>
                  </a:pathLst>
                </a:custGeom>
                <a:solidFill>
                  <a:srgbClr val="007F6B"/>
                </a:solidFill>
                <a:ln w="3820" cap="flat">
                  <a:noFill/>
                  <a:prstDash val="solid"/>
                  <a:miter/>
                </a:ln>
              </p:spPr>
              <p:txBody>
                <a:bodyPr rtlCol="0" anchor="ctr"/>
                <a:lstStyle/>
                <a:p>
                  <a:endParaRPr lang="en-GB"/>
                </a:p>
              </p:txBody>
            </p:sp>
            <p:sp>
              <p:nvSpPr>
                <p:cNvPr id="202" name="Free-form: Shape 201">
                  <a:extLst>
                    <a:ext uri="{FF2B5EF4-FFF2-40B4-BE49-F238E27FC236}">
                      <a16:creationId xmlns:a16="http://schemas.microsoft.com/office/drawing/2014/main" id="{5FA85F03-B559-E15F-AAC6-D14AA8B38A5B}"/>
                    </a:ext>
                  </a:extLst>
                </p:cNvPr>
                <p:cNvSpPr/>
                <p:nvPr/>
              </p:nvSpPr>
              <p:spPr>
                <a:xfrm>
                  <a:off x="3910313" y="4327309"/>
                  <a:ext cx="103730" cy="68427"/>
                </a:xfrm>
                <a:custGeom>
                  <a:avLst/>
                  <a:gdLst>
                    <a:gd name="connsiteX0" fmla="*/ 103731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731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731" y="61236"/>
                      </a:moveTo>
                      <a:lnTo>
                        <a:pt x="0" y="0"/>
                      </a:lnTo>
                      <a:lnTo>
                        <a:pt x="38" y="7191"/>
                      </a:lnTo>
                      <a:lnTo>
                        <a:pt x="103731" y="68427"/>
                      </a:lnTo>
                      <a:lnTo>
                        <a:pt x="103731" y="61236"/>
                      </a:lnTo>
                      <a:close/>
                    </a:path>
                  </a:pathLst>
                </a:custGeom>
                <a:solidFill>
                  <a:srgbClr val="007F6B"/>
                </a:solidFill>
                <a:ln w="3820" cap="flat">
                  <a:noFill/>
                  <a:prstDash val="solid"/>
                  <a:miter/>
                </a:ln>
              </p:spPr>
              <p:txBody>
                <a:bodyPr rtlCol="0" anchor="ctr"/>
                <a:lstStyle/>
                <a:p>
                  <a:endParaRPr lang="en-GB"/>
                </a:p>
              </p:txBody>
            </p:sp>
            <p:sp>
              <p:nvSpPr>
                <p:cNvPr id="203" name="Free-form: Shape 202">
                  <a:extLst>
                    <a:ext uri="{FF2B5EF4-FFF2-40B4-BE49-F238E27FC236}">
                      <a16:creationId xmlns:a16="http://schemas.microsoft.com/office/drawing/2014/main" id="{40CE6FA7-FB7E-116F-9A3E-FFB79ED7BBBC}"/>
                    </a:ext>
                  </a:extLst>
                </p:cNvPr>
                <p:cNvSpPr/>
                <p:nvPr/>
              </p:nvSpPr>
              <p:spPr>
                <a:xfrm>
                  <a:off x="3910313" y="4266035"/>
                  <a:ext cx="104419" cy="68465"/>
                </a:xfrm>
                <a:custGeom>
                  <a:avLst/>
                  <a:gdLst>
                    <a:gd name="connsiteX0" fmla="*/ 104381 w 104419"/>
                    <a:gd name="connsiteY0" fmla="*/ 0 h 68465"/>
                    <a:gd name="connsiteX1" fmla="*/ 0 w 104419"/>
                    <a:gd name="connsiteY1" fmla="*/ 61275 h 68465"/>
                    <a:gd name="connsiteX2" fmla="*/ 38 w 104419"/>
                    <a:gd name="connsiteY2" fmla="*/ 68465 h 68465"/>
                    <a:gd name="connsiteX3" fmla="*/ 104419 w 104419"/>
                    <a:gd name="connsiteY3" fmla="*/ 7191 h 68465"/>
                    <a:gd name="connsiteX4" fmla="*/ 104381 w 104419"/>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65">
                      <a:moveTo>
                        <a:pt x="104381" y="0"/>
                      </a:moveTo>
                      <a:lnTo>
                        <a:pt x="0" y="61275"/>
                      </a:lnTo>
                      <a:lnTo>
                        <a:pt x="38" y="68465"/>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04" name="Free-form: Shape 203">
                  <a:extLst>
                    <a:ext uri="{FF2B5EF4-FFF2-40B4-BE49-F238E27FC236}">
                      <a16:creationId xmlns:a16="http://schemas.microsoft.com/office/drawing/2014/main" id="{21E05731-995F-4F5F-1193-04CC7842C299}"/>
                    </a:ext>
                  </a:extLst>
                </p:cNvPr>
                <p:cNvSpPr/>
                <p:nvPr/>
              </p:nvSpPr>
              <p:spPr>
                <a:xfrm>
                  <a:off x="4014694" y="4266035"/>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205" name="Free-form: Shape 204">
                  <a:extLst>
                    <a:ext uri="{FF2B5EF4-FFF2-40B4-BE49-F238E27FC236}">
                      <a16:creationId xmlns:a16="http://schemas.microsoft.com/office/drawing/2014/main" id="{D4640FC9-EDD6-5228-928D-78A1BBD4B26A}"/>
                    </a:ext>
                  </a:extLst>
                </p:cNvPr>
                <p:cNvSpPr/>
                <p:nvPr/>
              </p:nvSpPr>
              <p:spPr>
                <a:xfrm>
                  <a:off x="4014044" y="4327309"/>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206" name="Free-form: Shape 205">
                  <a:extLst>
                    <a:ext uri="{FF2B5EF4-FFF2-40B4-BE49-F238E27FC236}">
                      <a16:creationId xmlns:a16="http://schemas.microsoft.com/office/drawing/2014/main" id="{67A728C1-5DB7-020A-02AF-8DC51DACFCB9}"/>
                    </a:ext>
                  </a:extLst>
                </p:cNvPr>
                <p:cNvSpPr/>
                <p:nvPr/>
              </p:nvSpPr>
              <p:spPr>
                <a:xfrm>
                  <a:off x="3903543" y="4327309"/>
                  <a:ext cx="110462" cy="72443"/>
                </a:xfrm>
                <a:custGeom>
                  <a:avLst/>
                  <a:gdLst>
                    <a:gd name="connsiteX0" fmla="*/ 110462 w 110462"/>
                    <a:gd name="connsiteY0" fmla="*/ 65253 h 72443"/>
                    <a:gd name="connsiteX1" fmla="*/ 0 w 110462"/>
                    <a:gd name="connsiteY1" fmla="*/ 0 h 72443"/>
                    <a:gd name="connsiteX2" fmla="*/ 0 w 110462"/>
                    <a:gd name="connsiteY2" fmla="*/ 7191 h 72443"/>
                    <a:gd name="connsiteX3" fmla="*/ 110462 w 110462"/>
                    <a:gd name="connsiteY3" fmla="*/ 72443 h 72443"/>
                    <a:gd name="connsiteX4" fmla="*/ 110462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53"/>
                      </a:moveTo>
                      <a:lnTo>
                        <a:pt x="0" y="0"/>
                      </a:lnTo>
                      <a:lnTo>
                        <a:pt x="0" y="7191"/>
                      </a:lnTo>
                      <a:lnTo>
                        <a:pt x="110462"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207" name="Free-form: Shape 206">
                  <a:extLst>
                    <a:ext uri="{FF2B5EF4-FFF2-40B4-BE49-F238E27FC236}">
                      <a16:creationId xmlns:a16="http://schemas.microsoft.com/office/drawing/2014/main" id="{42C4A685-215C-A52C-D498-5CB24FADC699}"/>
                    </a:ext>
                  </a:extLst>
                </p:cNvPr>
                <p:cNvSpPr/>
                <p:nvPr/>
              </p:nvSpPr>
              <p:spPr>
                <a:xfrm>
                  <a:off x="4014005" y="4327309"/>
                  <a:ext cx="111189" cy="72443"/>
                </a:xfrm>
                <a:custGeom>
                  <a:avLst/>
                  <a:gdLst>
                    <a:gd name="connsiteX0" fmla="*/ 111189 w 111189"/>
                    <a:gd name="connsiteY0" fmla="*/ 0 h 72443"/>
                    <a:gd name="connsiteX1" fmla="*/ 0 w 111189"/>
                    <a:gd name="connsiteY1" fmla="*/ 65253 h 72443"/>
                    <a:gd name="connsiteX2" fmla="*/ 0 w 111189"/>
                    <a:gd name="connsiteY2" fmla="*/ 72443 h 72443"/>
                    <a:gd name="connsiteX3" fmla="*/ 111189 w 111189"/>
                    <a:gd name="connsiteY3" fmla="*/ 7191 h 72443"/>
                    <a:gd name="connsiteX4" fmla="*/ 111189 w 111189"/>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3">
                      <a:moveTo>
                        <a:pt x="111189" y="0"/>
                      </a:moveTo>
                      <a:lnTo>
                        <a:pt x="0" y="65253"/>
                      </a:lnTo>
                      <a:lnTo>
                        <a:pt x="0"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208" name="Free-form: Shape 207">
                  <a:extLst>
                    <a:ext uri="{FF2B5EF4-FFF2-40B4-BE49-F238E27FC236}">
                      <a16:creationId xmlns:a16="http://schemas.microsoft.com/office/drawing/2014/main" id="{63FA4049-94D4-4580-0F6C-EF33B2D16436}"/>
                    </a:ext>
                  </a:extLst>
                </p:cNvPr>
                <p:cNvSpPr/>
                <p:nvPr/>
              </p:nvSpPr>
              <p:spPr>
                <a:xfrm>
                  <a:off x="3903543" y="4262057"/>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1 w 221651"/>
                    <a:gd name="connsiteY3" fmla="*/ 65252 h 130504"/>
                    <a:gd name="connsiteX4" fmla="*/ 111189 w 221651"/>
                    <a:gd name="connsiteY4" fmla="*/ 0 h 130504"/>
                    <a:gd name="connsiteX5" fmla="*/ 6770 w 221651"/>
                    <a:gd name="connsiteY5" fmla="*/ 65252 h 130504"/>
                    <a:gd name="connsiteX6" fmla="*/ 111151 w 221651"/>
                    <a:gd name="connsiteY6" fmla="*/ 4016 h 130504"/>
                    <a:gd name="connsiteX7" fmla="*/ 214843 w 221651"/>
                    <a:gd name="connsiteY7" fmla="*/ 65252 h 130504"/>
                    <a:gd name="connsiteX8" fmla="*/ 110462 w 221651"/>
                    <a:gd name="connsiteY8" fmla="*/ 126527 h 130504"/>
                    <a:gd name="connsiteX9" fmla="*/ 6770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1" y="65252"/>
                      </a:lnTo>
                      <a:lnTo>
                        <a:pt x="111189" y="0"/>
                      </a:lnTo>
                      <a:close/>
                      <a:moveTo>
                        <a:pt x="6770" y="65252"/>
                      </a:moveTo>
                      <a:lnTo>
                        <a:pt x="111151" y="4016"/>
                      </a:lnTo>
                      <a:lnTo>
                        <a:pt x="214843" y="65252"/>
                      </a:lnTo>
                      <a:lnTo>
                        <a:pt x="110462" y="126527"/>
                      </a:lnTo>
                      <a:lnTo>
                        <a:pt x="6770" y="65252"/>
                      </a:lnTo>
                      <a:close/>
                    </a:path>
                  </a:pathLst>
                </a:custGeom>
                <a:solidFill>
                  <a:srgbClr val="007F6B"/>
                </a:solidFill>
                <a:ln w="3820" cap="flat">
                  <a:noFill/>
                  <a:prstDash val="solid"/>
                  <a:miter/>
                </a:ln>
              </p:spPr>
              <p:txBody>
                <a:bodyPr rtlCol="0" anchor="ctr"/>
                <a:lstStyle/>
                <a:p>
                  <a:endParaRPr lang="en-GB"/>
                </a:p>
              </p:txBody>
            </p:sp>
            <p:sp>
              <p:nvSpPr>
                <p:cNvPr id="209" name="Free-form: Shape 208">
                  <a:extLst>
                    <a:ext uri="{FF2B5EF4-FFF2-40B4-BE49-F238E27FC236}">
                      <a16:creationId xmlns:a16="http://schemas.microsoft.com/office/drawing/2014/main" id="{46121D34-086C-F5F2-7346-EF1093784C84}"/>
                    </a:ext>
                  </a:extLst>
                </p:cNvPr>
                <p:cNvSpPr/>
                <p:nvPr/>
              </p:nvSpPr>
              <p:spPr>
                <a:xfrm>
                  <a:off x="3771776" y="4408626"/>
                  <a:ext cx="103692" cy="68427"/>
                </a:xfrm>
                <a:custGeom>
                  <a:avLst/>
                  <a:gdLst>
                    <a:gd name="connsiteX0" fmla="*/ 103654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54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54" y="61236"/>
                      </a:moveTo>
                      <a:lnTo>
                        <a:pt x="0" y="0"/>
                      </a:lnTo>
                      <a:lnTo>
                        <a:pt x="0" y="7191"/>
                      </a:lnTo>
                      <a:lnTo>
                        <a:pt x="103692" y="68427"/>
                      </a:lnTo>
                      <a:lnTo>
                        <a:pt x="103654" y="61236"/>
                      </a:lnTo>
                      <a:close/>
                    </a:path>
                  </a:pathLst>
                </a:custGeom>
                <a:solidFill>
                  <a:srgbClr val="007F6B"/>
                </a:solidFill>
                <a:ln w="3820" cap="flat">
                  <a:noFill/>
                  <a:prstDash val="solid"/>
                  <a:miter/>
                </a:ln>
              </p:spPr>
              <p:txBody>
                <a:bodyPr rtlCol="0" anchor="ctr"/>
                <a:lstStyle/>
                <a:p>
                  <a:endParaRPr lang="en-GB"/>
                </a:p>
              </p:txBody>
            </p:sp>
            <p:sp>
              <p:nvSpPr>
                <p:cNvPr id="210" name="Free-form: Shape 209">
                  <a:extLst>
                    <a:ext uri="{FF2B5EF4-FFF2-40B4-BE49-F238E27FC236}">
                      <a16:creationId xmlns:a16="http://schemas.microsoft.com/office/drawing/2014/main" id="{75C12F39-2154-2A88-ED1C-D1C3B4745F51}"/>
                    </a:ext>
                  </a:extLst>
                </p:cNvPr>
                <p:cNvSpPr/>
                <p:nvPr/>
              </p:nvSpPr>
              <p:spPr>
                <a:xfrm>
                  <a:off x="3771776" y="4347352"/>
                  <a:ext cx="104380" cy="68465"/>
                </a:xfrm>
                <a:custGeom>
                  <a:avLst/>
                  <a:gdLst>
                    <a:gd name="connsiteX0" fmla="*/ 104343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43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3" y="0"/>
                      </a:moveTo>
                      <a:lnTo>
                        <a:pt x="0" y="61275"/>
                      </a:lnTo>
                      <a:lnTo>
                        <a:pt x="0" y="68465"/>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211" name="Free-form: Shape 210">
                  <a:extLst>
                    <a:ext uri="{FF2B5EF4-FFF2-40B4-BE49-F238E27FC236}">
                      <a16:creationId xmlns:a16="http://schemas.microsoft.com/office/drawing/2014/main" id="{9490CC13-2E18-8871-964D-39F4FC16B35E}"/>
                    </a:ext>
                  </a:extLst>
                </p:cNvPr>
                <p:cNvSpPr/>
                <p:nvPr/>
              </p:nvSpPr>
              <p:spPr>
                <a:xfrm>
                  <a:off x="3876119" y="4347352"/>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212" name="Free-form: Shape 211">
                  <a:extLst>
                    <a:ext uri="{FF2B5EF4-FFF2-40B4-BE49-F238E27FC236}">
                      <a16:creationId xmlns:a16="http://schemas.microsoft.com/office/drawing/2014/main" id="{5D13B179-280D-0226-AA48-8C22CBF6746E}"/>
                    </a:ext>
                  </a:extLst>
                </p:cNvPr>
                <p:cNvSpPr/>
                <p:nvPr/>
              </p:nvSpPr>
              <p:spPr>
                <a:xfrm>
                  <a:off x="3875430" y="4408626"/>
                  <a:ext cx="104419" cy="68427"/>
                </a:xfrm>
                <a:custGeom>
                  <a:avLst/>
                  <a:gdLst>
                    <a:gd name="connsiteX0" fmla="*/ 104381 w 104419"/>
                    <a:gd name="connsiteY0" fmla="*/ 0 h 68427"/>
                    <a:gd name="connsiteX1" fmla="*/ 0 w 104419"/>
                    <a:gd name="connsiteY1" fmla="*/ 61236 h 68427"/>
                    <a:gd name="connsiteX2" fmla="*/ 38 w 104419"/>
                    <a:gd name="connsiteY2" fmla="*/ 68427 h 68427"/>
                    <a:gd name="connsiteX3" fmla="*/ 104419 w 104419"/>
                    <a:gd name="connsiteY3" fmla="*/ 7191 h 68427"/>
                    <a:gd name="connsiteX4" fmla="*/ 104381 w 104419"/>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27">
                      <a:moveTo>
                        <a:pt x="104381" y="0"/>
                      </a:moveTo>
                      <a:lnTo>
                        <a:pt x="0" y="61236"/>
                      </a:lnTo>
                      <a:lnTo>
                        <a:pt x="38" y="68427"/>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13" name="Free-form: Shape 212">
                  <a:extLst>
                    <a:ext uri="{FF2B5EF4-FFF2-40B4-BE49-F238E27FC236}">
                      <a16:creationId xmlns:a16="http://schemas.microsoft.com/office/drawing/2014/main" id="{3BAB00CD-50C8-D845-14A5-BCCCD7EFF661}"/>
                    </a:ext>
                  </a:extLst>
                </p:cNvPr>
                <p:cNvSpPr/>
                <p:nvPr/>
              </p:nvSpPr>
              <p:spPr>
                <a:xfrm>
                  <a:off x="3764968" y="4343374"/>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808 w 221651"/>
                    <a:gd name="connsiteY5" fmla="*/ 65252 h 130504"/>
                    <a:gd name="connsiteX6" fmla="*/ 111189 w 221651"/>
                    <a:gd name="connsiteY6" fmla="*/ 3978 h 130504"/>
                    <a:gd name="connsiteX7" fmla="*/ 214881 w 221651"/>
                    <a:gd name="connsiteY7" fmla="*/ 65252 h 130504"/>
                    <a:gd name="connsiteX8" fmla="*/ 110501 w 221651"/>
                    <a:gd name="connsiteY8" fmla="*/ 126488 h 130504"/>
                    <a:gd name="connsiteX9" fmla="*/ 6808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808" y="65252"/>
                      </a:moveTo>
                      <a:lnTo>
                        <a:pt x="111189" y="3978"/>
                      </a:lnTo>
                      <a:lnTo>
                        <a:pt x="214881" y="65252"/>
                      </a:lnTo>
                      <a:lnTo>
                        <a:pt x="110501" y="126488"/>
                      </a:lnTo>
                      <a:lnTo>
                        <a:pt x="6808" y="65252"/>
                      </a:lnTo>
                      <a:close/>
                    </a:path>
                  </a:pathLst>
                </a:custGeom>
                <a:solidFill>
                  <a:srgbClr val="007F6B"/>
                </a:solidFill>
                <a:ln w="3820" cap="flat">
                  <a:noFill/>
                  <a:prstDash val="solid"/>
                  <a:miter/>
                </a:ln>
              </p:spPr>
              <p:txBody>
                <a:bodyPr rtlCol="0" anchor="ctr"/>
                <a:lstStyle/>
                <a:p>
                  <a:endParaRPr lang="en-GB"/>
                </a:p>
              </p:txBody>
            </p:sp>
            <p:sp>
              <p:nvSpPr>
                <p:cNvPr id="214" name="Free-form: Shape 213">
                  <a:extLst>
                    <a:ext uri="{FF2B5EF4-FFF2-40B4-BE49-F238E27FC236}">
                      <a16:creationId xmlns:a16="http://schemas.microsoft.com/office/drawing/2014/main" id="{13C9B75F-4A9D-8481-D46A-8DA2F1D73455}"/>
                    </a:ext>
                  </a:extLst>
                </p:cNvPr>
                <p:cNvSpPr/>
                <p:nvPr/>
              </p:nvSpPr>
              <p:spPr>
                <a:xfrm>
                  <a:off x="3764968" y="4408626"/>
                  <a:ext cx="110462" cy="72443"/>
                </a:xfrm>
                <a:custGeom>
                  <a:avLst/>
                  <a:gdLst>
                    <a:gd name="connsiteX0" fmla="*/ 110462 w 110462"/>
                    <a:gd name="connsiteY0" fmla="*/ 65253 h 72443"/>
                    <a:gd name="connsiteX1" fmla="*/ 0 w 110462"/>
                    <a:gd name="connsiteY1" fmla="*/ 0 h 72443"/>
                    <a:gd name="connsiteX2" fmla="*/ 38 w 110462"/>
                    <a:gd name="connsiteY2" fmla="*/ 7191 h 72443"/>
                    <a:gd name="connsiteX3" fmla="*/ 110462 w 110462"/>
                    <a:gd name="connsiteY3" fmla="*/ 72443 h 72443"/>
                    <a:gd name="connsiteX4" fmla="*/ 110462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53"/>
                      </a:moveTo>
                      <a:lnTo>
                        <a:pt x="0" y="0"/>
                      </a:lnTo>
                      <a:lnTo>
                        <a:pt x="38" y="7191"/>
                      </a:lnTo>
                      <a:lnTo>
                        <a:pt x="110462"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215" name="Free-form: Shape 214">
                  <a:extLst>
                    <a:ext uri="{FF2B5EF4-FFF2-40B4-BE49-F238E27FC236}">
                      <a16:creationId xmlns:a16="http://schemas.microsoft.com/office/drawing/2014/main" id="{B5D5B4CF-25BE-782F-C416-820993C7343C}"/>
                    </a:ext>
                  </a:extLst>
                </p:cNvPr>
                <p:cNvSpPr/>
                <p:nvPr/>
              </p:nvSpPr>
              <p:spPr>
                <a:xfrm>
                  <a:off x="3875430" y="4408626"/>
                  <a:ext cx="111189" cy="72443"/>
                </a:xfrm>
                <a:custGeom>
                  <a:avLst/>
                  <a:gdLst>
                    <a:gd name="connsiteX0" fmla="*/ 111189 w 111189"/>
                    <a:gd name="connsiteY0" fmla="*/ 0 h 72443"/>
                    <a:gd name="connsiteX1" fmla="*/ 0 w 111189"/>
                    <a:gd name="connsiteY1" fmla="*/ 65253 h 72443"/>
                    <a:gd name="connsiteX2" fmla="*/ 0 w 111189"/>
                    <a:gd name="connsiteY2" fmla="*/ 72443 h 72443"/>
                    <a:gd name="connsiteX3" fmla="*/ 111189 w 111189"/>
                    <a:gd name="connsiteY3" fmla="*/ 7191 h 72443"/>
                    <a:gd name="connsiteX4" fmla="*/ 111189 w 111189"/>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3">
                      <a:moveTo>
                        <a:pt x="111189" y="0"/>
                      </a:moveTo>
                      <a:lnTo>
                        <a:pt x="0" y="65253"/>
                      </a:lnTo>
                      <a:lnTo>
                        <a:pt x="0"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216" name="Free-form: Shape 215">
                  <a:extLst>
                    <a:ext uri="{FF2B5EF4-FFF2-40B4-BE49-F238E27FC236}">
                      <a16:creationId xmlns:a16="http://schemas.microsoft.com/office/drawing/2014/main" id="{067F209B-7569-C333-079D-F7D0E18F1068}"/>
                    </a:ext>
                  </a:extLst>
                </p:cNvPr>
                <p:cNvSpPr/>
                <p:nvPr/>
              </p:nvSpPr>
              <p:spPr>
                <a:xfrm>
                  <a:off x="3633201" y="4489943"/>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217" name="Free-form: Shape 216">
                  <a:extLst>
                    <a:ext uri="{FF2B5EF4-FFF2-40B4-BE49-F238E27FC236}">
                      <a16:creationId xmlns:a16="http://schemas.microsoft.com/office/drawing/2014/main" id="{46B880AD-899F-21AE-B9CC-F2590DB1F52E}"/>
                    </a:ext>
                  </a:extLst>
                </p:cNvPr>
                <p:cNvSpPr/>
                <p:nvPr/>
              </p:nvSpPr>
              <p:spPr>
                <a:xfrm>
                  <a:off x="3633201" y="4428707"/>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218" name="Free-form: Shape 217">
                  <a:extLst>
                    <a:ext uri="{FF2B5EF4-FFF2-40B4-BE49-F238E27FC236}">
                      <a16:creationId xmlns:a16="http://schemas.microsoft.com/office/drawing/2014/main" id="{1597C293-9E34-99A0-9FE5-75CAF012F7D1}"/>
                    </a:ext>
                  </a:extLst>
                </p:cNvPr>
                <p:cNvSpPr/>
                <p:nvPr/>
              </p:nvSpPr>
              <p:spPr>
                <a:xfrm>
                  <a:off x="3737544" y="4428707"/>
                  <a:ext cx="103730" cy="68427"/>
                </a:xfrm>
                <a:custGeom>
                  <a:avLst/>
                  <a:gdLst>
                    <a:gd name="connsiteX0" fmla="*/ 103731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731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731" y="61236"/>
                      </a:moveTo>
                      <a:lnTo>
                        <a:pt x="0" y="0"/>
                      </a:lnTo>
                      <a:lnTo>
                        <a:pt x="38" y="7191"/>
                      </a:lnTo>
                      <a:lnTo>
                        <a:pt x="103731" y="68427"/>
                      </a:lnTo>
                      <a:lnTo>
                        <a:pt x="103731" y="61236"/>
                      </a:lnTo>
                      <a:close/>
                    </a:path>
                  </a:pathLst>
                </a:custGeom>
                <a:solidFill>
                  <a:srgbClr val="007F6B"/>
                </a:solidFill>
                <a:ln w="3820" cap="flat">
                  <a:noFill/>
                  <a:prstDash val="solid"/>
                  <a:miter/>
                </a:ln>
              </p:spPr>
              <p:txBody>
                <a:bodyPr rtlCol="0" anchor="ctr"/>
                <a:lstStyle/>
                <a:p>
                  <a:endParaRPr lang="en-GB"/>
                </a:p>
              </p:txBody>
            </p:sp>
            <p:sp>
              <p:nvSpPr>
                <p:cNvPr id="219" name="Free-form: Shape 218">
                  <a:extLst>
                    <a:ext uri="{FF2B5EF4-FFF2-40B4-BE49-F238E27FC236}">
                      <a16:creationId xmlns:a16="http://schemas.microsoft.com/office/drawing/2014/main" id="{6B4ECC22-1E88-8626-C7F8-62468F210B47}"/>
                    </a:ext>
                  </a:extLst>
                </p:cNvPr>
                <p:cNvSpPr/>
                <p:nvPr/>
              </p:nvSpPr>
              <p:spPr>
                <a:xfrm>
                  <a:off x="3736893" y="4489943"/>
                  <a:ext cx="104380" cy="68427"/>
                </a:xfrm>
                <a:custGeom>
                  <a:avLst/>
                  <a:gdLst>
                    <a:gd name="connsiteX0" fmla="*/ 104381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0"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20" name="Free-form: Shape 219">
                  <a:extLst>
                    <a:ext uri="{FF2B5EF4-FFF2-40B4-BE49-F238E27FC236}">
                      <a16:creationId xmlns:a16="http://schemas.microsoft.com/office/drawing/2014/main" id="{B90FD41C-DB72-ED85-0330-676FDDB8EF03}"/>
                    </a:ext>
                  </a:extLst>
                </p:cNvPr>
                <p:cNvSpPr/>
                <p:nvPr/>
              </p:nvSpPr>
              <p:spPr>
                <a:xfrm>
                  <a:off x="3626393" y="4489943"/>
                  <a:ext cx="110500" cy="72442"/>
                </a:xfrm>
                <a:custGeom>
                  <a:avLst/>
                  <a:gdLst>
                    <a:gd name="connsiteX0" fmla="*/ 110462 w 110500"/>
                    <a:gd name="connsiteY0" fmla="*/ 65252 h 72442"/>
                    <a:gd name="connsiteX1" fmla="*/ 0 w 110500"/>
                    <a:gd name="connsiteY1" fmla="*/ 0 h 72442"/>
                    <a:gd name="connsiteX2" fmla="*/ 38 w 110500"/>
                    <a:gd name="connsiteY2" fmla="*/ 7191 h 72442"/>
                    <a:gd name="connsiteX3" fmla="*/ 110501 w 110500"/>
                    <a:gd name="connsiteY3" fmla="*/ 72443 h 72442"/>
                    <a:gd name="connsiteX4" fmla="*/ 110462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2"/>
                      </a:moveTo>
                      <a:lnTo>
                        <a:pt x="0" y="0"/>
                      </a:lnTo>
                      <a:lnTo>
                        <a:pt x="38" y="7191"/>
                      </a:lnTo>
                      <a:lnTo>
                        <a:pt x="110501"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221" name="Free-form: Shape 220">
                  <a:extLst>
                    <a:ext uri="{FF2B5EF4-FFF2-40B4-BE49-F238E27FC236}">
                      <a16:creationId xmlns:a16="http://schemas.microsoft.com/office/drawing/2014/main" id="{DB2A9CA3-E553-C0DD-4FC7-63F1E2DF9E17}"/>
                    </a:ext>
                  </a:extLst>
                </p:cNvPr>
                <p:cNvSpPr/>
                <p:nvPr/>
              </p:nvSpPr>
              <p:spPr>
                <a:xfrm>
                  <a:off x="3736855" y="4489943"/>
                  <a:ext cx="111227" cy="72442"/>
                </a:xfrm>
                <a:custGeom>
                  <a:avLst/>
                  <a:gdLst>
                    <a:gd name="connsiteX0" fmla="*/ 111189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52"/>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222" name="Free-form: Shape 221">
                  <a:extLst>
                    <a:ext uri="{FF2B5EF4-FFF2-40B4-BE49-F238E27FC236}">
                      <a16:creationId xmlns:a16="http://schemas.microsoft.com/office/drawing/2014/main" id="{663A0662-CB47-2FC6-949B-DB74B824F98F}"/>
                    </a:ext>
                  </a:extLst>
                </p:cNvPr>
                <p:cNvSpPr/>
                <p:nvPr/>
              </p:nvSpPr>
              <p:spPr>
                <a:xfrm>
                  <a:off x="3626393" y="4424691"/>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808 w 221651"/>
                    <a:gd name="connsiteY5" fmla="*/ 65253 h 130504"/>
                    <a:gd name="connsiteX6" fmla="*/ 111189 w 221651"/>
                    <a:gd name="connsiteY6" fmla="*/ 4016 h 130504"/>
                    <a:gd name="connsiteX7" fmla="*/ 214882 w 221651"/>
                    <a:gd name="connsiteY7" fmla="*/ 65253 h 130504"/>
                    <a:gd name="connsiteX8" fmla="*/ 110501 w 221651"/>
                    <a:gd name="connsiteY8" fmla="*/ 126489 h 130504"/>
                    <a:gd name="connsiteX9" fmla="*/ 6808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808" y="65253"/>
                      </a:moveTo>
                      <a:lnTo>
                        <a:pt x="111189" y="4016"/>
                      </a:lnTo>
                      <a:lnTo>
                        <a:pt x="214882" y="65253"/>
                      </a:lnTo>
                      <a:lnTo>
                        <a:pt x="110501" y="126489"/>
                      </a:lnTo>
                      <a:lnTo>
                        <a:pt x="6808" y="65253"/>
                      </a:lnTo>
                      <a:close/>
                    </a:path>
                  </a:pathLst>
                </a:custGeom>
                <a:solidFill>
                  <a:srgbClr val="007F6B"/>
                </a:solidFill>
                <a:ln w="3820" cap="flat">
                  <a:noFill/>
                  <a:prstDash val="solid"/>
                  <a:miter/>
                </a:ln>
              </p:spPr>
              <p:txBody>
                <a:bodyPr rtlCol="0" anchor="ctr"/>
                <a:lstStyle/>
                <a:p>
                  <a:endParaRPr lang="en-GB"/>
                </a:p>
              </p:txBody>
            </p:sp>
            <p:sp>
              <p:nvSpPr>
                <p:cNvPr id="223" name="Free-form: Shape 222">
                  <a:extLst>
                    <a:ext uri="{FF2B5EF4-FFF2-40B4-BE49-F238E27FC236}">
                      <a16:creationId xmlns:a16="http://schemas.microsoft.com/office/drawing/2014/main" id="{B6705281-FCC0-F63D-8679-D4BA91FC901C}"/>
                    </a:ext>
                  </a:extLst>
                </p:cNvPr>
                <p:cNvSpPr/>
                <p:nvPr/>
              </p:nvSpPr>
              <p:spPr>
                <a:xfrm>
                  <a:off x="3494626" y="4571260"/>
                  <a:ext cx="103692" cy="68465"/>
                </a:xfrm>
                <a:custGeom>
                  <a:avLst/>
                  <a:gdLst>
                    <a:gd name="connsiteX0" fmla="*/ 103692 w 103692"/>
                    <a:gd name="connsiteY0" fmla="*/ 61275 h 68465"/>
                    <a:gd name="connsiteX1" fmla="*/ 0 w 103692"/>
                    <a:gd name="connsiteY1" fmla="*/ 0 h 68465"/>
                    <a:gd name="connsiteX2" fmla="*/ 38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38"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224" name="Free-form: Shape 223">
                  <a:extLst>
                    <a:ext uri="{FF2B5EF4-FFF2-40B4-BE49-F238E27FC236}">
                      <a16:creationId xmlns:a16="http://schemas.microsoft.com/office/drawing/2014/main" id="{0B1C44CD-06ED-6C39-4C17-1307D8FC6112}"/>
                    </a:ext>
                  </a:extLst>
                </p:cNvPr>
                <p:cNvSpPr/>
                <p:nvPr/>
              </p:nvSpPr>
              <p:spPr>
                <a:xfrm>
                  <a:off x="3494626" y="4510024"/>
                  <a:ext cx="104380" cy="68427"/>
                </a:xfrm>
                <a:custGeom>
                  <a:avLst/>
                  <a:gdLst>
                    <a:gd name="connsiteX0" fmla="*/ 104381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0"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25" name="Free-form: Shape 224">
                  <a:extLst>
                    <a:ext uri="{FF2B5EF4-FFF2-40B4-BE49-F238E27FC236}">
                      <a16:creationId xmlns:a16="http://schemas.microsoft.com/office/drawing/2014/main" id="{FFE6A836-DCA5-C7ED-DE5B-6C116FD04997}"/>
                    </a:ext>
                  </a:extLst>
                </p:cNvPr>
                <p:cNvSpPr/>
                <p:nvPr/>
              </p:nvSpPr>
              <p:spPr>
                <a:xfrm>
                  <a:off x="3599007" y="4510024"/>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226" name="Free-form: Shape 225">
                  <a:extLst>
                    <a:ext uri="{FF2B5EF4-FFF2-40B4-BE49-F238E27FC236}">
                      <a16:creationId xmlns:a16="http://schemas.microsoft.com/office/drawing/2014/main" id="{0F3549D2-D846-E2D1-486B-BABCBE3260FC}"/>
                    </a:ext>
                  </a:extLst>
                </p:cNvPr>
                <p:cNvSpPr/>
                <p:nvPr/>
              </p:nvSpPr>
              <p:spPr>
                <a:xfrm>
                  <a:off x="3598318" y="4571260"/>
                  <a:ext cx="104380" cy="68465"/>
                </a:xfrm>
                <a:custGeom>
                  <a:avLst/>
                  <a:gdLst>
                    <a:gd name="connsiteX0" fmla="*/ 104381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0"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27" name="Free-form: Shape 226">
                  <a:extLst>
                    <a:ext uri="{FF2B5EF4-FFF2-40B4-BE49-F238E27FC236}">
                      <a16:creationId xmlns:a16="http://schemas.microsoft.com/office/drawing/2014/main" id="{B1F0C323-19CC-6EEC-D781-277834790CC5}"/>
                    </a:ext>
                  </a:extLst>
                </p:cNvPr>
                <p:cNvSpPr/>
                <p:nvPr/>
              </p:nvSpPr>
              <p:spPr>
                <a:xfrm>
                  <a:off x="3487817" y="4506007"/>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1 w 221651"/>
                    <a:gd name="connsiteY3" fmla="*/ 65253 h 130504"/>
                    <a:gd name="connsiteX4" fmla="*/ 111189 w 221651"/>
                    <a:gd name="connsiteY4" fmla="*/ 0 h 130504"/>
                    <a:gd name="connsiteX5" fmla="*/ 6808 w 221651"/>
                    <a:gd name="connsiteY5" fmla="*/ 65253 h 130504"/>
                    <a:gd name="connsiteX6" fmla="*/ 111189 w 221651"/>
                    <a:gd name="connsiteY6" fmla="*/ 3978 h 130504"/>
                    <a:gd name="connsiteX7" fmla="*/ 214881 w 221651"/>
                    <a:gd name="connsiteY7" fmla="*/ 65253 h 130504"/>
                    <a:gd name="connsiteX8" fmla="*/ 110501 w 221651"/>
                    <a:gd name="connsiteY8" fmla="*/ 126527 h 130504"/>
                    <a:gd name="connsiteX9" fmla="*/ 6808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1" y="65253"/>
                      </a:lnTo>
                      <a:lnTo>
                        <a:pt x="111189" y="0"/>
                      </a:lnTo>
                      <a:close/>
                      <a:moveTo>
                        <a:pt x="6808" y="65253"/>
                      </a:moveTo>
                      <a:lnTo>
                        <a:pt x="111189" y="3978"/>
                      </a:lnTo>
                      <a:lnTo>
                        <a:pt x="214881" y="65253"/>
                      </a:lnTo>
                      <a:lnTo>
                        <a:pt x="110501" y="126527"/>
                      </a:lnTo>
                      <a:lnTo>
                        <a:pt x="6808" y="65253"/>
                      </a:lnTo>
                      <a:close/>
                    </a:path>
                  </a:pathLst>
                </a:custGeom>
                <a:solidFill>
                  <a:srgbClr val="007F6B"/>
                </a:solidFill>
                <a:ln w="3820" cap="flat">
                  <a:noFill/>
                  <a:prstDash val="solid"/>
                  <a:miter/>
                </a:ln>
              </p:spPr>
              <p:txBody>
                <a:bodyPr rtlCol="0" anchor="ctr"/>
                <a:lstStyle/>
                <a:p>
                  <a:endParaRPr lang="en-GB"/>
                </a:p>
              </p:txBody>
            </p:sp>
            <p:sp>
              <p:nvSpPr>
                <p:cNvPr id="228" name="Free-form: Shape 227">
                  <a:extLst>
                    <a:ext uri="{FF2B5EF4-FFF2-40B4-BE49-F238E27FC236}">
                      <a16:creationId xmlns:a16="http://schemas.microsoft.com/office/drawing/2014/main" id="{83FF0C97-6734-2DA1-F7AF-F995095D577B}"/>
                    </a:ext>
                  </a:extLst>
                </p:cNvPr>
                <p:cNvSpPr/>
                <p:nvPr/>
              </p:nvSpPr>
              <p:spPr>
                <a:xfrm>
                  <a:off x="3487817" y="4571260"/>
                  <a:ext cx="110500" cy="72442"/>
                </a:xfrm>
                <a:custGeom>
                  <a:avLst/>
                  <a:gdLst>
                    <a:gd name="connsiteX0" fmla="*/ 110462 w 110500"/>
                    <a:gd name="connsiteY0" fmla="*/ 65252 h 72442"/>
                    <a:gd name="connsiteX1" fmla="*/ 0 w 110500"/>
                    <a:gd name="connsiteY1" fmla="*/ 0 h 72442"/>
                    <a:gd name="connsiteX2" fmla="*/ 38 w 110500"/>
                    <a:gd name="connsiteY2" fmla="*/ 7191 h 72442"/>
                    <a:gd name="connsiteX3" fmla="*/ 110501 w 110500"/>
                    <a:gd name="connsiteY3" fmla="*/ 72443 h 72442"/>
                    <a:gd name="connsiteX4" fmla="*/ 110462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2"/>
                      </a:moveTo>
                      <a:lnTo>
                        <a:pt x="0" y="0"/>
                      </a:lnTo>
                      <a:lnTo>
                        <a:pt x="38" y="7191"/>
                      </a:lnTo>
                      <a:lnTo>
                        <a:pt x="110501"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229" name="Free-form: Shape 228">
                  <a:extLst>
                    <a:ext uri="{FF2B5EF4-FFF2-40B4-BE49-F238E27FC236}">
                      <a16:creationId xmlns:a16="http://schemas.microsoft.com/office/drawing/2014/main" id="{4BB3ACBE-AD29-1D05-5310-8302AFB355EA}"/>
                    </a:ext>
                  </a:extLst>
                </p:cNvPr>
                <p:cNvSpPr/>
                <p:nvPr/>
              </p:nvSpPr>
              <p:spPr>
                <a:xfrm>
                  <a:off x="3598280" y="4571260"/>
                  <a:ext cx="111227" cy="72442"/>
                </a:xfrm>
                <a:custGeom>
                  <a:avLst/>
                  <a:gdLst>
                    <a:gd name="connsiteX0" fmla="*/ 111189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52"/>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230" name="Free-form: Shape 229">
                  <a:extLst>
                    <a:ext uri="{FF2B5EF4-FFF2-40B4-BE49-F238E27FC236}">
                      <a16:creationId xmlns:a16="http://schemas.microsoft.com/office/drawing/2014/main" id="{0F1C1CF1-FF85-BEE5-0109-EC6E661A660C}"/>
                    </a:ext>
                  </a:extLst>
                </p:cNvPr>
                <p:cNvSpPr/>
                <p:nvPr/>
              </p:nvSpPr>
              <p:spPr>
                <a:xfrm>
                  <a:off x="3356050" y="4652615"/>
                  <a:ext cx="103730" cy="68427"/>
                </a:xfrm>
                <a:custGeom>
                  <a:avLst/>
                  <a:gdLst>
                    <a:gd name="connsiteX0" fmla="*/ 103692 w 103730"/>
                    <a:gd name="connsiteY0" fmla="*/ 61236 h 68427"/>
                    <a:gd name="connsiteX1" fmla="*/ 0 w 103730"/>
                    <a:gd name="connsiteY1" fmla="*/ 0 h 68427"/>
                    <a:gd name="connsiteX2" fmla="*/ 38 w 103730"/>
                    <a:gd name="connsiteY2" fmla="*/ 7152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38" y="7152"/>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231" name="Free-form: Shape 230">
                  <a:extLst>
                    <a:ext uri="{FF2B5EF4-FFF2-40B4-BE49-F238E27FC236}">
                      <a16:creationId xmlns:a16="http://schemas.microsoft.com/office/drawing/2014/main" id="{E3BE60A0-F99A-0308-2FF8-27E3D1852940}"/>
                    </a:ext>
                  </a:extLst>
                </p:cNvPr>
                <p:cNvSpPr/>
                <p:nvPr/>
              </p:nvSpPr>
              <p:spPr>
                <a:xfrm>
                  <a:off x="3356050" y="4591341"/>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32" name="Free-form: Shape 231">
                  <a:extLst>
                    <a:ext uri="{FF2B5EF4-FFF2-40B4-BE49-F238E27FC236}">
                      <a16:creationId xmlns:a16="http://schemas.microsoft.com/office/drawing/2014/main" id="{4463B34A-E9B9-7A34-886D-78BD04C882A5}"/>
                    </a:ext>
                  </a:extLst>
                </p:cNvPr>
                <p:cNvSpPr/>
                <p:nvPr/>
              </p:nvSpPr>
              <p:spPr>
                <a:xfrm>
                  <a:off x="3460431" y="4591341"/>
                  <a:ext cx="103692" cy="68427"/>
                </a:xfrm>
                <a:custGeom>
                  <a:avLst/>
                  <a:gdLst>
                    <a:gd name="connsiteX0" fmla="*/ 103692 w 103692"/>
                    <a:gd name="connsiteY0" fmla="*/ 61275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75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75"/>
                      </a:moveTo>
                      <a:lnTo>
                        <a:pt x="0" y="0"/>
                      </a:lnTo>
                      <a:lnTo>
                        <a:pt x="0" y="7191"/>
                      </a:lnTo>
                      <a:lnTo>
                        <a:pt x="103692" y="68427"/>
                      </a:lnTo>
                      <a:lnTo>
                        <a:pt x="103692" y="61275"/>
                      </a:lnTo>
                      <a:close/>
                    </a:path>
                  </a:pathLst>
                </a:custGeom>
                <a:solidFill>
                  <a:srgbClr val="007F6B"/>
                </a:solidFill>
                <a:ln w="3820" cap="flat">
                  <a:noFill/>
                  <a:prstDash val="solid"/>
                  <a:miter/>
                </a:ln>
              </p:spPr>
              <p:txBody>
                <a:bodyPr rtlCol="0" anchor="ctr"/>
                <a:lstStyle/>
                <a:p>
                  <a:endParaRPr lang="en-GB"/>
                </a:p>
              </p:txBody>
            </p:sp>
            <p:sp>
              <p:nvSpPr>
                <p:cNvPr id="233" name="Free-form: Shape 232">
                  <a:extLst>
                    <a:ext uri="{FF2B5EF4-FFF2-40B4-BE49-F238E27FC236}">
                      <a16:creationId xmlns:a16="http://schemas.microsoft.com/office/drawing/2014/main" id="{F579A117-FDA2-027E-6E7F-824E4BD85FC0}"/>
                    </a:ext>
                  </a:extLst>
                </p:cNvPr>
                <p:cNvSpPr/>
                <p:nvPr/>
              </p:nvSpPr>
              <p:spPr>
                <a:xfrm>
                  <a:off x="3459743" y="4652615"/>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52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52"/>
                      </a:lnTo>
                      <a:lnTo>
                        <a:pt x="104381" y="0"/>
                      </a:lnTo>
                      <a:close/>
                    </a:path>
                  </a:pathLst>
                </a:custGeom>
                <a:solidFill>
                  <a:srgbClr val="007F6B"/>
                </a:solidFill>
                <a:ln w="3820" cap="flat">
                  <a:noFill/>
                  <a:prstDash val="solid"/>
                  <a:miter/>
                </a:ln>
              </p:spPr>
              <p:txBody>
                <a:bodyPr rtlCol="0" anchor="ctr"/>
                <a:lstStyle/>
                <a:p>
                  <a:endParaRPr lang="en-GB"/>
                </a:p>
              </p:txBody>
            </p:sp>
            <p:sp>
              <p:nvSpPr>
                <p:cNvPr id="234" name="Free-form: Shape 233">
                  <a:extLst>
                    <a:ext uri="{FF2B5EF4-FFF2-40B4-BE49-F238E27FC236}">
                      <a16:creationId xmlns:a16="http://schemas.microsoft.com/office/drawing/2014/main" id="{EC0B7BEC-35BB-55E0-A13D-393B5F61A95E}"/>
                    </a:ext>
                  </a:extLst>
                </p:cNvPr>
                <p:cNvSpPr/>
                <p:nvPr/>
              </p:nvSpPr>
              <p:spPr>
                <a:xfrm>
                  <a:off x="3349280" y="4652577"/>
                  <a:ext cx="110462" cy="72442"/>
                </a:xfrm>
                <a:custGeom>
                  <a:avLst/>
                  <a:gdLst>
                    <a:gd name="connsiteX0" fmla="*/ 110424 w 110462"/>
                    <a:gd name="connsiteY0" fmla="*/ 65252 h 72442"/>
                    <a:gd name="connsiteX1" fmla="*/ 0 w 110462"/>
                    <a:gd name="connsiteY1" fmla="*/ 0 h 72442"/>
                    <a:gd name="connsiteX2" fmla="*/ 0 w 110462"/>
                    <a:gd name="connsiteY2" fmla="*/ 7191 h 72442"/>
                    <a:gd name="connsiteX3" fmla="*/ 110462 w 110462"/>
                    <a:gd name="connsiteY3" fmla="*/ 72443 h 72442"/>
                    <a:gd name="connsiteX4" fmla="*/ 110424 w 110462"/>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2">
                      <a:moveTo>
                        <a:pt x="110424" y="65252"/>
                      </a:moveTo>
                      <a:lnTo>
                        <a:pt x="0" y="0"/>
                      </a:lnTo>
                      <a:lnTo>
                        <a:pt x="0" y="7191"/>
                      </a:lnTo>
                      <a:lnTo>
                        <a:pt x="110462" y="72443"/>
                      </a:lnTo>
                      <a:lnTo>
                        <a:pt x="110424" y="65252"/>
                      </a:lnTo>
                      <a:close/>
                    </a:path>
                  </a:pathLst>
                </a:custGeom>
                <a:solidFill>
                  <a:srgbClr val="007F6B"/>
                </a:solidFill>
                <a:ln w="3820" cap="flat">
                  <a:noFill/>
                  <a:prstDash val="solid"/>
                  <a:miter/>
                </a:ln>
              </p:spPr>
              <p:txBody>
                <a:bodyPr rtlCol="0" anchor="ctr"/>
                <a:lstStyle/>
                <a:p>
                  <a:endParaRPr lang="en-GB"/>
                </a:p>
              </p:txBody>
            </p:sp>
            <p:sp>
              <p:nvSpPr>
                <p:cNvPr id="235" name="Free-form: Shape 234">
                  <a:extLst>
                    <a:ext uri="{FF2B5EF4-FFF2-40B4-BE49-F238E27FC236}">
                      <a16:creationId xmlns:a16="http://schemas.microsoft.com/office/drawing/2014/main" id="{9390047F-A1A9-F17E-EB57-82BEC129C7D3}"/>
                    </a:ext>
                  </a:extLst>
                </p:cNvPr>
                <p:cNvSpPr/>
                <p:nvPr/>
              </p:nvSpPr>
              <p:spPr>
                <a:xfrm>
                  <a:off x="3459705" y="4652615"/>
                  <a:ext cx="111227" cy="72404"/>
                </a:xfrm>
                <a:custGeom>
                  <a:avLst/>
                  <a:gdLst>
                    <a:gd name="connsiteX0" fmla="*/ 111189 w 111227"/>
                    <a:gd name="connsiteY0" fmla="*/ 0 h 72404"/>
                    <a:gd name="connsiteX1" fmla="*/ 0 w 111227"/>
                    <a:gd name="connsiteY1" fmla="*/ 65214 h 72404"/>
                    <a:gd name="connsiteX2" fmla="*/ 38 w 111227"/>
                    <a:gd name="connsiteY2" fmla="*/ 72405 h 72404"/>
                    <a:gd name="connsiteX3" fmla="*/ 111227 w 111227"/>
                    <a:gd name="connsiteY3" fmla="*/ 7152 h 72404"/>
                    <a:gd name="connsiteX4" fmla="*/ 111189 w 111227"/>
                    <a:gd name="connsiteY4" fmla="*/ 0 h 72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04">
                      <a:moveTo>
                        <a:pt x="111189" y="0"/>
                      </a:moveTo>
                      <a:lnTo>
                        <a:pt x="0" y="65214"/>
                      </a:lnTo>
                      <a:lnTo>
                        <a:pt x="38" y="72405"/>
                      </a:lnTo>
                      <a:lnTo>
                        <a:pt x="111227" y="7152"/>
                      </a:lnTo>
                      <a:lnTo>
                        <a:pt x="111189" y="0"/>
                      </a:lnTo>
                      <a:close/>
                    </a:path>
                  </a:pathLst>
                </a:custGeom>
                <a:solidFill>
                  <a:srgbClr val="007F6B"/>
                </a:solidFill>
                <a:ln w="3820" cap="flat">
                  <a:noFill/>
                  <a:prstDash val="solid"/>
                  <a:miter/>
                </a:ln>
              </p:spPr>
              <p:txBody>
                <a:bodyPr rtlCol="0" anchor="ctr"/>
                <a:lstStyle/>
                <a:p>
                  <a:endParaRPr lang="en-GB"/>
                </a:p>
              </p:txBody>
            </p:sp>
            <p:sp>
              <p:nvSpPr>
                <p:cNvPr id="236" name="Free-form: Shape 235">
                  <a:extLst>
                    <a:ext uri="{FF2B5EF4-FFF2-40B4-BE49-F238E27FC236}">
                      <a16:creationId xmlns:a16="http://schemas.microsoft.com/office/drawing/2014/main" id="{D6CF1B9D-9C50-D738-813F-1A4B2EAB92D7}"/>
                    </a:ext>
                  </a:extLst>
                </p:cNvPr>
                <p:cNvSpPr/>
                <p:nvPr/>
              </p:nvSpPr>
              <p:spPr>
                <a:xfrm>
                  <a:off x="3349242" y="4587363"/>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808 w 221651"/>
                    <a:gd name="connsiteY5" fmla="*/ 65214 h 130504"/>
                    <a:gd name="connsiteX6" fmla="*/ 111189 w 221651"/>
                    <a:gd name="connsiteY6" fmla="*/ 3940 h 130504"/>
                    <a:gd name="connsiteX7" fmla="*/ 214881 w 221651"/>
                    <a:gd name="connsiteY7" fmla="*/ 65214 h 130504"/>
                    <a:gd name="connsiteX8" fmla="*/ 110501 w 221651"/>
                    <a:gd name="connsiteY8" fmla="*/ 126451 h 130504"/>
                    <a:gd name="connsiteX9" fmla="*/ 6808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808" y="65214"/>
                      </a:moveTo>
                      <a:lnTo>
                        <a:pt x="111189" y="3940"/>
                      </a:lnTo>
                      <a:lnTo>
                        <a:pt x="214881" y="65214"/>
                      </a:lnTo>
                      <a:lnTo>
                        <a:pt x="110501" y="126451"/>
                      </a:lnTo>
                      <a:lnTo>
                        <a:pt x="6808" y="65214"/>
                      </a:lnTo>
                      <a:close/>
                    </a:path>
                  </a:pathLst>
                </a:custGeom>
                <a:solidFill>
                  <a:srgbClr val="007F6B"/>
                </a:solidFill>
                <a:ln w="3820" cap="flat">
                  <a:noFill/>
                  <a:prstDash val="solid"/>
                  <a:miter/>
                </a:ln>
              </p:spPr>
              <p:txBody>
                <a:bodyPr rtlCol="0" anchor="ctr"/>
                <a:lstStyle/>
                <a:p>
                  <a:endParaRPr lang="en-GB"/>
                </a:p>
              </p:txBody>
            </p:sp>
            <p:sp>
              <p:nvSpPr>
                <p:cNvPr id="237" name="Free-form: Shape 236">
                  <a:extLst>
                    <a:ext uri="{FF2B5EF4-FFF2-40B4-BE49-F238E27FC236}">
                      <a16:creationId xmlns:a16="http://schemas.microsoft.com/office/drawing/2014/main" id="{DDF6924B-80C4-C5D5-38EC-8E0064D5253E}"/>
                    </a:ext>
                  </a:extLst>
                </p:cNvPr>
                <p:cNvSpPr/>
                <p:nvPr/>
              </p:nvSpPr>
              <p:spPr>
                <a:xfrm>
                  <a:off x="3217513" y="4733894"/>
                  <a:ext cx="103692" cy="68465"/>
                </a:xfrm>
                <a:custGeom>
                  <a:avLst/>
                  <a:gdLst>
                    <a:gd name="connsiteX0" fmla="*/ 103692 w 103692"/>
                    <a:gd name="connsiteY0" fmla="*/ 61275 h 68465"/>
                    <a:gd name="connsiteX1" fmla="*/ 0 w 103692"/>
                    <a:gd name="connsiteY1" fmla="*/ 0 h 68465"/>
                    <a:gd name="connsiteX2" fmla="*/ 0 w 103692"/>
                    <a:gd name="connsiteY2" fmla="*/ 7229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229"/>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238" name="Free-form: Shape 237">
                  <a:extLst>
                    <a:ext uri="{FF2B5EF4-FFF2-40B4-BE49-F238E27FC236}">
                      <a16:creationId xmlns:a16="http://schemas.microsoft.com/office/drawing/2014/main" id="{F9E37007-A085-D0A6-7D2A-9CA291FE6646}"/>
                    </a:ext>
                  </a:extLst>
                </p:cNvPr>
                <p:cNvSpPr/>
                <p:nvPr/>
              </p:nvSpPr>
              <p:spPr>
                <a:xfrm>
                  <a:off x="3217475" y="4672658"/>
                  <a:ext cx="104380" cy="68465"/>
                </a:xfrm>
                <a:custGeom>
                  <a:avLst/>
                  <a:gdLst>
                    <a:gd name="connsiteX0" fmla="*/ 104381 w 104380"/>
                    <a:gd name="connsiteY0" fmla="*/ 0 h 68465"/>
                    <a:gd name="connsiteX1" fmla="*/ 0 w 104380"/>
                    <a:gd name="connsiteY1" fmla="*/ 61236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36"/>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39" name="Free-form: Shape 238">
                  <a:extLst>
                    <a:ext uri="{FF2B5EF4-FFF2-40B4-BE49-F238E27FC236}">
                      <a16:creationId xmlns:a16="http://schemas.microsoft.com/office/drawing/2014/main" id="{2DF701F2-1C60-3AAC-1636-1685FEA16514}"/>
                    </a:ext>
                  </a:extLst>
                </p:cNvPr>
                <p:cNvSpPr/>
                <p:nvPr/>
              </p:nvSpPr>
              <p:spPr>
                <a:xfrm>
                  <a:off x="3321856" y="4672658"/>
                  <a:ext cx="103730" cy="68465"/>
                </a:xfrm>
                <a:custGeom>
                  <a:avLst/>
                  <a:gdLst>
                    <a:gd name="connsiteX0" fmla="*/ 103692 w 103730"/>
                    <a:gd name="connsiteY0" fmla="*/ 61236 h 68465"/>
                    <a:gd name="connsiteX1" fmla="*/ 0 w 103730"/>
                    <a:gd name="connsiteY1" fmla="*/ 0 h 68465"/>
                    <a:gd name="connsiteX2" fmla="*/ 0 w 103730"/>
                    <a:gd name="connsiteY2" fmla="*/ 7191 h 68465"/>
                    <a:gd name="connsiteX3" fmla="*/ 103731 w 103730"/>
                    <a:gd name="connsiteY3" fmla="*/ 68465 h 68465"/>
                    <a:gd name="connsiteX4" fmla="*/ 103692 w 103730"/>
                    <a:gd name="connsiteY4" fmla="*/ 61236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36"/>
                      </a:moveTo>
                      <a:lnTo>
                        <a:pt x="0" y="0"/>
                      </a:lnTo>
                      <a:lnTo>
                        <a:pt x="0" y="7191"/>
                      </a:lnTo>
                      <a:lnTo>
                        <a:pt x="103731"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240" name="Free-form: Shape 239">
                  <a:extLst>
                    <a:ext uri="{FF2B5EF4-FFF2-40B4-BE49-F238E27FC236}">
                      <a16:creationId xmlns:a16="http://schemas.microsoft.com/office/drawing/2014/main" id="{049F6D98-FCF0-3352-ED61-AB0960913583}"/>
                    </a:ext>
                  </a:extLst>
                </p:cNvPr>
                <p:cNvSpPr/>
                <p:nvPr/>
              </p:nvSpPr>
              <p:spPr>
                <a:xfrm>
                  <a:off x="3321206" y="4733894"/>
                  <a:ext cx="104380" cy="68465"/>
                </a:xfrm>
                <a:custGeom>
                  <a:avLst/>
                  <a:gdLst>
                    <a:gd name="connsiteX0" fmla="*/ 104343 w 104380"/>
                    <a:gd name="connsiteY0" fmla="*/ 0 h 68465"/>
                    <a:gd name="connsiteX1" fmla="*/ 0 w 104380"/>
                    <a:gd name="connsiteY1" fmla="*/ 61275 h 68465"/>
                    <a:gd name="connsiteX2" fmla="*/ 0 w 104380"/>
                    <a:gd name="connsiteY2" fmla="*/ 68465 h 68465"/>
                    <a:gd name="connsiteX3" fmla="*/ 104381 w 104380"/>
                    <a:gd name="connsiteY3" fmla="*/ 7229 h 68465"/>
                    <a:gd name="connsiteX4" fmla="*/ 104343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3" y="0"/>
                      </a:moveTo>
                      <a:lnTo>
                        <a:pt x="0" y="61275"/>
                      </a:lnTo>
                      <a:lnTo>
                        <a:pt x="0" y="68465"/>
                      </a:lnTo>
                      <a:lnTo>
                        <a:pt x="104381" y="7229"/>
                      </a:lnTo>
                      <a:lnTo>
                        <a:pt x="104343" y="0"/>
                      </a:lnTo>
                      <a:close/>
                    </a:path>
                  </a:pathLst>
                </a:custGeom>
                <a:solidFill>
                  <a:srgbClr val="007F6B"/>
                </a:solidFill>
                <a:ln w="3820" cap="flat">
                  <a:noFill/>
                  <a:prstDash val="solid"/>
                  <a:miter/>
                </a:ln>
              </p:spPr>
              <p:txBody>
                <a:bodyPr rtlCol="0" anchor="ctr"/>
                <a:lstStyle/>
                <a:p>
                  <a:endParaRPr lang="en-GB"/>
                </a:p>
              </p:txBody>
            </p:sp>
            <p:sp>
              <p:nvSpPr>
                <p:cNvPr id="241" name="Free-form: Shape 240">
                  <a:extLst>
                    <a:ext uri="{FF2B5EF4-FFF2-40B4-BE49-F238E27FC236}">
                      <a16:creationId xmlns:a16="http://schemas.microsoft.com/office/drawing/2014/main" id="{2599D3C8-50B5-D7DD-BAEC-493FF9750443}"/>
                    </a:ext>
                  </a:extLst>
                </p:cNvPr>
                <p:cNvSpPr/>
                <p:nvPr/>
              </p:nvSpPr>
              <p:spPr>
                <a:xfrm>
                  <a:off x="3210705" y="4668680"/>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770 w 221651"/>
                    <a:gd name="connsiteY5" fmla="*/ 65214 h 130504"/>
                    <a:gd name="connsiteX6" fmla="*/ 111151 w 221651"/>
                    <a:gd name="connsiteY6" fmla="*/ 3978 h 130504"/>
                    <a:gd name="connsiteX7" fmla="*/ 214843 w 221651"/>
                    <a:gd name="connsiteY7" fmla="*/ 65214 h 130504"/>
                    <a:gd name="connsiteX8" fmla="*/ 110462 w 221651"/>
                    <a:gd name="connsiteY8" fmla="*/ 126489 h 130504"/>
                    <a:gd name="connsiteX9" fmla="*/ 6770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770" y="65214"/>
                      </a:moveTo>
                      <a:lnTo>
                        <a:pt x="111151" y="3978"/>
                      </a:lnTo>
                      <a:lnTo>
                        <a:pt x="214843" y="65214"/>
                      </a:lnTo>
                      <a:lnTo>
                        <a:pt x="110462" y="126489"/>
                      </a:lnTo>
                      <a:lnTo>
                        <a:pt x="6770" y="65214"/>
                      </a:lnTo>
                      <a:close/>
                    </a:path>
                  </a:pathLst>
                </a:custGeom>
                <a:solidFill>
                  <a:srgbClr val="007F6B"/>
                </a:solidFill>
                <a:ln w="3820" cap="flat">
                  <a:noFill/>
                  <a:prstDash val="solid"/>
                  <a:miter/>
                </a:ln>
              </p:spPr>
              <p:txBody>
                <a:bodyPr rtlCol="0" anchor="ctr"/>
                <a:lstStyle/>
                <a:p>
                  <a:endParaRPr lang="en-GB"/>
                </a:p>
              </p:txBody>
            </p:sp>
            <p:sp>
              <p:nvSpPr>
                <p:cNvPr id="242" name="Free-form: Shape 241">
                  <a:extLst>
                    <a:ext uri="{FF2B5EF4-FFF2-40B4-BE49-F238E27FC236}">
                      <a16:creationId xmlns:a16="http://schemas.microsoft.com/office/drawing/2014/main" id="{B6E50DF7-7EAD-FB2E-8C82-FD83034D4FF4}"/>
                    </a:ext>
                  </a:extLst>
                </p:cNvPr>
                <p:cNvSpPr/>
                <p:nvPr/>
              </p:nvSpPr>
              <p:spPr>
                <a:xfrm>
                  <a:off x="3210705" y="4733894"/>
                  <a:ext cx="110462" cy="72442"/>
                </a:xfrm>
                <a:custGeom>
                  <a:avLst/>
                  <a:gdLst>
                    <a:gd name="connsiteX0" fmla="*/ 110462 w 110462"/>
                    <a:gd name="connsiteY0" fmla="*/ 65252 h 72442"/>
                    <a:gd name="connsiteX1" fmla="*/ 0 w 110462"/>
                    <a:gd name="connsiteY1" fmla="*/ 0 h 72442"/>
                    <a:gd name="connsiteX2" fmla="*/ 0 w 110462"/>
                    <a:gd name="connsiteY2" fmla="*/ 7229 h 72442"/>
                    <a:gd name="connsiteX3" fmla="*/ 110462 w 110462"/>
                    <a:gd name="connsiteY3" fmla="*/ 72443 h 72442"/>
                    <a:gd name="connsiteX4" fmla="*/ 110462 w 110462"/>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2">
                      <a:moveTo>
                        <a:pt x="110462" y="65252"/>
                      </a:moveTo>
                      <a:lnTo>
                        <a:pt x="0" y="0"/>
                      </a:lnTo>
                      <a:lnTo>
                        <a:pt x="0" y="7229"/>
                      </a:lnTo>
                      <a:lnTo>
                        <a:pt x="110462"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243" name="Free-form: Shape 242">
                  <a:extLst>
                    <a:ext uri="{FF2B5EF4-FFF2-40B4-BE49-F238E27FC236}">
                      <a16:creationId xmlns:a16="http://schemas.microsoft.com/office/drawing/2014/main" id="{116F55D2-7C3C-67B8-7749-4435F2A5C2CA}"/>
                    </a:ext>
                  </a:extLst>
                </p:cNvPr>
                <p:cNvSpPr/>
                <p:nvPr/>
              </p:nvSpPr>
              <p:spPr>
                <a:xfrm>
                  <a:off x="3321168" y="4733894"/>
                  <a:ext cx="111189" cy="72442"/>
                </a:xfrm>
                <a:custGeom>
                  <a:avLst/>
                  <a:gdLst>
                    <a:gd name="connsiteX0" fmla="*/ 111151 w 111189"/>
                    <a:gd name="connsiteY0" fmla="*/ 0 h 72442"/>
                    <a:gd name="connsiteX1" fmla="*/ 0 w 111189"/>
                    <a:gd name="connsiteY1" fmla="*/ 65252 h 72442"/>
                    <a:gd name="connsiteX2" fmla="*/ 0 w 111189"/>
                    <a:gd name="connsiteY2" fmla="*/ 72443 h 72442"/>
                    <a:gd name="connsiteX3" fmla="*/ 111189 w 111189"/>
                    <a:gd name="connsiteY3" fmla="*/ 7229 h 72442"/>
                    <a:gd name="connsiteX4" fmla="*/ 111151 w 111189"/>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2">
                      <a:moveTo>
                        <a:pt x="111151" y="0"/>
                      </a:moveTo>
                      <a:lnTo>
                        <a:pt x="0" y="65252"/>
                      </a:lnTo>
                      <a:lnTo>
                        <a:pt x="0" y="72443"/>
                      </a:lnTo>
                      <a:lnTo>
                        <a:pt x="111189" y="7229"/>
                      </a:lnTo>
                      <a:lnTo>
                        <a:pt x="111151" y="0"/>
                      </a:lnTo>
                      <a:close/>
                    </a:path>
                  </a:pathLst>
                </a:custGeom>
                <a:solidFill>
                  <a:srgbClr val="007F6B"/>
                </a:solidFill>
                <a:ln w="3820" cap="flat">
                  <a:noFill/>
                  <a:prstDash val="solid"/>
                  <a:miter/>
                </a:ln>
              </p:spPr>
              <p:txBody>
                <a:bodyPr rtlCol="0" anchor="ctr"/>
                <a:lstStyle/>
                <a:p>
                  <a:endParaRPr lang="en-GB"/>
                </a:p>
              </p:txBody>
            </p:sp>
            <p:sp>
              <p:nvSpPr>
                <p:cNvPr id="244" name="Free-form: Shape 243">
                  <a:extLst>
                    <a:ext uri="{FF2B5EF4-FFF2-40B4-BE49-F238E27FC236}">
                      <a16:creationId xmlns:a16="http://schemas.microsoft.com/office/drawing/2014/main" id="{6C05E6C7-45B6-E8DF-D29B-D9C121DED635}"/>
                    </a:ext>
                  </a:extLst>
                </p:cNvPr>
                <p:cNvSpPr/>
                <p:nvPr/>
              </p:nvSpPr>
              <p:spPr>
                <a:xfrm>
                  <a:off x="3078900" y="4815249"/>
                  <a:ext cx="103730" cy="68426"/>
                </a:xfrm>
                <a:custGeom>
                  <a:avLst/>
                  <a:gdLst>
                    <a:gd name="connsiteX0" fmla="*/ 103731 w 103730"/>
                    <a:gd name="connsiteY0" fmla="*/ 61236 h 68426"/>
                    <a:gd name="connsiteX1" fmla="*/ 0 w 103730"/>
                    <a:gd name="connsiteY1" fmla="*/ 0 h 68426"/>
                    <a:gd name="connsiteX2" fmla="*/ 38 w 103730"/>
                    <a:gd name="connsiteY2" fmla="*/ 7191 h 68426"/>
                    <a:gd name="connsiteX3" fmla="*/ 103731 w 103730"/>
                    <a:gd name="connsiteY3" fmla="*/ 68427 h 68426"/>
                    <a:gd name="connsiteX4" fmla="*/ 103731 w 103730"/>
                    <a:gd name="connsiteY4" fmla="*/ 61236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6">
                      <a:moveTo>
                        <a:pt x="103731" y="61236"/>
                      </a:moveTo>
                      <a:lnTo>
                        <a:pt x="0" y="0"/>
                      </a:lnTo>
                      <a:lnTo>
                        <a:pt x="38" y="7191"/>
                      </a:lnTo>
                      <a:lnTo>
                        <a:pt x="103731" y="68427"/>
                      </a:lnTo>
                      <a:lnTo>
                        <a:pt x="103731" y="61236"/>
                      </a:lnTo>
                      <a:close/>
                    </a:path>
                  </a:pathLst>
                </a:custGeom>
                <a:solidFill>
                  <a:srgbClr val="007F6B"/>
                </a:solidFill>
                <a:ln w="3820" cap="flat">
                  <a:noFill/>
                  <a:prstDash val="solid"/>
                  <a:miter/>
                </a:ln>
              </p:spPr>
              <p:txBody>
                <a:bodyPr rtlCol="0" anchor="ctr"/>
                <a:lstStyle/>
                <a:p>
                  <a:endParaRPr lang="en-GB"/>
                </a:p>
              </p:txBody>
            </p:sp>
            <p:sp>
              <p:nvSpPr>
                <p:cNvPr id="245" name="Free-form: Shape 244">
                  <a:extLst>
                    <a:ext uri="{FF2B5EF4-FFF2-40B4-BE49-F238E27FC236}">
                      <a16:creationId xmlns:a16="http://schemas.microsoft.com/office/drawing/2014/main" id="{2EBD84AF-9DB5-BE1D-AC10-5C8DC78AD723}"/>
                    </a:ext>
                  </a:extLst>
                </p:cNvPr>
                <p:cNvSpPr/>
                <p:nvPr/>
              </p:nvSpPr>
              <p:spPr>
                <a:xfrm>
                  <a:off x="3078900" y="4753974"/>
                  <a:ext cx="104419" cy="68465"/>
                </a:xfrm>
                <a:custGeom>
                  <a:avLst/>
                  <a:gdLst>
                    <a:gd name="connsiteX0" fmla="*/ 104381 w 104419"/>
                    <a:gd name="connsiteY0" fmla="*/ 0 h 68465"/>
                    <a:gd name="connsiteX1" fmla="*/ 0 w 104419"/>
                    <a:gd name="connsiteY1" fmla="*/ 61275 h 68465"/>
                    <a:gd name="connsiteX2" fmla="*/ 38 w 104419"/>
                    <a:gd name="connsiteY2" fmla="*/ 68465 h 68465"/>
                    <a:gd name="connsiteX3" fmla="*/ 104419 w 104419"/>
                    <a:gd name="connsiteY3" fmla="*/ 7191 h 68465"/>
                    <a:gd name="connsiteX4" fmla="*/ 104381 w 104419"/>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65">
                      <a:moveTo>
                        <a:pt x="104381" y="0"/>
                      </a:moveTo>
                      <a:lnTo>
                        <a:pt x="0" y="61275"/>
                      </a:lnTo>
                      <a:lnTo>
                        <a:pt x="38" y="68465"/>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46" name="Free-form: Shape 245">
                  <a:extLst>
                    <a:ext uri="{FF2B5EF4-FFF2-40B4-BE49-F238E27FC236}">
                      <a16:creationId xmlns:a16="http://schemas.microsoft.com/office/drawing/2014/main" id="{350279A8-0CAD-4C99-B3B5-9C3420B5EF12}"/>
                    </a:ext>
                  </a:extLst>
                </p:cNvPr>
                <p:cNvSpPr/>
                <p:nvPr/>
              </p:nvSpPr>
              <p:spPr>
                <a:xfrm>
                  <a:off x="3183281" y="4753974"/>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247" name="Free-form: Shape 246">
                  <a:extLst>
                    <a:ext uri="{FF2B5EF4-FFF2-40B4-BE49-F238E27FC236}">
                      <a16:creationId xmlns:a16="http://schemas.microsoft.com/office/drawing/2014/main" id="{3F69E21C-4D2A-F3B2-DC44-77F3D471EB06}"/>
                    </a:ext>
                  </a:extLst>
                </p:cNvPr>
                <p:cNvSpPr/>
                <p:nvPr/>
              </p:nvSpPr>
              <p:spPr>
                <a:xfrm>
                  <a:off x="3182631" y="4815249"/>
                  <a:ext cx="104380" cy="68426"/>
                </a:xfrm>
                <a:custGeom>
                  <a:avLst/>
                  <a:gdLst>
                    <a:gd name="connsiteX0" fmla="*/ 104343 w 104380"/>
                    <a:gd name="connsiteY0" fmla="*/ 0 h 68426"/>
                    <a:gd name="connsiteX1" fmla="*/ 0 w 104380"/>
                    <a:gd name="connsiteY1" fmla="*/ 61236 h 68426"/>
                    <a:gd name="connsiteX2" fmla="*/ 0 w 104380"/>
                    <a:gd name="connsiteY2" fmla="*/ 68427 h 68426"/>
                    <a:gd name="connsiteX3" fmla="*/ 104381 w 104380"/>
                    <a:gd name="connsiteY3" fmla="*/ 7191 h 68426"/>
                    <a:gd name="connsiteX4" fmla="*/ 104343 w 104380"/>
                    <a:gd name="connsiteY4" fmla="*/ 0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6">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248" name="Free-form: Shape 247">
                  <a:extLst>
                    <a:ext uri="{FF2B5EF4-FFF2-40B4-BE49-F238E27FC236}">
                      <a16:creationId xmlns:a16="http://schemas.microsoft.com/office/drawing/2014/main" id="{70EA9D9D-AFAD-9F17-B544-20F0E2A869A9}"/>
                    </a:ext>
                  </a:extLst>
                </p:cNvPr>
                <p:cNvSpPr/>
                <p:nvPr/>
              </p:nvSpPr>
              <p:spPr>
                <a:xfrm>
                  <a:off x="3072130" y="4749996"/>
                  <a:ext cx="221651" cy="130504"/>
                </a:xfrm>
                <a:custGeom>
                  <a:avLst/>
                  <a:gdLst>
                    <a:gd name="connsiteX0" fmla="*/ 221651 w 221651"/>
                    <a:gd name="connsiteY0" fmla="*/ 65253 h 130504"/>
                    <a:gd name="connsiteX1" fmla="*/ 111189 w 221651"/>
                    <a:gd name="connsiteY1" fmla="*/ 0 h 130504"/>
                    <a:gd name="connsiteX2" fmla="*/ 0 w 221651"/>
                    <a:gd name="connsiteY2" fmla="*/ 65253 h 130504"/>
                    <a:gd name="connsiteX3" fmla="*/ 110462 w 221651"/>
                    <a:gd name="connsiteY3" fmla="*/ 130505 h 130504"/>
                    <a:gd name="connsiteX4" fmla="*/ 221651 w 221651"/>
                    <a:gd name="connsiteY4" fmla="*/ 65253 h 130504"/>
                    <a:gd name="connsiteX5" fmla="*/ 111151 w 221651"/>
                    <a:gd name="connsiteY5" fmla="*/ 3978 h 130504"/>
                    <a:gd name="connsiteX6" fmla="*/ 214843 w 221651"/>
                    <a:gd name="connsiteY6" fmla="*/ 65253 h 130504"/>
                    <a:gd name="connsiteX7" fmla="*/ 110462 w 221651"/>
                    <a:gd name="connsiteY7" fmla="*/ 126488 h 130504"/>
                    <a:gd name="connsiteX8" fmla="*/ 6770 w 221651"/>
                    <a:gd name="connsiteY8" fmla="*/ 65253 h 130504"/>
                    <a:gd name="connsiteX9" fmla="*/ 111151 w 221651"/>
                    <a:gd name="connsiteY9" fmla="*/ 3978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221651" y="65253"/>
                      </a:moveTo>
                      <a:lnTo>
                        <a:pt x="111189" y="0"/>
                      </a:lnTo>
                      <a:lnTo>
                        <a:pt x="0" y="65253"/>
                      </a:lnTo>
                      <a:lnTo>
                        <a:pt x="110462" y="130505"/>
                      </a:lnTo>
                      <a:lnTo>
                        <a:pt x="221651" y="65253"/>
                      </a:lnTo>
                      <a:close/>
                      <a:moveTo>
                        <a:pt x="111151" y="3978"/>
                      </a:moveTo>
                      <a:lnTo>
                        <a:pt x="214843" y="65253"/>
                      </a:lnTo>
                      <a:lnTo>
                        <a:pt x="110462" y="126488"/>
                      </a:lnTo>
                      <a:lnTo>
                        <a:pt x="6770" y="65253"/>
                      </a:lnTo>
                      <a:lnTo>
                        <a:pt x="111151" y="3978"/>
                      </a:lnTo>
                      <a:close/>
                    </a:path>
                  </a:pathLst>
                </a:custGeom>
                <a:solidFill>
                  <a:srgbClr val="007F6B"/>
                </a:solidFill>
                <a:ln w="3820" cap="flat">
                  <a:noFill/>
                  <a:prstDash val="solid"/>
                  <a:miter/>
                </a:ln>
              </p:spPr>
              <p:txBody>
                <a:bodyPr rtlCol="0" anchor="ctr"/>
                <a:lstStyle/>
                <a:p>
                  <a:endParaRPr lang="en-GB"/>
                </a:p>
              </p:txBody>
            </p:sp>
            <p:sp>
              <p:nvSpPr>
                <p:cNvPr id="249" name="Free-form: Shape 248">
                  <a:extLst>
                    <a:ext uri="{FF2B5EF4-FFF2-40B4-BE49-F238E27FC236}">
                      <a16:creationId xmlns:a16="http://schemas.microsoft.com/office/drawing/2014/main" id="{A08032CF-88E0-4C0F-B8E6-5AC4A2577137}"/>
                    </a:ext>
                  </a:extLst>
                </p:cNvPr>
                <p:cNvSpPr/>
                <p:nvPr/>
              </p:nvSpPr>
              <p:spPr>
                <a:xfrm>
                  <a:off x="3072130" y="4815249"/>
                  <a:ext cx="110500" cy="72442"/>
                </a:xfrm>
                <a:custGeom>
                  <a:avLst/>
                  <a:gdLst>
                    <a:gd name="connsiteX0" fmla="*/ 110462 w 110500"/>
                    <a:gd name="connsiteY0" fmla="*/ 65214 h 72442"/>
                    <a:gd name="connsiteX1" fmla="*/ 0 w 110500"/>
                    <a:gd name="connsiteY1" fmla="*/ 0 h 72442"/>
                    <a:gd name="connsiteX2" fmla="*/ 0 w 110500"/>
                    <a:gd name="connsiteY2" fmla="*/ 7191 h 72442"/>
                    <a:gd name="connsiteX3" fmla="*/ 110501 w 110500"/>
                    <a:gd name="connsiteY3" fmla="*/ 72443 h 72442"/>
                    <a:gd name="connsiteX4" fmla="*/ 110462 w 110500"/>
                    <a:gd name="connsiteY4" fmla="*/ 65214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14"/>
                      </a:moveTo>
                      <a:lnTo>
                        <a:pt x="0" y="0"/>
                      </a:lnTo>
                      <a:lnTo>
                        <a:pt x="0" y="7191"/>
                      </a:lnTo>
                      <a:lnTo>
                        <a:pt x="110501" y="72443"/>
                      </a:lnTo>
                      <a:lnTo>
                        <a:pt x="110462" y="65214"/>
                      </a:lnTo>
                      <a:close/>
                    </a:path>
                  </a:pathLst>
                </a:custGeom>
                <a:solidFill>
                  <a:srgbClr val="007F6B"/>
                </a:solidFill>
                <a:ln w="3820" cap="flat">
                  <a:noFill/>
                  <a:prstDash val="solid"/>
                  <a:miter/>
                </a:ln>
              </p:spPr>
              <p:txBody>
                <a:bodyPr rtlCol="0" anchor="ctr"/>
                <a:lstStyle/>
                <a:p>
                  <a:endParaRPr lang="en-GB"/>
                </a:p>
              </p:txBody>
            </p:sp>
            <p:sp>
              <p:nvSpPr>
                <p:cNvPr id="250" name="Free-form: Shape 249">
                  <a:extLst>
                    <a:ext uri="{FF2B5EF4-FFF2-40B4-BE49-F238E27FC236}">
                      <a16:creationId xmlns:a16="http://schemas.microsoft.com/office/drawing/2014/main" id="{5091DF5C-F74B-0DD6-7C34-155616E9B4DA}"/>
                    </a:ext>
                  </a:extLst>
                </p:cNvPr>
                <p:cNvSpPr/>
                <p:nvPr/>
              </p:nvSpPr>
              <p:spPr>
                <a:xfrm>
                  <a:off x="3182592" y="4815249"/>
                  <a:ext cx="111189" cy="72442"/>
                </a:xfrm>
                <a:custGeom>
                  <a:avLst/>
                  <a:gdLst>
                    <a:gd name="connsiteX0" fmla="*/ 111189 w 111189"/>
                    <a:gd name="connsiteY0" fmla="*/ 0 h 72442"/>
                    <a:gd name="connsiteX1" fmla="*/ 0 w 111189"/>
                    <a:gd name="connsiteY1" fmla="*/ 65214 h 72442"/>
                    <a:gd name="connsiteX2" fmla="*/ 38 w 111189"/>
                    <a:gd name="connsiteY2" fmla="*/ 72443 h 72442"/>
                    <a:gd name="connsiteX3" fmla="*/ 111189 w 111189"/>
                    <a:gd name="connsiteY3" fmla="*/ 7191 h 72442"/>
                    <a:gd name="connsiteX4" fmla="*/ 111189 w 111189"/>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2">
                      <a:moveTo>
                        <a:pt x="111189" y="0"/>
                      </a:moveTo>
                      <a:lnTo>
                        <a:pt x="0" y="65214"/>
                      </a:lnTo>
                      <a:lnTo>
                        <a:pt x="38"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251" name="Free-form: Shape 250">
                  <a:extLst>
                    <a:ext uri="{FF2B5EF4-FFF2-40B4-BE49-F238E27FC236}">
                      <a16:creationId xmlns:a16="http://schemas.microsoft.com/office/drawing/2014/main" id="{7FC5E06E-3F7D-77D0-94E0-B22661D677E1}"/>
                    </a:ext>
                  </a:extLst>
                </p:cNvPr>
                <p:cNvSpPr/>
                <p:nvPr/>
              </p:nvSpPr>
              <p:spPr>
                <a:xfrm>
                  <a:off x="2940363" y="4896565"/>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252" name="Free-form: Shape 251">
                  <a:extLst>
                    <a:ext uri="{FF2B5EF4-FFF2-40B4-BE49-F238E27FC236}">
                      <a16:creationId xmlns:a16="http://schemas.microsoft.com/office/drawing/2014/main" id="{96A2D00B-DCA8-303D-BFE0-EDB5D899402E}"/>
                    </a:ext>
                  </a:extLst>
                </p:cNvPr>
                <p:cNvSpPr/>
                <p:nvPr/>
              </p:nvSpPr>
              <p:spPr>
                <a:xfrm>
                  <a:off x="2940363" y="4835291"/>
                  <a:ext cx="104380" cy="68464"/>
                </a:xfrm>
                <a:custGeom>
                  <a:avLst/>
                  <a:gdLst>
                    <a:gd name="connsiteX0" fmla="*/ 104343 w 104380"/>
                    <a:gd name="connsiteY0" fmla="*/ 0 h 68464"/>
                    <a:gd name="connsiteX1" fmla="*/ 0 w 104380"/>
                    <a:gd name="connsiteY1" fmla="*/ 61274 h 68464"/>
                    <a:gd name="connsiteX2" fmla="*/ 0 w 104380"/>
                    <a:gd name="connsiteY2" fmla="*/ 68465 h 68464"/>
                    <a:gd name="connsiteX3" fmla="*/ 104381 w 104380"/>
                    <a:gd name="connsiteY3" fmla="*/ 7191 h 68464"/>
                    <a:gd name="connsiteX4" fmla="*/ 104343 w 104380"/>
                    <a:gd name="connsiteY4" fmla="*/ 0 h 6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4">
                      <a:moveTo>
                        <a:pt x="104343" y="0"/>
                      </a:moveTo>
                      <a:lnTo>
                        <a:pt x="0" y="61274"/>
                      </a:lnTo>
                      <a:lnTo>
                        <a:pt x="0" y="68465"/>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253" name="Free-form: Shape 252">
                  <a:extLst>
                    <a:ext uri="{FF2B5EF4-FFF2-40B4-BE49-F238E27FC236}">
                      <a16:creationId xmlns:a16="http://schemas.microsoft.com/office/drawing/2014/main" id="{51AB3B61-F847-F432-E733-106BE58088BD}"/>
                    </a:ext>
                  </a:extLst>
                </p:cNvPr>
                <p:cNvSpPr/>
                <p:nvPr/>
              </p:nvSpPr>
              <p:spPr>
                <a:xfrm>
                  <a:off x="3044706" y="4835291"/>
                  <a:ext cx="103730" cy="68464"/>
                </a:xfrm>
                <a:custGeom>
                  <a:avLst/>
                  <a:gdLst>
                    <a:gd name="connsiteX0" fmla="*/ 103692 w 103730"/>
                    <a:gd name="connsiteY0" fmla="*/ 61274 h 68464"/>
                    <a:gd name="connsiteX1" fmla="*/ 0 w 103730"/>
                    <a:gd name="connsiteY1" fmla="*/ 0 h 68464"/>
                    <a:gd name="connsiteX2" fmla="*/ 38 w 103730"/>
                    <a:gd name="connsiteY2" fmla="*/ 7191 h 68464"/>
                    <a:gd name="connsiteX3" fmla="*/ 103731 w 103730"/>
                    <a:gd name="connsiteY3" fmla="*/ 68465 h 68464"/>
                    <a:gd name="connsiteX4" fmla="*/ 103692 w 103730"/>
                    <a:gd name="connsiteY4" fmla="*/ 61274 h 6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4">
                      <a:moveTo>
                        <a:pt x="103692" y="61274"/>
                      </a:moveTo>
                      <a:lnTo>
                        <a:pt x="0" y="0"/>
                      </a:lnTo>
                      <a:lnTo>
                        <a:pt x="38" y="7191"/>
                      </a:lnTo>
                      <a:lnTo>
                        <a:pt x="103731" y="68465"/>
                      </a:lnTo>
                      <a:lnTo>
                        <a:pt x="103692" y="61274"/>
                      </a:lnTo>
                      <a:close/>
                    </a:path>
                  </a:pathLst>
                </a:custGeom>
                <a:solidFill>
                  <a:srgbClr val="007F6B"/>
                </a:solidFill>
                <a:ln w="3820" cap="flat">
                  <a:noFill/>
                  <a:prstDash val="solid"/>
                  <a:miter/>
                </a:ln>
              </p:spPr>
              <p:txBody>
                <a:bodyPr rtlCol="0" anchor="ctr"/>
                <a:lstStyle/>
                <a:p>
                  <a:endParaRPr lang="en-GB"/>
                </a:p>
              </p:txBody>
            </p:sp>
            <p:sp>
              <p:nvSpPr>
                <p:cNvPr id="254" name="Free-form: Shape 253">
                  <a:extLst>
                    <a:ext uri="{FF2B5EF4-FFF2-40B4-BE49-F238E27FC236}">
                      <a16:creationId xmlns:a16="http://schemas.microsoft.com/office/drawing/2014/main" id="{2109C718-94C5-C99C-45AC-E002336255D9}"/>
                    </a:ext>
                  </a:extLst>
                </p:cNvPr>
                <p:cNvSpPr/>
                <p:nvPr/>
              </p:nvSpPr>
              <p:spPr>
                <a:xfrm>
                  <a:off x="3044055" y="4896565"/>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255" name="Free-form: Shape 254">
                  <a:extLst>
                    <a:ext uri="{FF2B5EF4-FFF2-40B4-BE49-F238E27FC236}">
                      <a16:creationId xmlns:a16="http://schemas.microsoft.com/office/drawing/2014/main" id="{11FF0CF4-85AE-22AD-DB75-3357C5597819}"/>
                    </a:ext>
                  </a:extLst>
                </p:cNvPr>
                <p:cNvSpPr/>
                <p:nvPr/>
              </p:nvSpPr>
              <p:spPr>
                <a:xfrm>
                  <a:off x="2933555" y="4831313"/>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1 w 221651"/>
                    <a:gd name="connsiteY3" fmla="*/ 65252 h 130504"/>
                    <a:gd name="connsiteX4" fmla="*/ 111189 w 221651"/>
                    <a:gd name="connsiteY4" fmla="*/ 0 h 130504"/>
                    <a:gd name="connsiteX5" fmla="*/ 6808 w 221651"/>
                    <a:gd name="connsiteY5" fmla="*/ 65252 h 130504"/>
                    <a:gd name="connsiteX6" fmla="*/ 111189 w 221651"/>
                    <a:gd name="connsiteY6" fmla="*/ 4016 h 130504"/>
                    <a:gd name="connsiteX7" fmla="*/ 214881 w 221651"/>
                    <a:gd name="connsiteY7" fmla="*/ 65252 h 130504"/>
                    <a:gd name="connsiteX8" fmla="*/ 110501 w 221651"/>
                    <a:gd name="connsiteY8" fmla="*/ 126527 h 130504"/>
                    <a:gd name="connsiteX9" fmla="*/ 6808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1" y="65252"/>
                      </a:lnTo>
                      <a:lnTo>
                        <a:pt x="111189" y="0"/>
                      </a:lnTo>
                      <a:close/>
                      <a:moveTo>
                        <a:pt x="6808" y="65252"/>
                      </a:moveTo>
                      <a:lnTo>
                        <a:pt x="111189" y="4016"/>
                      </a:lnTo>
                      <a:lnTo>
                        <a:pt x="214881" y="65252"/>
                      </a:lnTo>
                      <a:lnTo>
                        <a:pt x="110501" y="126527"/>
                      </a:lnTo>
                      <a:lnTo>
                        <a:pt x="6808" y="65252"/>
                      </a:lnTo>
                      <a:close/>
                    </a:path>
                  </a:pathLst>
                </a:custGeom>
                <a:solidFill>
                  <a:srgbClr val="007F6B"/>
                </a:solidFill>
                <a:ln w="3820" cap="flat">
                  <a:noFill/>
                  <a:prstDash val="solid"/>
                  <a:miter/>
                </a:ln>
              </p:spPr>
              <p:txBody>
                <a:bodyPr rtlCol="0" anchor="ctr"/>
                <a:lstStyle/>
                <a:p>
                  <a:endParaRPr lang="en-GB"/>
                </a:p>
              </p:txBody>
            </p:sp>
            <p:sp>
              <p:nvSpPr>
                <p:cNvPr id="256" name="Free-form: Shape 255">
                  <a:extLst>
                    <a:ext uri="{FF2B5EF4-FFF2-40B4-BE49-F238E27FC236}">
                      <a16:creationId xmlns:a16="http://schemas.microsoft.com/office/drawing/2014/main" id="{A746EBE4-87EC-834A-6936-83DC83926CD9}"/>
                    </a:ext>
                  </a:extLst>
                </p:cNvPr>
                <p:cNvSpPr/>
                <p:nvPr/>
              </p:nvSpPr>
              <p:spPr>
                <a:xfrm>
                  <a:off x="2933555" y="4896565"/>
                  <a:ext cx="110500" cy="72443"/>
                </a:xfrm>
                <a:custGeom>
                  <a:avLst/>
                  <a:gdLst>
                    <a:gd name="connsiteX0" fmla="*/ 110462 w 110500"/>
                    <a:gd name="connsiteY0" fmla="*/ 65253 h 72443"/>
                    <a:gd name="connsiteX1" fmla="*/ 0 w 110500"/>
                    <a:gd name="connsiteY1" fmla="*/ 0 h 72443"/>
                    <a:gd name="connsiteX2" fmla="*/ 38 w 110500"/>
                    <a:gd name="connsiteY2" fmla="*/ 7191 h 72443"/>
                    <a:gd name="connsiteX3" fmla="*/ 110501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38"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257" name="Free-form: Shape 256">
                  <a:extLst>
                    <a:ext uri="{FF2B5EF4-FFF2-40B4-BE49-F238E27FC236}">
                      <a16:creationId xmlns:a16="http://schemas.microsoft.com/office/drawing/2014/main" id="{C30FD281-1008-E9C4-FBBE-17B599062FC8}"/>
                    </a:ext>
                  </a:extLst>
                </p:cNvPr>
                <p:cNvSpPr/>
                <p:nvPr/>
              </p:nvSpPr>
              <p:spPr>
                <a:xfrm>
                  <a:off x="3044017" y="4896565"/>
                  <a:ext cx="111227" cy="72443"/>
                </a:xfrm>
                <a:custGeom>
                  <a:avLst/>
                  <a:gdLst>
                    <a:gd name="connsiteX0" fmla="*/ 111189 w 111227"/>
                    <a:gd name="connsiteY0" fmla="*/ 0 h 72443"/>
                    <a:gd name="connsiteX1" fmla="*/ 0 w 111227"/>
                    <a:gd name="connsiteY1" fmla="*/ 65253 h 72443"/>
                    <a:gd name="connsiteX2" fmla="*/ 38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53"/>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258" name="Free-form: Shape 257">
                  <a:extLst>
                    <a:ext uri="{FF2B5EF4-FFF2-40B4-BE49-F238E27FC236}">
                      <a16:creationId xmlns:a16="http://schemas.microsoft.com/office/drawing/2014/main" id="{58F82CB5-E09E-07AB-F6E3-1C13FF540260}"/>
                    </a:ext>
                  </a:extLst>
                </p:cNvPr>
                <p:cNvSpPr/>
                <p:nvPr/>
              </p:nvSpPr>
              <p:spPr>
                <a:xfrm>
                  <a:off x="2801788" y="4977882"/>
                  <a:ext cx="103692" cy="68427"/>
                </a:xfrm>
                <a:custGeom>
                  <a:avLst/>
                  <a:gdLst>
                    <a:gd name="connsiteX0" fmla="*/ 103692 w 103692"/>
                    <a:gd name="connsiteY0" fmla="*/ 61236 h 68427"/>
                    <a:gd name="connsiteX1" fmla="*/ 0 w 103692"/>
                    <a:gd name="connsiteY1" fmla="*/ 0 h 68427"/>
                    <a:gd name="connsiteX2" fmla="*/ 38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38"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259" name="Free-form: Shape 258">
                  <a:extLst>
                    <a:ext uri="{FF2B5EF4-FFF2-40B4-BE49-F238E27FC236}">
                      <a16:creationId xmlns:a16="http://schemas.microsoft.com/office/drawing/2014/main" id="{EE2B2150-EAE5-E303-23E3-93274652A2FB}"/>
                    </a:ext>
                  </a:extLst>
                </p:cNvPr>
                <p:cNvSpPr/>
                <p:nvPr/>
              </p:nvSpPr>
              <p:spPr>
                <a:xfrm>
                  <a:off x="2801788" y="4916646"/>
                  <a:ext cx="104380" cy="68427"/>
                </a:xfrm>
                <a:custGeom>
                  <a:avLst/>
                  <a:gdLst>
                    <a:gd name="connsiteX0" fmla="*/ 104381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0"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60" name="Free-form: Shape 259">
                  <a:extLst>
                    <a:ext uri="{FF2B5EF4-FFF2-40B4-BE49-F238E27FC236}">
                      <a16:creationId xmlns:a16="http://schemas.microsoft.com/office/drawing/2014/main" id="{2BBD5509-8DD8-7245-BC08-418CECEC5AE8}"/>
                    </a:ext>
                  </a:extLst>
                </p:cNvPr>
                <p:cNvSpPr/>
                <p:nvPr/>
              </p:nvSpPr>
              <p:spPr>
                <a:xfrm>
                  <a:off x="2906169" y="4916646"/>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261" name="Free-form: Shape 260">
                  <a:extLst>
                    <a:ext uri="{FF2B5EF4-FFF2-40B4-BE49-F238E27FC236}">
                      <a16:creationId xmlns:a16="http://schemas.microsoft.com/office/drawing/2014/main" id="{809308BE-6BA7-D1F3-7EEE-AE2E180DF61A}"/>
                    </a:ext>
                  </a:extLst>
                </p:cNvPr>
                <p:cNvSpPr/>
                <p:nvPr/>
              </p:nvSpPr>
              <p:spPr>
                <a:xfrm>
                  <a:off x="2905480" y="4977882"/>
                  <a:ext cx="104380" cy="68427"/>
                </a:xfrm>
                <a:custGeom>
                  <a:avLst/>
                  <a:gdLst>
                    <a:gd name="connsiteX0" fmla="*/ 104381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0"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62" name="Free-form: Shape 261">
                  <a:extLst>
                    <a:ext uri="{FF2B5EF4-FFF2-40B4-BE49-F238E27FC236}">
                      <a16:creationId xmlns:a16="http://schemas.microsoft.com/office/drawing/2014/main" id="{4252DCF3-64CC-9952-F332-46E1437489E4}"/>
                    </a:ext>
                  </a:extLst>
                </p:cNvPr>
                <p:cNvSpPr/>
                <p:nvPr/>
              </p:nvSpPr>
              <p:spPr>
                <a:xfrm>
                  <a:off x="2794980" y="4912630"/>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1 w 221651"/>
                    <a:gd name="connsiteY3" fmla="*/ 65252 h 130504"/>
                    <a:gd name="connsiteX4" fmla="*/ 111189 w 221651"/>
                    <a:gd name="connsiteY4" fmla="*/ 0 h 130504"/>
                    <a:gd name="connsiteX5" fmla="*/ 6808 w 221651"/>
                    <a:gd name="connsiteY5" fmla="*/ 65252 h 130504"/>
                    <a:gd name="connsiteX6" fmla="*/ 111189 w 221651"/>
                    <a:gd name="connsiteY6" fmla="*/ 4016 h 130504"/>
                    <a:gd name="connsiteX7" fmla="*/ 214881 w 221651"/>
                    <a:gd name="connsiteY7" fmla="*/ 65252 h 130504"/>
                    <a:gd name="connsiteX8" fmla="*/ 110501 w 221651"/>
                    <a:gd name="connsiteY8" fmla="*/ 126527 h 130504"/>
                    <a:gd name="connsiteX9" fmla="*/ 6808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1" y="65252"/>
                      </a:lnTo>
                      <a:lnTo>
                        <a:pt x="111189" y="0"/>
                      </a:lnTo>
                      <a:close/>
                      <a:moveTo>
                        <a:pt x="6808" y="65252"/>
                      </a:moveTo>
                      <a:lnTo>
                        <a:pt x="111189" y="4016"/>
                      </a:lnTo>
                      <a:lnTo>
                        <a:pt x="214881" y="65252"/>
                      </a:lnTo>
                      <a:lnTo>
                        <a:pt x="110501" y="126527"/>
                      </a:lnTo>
                      <a:lnTo>
                        <a:pt x="6808" y="65252"/>
                      </a:lnTo>
                      <a:close/>
                    </a:path>
                  </a:pathLst>
                </a:custGeom>
                <a:solidFill>
                  <a:srgbClr val="007F6B"/>
                </a:solidFill>
                <a:ln w="3820" cap="flat">
                  <a:noFill/>
                  <a:prstDash val="solid"/>
                  <a:miter/>
                </a:ln>
              </p:spPr>
              <p:txBody>
                <a:bodyPr rtlCol="0" anchor="ctr"/>
                <a:lstStyle/>
                <a:p>
                  <a:endParaRPr lang="en-GB"/>
                </a:p>
              </p:txBody>
            </p:sp>
            <p:sp>
              <p:nvSpPr>
                <p:cNvPr id="263" name="Free-form: Shape 262">
                  <a:extLst>
                    <a:ext uri="{FF2B5EF4-FFF2-40B4-BE49-F238E27FC236}">
                      <a16:creationId xmlns:a16="http://schemas.microsoft.com/office/drawing/2014/main" id="{21CE171E-9806-9D2B-9B92-B90B00290DF6}"/>
                    </a:ext>
                  </a:extLst>
                </p:cNvPr>
                <p:cNvSpPr/>
                <p:nvPr/>
              </p:nvSpPr>
              <p:spPr>
                <a:xfrm>
                  <a:off x="2794980" y="4977882"/>
                  <a:ext cx="110500" cy="72443"/>
                </a:xfrm>
                <a:custGeom>
                  <a:avLst/>
                  <a:gdLst>
                    <a:gd name="connsiteX0" fmla="*/ 110462 w 110500"/>
                    <a:gd name="connsiteY0" fmla="*/ 65253 h 72443"/>
                    <a:gd name="connsiteX1" fmla="*/ 0 w 110500"/>
                    <a:gd name="connsiteY1" fmla="*/ 0 h 72443"/>
                    <a:gd name="connsiteX2" fmla="*/ 38 w 110500"/>
                    <a:gd name="connsiteY2" fmla="*/ 7191 h 72443"/>
                    <a:gd name="connsiteX3" fmla="*/ 110501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38"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264" name="Free-form: Shape 263">
                  <a:extLst>
                    <a:ext uri="{FF2B5EF4-FFF2-40B4-BE49-F238E27FC236}">
                      <a16:creationId xmlns:a16="http://schemas.microsoft.com/office/drawing/2014/main" id="{3A4B7098-4A41-416C-995F-48722856489D}"/>
                    </a:ext>
                  </a:extLst>
                </p:cNvPr>
                <p:cNvSpPr/>
                <p:nvPr/>
              </p:nvSpPr>
              <p:spPr>
                <a:xfrm>
                  <a:off x="2905442" y="4977882"/>
                  <a:ext cx="111227" cy="72443"/>
                </a:xfrm>
                <a:custGeom>
                  <a:avLst/>
                  <a:gdLst>
                    <a:gd name="connsiteX0" fmla="*/ 111189 w 111227"/>
                    <a:gd name="connsiteY0" fmla="*/ 0 h 72443"/>
                    <a:gd name="connsiteX1" fmla="*/ 0 w 111227"/>
                    <a:gd name="connsiteY1" fmla="*/ 65253 h 72443"/>
                    <a:gd name="connsiteX2" fmla="*/ 38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53"/>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265" name="Free-form: Shape 264">
                  <a:extLst>
                    <a:ext uri="{FF2B5EF4-FFF2-40B4-BE49-F238E27FC236}">
                      <a16:creationId xmlns:a16="http://schemas.microsoft.com/office/drawing/2014/main" id="{9898FB2A-2C69-B80A-D420-71E404B85B99}"/>
                    </a:ext>
                  </a:extLst>
                </p:cNvPr>
                <p:cNvSpPr/>
                <p:nvPr/>
              </p:nvSpPr>
              <p:spPr>
                <a:xfrm>
                  <a:off x="4376871" y="4215623"/>
                  <a:ext cx="103692" cy="68427"/>
                </a:xfrm>
                <a:custGeom>
                  <a:avLst/>
                  <a:gdLst>
                    <a:gd name="connsiteX0" fmla="*/ 103693 w 103692"/>
                    <a:gd name="connsiteY0" fmla="*/ 61236 h 68427"/>
                    <a:gd name="connsiteX1" fmla="*/ 0 w 103692"/>
                    <a:gd name="connsiteY1" fmla="*/ 0 h 68427"/>
                    <a:gd name="connsiteX2" fmla="*/ 38 w 103692"/>
                    <a:gd name="connsiteY2" fmla="*/ 7191 h 68427"/>
                    <a:gd name="connsiteX3" fmla="*/ 103693 w 103692"/>
                    <a:gd name="connsiteY3" fmla="*/ 68427 h 68427"/>
                    <a:gd name="connsiteX4" fmla="*/ 103693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3" y="61236"/>
                      </a:moveTo>
                      <a:lnTo>
                        <a:pt x="0" y="0"/>
                      </a:lnTo>
                      <a:lnTo>
                        <a:pt x="38" y="7191"/>
                      </a:lnTo>
                      <a:lnTo>
                        <a:pt x="103693" y="68427"/>
                      </a:lnTo>
                      <a:lnTo>
                        <a:pt x="103693" y="61236"/>
                      </a:lnTo>
                      <a:close/>
                    </a:path>
                  </a:pathLst>
                </a:custGeom>
                <a:solidFill>
                  <a:srgbClr val="007F6B"/>
                </a:solidFill>
                <a:ln w="3820" cap="flat">
                  <a:noFill/>
                  <a:prstDash val="solid"/>
                  <a:miter/>
                </a:ln>
              </p:spPr>
              <p:txBody>
                <a:bodyPr rtlCol="0" anchor="ctr"/>
                <a:lstStyle/>
                <a:p>
                  <a:endParaRPr lang="en-GB"/>
                </a:p>
              </p:txBody>
            </p:sp>
            <p:sp>
              <p:nvSpPr>
                <p:cNvPr id="266" name="Free-form: Shape 265">
                  <a:extLst>
                    <a:ext uri="{FF2B5EF4-FFF2-40B4-BE49-F238E27FC236}">
                      <a16:creationId xmlns:a16="http://schemas.microsoft.com/office/drawing/2014/main" id="{7C47A454-6993-D8A2-53EA-4AA0CAD43D81}"/>
                    </a:ext>
                  </a:extLst>
                </p:cNvPr>
                <p:cNvSpPr/>
                <p:nvPr/>
              </p:nvSpPr>
              <p:spPr>
                <a:xfrm>
                  <a:off x="4376871" y="4154349"/>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67" name="Free-form: Shape 266">
                  <a:extLst>
                    <a:ext uri="{FF2B5EF4-FFF2-40B4-BE49-F238E27FC236}">
                      <a16:creationId xmlns:a16="http://schemas.microsoft.com/office/drawing/2014/main" id="{E0843D19-FB21-BB9C-B351-5DB2DADB7D7D}"/>
                    </a:ext>
                  </a:extLst>
                </p:cNvPr>
                <p:cNvSpPr/>
                <p:nvPr/>
              </p:nvSpPr>
              <p:spPr>
                <a:xfrm>
                  <a:off x="4481252" y="4154349"/>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268" name="Free-form: Shape 267">
                  <a:extLst>
                    <a:ext uri="{FF2B5EF4-FFF2-40B4-BE49-F238E27FC236}">
                      <a16:creationId xmlns:a16="http://schemas.microsoft.com/office/drawing/2014/main" id="{4ABA7ACB-C661-B57C-20F5-ED6E5AC0D33B}"/>
                    </a:ext>
                  </a:extLst>
                </p:cNvPr>
                <p:cNvSpPr/>
                <p:nvPr/>
              </p:nvSpPr>
              <p:spPr>
                <a:xfrm>
                  <a:off x="4480564" y="4215623"/>
                  <a:ext cx="104380" cy="68427"/>
                </a:xfrm>
                <a:custGeom>
                  <a:avLst/>
                  <a:gdLst>
                    <a:gd name="connsiteX0" fmla="*/ 104381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0"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69" name="Free-form: Shape 268">
                  <a:extLst>
                    <a:ext uri="{FF2B5EF4-FFF2-40B4-BE49-F238E27FC236}">
                      <a16:creationId xmlns:a16="http://schemas.microsoft.com/office/drawing/2014/main" id="{B031CF54-D9EC-82DF-9EAF-D7C9331C27D8}"/>
                    </a:ext>
                  </a:extLst>
                </p:cNvPr>
                <p:cNvSpPr/>
                <p:nvPr/>
              </p:nvSpPr>
              <p:spPr>
                <a:xfrm>
                  <a:off x="4370063" y="4215623"/>
                  <a:ext cx="110500" cy="72442"/>
                </a:xfrm>
                <a:custGeom>
                  <a:avLst/>
                  <a:gdLst>
                    <a:gd name="connsiteX0" fmla="*/ 110501 w 110500"/>
                    <a:gd name="connsiteY0" fmla="*/ 65252 h 72442"/>
                    <a:gd name="connsiteX1" fmla="*/ 0 w 110500"/>
                    <a:gd name="connsiteY1" fmla="*/ 0 h 72442"/>
                    <a:gd name="connsiteX2" fmla="*/ 38 w 110500"/>
                    <a:gd name="connsiteY2" fmla="*/ 7191 h 72442"/>
                    <a:gd name="connsiteX3" fmla="*/ 110501 w 110500"/>
                    <a:gd name="connsiteY3" fmla="*/ 72443 h 72442"/>
                    <a:gd name="connsiteX4" fmla="*/ 110501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501" y="65252"/>
                      </a:moveTo>
                      <a:lnTo>
                        <a:pt x="0" y="0"/>
                      </a:lnTo>
                      <a:lnTo>
                        <a:pt x="38" y="7191"/>
                      </a:lnTo>
                      <a:lnTo>
                        <a:pt x="110501" y="72443"/>
                      </a:lnTo>
                      <a:lnTo>
                        <a:pt x="110501" y="65252"/>
                      </a:lnTo>
                      <a:close/>
                    </a:path>
                  </a:pathLst>
                </a:custGeom>
                <a:solidFill>
                  <a:srgbClr val="007F6B"/>
                </a:solidFill>
                <a:ln w="3820" cap="flat">
                  <a:noFill/>
                  <a:prstDash val="solid"/>
                  <a:miter/>
                </a:ln>
              </p:spPr>
              <p:txBody>
                <a:bodyPr rtlCol="0" anchor="ctr"/>
                <a:lstStyle/>
                <a:p>
                  <a:endParaRPr lang="en-GB"/>
                </a:p>
              </p:txBody>
            </p:sp>
            <p:sp>
              <p:nvSpPr>
                <p:cNvPr id="270" name="Free-form: Shape 269">
                  <a:extLst>
                    <a:ext uri="{FF2B5EF4-FFF2-40B4-BE49-F238E27FC236}">
                      <a16:creationId xmlns:a16="http://schemas.microsoft.com/office/drawing/2014/main" id="{01335E5C-2FEC-94AC-12D4-473A42B5D075}"/>
                    </a:ext>
                  </a:extLst>
                </p:cNvPr>
                <p:cNvSpPr/>
                <p:nvPr/>
              </p:nvSpPr>
              <p:spPr>
                <a:xfrm>
                  <a:off x="4480564" y="4215623"/>
                  <a:ext cx="111188" cy="72442"/>
                </a:xfrm>
                <a:custGeom>
                  <a:avLst/>
                  <a:gdLst>
                    <a:gd name="connsiteX0" fmla="*/ 111151 w 111188"/>
                    <a:gd name="connsiteY0" fmla="*/ 0 h 72442"/>
                    <a:gd name="connsiteX1" fmla="*/ 0 w 111188"/>
                    <a:gd name="connsiteY1" fmla="*/ 65252 h 72442"/>
                    <a:gd name="connsiteX2" fmla="*/ 0 w 111188"/>
                    <a:gd name="connsiteY2" fmla="*/ 72443 h 72442"/>
                    <a:gd name="connsiteX3" fmla="*/ 111189 w 111188"/>
                    <a:gd name="connsiteY3" fmla="*/ 7191 h 72442"/>
                    <a:gd name="connsiteX4" fmla="*/ 111151 w 111188"/>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8" h="72442">
                      <a:moveTo>
                        <a:pt x="111151" y="0"/>
                      </a:moveTo>
                      <a:lnTo>
                        <a:pt x="0" y="65252"/>
                      </a:lnTo>
                      <a:lnTo>
                        <a:pt x="0" y="72443"/>
                      </a:lnTo>
                      <a:lnTo>
                        <a:pt x="111189" y="7191"/>
                      </a:lnTo>
                      <a:lnTo>
                        <a:pt x="111151" y="0"/>
                      </a:lnTo>
                      <a:close/>
                    </a:path>
                  </a:pathLst>
                </a:custGeom>
                <a:solidFill>
                  <a:srgbClr val="007F6B"/>
                </a:solidFill>
                <a:ln w="3820" cap="flat">
                  <a:noFill/>
                  <a:prstDash val="solid"/>
                  <a:miter/>
                </a:ln>
              </p:spPr>
              <p:txBody>
                <a:bodyPr rtlCol="0" anchor="ctr"/>
                <a:lstStyle/>
                <a:p>
                  <a:endParaRPr lang="en-GB"/>
                </a:p>
              </p:txBody>
            </p:sp>
            <p:sp>
              <p:nvSpPr>
                <p:cNvPr id="271" name="Free-form: Shape 270">
                  <a:extLst>
                    <a:ext uri="{FF2B5EF4-FFF2-40B4-BE49-F238E27FC236}">
                      <a16:creationId xmlns:a16="http://schemas.microsoft.com/office/drawing/2014/main" id="{79B18D23-2F96-8D35-C919-33BAEE5738D7}"/>
                    </a:ext>
                  </a:extLst>
                </p:cNvPr>
                <p:cNvSpPr/>
                <p:nvPr/>
              </p:nvSpPr>
              <p:spPr>
                <a:xfrm>
                  <a:off x="4370063" y="4150371"/>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808 w 221651"/>
                    <a:gd name="connsiteY5" fmla="*/ 65253 h 130504"/>
                    <a:gd name="connsiteX6" fmla="*/ 111189 w 221651"/>
                    <a:gd name="connsiteY6" fmla="*/ 4016 h 130504"/>
                    <a:gd name="connsiteX7" fmla="*/ 214881 w 221651"/>
                    <a:gd name="connsiteY7" fmla="*/ 65253 h 130504"/>
                    <a:gd name="connsiteX8" fmla="*/ 110501 w 221651"/>
                    <a:gd name="connsiteY8" fmla="*/ 126489 h 130504"/>
                    <a:gd name="connsiteX9" fmla="*/ 6808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808" y="65253"/>
                      </a:moveTo>
                      <a:lnTo>
                        <a:pt x="111189" y="4016"/>
                      </a:lnTo>
                      <a:lnTo>
                        <a:pt x="214881" y="65253"/>
                      </a:lnTo>
                      <a:lnTo>
                        <a:pt x="110501" y="126489"/>
                      </a:lnTo>
                      <a:lnTo>
                        <a:pt x="6808" y="65253"/>
                      </a:lnTo>
                      <a:close/>
                    </a:path>
                  </a:pathLst>
                </a:custGeom>
                <a:solidFill>
                  <a:srgbClr val="007F6B"/>
                </a:solidFill>
                <a:ln w="3820" cap="flat">
                  <a:noFill/>
                  <a:prstDash val="solid"/>
                  <a:miter/>
                </a:ln>
              </p:spPr>
              <p:txBody>
                <a:bodyPr rtlCol="0" anchor="ctr"/>
                <a:lstStyle/>
                <a:p>
                  <a:endParaRPr lang="en-GB"/>
                </a:p>
              </p:txBody>
            </p:sp>
            <p:sp>
              <p:nvSpPr>
                <p:cNvPr id="272" name="Free-form: Shape 271">
                  <a:extLst>
                    <a:ext uri="{FF2B5EF4-FFF2-40B4-BE49-F238E27FC236}">
                      <a16:creationId xmlns:a16="http://schemas.microsoft.com/office/drawing/2014/main" id="{6C4ECD49-F5F9-C34E-9F98-6CF5BF6CC0FA}"/>
                    </a:ext>
                  </a:extLst>
                </p:cNvPr>
                <p:cNvSpPr/>
                <p:nvPr/>
              </p:nvSpPr>
              <p:spPr>
                <a:xfrm>
                  <a:off x="4238296" y="4296940"/>
                  <a:ext cx="103730" cy="68464"/>
                </a:xfrm>
                <a:custGeom>
                  <a:avLst/>
                  <a:gdLst>
                    <a:gd name="connsiteX0" fmla="*/ 103692 w 103730"/>
                    <a:gd name="connsiteY0" fmla="*/ 61236 h 68464"/>
                    <a:gd name="connsiteX1" fmla="*/ 0 w 103730"/>
                    <a:gd name="connsiteY1" fmla="*/ 0 h 68464"/>
                    <a:gd name="connsiteX2" fmla="*/ 38 w 103730"/>
                    <a:gd name="connsiteY2" fmla="*/ 7191 h 68464"/>
                    <a:gd name="connsiteX3" fmla="*/ 103731 w 103730"/>
                    <a:gd name="connsiteY3" fmla="*/ 68465 h 68464"/>
                    <a:gd name="connsiteX4" fmla="*/ 103692 w 103730"/>
                    <a:gd name="connsiteY4" fmla="*/ 61236 h 6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4">
                      <a:moveTo>
                        <a:pt x="103692" y="61236"/>
                      </a:moveTo>
                      <a:lnTo>
                        <a:pt x="0" y="0"/>
                      </a:lnTo>
                      <a:lnTo>
                        <a:pt x="38" y="7191"/>
                      </a:lnTo>
                      <a:lnTo>
                        <a:pt x="103731"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273" name="Free-form: Shape 272">
                  <a:extLst>
                    <a:ext uri="{FF2B5EF4-FFF2-40B4-BE49-F238E27FC236}">
                      <a16:creationId xmlns:a16="http://schemas.microsoft.com/office/drawing/2014/main" id="{BF4598B5-9415-265C-43E9-65E025D797A6}"/>
                    </a:ext>
                  </a:extLst>
                </p:cNvPr>
                <p:cNvSpPr/>
                <p:nvPr/>
              </p:nvSpPr>
              <p:spPr>
                <a:xfrm>
                  <a:off x="4238296" y="4235666"/>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229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229"/>
                      </a:lnTo>
                      <a:lnTo>
                        <a:pt x="104381" y="0"/>
                      </a:lnTo>
                      <a:close/>
                    </a:path>
                  </a:pathLst>
                </a:custGeom>
                <a:solidFill>
                  <a:srgbClr val="007F6B"/>
                </a:solidFill>
                <a:ln w="3820" cap="flat">
                  <a:noFill/>
                  <a:prstDash val="solid"/>
                  <a:miter/>
                </a:ln>
              </p:spPr>
              <p:txBody>
                <a:bodyPr rtlCol="0" anchor="ctr"/>
                <a:lstStyle/>
                <a:p>
                  <a:endParaRPr lang="en-GB"/>
                </a:p>
              </p:txBody>
            </p:sp>
            <p:sp>
              <p:nvSpPr>
                <p:cNvPr id="274" name="Free-form: Shape 273">
                  <a:extLst>
                    <a:ext uri="{FF2B5EF4-FFF2-40B4-BE49-F238E27FC236}">
                      <a16:creationId xmlns:a16="http://schemas.microsoft.com/office/drawing/2014/main" id="{D978D026-40A1-1318-8268-F3D69D66294E}"/>
                    </a:ext>
                  </a:extLst>
                </p:cNvPr>
                <p:cNvSpPr/>
                <p:nvPr/>
              </p:nvSpPr>
              <p:spPr>
                <a:xfrm>
                  <a:off x="4342677" y="4235666"/>
                  <a:ext cx="103730" cy="68465"/>
                </a:xfrm>
                <a:custGeom>
                  <a:avLst/>
                  <a:gdLst>
                    <a:gd name="connsiteX0" fmla="*/ 103693 w 103730"/>
                    <a:gd name="connsiteY0" fmla="*/ 61275 h 68465"/>
                    <a:gd name="connsiteX1" fmla="*/ 0 w 103730"/>
                    <a:gd name="connsiteY1" fmla="*/ 0 h 68465"/>
                    <a:gd name="connsiteX2" fmla="*/ 0 w 103730"/>
                    <a:gd name="connsiteY2" fmla="*/ 7229 h 68465"/>
                    <a:gd name="connsiteX3" fmla="*/ 103731 w 103730"/>
                    <a:gd name="connsiteY3" fmla="*/ 68465 h 68465"/>
                    <a:gd name="connsiteX4" fmla="*/ 103693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3" y="61275"/>
                      </a:moveTo>
                      <a:lnTo>
                        <a:pt x="0" y="0"/>
                      </a:lnTo>
                      <a:lnTo>
                        <a:pt x="0" y="7229"/>
                      </a:lnTo>
                      <a:lnTo>
                        <a:pt x="103731" y="68465"/>
                      </a:lnTo>
                      <a:lnTo>
                        <a:pt x="103693" y="61275"/>
                      </a:lnTo>
                      <a:close/>
                    </a:path>
                  </a:pathLst>
                </a:custGeom>
                <a:solidFill>
                  <a:srgbClr val="007F6B"/>
                </a:solidFill>
                <a:ln w="3820" cap="flat">
                  <a:noFill/>
                  <a:prstDash val="solid"/>
                  <a:miter/>
                </a:ln>
              </p:spPr>
              <p:txBody>
                <a:bodyPr rtlCol="0" anchor="ctr"/>
                <a:lstStyle/>
                <a:p>
                  <a:endParaRPr lang="en-GB"/>
                </a:p>
              </p:txBody>
            </p:sp>
            <p:sp>
              <p:nvSpPr>
                <p:cNvPr id="275" name="Free-form: Shape 274">
                  <a:extLst>
                    <a:ext uri="{FF2B5EF4-FFF2-40B4-BE49-F238E27FC236}">
                      <a16:creationId xmlns:a16="http://schemas.microsoft.com/office/drawing/2014/main" id="{210E1B97-7499-DA90-EF7E-A3F55F164160}"/>
                    </a:ext>
                  </a:extLst>
                </p:cNvPr>
                <p:cNvSpPr/>
                <p:nvPr/>
              </p:nvSpPr>
              <p:spPr>
                <a:xfrm>
                  <a:off x="4341988" y="4296940"/>
                  <a:ext cx="104419" cy="68464"/>
                </a:xfrm>
                <a:custGeom>
                  <a:avLst/>
                  <a:gdLst>
                    <a:gd name="connsiteX0" fmla="*/ 104381 w 104419"/>
                    <a:gd name="connsiteY0" fmla="*/ 0 h 68464"/>
                    <a:gd name="connsiteX1" fmla="*/ 0 w 104419"/>
                    <a:gd name="connsiteY1" fmla="*/ 61236 h 68464"/>
                    <a:gd name="connsiteX2" fmla="*/ 38 w 104419"/>
                    <a:gd name="connsiteY2" fmla="*/ 68465 h 68464"/>
                    <a:gd name="connsiteX3" fmla="*/ 104419 w 104419"/>
                    <a:gd name="connsiteY3" fmla="*/ 7191 h 68464"/>
                    <a:gd name="connsiteX4" fmla="*/ 104381 w 104419"/>
                    <a:gd name="connsiteY4" fmla="*/ 0 h 6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64">
                      <a:moveTo>
                        <a:pt x="104381" y="0"/>
                      </a:moveTo>
                      <a:lnTo>
                        <a:pt x="0" y="61236"/>
                      </a:lnTo>
                      <a:lnTo>
                        <a:pt x="38" y="68465"/>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76" name="Free-form: Shape 275">
                  <a:extLst>
                    <a:ext uri="{FF2B5EF4-FFF2-40B4-BE49-F238E27FC236}">
                      <a16:creationId xmlns:a16="http://schemas.microsoft.com/office/drawing/2014/main" id="{748943F2-F147-EF1F-8DEA-EA1CD33D67BC}"/>
                    </a:ext>
                  </a:extLst>
                </p:cNvPr>
                <p:cNvSpPr/>
                <p:nvPr/>
              </p:nvSpPr>
              <p:spPr>
                <a:xfrm>
                  <a:off x="4231488" y="4296940"/>
                  <a:ext cx="110500" cy="72442"/>
                </a:xfrm>
                <a:custGeom>
                  <a:avLst/>
                  <a:gdLst>
                    <a:gd name="connsiteX0" fmla="*/ 110462 w 110500"/>
                    <a:gd name="connsiteY0" fmla="*/ 65252 h 72442"/>
                    <a:gd name="connsiteX1" fmla="*/ 0 w 110500"/>
                    <a:gd name="connsiteY1" fmla="*/ 0 h 72442"/>
                    <a:gd name="connsiteX2" fmla="*/ 38 w 110500"/>
                    <a:gd name="connsiteY2" fmla="*/ 7191 h 72442"/>
                    <a:gd name="connsiteX3" fmla="*/ 110500 w 110500"/>
                    <a:gd name="connsiteY3" fmla="*/ 72443 h 72442"/>
                    <a:gd name="connsiteX4" fmla="*/ 110462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2"/>
                      </a:moveTo>
                      <a:lnTo>
                        <a:pt x="0" y="0"/>
                      </a:lnTo>
                      <a:lnTo>
                        <a:pt x="38" y="7191"/>
                      </a:lnTo>
                      <a:lnTo>
                        <a:pt x="110500"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277" name="Free-form: Shape 276">
                  <a:extLst>
                    <a:ext uri="{FF2B5EF4-FFF2-40B4-BE49-F238E27FC236}">
                      <a16:creationId xmlns:a16="http://schemas.microsoft.com/office/drawing/2014/main" id="{C5C3E98E-EB02-1924-F034-1D3FBB560A4F}"/>
                    </a:ext>
                  </a:extLst>
                </p:cNvPr>
                <p:cNvSpPr/>
                <p:nvPr/>
              </p:nvSpPr>
              <p:spPr>
                <a:xfrm>
                  <a:off x="4341950" y="4296940"/>
                  <a:ext cx="111227" cy="72442"/>
                </a:xfrm>
                <a:custGeom>
                  <a:avLst/>
                  <a:gdLst>
                    <a:gd name="connsiteX0" fmla="*/ 111227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227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227" y="0"/>
                      </a:moveTo>
                      <a:lnTo>
                        <a:pt x="0" y="65252"/>
                      </a:lnTo>
                      <a:lnTo>
                        <a:pt x="38" y="72443"/>
                      </a:lnTo>
                      <a:lnTo>
                        <a:pt x="111227" y="7191"/>
                      </a:lnTo>
                      <a:lnTo>
                        <a:pt x="111227" y="0"/>
                      </a:lnTo>
                      <a:close/>
                    </a:path>
                  </a:pathLst>
                </a:custGeom>
                <a:solidFill>
                  <a:srgbClr val="007F6B"/>
                </a:solidFill>
                <a:ln w="3820" cap="flat">
                  <a:noFill/>
                  <a:prstDash val="solid"/>
                  <a:miter/>
                </a:ln>
              </p:spPr>
              <p:txBody>
                <a:bodyPr rtlCol="0" anchor="ctr"/>
                <a:lstStyle/>
                <a:p>
                  <a:endParaRPr lang="en-GB"/>
                </a:p>
              </p:txBody>
            </p:sp>
            <p:sp>
              <p:nvSpPr>
                <p:cNvPr id="278" name="Free-form: Shape 277">
                  <a:extLst>
                    <a:ext uri="{FF2B5EF4-FFF2-40B4-BE49-F238E27FC236}">
                      <a16:creationId xmlns:a16="http://schemas.microsoft.com/office/drawing/2014/main" id="{4C5A2788-1FF4-85F5-7E8F-0B6EB932DFE9}"/>
                    </a:ext>
                  </a:extLst>
                </p:cNvPr>
                <p:cNvSpPr/>
                <p:nvPr/>
              </p:nvSpPr>
              <p:spPr>
                <a:xfrm>
                  <a:off x="4231526" y="4231688"/>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770 w 221651"/>
                    <a:gd name="connsiteY5" fmla="*/ 65253 h 130504"/>
                    <a:gd name="connsiteX6" fmla="*/ 111151 w 221651"/>
                    <a:gd name="connsiteY6" fmla="*/ 3978 h 130504"/>
                    <a:gd name="connsiteX7" fmla="*/ 214843 w 221651"/>
                    <a:gd name="connsiteY7" fmla="*/ 65253 h 130504"/>
                    <a:gd name="connsiteX8" fmla="*/ 110462 w 221651"/>
                    <a:gd name="connsiteY8" fmla="*/ 126489 h 130504"/>
                    <a:gd name="connsiteX9" fmla="*/ 6770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770" y="65253"/>
                      </a:moveTo>
                      <a:lnTo>
                        <a:pt x="111151" y="3978"/>
                      </a:lnTo>
                      <a:lnTo>
                        <a:pt x="214843" y="65253"/>
                      </a:lnTo>
                      <a:lnTo>
                        <a:pt x="110462" y="126489"/>
                      </a:lnTo>
                      <a:lnTo>
                        <a:pt x="6770" y="65253"/>
                      </a:lnTo>
                      <a:close/>
                    </a:path>
                  </a:pathLst>
                </a:custGeom>
                <a:solidFill>
                  <a:srgbClr val="007F6B"/>
                </a:solidFill>
                <a:ln w="3820" cap="flat">
                  <a:noFill/>
                  <a:prstDash val="solid"/>
                  <a:miter/>
                </a:ln>
              </p:spPr>
              <p:txBody>
                <a:bodyPr rtlCol="0" anchor="ctr"/>
                <a:lstStyle/>
                <a:p>
                  <a:endParaRPr lang="en-GB"/>
                </a:p>
              </p:txBody>
            </p:sp>
            <p:sp>
              <p:nvSpPr>
                <p:cNvPr id="279" name="Free-form: Shape 278">
                  <a:extLst>
                    <a:ext uri="{FF2B5EF4-FFF2-40B4-BE49-F238E27FC236}">
                      <a16:creationId xmlns:a16="http://schemas.microsoft.com/office/drawing/2014/main" id="{EB6C973A-B1D6-DC5A-2417-3BE675A73323}"/>
                    </a:ext>
                  </a:extLst>
                </p:cNvPr>
                <p:cNvSpPr/>
                <p:nvPr/>
              </p:nvSpPr>
              <p:spPr>
                <a:xfrm>
                  <a:off x="4099721" y="4378257"/>
                  <a:ext cx="103730" cy="68426"/>
                </a:xfrm>
                <a:custGeom>
                  <a:avLst/>
                  <a:gdLst>
                    <a:gd name="connsiteX0" fmla="*/ 103731 w 103730"/>
                    <a:gd name="connsiteY0" fmla="*/ 61236 h 68426"/>
                    <a:gd name="connsiteX1" fmla="*/ 0 w 103730"/>
                    <a:gd name="connsiteY1" fmla="*/ 0 h 68426"/>
                    <a:gd name="connsiteX2" fmla="*/ 38 w 103730"/>
                    <a:gd name="connsiteY2" fmla="*/ 7191 h 68426"/>
                    <a:gd name="connsiteX3" fmla="*/ 103731 w 103730"/>
                    <a:gd name="connsiteY3" fmla="*/ 68427 h 68426"/>
                    <a:gd name="connsiteX4" fmla="*/ 103731 w 103730"/>
                    <a:gd name="connsiteY4" fmla="*/ 61236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6">
                      <a:moveTo>
                        <a:pt x="103731" y="61236"/>
                      </a:moveTo>
                      <a:lnTo>
                        <a:pt x="0" y="0"/>
                      </a:lnTo>
                      <a:lnTo>
                        <a:pt x="38" y="7191"/>
                      </a:lnTo>
                      <a:lnTo>
                        <a:pt x="103731" y="68427"/>
                      </a:lnTo>
                      <a:lnTo>
                        <a:pt x="103731" y="61236"/>
                      </a:lnTo>
                      <a:close/>
                    </a:path>
                  </a:pathLst>
                </a:custGeom>
                <a:solidFill>
                  <a:srgbClr val="007F6B"/>
                </a:solidFill>
                <a:ln w="3820" cap="flat">
                  <a:noFill/>
                  <a:prstDash val="solid"/>
                  <a:miter/>
                </a:ln>
              </p:spPr>
              <p:txBody>
                <a:bodyPr rtlCol="0" anchor="ctr"/>
                <a:lstStyle/>
                <a:p>
                  <a:endParaRPr lang="en-GB"/>
                </a:p>
              </p:txBody>
            </p:sp>
            <p:sp>
              <p:nvSpPr>
                <p:cNvPr id="280" name="Free-form: Shape 279">
                  <a:extLst>
                    <a:ext uri="{FF2B5EF4-FFF2-40B4-BE49-F238E27FC236}">
                      <a16:creationId xmlns:a16="http://schemas.microsoft.com/office/drawing/2014/main" id="{DB90EC04-4E1F-3EB0-B239-C42433412A5B}"/>
                    </a:ext>
                  </a:extLst>
                </p:cNvPr>
                <p:cNvSpPr/>
                <p:nvPr/>
              </p:nvSpPr>
              <p:spPr>
                <a:xfrm>
                  <a:off x="4099721" y="4317021"/>
                  <a:ext cx="104419" cy="68427"/>
                </a:xfrm>
                <a:custGeom>
                  <a:avLst/>
                  <a:gdLst>
                    <a:gd name="connsiteX0" fmla="*/ 104381 w 104419"/>
                    <a:gd name="connsiteY0" fmla="*/ 0 h 68427"/>
                    <a:gd name="connsiteX1" fmla="*/ 0 w 104419"/>
                    <a:gd name="connsiteY1" fmla="*/ 61236 h 68427"/>
                    <a:gd name="connsiteX2" fmla="*/ 38 w 104419"/>
                    <a:gd name="connsiteY2" fmla="*/ 68427 h 68427"/>
                    <a:gd name="connsiteX3" fmla="*/ 104419 w 104419"/>
                    <a:gd name="connsiteY3" fmla="*/ 7191 h 68427"/>
                    <a:gd name="connsiteX4" fmla="*/ 104381 w 104419"/>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27">
                      <a:moveTo>
                        <a:pt x="104381" y="0"/>
                      </a:moveTo>
                      <a:lnTo>
                        <a:pt x="0" y="61236"/>
                      </a:lnTo>
                      <a:lnTo>
                        <a:pt x="38" y="68427"/>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81" name="Free-form: Shape 280">
                  <a:extLst>
                    <a:ext uri="{FF2B5EF4-FFF2-40B4-BE49-F238E27FC236}">
                      <a16:creationId xmlns:a16="http://schemas.microsoft.com/office/drawing/2014/main" id="{03902DAB-A430-E719-3504-0A9CAB51A58F}"/>
                    </a:ext>
                  </a:extLst>
                </p:cNvPr>
                <p:cNvSpPr/>
                <p:nvPr/>
              </p:nvSpPr>
              <p:spPr>
                <a:xfrm>
                  <a:off x="4204102" y="4317021"/>
                  <a:ext cx="103730" cy="68427"/>
                </a:xfrm>
                <a:custGeom>
                  <a:avLst/>
                  <a:gdLst>
                    <a:gd name="connsiteX0" fmla="*/ 103692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38"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282" name="Free-form: Shape 281">
                  <a:extLst>
                    <a:ext uri="{FF2B5EF4-FFF2-40B4-BE49-F238E27FC236}">
                      <a16:creationId xmlns:a16="http://schemas.microsoft.com/office/drawing/2014/main" id="{417986B0-4D9D-407A-115B-59979CEAD701}"/>
                    </a:ext>
                  </a:extLst>
                </p:cNvPr>
                <p:cNvSpPr/>
                <p:nvPr/>
              </p:nvSpPr>
              <p:spPr>
                <a:xfrm>
                  <a:off x="4203452" y="4378257"/>
                  <a:ext cx="104380" cy="68426"/>
                </a:xfrm>
                <a:custGeom>
                  <a:avLst/>
                  <a:gdLst>
                    <a:gd name="connsiteX0" fmla="*/ 104342 w 104380"/>
                    <a:gd name="connsiteY0" fmla="*/ 0 h 68426"/>
                    <a:gd name="connsiteX1" fmla="*/ 0 w 104380"/>
                    <a:gd name="connsiteY1" fmla="*/ 61236 h 68426"/>
                    <a:gd name="connsiteX2" fmla="*/ 0 w 104380"/>
                    <a:gd name="connsiteY2" fmla="*/ 68427 h 68426"/>
                    <a:gd name="connsiteX3" fmla="*/ 104381 w 104380"/>
                    <a:gd name="connsiteY3" fmla="*/ 7191 h 68426"/>
                    <a:gd name="connsiteX4" fmla="*/ 104342 w 104380"/>
                    <a:gd name="connsiteY4" fmla="*/ 0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6">
                      <a:moveTo>
                        <a:pt x="104342" y="0"/>
                      </a:moveTo>
                      <a:lnTo>
                        <a:pt x="0" y="61236"/>
                      </a:lnTo>
                      <a:lnTo>
                        <a:pt x="0" y="68427"/>
                      </a:lnTo>
                      <a:lnTo>
                        <a:pt x="104381" y="7191"/>
                      </a:lnTo>
                      <a:lnTo>
                        <a:pt x="104342" y="0"/>
                      </a:lnTo>
                      <a:close/>
                    </a:path>
                  </a:pathLst>
                </a:custGeom>
                <a:solidFill>
                  <a:srgbClr val="007F6B"/>
                </a:solidFill>
                <a:ln w="3820" cap="flat">
                  <a:noFill/>
                  <a:prstDash val="solid"/>
                  <a:miter/>
                </a:ln>
              </p:spPr>
              <p:txBody>
                <a:bodyPr rtlCol="0" anchor="ctr"/>
                <a:lstStyle/>
                <a:p>
                  <a:endParaRPr lang="en-GB"/>
                </a:p>
              </p:txBody>
            </p:sp>
            <p:sp>
              <p:nvSpPr>
                <p:cNvPr id="283" name="Free-form: Shape 282">
                  <a:extLst>
                    <a:ext uri="{FF2B5EF4-FFF2-40B4-BE49-F238E27FC236}">
                      <a16:creationId xmlns:a16="http://schemas.microsoft.com/office/drawing/2014/main" id="{5BB0743C-A169-BDDD-F2F6-7D3E86A16C20}"/>
                    </a:ext>
                  </a:extLst>
                </p:cNvPr>
                <p:cNvSpPr/>
                <p:nvPr/>
              </p:nvSpPr>
              <p:spPr>
                <a:xfrm>
                  <a:off x="4092951" y="4378257"/>
                  <a:ext cx="110462" cy="72442"/>
                </a:xfrm>
                <a:custGeom>
                  <a:avLst/>
                  <a:gdLst>
                    <a:gd name="connsiteX0" fmla="*/ 110462 w 110462"/>
                    <a:gd name="connsiteY0" fmla="*/ 65252 h 72442"/>
                    <a:gd name="connsiteX1" fmla="*/ 0 w 110462"/>
                    <a:gd name="connsiteY1" fmla="*/ 0 h 72442"/>
                    <a:gd name="connsiteX2" fmla="*/ 0 w 110462"/>
                    <a:gd name="connsiteY2" fmla="*/ 7191 h 72442"/>
                    <a:gd name="connsiteX3" fmla="*/ 110462 w 110462"/>
                    <a:gd name="connsiteY3" fmla="*/ 72443 h 72442"/>
                    <a:gd name="connsiteX4" fmla="*/ 110462 w 110462"/>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2">
                      <a:moveTo>
                        <a:pt x="110462" y="65252"/>
                      </a:moveTo>
                      <a:lnTo>
                        <a:pt x="0" y="0"/>
                      </a:lnTo>
                      <a:lnTo>
                        <a:pt x="0" y="7191"/>
                      </a:lnTo>
                      <a:lnTo>
                        <a:pt x="110462"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284" name="Free-form: Shape 283">
                  <a:extLst>
                    <a:ext uri="{FF2B5EF4-FFF2-40B4-BE49-F238E27FC236}">
                      <a16:creationId xmlns:a16="http://schemas.microsoft.com/office/drawing/2014/main" id="{C16325ED-D472-A41B-459C-8E0F96DF3DB5}"/>
                    </a:ext>
                  </a:extLst>
                </p:cNvPr>
                <p:cNvSpPr/>
                <p:nvPr/>
              </p:nvSpPr>
              <p:spPr>
                <a:xfrm>
                  <a:off x="4203413" y="4378257"/>
                  <a:ext cx="111227" cy="72442"/>
                </a:xfrm>
                <a:custGeom>
                  <a:avLst/>
                  <a:gdLst>
                    <a:gd name="connsiteX0" fmla="*/ 111189 w 111227"/>
                    <a:gd name="connsiteY0" fmla="*/ 0 h 72442"/>
                    <a:gd name="connsiteX1" fmla="*/ 0 w 111227"/>
                    <a:gd name="connsiteY1" fmla="*/ 65252 h 72442"/>
                    <a:gd name="connsiteX2" fmla="*/ 0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52"/>
                      </a:lnTo>
                      <a:lnTo>
                        <a:pt x="0"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285" name="Free-form: Shape 284">
                  <a:extLst>
                    <a:ext uri="{FF2B5EF4-FFF2-40B4-BE49-F238E27FC236}">
                      <a16:creationId xmlns:a16="http://schemas.microsoft.com/office/drawing/2014/main" id="{BAC13C64-CC70-7814-AFAF-D0134EB44596}"/>
                    </a:ext>
                  </a:extLst>
                </p:cNvPr>
                <p:cNvSpPr/>
                <p:nvPr/>
              </p:nvSpPr>
              <p:spPr>
                <a:xfrm>
                  <a:off x="4092951" y="4313004"/>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770 w 221651"/>
                    <a:gd name="connsiteY5" fmla="*/ 65253 h 130504"/>
                    <a:gd name="connsiteX6" fmla="*/ 111113 w 221651"/>
                    <a:gd name="connsiteY6" fmla="*/ 4016 h 130504"/>
                    <a:gd name="connsiteX7" fmla="*/ 214805 w 221651"/>
                    <a:gd name="connsiteY7" fmla="*/ 65253 h 130504"/>
                    <a:gd name="connsiteX8" fmla="*/ 110424 w 221651"/>
                    <a:gd name="connsiteY8" fmla="*/ 126488 h 130504"/>
                    <a:gd name="connsiteX9" fmla="*/ 6732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770" y="65253"/>
                      </a:moveTo>
                      <a:lnTo>
                        <a:pt x="111113" y="4016"/>
                      </a:lnTo>
                      <a:lnTo>
                        <a:pt x="214805" y="65253"/>
                      </a:lnTo>
                      <a:lnTo>
                        <a:pt x="110424" y="126488"/>
                      </a:lnTo>
                      <a:lnTo>
                        <a:pt x="6732" y="65214"/>
                      </a:lnTo>
                      <a:close/>
                    </a:path>
                  </a:pathLst>
                </a:custGeom>
                <a:solidFill>
                  <a:srgbClr val="007F6B"/>
                </a:solidFill>
                <a:ln w="3820" cap="flat">
                  <a:noFill/>
                  <a:prstDash val="solid"/>
                  <a:miter/>
                </a:ln>
              </p:spPr>
              <p:txBody>
                <a:bodyPr rtlCol="0" anchor="ctr"/>
                <a:lstStyle/>
                <a:p>
                  <a:endParaRPr lang="en-GB"/>
                </a:p>
              </p:txBody>
            </p:sp>
            <p:sp>
              <p:nvSpPr>
                <p:cNvPr id="286" name="Free-form: Shape 285">
                  <a:extLst>
                    <a:ext uri="{FF2B5EF4-FFF2-40B4-BE49-F238E27FC236}">
                      <a16:creationId xmlns:a16="http://schemas.microsoft.com/office/drawing/2014/main" id="{CD5A1234-05F1-D78B-AB99-1A0A55382098}"/>
                    </a:ext>
                  </a:extLst>
                </p:cNvPr>
                <p:cNvSpPr/>
                <p:nvPr/>
              </p:nvSpPr>
              <p:spPr>
                <a:xfrm>
                  <a:off x="3961184" y="4459573"/>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287" name="Free-form: Shape 286">
                  <a:extLst>
                    <a:ext uri="{FF2B5EF4-FFF2-40B4-BE49-F238E27FC236}">
                      <a16:creationId xmlns:a16="http://schemas.microsoft.com/office/drawing/2014/main" id="{70F7A1E3-B327-2C25-3CE8-45C3625D83CD}"/>
                    </a:ext>
                  </a:extLst>
                </p:cNvPr>
                <p:cNvSpPr/>
                <p:nvPr/>
              </p:nvSpPr>
              <p:spPr>
                <a:xfrm>
                  <a:off x="3961184" y="4398338"/>
                  <a:ext cx="104380" cy="68426"/>
                </a:xfrm>
                <a:custGeom>
                  <a:avLst/>
                  <a:gdLst>
                    <a:gd name="connsiteX0" fmla="*/ 104343 w 104380"/>
                    <a:gd name="connsiteY0" fmla="*/ 0 h 68426"/>
                    <a:gd name="connsiteX1" fmla="*/ 0 w 104380"/>
                    <a:gd name="connsiteY1" fmla="*/ 61236 h 68426"/>
                    <a:gd name="connsiteX2" fmla="*/ 0 w 104380"/>
                    <a:gd name="connsiteY2" fmla="*/ 68427 h 68426"/>
                    <a:gd name="connsiteX3" fmla="*/ 104381 w 104380"/>
                    <a:gd name="connsiteY3" fmla="*/ 7191 h 68426"/>
                    <a:gd name="connsiteX4" fmla="*/ 104343 w 104380"/>
                    <a:gd name="connsiteY4" fmla="*/ 0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6">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288" name="Free-form: Shape 287">
                  <a:extLst>
                    <a:ext uri="{FF2B5EF4-FFF2-40B4-BE49-F238E27FC236}">
                      <a16:creationId xmlns:a16="http://schemas.microsoft.com/office/drawing/2014/main" id="{53956581-CBD6-4E20-BE07-44D2509D07A7}"/>
                    </a:ext>
                  </a:extLst>
                </p:cNvPr>
                <p:cNvSpPr/>
                <p:nvPr/>
              </p:nvSpPr>
              <p:spPr>
                <a:xfrm>
                  <a:off x="4065527" y="4398338"/>
                  <a:ext cx="103730" cy="68426"/>
                </a:xfrm>
                <a:custGeom>
                  <a:avLst/>
                  <a:gdLst>
                    <a:gd name="connsiteX0" fmla="*/ 103692 w 103730"/>
                    <a:gd name="connsiteY0" fmla="*/ 61236 h 68426"/>
                    <a:gd name="connsiteX1" fmla="*/ 0 w 103730"/>
                    <a:gd name="connsiteY1" fmla="*/ 0 h 68426"/>
                    <a:gd name="connsiteX2" fmla="*/ 38 w 103730"/>
                    <a:gd name="connsiteY2" fmla="*/ 7191 h 68426"/>
                    <a:gd name="connsiteX3" fmla="*/ 103731 w 103730"/>
                    <a:gd name="connsiteY3" fmla="*/ 68427 h 68426"/>
                    <a:gd name="connsiteX4" fmla="*/ 103692 w 103730"/>
                    <a:gd name="connsiteY4" fmla="*/ 61236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6">
                      <a:moveTo>
                        <a:pt x="103692" y="61236"/>
                      </a:moveTo>
                      <a:lnTo>
                        <a:pt x="0" y="0"/>
                      </a:lnTo>
                      <a:lnTo>
                        <a:pt x="38"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289" name="Free-form: Shape 288">
                  <a:extLst>
                    <a:ext uri="{FF2B5EF4-FFF2-40B4-BE49-F238E27FC236}">
                      <a16:creationId xmlns:a16="http://schemas.microsoft.com/office/drawing/2014/main" id="{C72F8BD2-8B69-92D4-7F8A-F0137F0AB222}"/>
                    </a:ext>
                  </a:extLst>
                </p:cNvPr>
                <p:cNvSpPr/>
                <p:nvPr/>
              </p:nvSpPr>
              <p:spPr>
                <a:xfrm>
                  <a:off x="4064876" y="4459573"/>
                  <a:ext cx="104380" cy="68465"/>
                </a:xfrm>
                <a:custGeom>
                  <a:avLst/>
                  <a:gdLst>
                    <a:gd name="connsiteX0" fmla="*/ 104343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43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3" y="0"/>
                      </a:moveTo>
                      <a:lnTo>
                        <a:pt x="0" y="61275"/>
                      </a:lnTo>
                      <a:lnTo>
                        <a:pt x="0" y="68465"/>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290" name="Free-form: Shape 289">
                  <a:extLst>
                    <a:ext uri="{FF2B5EF4-FFF2-40B4-BE49-F238E27FC236}">
                      <a16:creationId xmlns:a16="http://schemas.microsoft.com/office/drawing/2014/main" id="{3A1051D3-493B-7964-0E22-DAE091936966}"/>
                    </a:ext>
                  </a:extLst>
                </p:cNvPr>
                <p:cNvSpPr/>
                <p:nvPr/>
              </p:nvSpPr>
              <p:spPr>
                <a:xfrm>
                  <a:off x="3954376" y="4459573"/>
                  <a:ext cx="110500" cy="72443"/>
                </a:xfrm>
                <a:custGeom>
                  <a:avLst/>
                  <a:gdLst>
                    <a:gd name="connsiteX0" fmla="*/ 110462 w 110500"/>
                    <a:gd name="connsiteY0" fmla="*/ 65253 h 72443"/>
                    <a:gd name="connsiteX1" fmla="*/ 0 w 110500"/>
                    <a:gd name="connsiteY1" fmla="*/ 0 h 72443"/>
                    <a:gd name="connsiteX2" fmla="*/ 38 w 110500"/>
                    <a:gd name="connsiteY2" fmla="*/ 7191 h 72443"/>
                    <a:gd name="connsiteX3" fmla="*/ 110501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38"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291" name="Free-form: Shape 290">
                  <a:extLst>
                    <a:ext uri="{FF2B5EF4-FFF2-40B4-BE49-F238E27FC236}">
                      <a16:creationId xmlns:a16="http://schemas.microsoft.com/office/drawing/2014/main" id="{7F6AB9E6-2AD0-5773-F111-E7243D7B9378}"/>
                    </a:ext>
                  </a:extLst>
                </p:cNvPr>
                <p:cNvSpPr/>
                <p:nvPr/>
              </p:nvSpPr>
              <p:spPr>
                <a:xfrm>
                  <a:off x="4064838" y="4459573"/>
                  <a:ext cx="111227" cy="72443"/>
                </a:xfrm>
                <a:custGeom>
                  <a:avLst/>
                  <a:gdLst>
                    <a:gd name="connsiteX0" fmla="*/ 111189 w 111227"/>
                    <a:gd name="connsiteY0" fmla="*/ 0 h 72443"/>
                    <a:gd name="connsiteX1" fmla="*/ 0 w 111227"/>
                    <a:gd name="connsiteY1" fmla="*/ 65253 h 72443"/>
                    <a:gd name="connsiteX2" fmla="*/ 38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53"/>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292" name="Free-form: Shape 291">
                  <a:extLst>
                    <a:ext uri="{FF2B5EF4-FFF2-40B4-BE49-F238E27FC236}">
                      <a16:creationId xmlns:a16="http://schemas.microsoft.com/office/drawing/2014/main" id="{9D1FE866-2F3D-2506-647B-BFB57B9A178A}"/>
                    </a:ext>
                  </a:extLst>
                </p:cNvPr>
                <p:cNvSpPr/>
                <p:nvPr/>
              </p:nvSpPr>
              <p:spPr>
                <a:xfrm>
                  <a:off x="3954376" y="4394321"/>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808 w 221651"/>
                    <a:gd name="connsiteY5" fmla="*/ 65252 h 130504"/>
                    <a:gd name="connsiteX6" fmla="*/ 111189 w 221651"/>
                    <a:gd name="connsiteY6" fmla="*/ 4016 h 130504"/>
                    <a:gd name="connsiteX7" fmla="*/ 214882 w 221651"/>
                    <a:gd name="connsiteY7" fmla="*/ 65252 h 130504"/>
                    <a:gd name="connsiteX8" fmla="*/ 110539 w 221651"/>
                    <a:gd name="connsiteY8" fmla="*/ 126488 h 130504"/>
                    <a:gd name="connsiteX9" fmla="*/ 6847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808" y="65252"/>
                      </a:moveTo>
                      <a:lnTo>
                        <a:pt x="111189" y="4016"/>
                      </a:lnTo>
                      <a:lnTo>
                        <a:pt x="214882" y="65252"/>
                      </a:lnTo>
                      <a:lnTo>
                        <a:pt x="110539" y="126488"/>
                      </a:lnTo>
                      <a:lnTo>
                        <a:pt x="6847" y="65214"/>
                      </a:lnTo>
                      <a:close/>
                    </a:path>
                  </a:pathLst>
                </a:custGeom>
                <a:solidFill>
                  <a:srgbClr val="007F6B"/>
                </a:solidFill>
                <a:ln w="3820" cap="flat">
                  <a:noFill/>
                  <a:prstDash val="solid"/>
                  <a:miter/>
                </a:ln>
              </p:spPr>
              <p:txBody>
                <a:bodyPr rtlCol="0" anchor="ctr"/>
                <a:lstStyle/>
                <a:p>
                  <a:endParaRPr lang="en-GB"/>
                </a:p>
              </p:txBody>
            </p:sp>
            <p:sp>
              <p:nvSpPr>
                <p:cNvPr id="293" name="Free-form: Shape 292">
                  <a:extLst>
                    <a:ext uri="{FF2B5EF4-FFF2-40B4-BE49-F238E27FC236}">
                      <a16:creationId xmlns:a16="http://schemas.microsoft.com/office/drawing/2014/main" id="{59F66595-7AAB-2C90-E7DB-38DB8A0E69F9}"/>
                    </a:ext>
                  </a:extLst>
                </p:cNvPr>
                <p:cNvSpPr/>
                <p:nvPr/>
              </p:nvSpPr>
              <p:spPr>
                <a:xfrm>
                  <a:off x="3822609" y="4540890"/>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294" name="Free-form: Shape 293">
                  <a:extLst>
                    <a:ext uri="{FF2B5EF4-FFF2-40B4-BE49-F238E27FC236}">
                      <a16:creationId xmlns:a16="http://schemas.microsoft.com/office/drawing/2014/main" id="{1B0C7427-A7DD-1BDD-A03E-20979B9B9C46}"/>
                    </a:ext>
                  </a:extLst>
                </p:cNvPr>
                <p:cNvSpPr/>
                <p:nvPr/>
              </p:nvSpPr>
              <p:spPr>
                <a:xfrm>
                  <a:off x="3822609" y="4479654"/>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295" name="Free-form: Shape 294">
                  <a:extLst>
                    <a:ext uri="{FF2B5EF4-FFF2-40B4-BE49-F238E27FC236}">
                      <a16:creationId xmlns:a16="http://schemas.microsoft.com/office/drawing/2014/main" id="{4806FCD5-4B1D-86FF-C560-9E1C13403C41}"/>
                    </a:ext>
                  </a:extLst>
                </p:cNvPr>
                <p:cNvSpPr/>
                <p:nvPr/>
              </p:nvSpPr>
              <p:spPr>
                <a:xfrm>
                  <a:off x="3926951" y="4479654"/>
                  <a:ext cx="103730" cy="68427"/>
                </a:xfrm>
                <a:custGeom>
                  <a:avLst/>
                  <a:gdLst>
                    <a:gd name="connsiteX0" fmla="*/ 103692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38"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296" name="Free-form: Shape 295">
                  <a:extLst>
                    <a:ext uri="{FF2B5EF4-FFF2-40B4-BE49-F238E27FC236}">
                      <a16:creationId xmlns:a16="http://schemas.microsoft.com/office/drawing/2014/main" id="{2FE57DAC-9278-8AFA-6616-D5BCE1B27A62}"/>
                    </a:ext>
                  </a:extLst>
                </p:cNvPr>
                <p:cNvSpPr/>
                <p:nvPr/>
              </p:nvSpPr>
              <p:spPr>
                <a:xfrm>
                  <a:off x="3926301" y="4540890"/>
                  <a:ext cx="104380" cy="68465"/>
                </a:xfrm>
                <a:custGeom>
                  <a:avLst/>
                  <a:gdLst>
                    <a:gd name="connsiteX0" fmla="*/ 104381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0"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297" name="Free-form: Shape 296">
                  <a:extLst>
                    <a:ext uri="{FF2B5EF4-FFF2-40B4-BE49-F238E27FC236}">
                      <a16:creationId xmlns:a16="http://schemas.microsoft.com/office/drawing/2014/main" id="{9899C963-F754-2C63-2AF5-CC777CB90B31}"/>
                    </a:ext>
                  </a:extLst>
                </p:cNvPr>
                <p:cNvSpPr/>
                <p:nvPr/>
              </p:nvSpPr>
              <p:spPr>
                <a:xfrm>
                  <a:off x="3815800" y="4540890"/>
                  <a:ext cx="110500" cy="72443"/>
                </a:xfrm>
                <a:custGeom>
                  <a:avLst/>
                  <a:gdLst>
                    <a:gd name="connsiteX0" fmla="*/ 110462 w 110500"/>
                    <a:gd name="connsiteY0" fmla="*/ 65253 h 72443"/>
                    <a:gd name="connsiteX1" fmla="*/ 0 w 110500"/>
                    <a:gd name="connsiteY1" fmla="*/ 0 h 72443"/>
                    <a:gd name="connsiteX2" fmla="*/ 38 w 110500"/>
                    <a:gd name="connsiteY2" fmla="*/ 7191 h 72443"/>
                    <a:gd name="connsiteX3" fmla="*/ 110501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38"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298" name="Free-form: Shape 297">
                  <a:extLst>
                    <a:ext uri="{FF2B5EF4-FFF2-40B4-BE49-F238E27FC236}">
                      <a16:creationId xmlns:a16="http://schemas.microsoft.com/office/drawing/2014/main" id="{D09BF931-F846-9168-E7FB-D70627C13F86}"/>
                    </a:ext>
                  </a:extLst>
                </p:cNvPr>
                <p:cNvSpPr/>
                <p:nvPr/>
              </p:nvSpPr>
              <p:spPr>
                <a:xfrm>
                  <a:off x="3926263" y="4540890"/>
                  <a:ext cx="111227" cy="72443"/>
                </a:xfrm>
                <a:custGeom>
                  <a:avLst/>
                  <a:gdLst>
                    <a:gd name="connsiteX0" fmla="*/ 111189 w 111227"/>
                    <a:gd name="connsiteY0" fmla="*/ 0 h 72443"/>
                    <a:gd name="connsiteX1" fmla="*/ 0 w 111227"/>
                    <a:gd name="connsiteY1" fmla="*/ 65253 h 72443"/>
                    <a:gd name="connsiteX2" fmla="*/ 38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53"/>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299" name="Free-form: Shape 298">
                  <a:extLst>
                    <a:ext uri="{FF2B5EF4-FFF2-40B4-BE49-F238E27FC236}">
                      <a16:creationId xmlns:a16="http://schemas.microsoft.com/office/drawing/2014/main" id="{DFED819D-9621-5DCF-B0F6-1B88A7CFF280}"/>
                    </a:ext>
                  </a:extLst>
                </p:cNvPr>
                <p:cNvSpPr/>
                <p:nvPr/>
              </p:nvSpPr>
              <p:spPr>
                <a:xfrm>
                  <a:off x="3815800" y="4475638"/>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1 w 221651"/>
                    <a:gd name="connsiteY3" fmla="*/ 65252 h 130504"/>
                    <a:gd name="connsiteX4" fmla="*/ 111189 w 221651"/>
                    <a:gd name="connsiteY4" fmla="*/ 0 h 130504"/>
                    <a:gd name="connsiteX5" fmla="*/ 6808 w 221651"/>
                    <a:gd name="connsiteY5" fmla="*/ 65252 h 130504"/>
                    <a:gd name="connsiteX6" fmla="*/ 111189 w 221651"/>
                    <a:gd name="connsiteY6" fmla="*/ 4016 h 130504"/>
                    <a:gd name="connsiteX7" fmla="*/ 214881 w 221651"/>
                    <a:gd name="connsiteY7" fmla="*/ 65252 h 130504"/>
                    <a:gd name="connsiteX8" fmla="*/ 110501 w 221651"/>
                    <a:gd name="connsiteY8" fmla="*/ 126488 h 130504"/>
                    <a:gd name="connsiteX9" fmla="*/ 6808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1" y="65252"/>
                      </a:lnTo>
                      <a:lnTo>
                        <a:pt x="111189" y="0"/>
                      </a:lnTo>
                      <a:close/>
                      <a:moveTo>
                        <a:pt x="6808" y="65252"/>
                      </a:moveTo>
                      <a:lnTo>
                        <a:pt x="111189" y="4016"/>
                      </a:lnTo>
                      <a:lnTo>
                        <a:pt x="214881" y="65252"/>
                      </a:lnTo>
                      <a:lnTo>
                        <a:pt x="110501" y="126488"/>
                      </a:lnTo>
                      <a:lnTo>
                        <a:pt x="6808" y="65214"/>
                      </a:lnTo>
                      <a:close/>
                    </a:path>
                  </a:pathLst>
                </a:custGeom>
                <a:solidFill>
                  <a:srgbClr val="007F6B"/>
                </a:solidFill>
                <a:ln w="3820" cap="flat">
                  <a:noFill/>
                  <a:prstDash val="solid"/>
                  <a:miter/>
                </a:ln>
              </p:spPr>
              <p:txBody>
                <a:bodyPr rtlCol="0" anchor="ctr"/>
                <a:lstStyle/>
                <a:p>
                  <a:endParaRPr lang="en-GB"/>
                </a:p>
              </p:txBody>
            </p:sp>
            <p:sp>
              <p:nvSpPr>
                <p:cNvPr id="300" name="Free-form: Shape 299">
                  <a:extLst>
                    <a:ext uri="{FF2B5EF4-FFF2-40B4-BE49-F238E27FC236}">
                      <a16:creationId xmlns:a16="http://schemas.microsoft.com/office/drawing/2014/main" id="{635FCFDD-5E26-989E-F5EC-4421B698A17C}"/>
                    </a:ext>
                  </a:extLst>
                </p:cNvPr>
                <p:cNvSpPr/>
                <p:nvPr/>
              </p:nvSpPr>
              <p:spPr>
                <a:xfrm>
                  <a:off x="3684033" y="4622207"/>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301" name="Free-form: Shape 300">
                  <a:extLst>
                    <a:ext uri="{FF2B5EF4-FFF2-40B4-BE49-F238E27FC236}">
                      <a16:creationId xmlns:a16="http://schemas.microsoft.com/office/drawing/2014/main" id="{7662A9C7-F4AC-8936-0649-4E19B3F4B519}"/>
                    </a:ext>
                  </a:extLst>
                </p:cNvPr>
                <p:cNvSpPr/>
                <p:nvPr/>
              </p:nvSpPr>
              <p:spPr>
                <a:xfrm>
                  <a:off x="3684033" y="4560971"/>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02" name="Free-form: Shape 301">
                  <a:extLst>
                    <a:ext uri="{FF2B5EF4-FFF2-40B4-BE49-F238E27FC236}">
                      <a16:creationId xmlns:a16="http://schemas.microsoft.com/office/drawing/2014/main" id="{D78840ED-BDB7-BC0F-5D6A-D8DD67F6121A}"/>
                    </a:ext>
                  </a:extLst>
                </p:cNvPr>
                <p:cNvSpPr/>
                <p:nvPr/>
              </p:nvSpPr>
              <p:spPr>
                <a:xfrm>
                  <a:off x="3788414" y="4560971"/>
                  <a:ext cx="103692" cy="68465"/>
                </a:xfrm>
                <a:custGeom>
                  <a:avLst/>
                  <a:gdLst>
                    <a:gd name="connsiteX0" fmla="*/ 103692 w 103692"/>
                    <a:gd name="connsiteY0" fmla="*/ 61236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36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36"/>
                      </a:moveTo>
                      <a:lnTo>
                        <a:pt x="0" y="0"/>
                      </a:lnTo>
                      <a:lnTo>
                        <a:pt x="0" y="7191"/>
                      </a:lnTo>
                      <a:lnTo>
                        <a:pt x="103692"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303" name="Free-form: Shape 302">
                  <a:extLst>
                    <a:ext uri="{FF2B5EF4-FFF2-40B4-BE49-F238E27FC236}">
                      <a16:creationId xmlns:a16="http://schemas.microsoft.com/office/drawing/2014/main" id="{7F92A12C-386F-B826-59FE-03231066695E}"/>
                    </a:ext>
                  </a:extLst>
                </p:cNvPr>
                <p:cNvSpPr/>
                <p:nvPr/>
              </p:nvSpPr>
              <p:spPr>
                <a:xfrm>
                  <a:off x="3787726" y="4622207"/>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229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229"/>
                      </a:lnTo>
                      <a:lnTo>
                        <a:pt x="104381" y="0"/>
                      </a:lnTo>
                      <a:close/>
                    </a:path>
                  </a:pathLst>
                </a:custGeom>
                <a:solidFill>
                  <a:srgbClr val="007F6B"/>
                </a:solidFill>
                <a:ln w="3820" cap="flat">
                  <a:noFill/>
                  <a:prstDash val="solid"/>
                  <a:miter/>
                </a:ln>
              </p:spPr>
              <p:txBody>
                <a:bodyPr rtlCol="0" anchor="ctr"/>
                <a:lstStyle/>
                <a:p>
                  <a:endParaRPr lang="en-GB"/>
                </a:p>
              </p:txBody>
            </p:sp>
            <p:sp>
              <p:nvSpPr>
                <p:cNvPr id="304" name="Free-form: Shape 303">
                  <a:extLst>
                    <a:ext uri="{FF2B5EF4-FFF2-40B4-BE49-F238E27FC236}">
                      <a16:creationId xmlns:a16="http://schemas.microsoft.com/office/drawing/2014/main" id="{E0913686-3ACB-3CC0-41AB-FD2BC4F49E52}"/>
                    </a:ext>
                  </a:extLst>
                </p:cNvPr>
                <p:cNvSpPr/>
                <p:nvPr/>
              </p:nvSpPr>
              <p:spPr>
                <a:xfrm>
                  <a:off x="3677225" y="4556993"/>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808 w 221651"/>
                    <a:gd name="connsiteY5" fmla="*/ 65214 h 130504"/>
                    <a:gd name="connsiteX6" fmla="*/ 111189 w 221651"/>
                    <a:gd name="connsiteY6" fmla="*/ 3978 h 130504"/>
                    <a:gd name="connsiteX7" fmla="*/ 214881 w 221651"/>
                    <a:gd name="connsiteY7" fmla="*/ 65214 h 130504"/>
                    <a:gd name="connsiteX8" fmla="*/ 110501 w 221651"/>
                    <a:gd name="connsiteY8" fmla="*/ 126450 h 130504"/>
                    <a:gd name="connsiteX9" fmla="*/ 6808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808" y="65214"/>
                      </a:moveTo>
                      <a:lnTo>
                        <a:pt x="111189" y="3978"/>
                      </a:lnTo>
                      <a:lnTo>
                        <a:pt x="214881" y="65214"/>
                      </a:lnTo>
                      <a:lnTo>
                        <a:pt x="110501" y="126450"/>
                      </a:lnTo>
                      <a:lnTo>
                        <a:pt x="6808" y="65214"/>
                      </a:lnTo>
                      <a:close/>
                    </a:path>
                  </a:pathLst>
                </a:custGeom>
                <a:solidFill>
                  <a:srgbClr val="007F6B"/>
                </a:solidFill>
                <a:ln w="3820" cap="flat">
                  <a:noFill/>
                  <a:prstDash val="solid"/>
                  <a:miter/>
                </a:ln>
              </p:spPr>
              <p:txBody>
                <a:bodyPr rtlCol="0" anchor="ctr"/>
                <a:lstStyle/>
                <a:p>
                  <a:endParaRPr lang="en-GB"/>
                </a:p>
              </p:txBody>
            </p:sp>
            <p:sp>
              <p:nvSpPr>
                <p:cNvPr id="305" name="Free-form: Shape 304">
                  <a:extLst>
                    <a:ext uri="{FF2B5EF4-FFF2-40B4-BE49-F238E27FC236}">
                      <a16:creationId xmlns:a16="http://schemas.microsoft.com/office/drawing/2014/main" id="{389A2987-8FD4-B0E8-C063-B6D6802A743B}"/>
                    </a:ext>
                  </a:extLst>
                </p:cNvPr>
                <p:cNvSpPr/>
                <p:nvPr/>
              </p:nvSpPr>
              <p:spPr>
                <a:xfrm>
                  <a:off x="3677225" y="4622207"/>
                  <a:ext cx="110500" cy="72443"/>
                </a:xfrm>
                <a:custGeom>
                  <a:avLst/>
                  <a:gdLst>
                    <a:gd name="connsiteX0" fmla="*/ 110462 w 110500"/>
                    <a:gd name="connsiteY0" fmla="*/ 65291 h 72443"/>
                    <a:gd name="connsiteX1" fmla="*/ 0 w 110500"/>
                    <a:gd name="connsiteY1" fmla="*/ 0 h 72443"/>
                    <a:gd name="connsiteX2" fmla="*/ 38 w 110500"/>
                    <a:gd name="connsiteY2" fmla="*/ 7191 h 72443"/>
                    <a:gd name="connsiteX3" fmla="*/ 110501 w 110500"/>
                    <a:gd name="connsiteY3" fmla="*/ 72443 h 72443"/>
                    <a:gd name="connsiteX4" fmla="*/ 110462 w 110500"/>
                    <a:gd name="connsiteY4" fmla="*/ 65291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91"/>
                      </a:moveTo>
                      <a:lnTo>
                        <a:pt x="0" y="0"/>
                      </a:lnTo>
                      <a:lnTo>
                        <a:pt x="38" y="7191"/>
                      </a:lnTo>
                      <a:lnTo>
                        <a:pt x="110501" y="72443"/>
                      </a:lnTo>
                      <a:lnTo>
                        <a:pt x="110462" y="65291"/>
                      </a:lnTo>
                      <a:close/>
                    </a:path>
                  </a:pathLst>
                </a:custGeom>
                <a:solidFill>
                  <a:srgbClr val="007F6B"/>
                </a:solidFill>
                <a:ln w="3820" cap="flat">
                  <a:noFill/>
                  <a:prstDash val="solid"/>
                  <a:miter/>
                </a:ln>
              </p:spPr>
              <p:txBody>
                <a:bodyPr rtlCol="0" anchor="ctr"/>
                <a:lstStyle/>
                <a:p>
                  <a:endParaRPr lang="en-GB"/>
                </a:p>
              </p:txBody>
            </p:sp>
            <p:sp>
              <p:nvSpPr>
                <p:cNvPr id="306" name="Free-form: Shape 305">
                  <a:extLst>
                    <a:ext uri="{FF2B5EF4-FFF2-40B4-BE49-F238E27FC236}">
                      <a16:creationId xmlns:a16="http://schemas.microsoft.com/office/drawing/2014/main" id="{7AD78D2F-7275-C424-2A81-2069F7FE2DA1}"/>
                    </a:ext>
                  </a:extLst>
                </p:cNvPr>
                <p:cNvSpPr/>
                <p:nvPr/>
              </p:nvSpPr>
              <p:spPr>
                <a:xfrm>
                  <a:off x="3787688" y="4622207"/>
                  <a:ext cx="111227" cy="72443"/>
                </a:xfrm>
                <a:custGeom>
                  <a:avLst/>
                  <a:gdLst>
                    <a:gd name="connsiteX0" fmla="*/ 111189 w 111227"/>
                    <a:gd name="connsiteY0" fmla="*/ 0 h 72443"/>
                    <a:gd name="connsiteX1" fmla="*/ 0 w 111227"/>
                    <a:gd name="connsiteY1" fmla="*/ 65291 h 72443"/>
                    <a:gd name="connsiteX2" fmla="*/ 38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91"/>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307" name="Free-form: Shape 306">
                  <a:extLst>
                    <a:ext uri="{FF2B5EF4-FFF2-40B4-BE49-F238E27FC236}">
                      <a16:creationId xmlns:a16="http://schemas.microsoft.com/office/drawing/2014/main" id="{AD14C3E1-43B6-9D38-04D0-1722CEEC48B8}"/>
                    </a:ext>
                  </a:extLst>
                </p:cNvPr>
                <p:cNvSpPr/>
                <p:nvPr/>
              </p:nvSpPr>
              <p:spPr>
                <a:xfrm>
                  <a:off x="3545458" y="4703562"/>
                  <a:ext cx="103730" cy="68427"/>
                </a:xfrm>
                <a:custGeom>
                  <a:avLst/>
                  <a:gdLst>
                    <a:gd name="connsiteX0" fmla="*/ 103692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38"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308" name="Free-form: Shape 307">
                  <a:extLst>
                    <a:ext uri="{FF2B5EF4-FFF2-40B4-BE49-F238E27FC236}">
                      <a16:creationId xmlns:a16="http://schemas.microsoft.com/office/drawing/2014/main" id="{7D55AAF2-C399-1633-FF01-8A132A98483A}"/>
                    </a:ext>
                  </a:extLst>
                </p:cNvPr>
                <p:cNvSpPr/>
                <p:nvPr/>
              </p:nvSpPr>
              <p:spPr>
                <a:xfrm>
                  <a:off x="3545458" y="4642288"/>
                  <a:ext cx="104380" cy="68465"/>
                </a:xfrm>
                <a:custGeom>
                  <a:avLst/>
                  <a:gdLst>
                    <a:gd name="connsiteX0" fmla="*/ 104381 w 104380"/>
                    <a:gd name="connsiteY0" fmla="*/ 0 h 68465"/>
                    <a:gd name="connsiteX1" fmla="*/ 0 w 104380"/>
                    <a:gd name="connsiteY1" fmla="*/ 61236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36"/>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09" name="Free-form: Shape 308">
                  <a:extLst>
                    <a:ext uri="{FF2B5EF4-FFF2-40B4-BE49-F238E27FC236}">
                      <a16:creationId xmlns:a16="http://schemas.microsoft.com/office/drawing/2014/main" id="{C297FDD6-D5D5-B1DD-32CB-22A9CB1DD812}"/>
                    </a:ext>
                  </a:extLst>
                </p:cNvPr>
                <p:cNvSpPr/>
                <p:nvPr/>
              </p:nvSpPr>
              <p:spPr>
                <a:xfrm>
                  <a:off x="3649839" y="4642288"/>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310" name="Free-form: Shape 309">
                  <a:extLst>
                    <a:ext uri="{FF2B5EF4-FFF2-40B4-BE49-F238E27FC236}">
                      <a16:creationId xmlns:a16="http://schemas.microsoft.com/office/drawing/2014/main" id="{E3CF75A0-666E-1867-19A9-3027A59BF5B0}"/>
                    </a:ext>
                  </a:extLst>
                </p:cNvPr>
                <p:cNvSpPr/>
                <p:nvPr/>
              </p:nvSpPr>
              <p:spPr>
                <a:xfrm>
                  <a:off x="3649151" y="4703562"/>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11" name="Free-form: Shape 310">
                  <a:extLst>
                    <a:ext uri="{FF2B5EF4-FFF2-40B4-BE49-F238E27FC236}">
                      <a16:creationId xmlns:a16="http://schemas.microsoft.com/office/drawing/2014/main" id="{C84F8995-D8CE-2070-856D-72D821F4D591}"/>
                    </a:ext>
                  </a:extLst>
                </p:cNvPr>
                <p:cNvSpPr/>
                <p:nvPr/>
              </p:nvSpPr>
              <p:spPr>
                <a:xfrm>
                  <a:off x="3538688" y="4638310"/>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770 w 221651"/>
                    <a:gd name="connsiteY5" fmla="*/ 65214 h 130504"/>
                    <a:gd name="connsiteX6" fmla="*/ 111151 w 221651"/>
                    <a:gd name="connsiteY6" fmla="*/ 3978 h 130504"/>
                    <a:gd name="connsiteX7" fmla="*/ 214843 w 221651"/>
                    <a:gd name="connsiteY7" fmla="*/ 65214 h 130504"/>
                    <a:gd name="connsiteX8" fmla="*/ 110462 w 221651"/>
                    <a:gd name="connsiteY8" fmla="*/ 126450 h 130504"/>
                    <a:gd name="connsiteX9" fmla="*/ 6770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770" y="65214"/>
                      </a:moveTo>
                      <a:lnTo>
                        <a:pt x="111151" y="3978"/>
                      </a:lnTo>
                      <a:lnTo>
                        <a:pt x="214843" y="65214"/>
                      </a:lnTo>
                      <a:lnTo>
                        <a:pt x="110462" y="126450"/>
                      </a:lnTo>
                      <a:lnTo>
                        <a:pt x="6770" y="65214"/>
                      </a:lnTo>
                      <a:close/>
                    </a:path>
                  </a:pathLst>
                </a:custGeom>
                <a:solidFill>
                  <a:srgbClr val="007F6B"/>
                </a:solidFill>
                <a:ln w="3820" cap="flat">
                  <a:noFill/>
                  <a:prstDash val="solid"/>
                  <a:miter/>
                </a:ln>
              </p:spPr>
              <p:txBody>
                <a:bodyPr rtlCol="0" anchor="ctr"/>
                <a:lstStyle/>
                <a:p>
                  <a:endParaRPr lang="en-GB"/>
                </a:p>
              </p:txBody>
            </p:sp>
            <p:sp>
              <p:nvSpPr>
                <p:cNvPr id="312" name="Free-form: Shape 311">
                  <a:extLst>
                    <a:ext uri="{FF2B5EF4-FFF2-40B4-BE49-F238E27FC236}">
                      <a16:creationId xmlns:a16="http://schemas.microsoft.com/office/drawing/2014/main" id="{BBDDA3D5-155C-2764-4596-83F37626627B}"/>
                    </a:ext>
                  </a:extLst>
                </p:cNvPr>
                <p:cNvSpPr/>
                <p:nvPr/>
              </p:nvSpPr>
              <p:spPr>
                <a:xfrm>
                  <a:off x="3538688" y="4703562"/>
                  <a:ext cx="110462" cy="72443"/>
                </a:xfrm>
                <a:custGeom>
                  <a:avLst/>
                  <a:gdLst>
                    <a:gd name="connsiteX0" fmla="*/ 110462 w 110462"/>
                    <a:gd name="connsiteY0" fmla="*/ 65253 h 72443"/>
                    <a:gd name="connsiteX1" fmla="*/ 0 w 110462"/>
                    <a:gd name="connsiteY1" fmla="*/ 0 h 72443"/>
                    <a:gd name="connsiteX2" fmla="*/ 0 w 110462"/>
                    <a:gd name="connsiteY2" fmla="*/ 7191 h 72443"/>
                    <a:gd name="connsiteX3" fmla="*/ 110462 w 110462"/>
                    <a:gd name="connsiteY3" fmla="*/ 72443 h 72443"/>
                    <a:gd name="connsiteX4" fmla="*/ 110462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53"/>
                      </a:moveTo>
                      <a:lnTo>
                        <a:pt x="0" y="0"/>
                      </a:lnTo>
                      <a:lnTo>
                        <a:pt x="0" y="7191"/>
                      </a:lnTo>
                      <a:lnTo>
                        <a:pt x="110462"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313" name="Free-form: Shape 312">
                  <a:extLst>
                    <a:ext uri="{FF2B5EF4-FFF2-40B4-BE49-F238E27FC236}">
                      <a16:creationId xmlns:a16="http://schemas.microsoft.com/office/drawing/2014/main" id="{44AA722C-DEA3-0CE8-7294-7A87397602E4}"/>
                    </a:ext>
                  </a:extLst>
                </p:cNvPr>
                <p:cNvSpPr/>
                <p:nvPr/>
              </p:nvSpPr>
              <p:spPr>
                <a:xfrm>
                  <a:off x="3649151" y="4703524"/>
                  <a:ext cx="111189" cy="72481"/>
                </a:xfrm>
                <a:custGeom>
                  <a:avLst/>
                  <a:gdLst>
                    <a:gd name="connsiteX0" fmla="*/ 111189 w 111189"/>
                    <a:gd name="connsiteY0" fmla="*/ 0 h 72481"/>
                    <a:gd name="connsiteX1" fmla="*/ 0 w 111189"/>
                    <a:gd name="connsiteY1" fmla="*/ 65291 h 72481"/>
                    <a:gd name="connsiteX2" fmla="*/ 0 w 111189"/>
                    <a:gd name="connsiteY2" fmla="*/ 72482 h 72481"/>
                    <a:gd name="connsiteX3" fmla="*/ 111189 w 111189"/>
                    <a:gd name="connsiteY3" fmla="*/ 7229 h 72481"/>
                    <a:gd name="connsiteX4" fmla="*/ 111189 w 111189"/>
                    <a:gd name="connsiteY4" fmla="*/ 0 h 7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81">
                      <a:moveTo>
                        <a:pt x="111189" y="0"/>
                      </a:moveTo>
                      <a:lnTo>
                        <a:pt x="0" y="65291"/>
                      </a:lnTo>
                      <a:lnTo>
                        <a:pt x="0" y="72482"/>
                      </a:lnTo>
                      <a:lnTo>
                        <a:pt x="111189" y="7229"/>
                      </a:lnTo>
                      <a:lnTo>
                        <a:pt x="111189" y="0"/>
                      </a:lnTo>
                      <a:close/>
                    </a:path>
                  </a:pathLst>
                </a:custGeom>
                <a:solidFill>
                  <a:srgbClr val="007F6B"/>
                </a:solidFill>
                <a:ln w="3820" cap="flat">
                  <a:noFill/>
                  <a:prstDash val="solid"/>
                  <a:miter/>
                </a:ln>
              </p:spPr>
              <p:txBody>
                <a:bodyPr rtlCol="0" anchor="ctr"/>
                <a:lstStyle/>
                <a:p>
                  <a:endParaRPr lang="en-GB"/>
                </a:p>
              </p:txBody>
            </p:sp>
            <p:sp>
              <p:nvSpPr>
                <p:cNvPr id="314" name="Free-form: Shape 313">
                  <a:extLst>
                    <a:ext uri="{FF2B5EF4-FFF2-40B4-BE49-F238E27FC236}">
                      <a16:creationId xmlns:a16="http://schemas.microsoft.com/office/drawing/2014/main" id="{297E1E13-FE0F-FDCB-A4E0-FF0B36F6C192}"/>
                    </a:ext>
                  </a:extLst>
                </p:cNvPr>
                <p:cNvSpPr/>
                <p:nvPr/>
              </p:nvSpPr>
              <p:spPr>
                <a:xfrm>
                  <a:off x="3406921" y="4784879"/>
                  <a:ext cx="103692" cy="68427"/>
                </a:xfrm>
                <a:custGeom>
                  <a:avLst/>
                  <a:gdLst>
                    <a:gd name="connsiteX0" fmla="*/ 103654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54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54" y="61236"/>
                      </a:moveTo>
                      <a:lnTo>
                        <a:pt x="0" y="0"/>
                      </a:lnTo>
                      <a:lnTo>
                        <a:pt x="0" y="7191"/>
                      </a:lnTo>
                      <a:lnTo>
                        <a:pt x="103692" y="68427"/>
                      </a:lnTo>
                      <a:lnTo>
                        <a:pt x="103654" y="61236"/>
                      </a:lnTo>
                      <a:close/>
                    </a:path>
                  </a:pathLst>
                </a:custGeom>
                <a:solidFill>
                  <a:srgbClr val="007F6B"/>
                </a:solidFill>
                <a:ln w="3820" cap="flat">
                  <a:noFill/>
                  <a:prstDash val="solid"/>
                  <a:miter/>
                </a:ln>
              </p:spPr>
              <p:txBody>
                <a:bodyPr rtlCol="0" anchor="ctr"/>
                <a:lstStyle/>
                <a:p>
                  <a:endParaRPr lang="en-GB"/>
                </a:p>
              </p:txBody>
            </p:sp>
            <p:sp>
              <p:nvSpPr>
                <p:cNvPr id="315" name="Free-form: Shape 314">
                  <a:extLst>
                    <a:ext uri="{FF2B5EF4-FFF2-40B4-BE49-F238E27FC236}">
                      <a16:creationId xmlns:a16="http://schemas.microsoft.com/office/drawing/2014/main" id="{311F6601-EDEE-7E73-0960-02EB108627A2}"/>
                    </a:ext>
                  </a:extLst>
                </p:cNvPr>
                <p:cNvSpPr/>
                <p:nvPr/>
              </p:nvSpPr>
              <p:spPr>
                <a:xfrm>
                  <a:off x="3406921" y="4723605"/>
                  <a:ext cx="104380" cy="68465"/>
                </a:xfrm>
                <a:custGeom>
                  <a:avLst/>
                  <a:gdLst>
                    <a:gd name="connsiteX0" fmla="*/ 104343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43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3" y="0"/>
                      </a:moveTo>
                      <a:lnTo>
                        <a:pt x="0" y="61275"/>
                      </a:lnTo>
                      <a:lnTo>
                        <a:pt x="0" y="68465"/>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316" name="Free-form: Shape 315">
                  <a:extLst>
                    <a:ext uri="{FF2B5EF4-FFF2-40B4-BE49-F238E27FC236}">
                      <a16:creationId xmlns:a16="http://schemas.microsoft.com/office/drawing/2014/main" id="{2E6CEE0E-541F-DAB3-071C-BCA43A548DE9}"/>
                    </a:ext>
                  </a:extLst>
                </p:cNvPr>
                <p:cNvSpPr/>
                <p:nvPr/>
              </p:nvSpPr>
              <p:spPr>
                <a:xfrm>
                  <a:off x="3511264" y="4723605"/>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317" name="Free-form: Shape 316">
                  <a:extLst>
                    <a:ext uri="{FF2B5EF4-FFF2-40B4-BE49-F238E27FC236}">
                      <a16:creationId xmlns:a16="http://schemas.microsoft.com/office/drawing/2014/main" id="{5805AB74-78FF-484D-805F-365F699DBCDE}"/>
                    </a:ext>
                  </a:extLst>
                </p:cNvPr>
                <p:cNvSpPr/>
                <p:nvPr/>
              </p:nvSpPr>
              <p:spPr>
                <a:xfrm>
                  <a:off x="3510575" y="4784879"/>
                  <a:ext cx="104419" cy="68427"/>
                </a:xfrm>
                <a:custGeom>
                  <a:avLst/>
                  <a:gdLst>
                    <a:gd name="connsiteX0" fmla="*/ 104381 w 104419"/>
                    <a:gd name="connsiteY0" fmla="*/ 0 h 68427"/>
                    <a:gd name="connsiteX1" fmla="*/ 0 w 104419"/>
                    <a:gd name="connsiteY1" fmla="*/ 61236 h 68427"/>
                    <a:gd name="connsiteX2" fmla="*/ 38 w 104419"/>
                    <a:gd name="connsiteY2" fmla="*/ 68427 h 68427"/>
                    <a:gd name="connsiteX3" fmla="*/ 104419 w 104419"/>
                    <a:gd name="connsiteY3" fmla="*/ 7191 h 68427"/>
                    <a:gd name="connsiteX4" fmla="*/ 104381 w 104419"/>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27">
                      <a:moveTo>
                        <a:pt x="104381" y="0"/>
                      </a:moveTo>
                      <a:lnTo>
                        <a:pt x="0" y="61236"/>
                      </a:lnTo>
                      <a:lnTo>
                        <a:pt x="38" y="68427"/>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18" name="Free-form: Shape 317">
                  <a:extLst>
                    <a:ext uri="{FF2B5EF4-FFF2-40B4-BE49-F238E27FC236}">
                      <a16:creationId xmlns:a16="http://schemas.microsoft.com/office/drawing/2014/main" id="{0F9974CF-DC88-8D16-6D2D-F8ED66CFCEA4}"/>
                    </a:ext>
                  </a:extLst>
                </p:cNvPr>
                <p:cNvSpPr/>
                <p:nvPr/>
              </p:nvSpPr>
              <p:spPr>
                <a:xfrm>
                  <a:off x="3400113" y="4719627"/>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1 w 221651"/>
                    <a:gd name="connsiteY3" fmla="*/ 65252 h 130504"/>
                    <a:gd name="connsiteX4" fmla="*/ 111189 w 221651"/>
                    <a:gd name="connsiteY4" fmla="*/ 0 h 130504"/>
                    <a:gd name="connsiteX5" fmla="*/ 6808 w 221651"/>
                    <a:gd name="connsiteY5" fmla="*/ 65252 h 130504"/>
                    <a:gd name="connsiteX6" fmla="*/ 111189 w 221651"/>
                    <a:gd name="connsiteY6" fmla="*/ 4016 h 130504"/>
                    <a:gd name="connsiteX7" fmla="*/ 214881 w 221651"/>
                    <a:gd name="connsiteY7" fmla="*/ 65290 h 130504"/>
                    <a:gd name="connsiteX8" fmla="*/ 110501 w 221651"/>
                    <a:gd name="connsiteY8" fmla="*/ 126565 h 130504"/>
                    <a:gd name="connsiteX9" fmla="*/ 6808 w 221651"/>
                    <a:gd name="connsiteY9" fmla="*/ 65290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1" y="65252"/>
                      </a:lnTo>
                      <a:lnTo>
                        <a:pt x="111189" y="0"/>
                      </a:lnTo>
                      <a:close/>
                      <a:moveTo>
                        <a:pt x="6808" y="65252"/>
                      </a:moveTo>
                      <a:lnTo>
                        <a:pt x="111189" y="4016"/>
                      </a:lnTo>
                      <a:lnTo>
                        <a:pt x="214881" y="65290"/>
                      </a:lnTo>
                      <a:lnTo>
                        <a:pt x="110501" y="126565"/>
                      </a:lnTo>
                      <a:lnTo>
                        <a:pt x="6808" y="65290"/>
                      </a:lnTo>
                      <a:close/>
                    </a:path>
                  </a:pathLst>
                </a:custGeom>
                <a:solidFill>
                  <a:srgbClr val="007F6B"/>
                </a:solidFill>
                <a:ln w="3820" cap="flat">
                  <a:noFill/>
                  <a:prstDash val="solid"/>
                  <a:miter/>
                </a:ln>
              </p:spPr>
              <p:txBody>
                <a:bodyPr rtlCol="0" anchor="ctr"/>
                <a:lstStyle/>
                <a:p>
                  <a:endParaRPr lang="en-GB"/>
                </a:p>
              </p:txBody>
            </p:sp>
            <p:sp>
              <p:nvSpPr>
                <p:cNvPr id="319" name="Free-form: Shape 318">
                  <a:extLst>
                    <a:ext uri="{FF2B5EF4-FFF2-40B4-BE49-F238E27FC236}">
                      <a16:creationId xmlns:a16="http://schemas.microsoft.com/office/drawing/2014/main" id="{F3080FF2-DD8F-7C9C-D99A-3B60B115B7C6}"/>
                    </a:ext>
                  </a:extLst>
                </p:cNvPr>
                <p:cNvSpPr/>
                <p:nvPr/>
              </p:nvSpPr>
              <p:spPr>
                <a:xfrm>
                  <a:off x="3400113" y="4784879"/>
                  <a:ext cx="110462" cy="72443"/>
                </a:xfrm>
                <a:custGeom>
                  <a:avLst/>
                  <a:gdLst>
                    <a:gd name="connsiteX0" fmla="*/ 110462 w 110462"/>
                    <a:gd name="connsiteY0" fmla="*/ 65253 h 72443"/>
                    <a:gd name="connsiteX1" fmla="*/ 0 w 110462"/>
                    <a:gd name="connsiteY1" fmla="*/ 0 h 72443"/>
                    <a:gd name="connsiteX2" fmla="*/ 0 w 110462"/>
                    <a:gd name="connsiteY2" fmla="*/ 7191 h 72443"/>
                    <a:gd name="connsiteX3" fmla="*/ 110462 w 110462"/>
                    <a:gd name="connsiteY3" fmla="*/ 72443 h 72443"/>
                    <a:gd name="connsiteX4" fmla="*/ 110462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53"/>
                      </a:moveTo>
                      <a:lnTo>
                        <a:pt x="0" y="0"/>
                      </a:lnTo>
                      <a:lnTo>
                        <a:pt x="0" y="7191"/>
                      </a:lnTo>
                      <a:lnTo>
                        <a:pt x="110462"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320" name="Free-form: Shape 319">
                  <a:extLst>
                    <a:ext uri="{FF2B5EF4-FFF2-40B4-BE49-F238E27FC236}">
                      <a16:creationId xmlns:a16="http://schemas.microsoft.com/office/drawing/2014/main" id="{2DFFE4D4-E58E-8C0E-9207-FD51BD15C7BA}"/>
                    </a:ext>
                  </a:extLst>
                </p:cNvPr>
                <p:cNvSpPr/>
                <p:nvPr/>
              </p:nvSpPr>
              <p:spPr>
                <a:xfrm>
                  <a:off x="3510575" y="4784879"/>
                  <a:ext cx="111189" cy="72443"/>
                </a:xfrm>
                <a:custGeom>
                  <a:avLst/>
                  <a:gdLst>
                    <a:gd name="connsiteX0" fmla="*/ 111189 w 111189"/>
                    <a:gd name="connsiteY0" fmla="*/ 0 h 72443"/>
                    <a:gd name="connsiteX1" fmla="*/ 0 w 111189"/>
                    <a:gd name="connsiteY1" fmla="*/ 65253 h 72443"/>
                    <a:gd name="connsiteX2" fmla="*/ 0 w 111189"/>
                    <a:gd name="connsiteY2" fmla="*/ 72443 h 72443"/>
                    <a:gd name="connsiteX3" fmla="*/ 111189 w 111189"/>
                    <a:gd name="connsiteY3" fmla="*/ 7191 h 72443"/>
                    <a:gd name="connsiteX4" fmla="*/ 111189 w 111189"/>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3">
                      <a:moveTo>
                        <a:pt x="111189" y="0"/>
                      </a:moveTo>
                      <a:lnTo>
                        <a:pt x="0" y="65253"/>
                      </a:lnTo>
                      <a:lnTo>
                        <a:pt x="0"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321" name="Free-form: Shape 320">
                  <a:extLst>
                    <a:ext uri="{FF2B5EF4-FFF2-40B4-BE49-F238E27FC236}">
                      <a16:creationId xmlns:a16="http://schemas.microsoft.com/office/drawing/2014/main" id="{6F83A9D3-0E78-1263-3788-2AEC5EC018DB}"/>
                    </a:ext>
                  </a:extLst>
                </p:cNvPr>
                <p:cNvSpPr/>
                <p:nvPr/>
              </p:nvSpPr>
              <p:spPr>
                <a:xfrm>
                  <a:off x="3268346" y="4866196"/>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322" name="Free-form: Shape 321">
                  <a:extLst>
                    <a:ext uri="{FF2B5EF4-FFF2-40B4-BE49-F238E27FC236}">
                      <a16:creationId xmlns:a16="http://schemas.microsoft.com/office/drawing/2014/main" id="{3AD086A3-6E6B-DBE1-8FD5-B6B538863DCF}"/>
                    </a:ext>
                  </a:extLst>
                </p:cNvPr>
                <p:cNvSpPr/>
                <p:nvPr/>
              </p:nvSpPr>
              <p:spPr>
                <a:xfrm>
                  <a:off x="3268308" y="4804922"/>
                  <a:ext cx="104419" cy="68465"/>
                </a:xfrm>
                <a:custGeom>
                  <a:avLst/>
                  <a:gdLst>
                    <a:gd name="connsiteX0" fmla="*/ 104381 w 104419"/>
                    <a:gd name="connsiteY0" fmla="*/ 0 h 68465"/>
                    <a:gd name="connsiteX1" fmla="*/ 0 w 104419"/>
                    <a:gd name="connsiteY1" fmla="*/ 61275 h 68465"/>
                    <a:gd name="connsiteX2" fmla="*/ 38 w 104419"/>
                    <a:gd name="connsiteY2" fmla="*/ 68465 h 68465"/>
                    <a:gd name="connsiteX3" fmla="*/ 104419 w 104419"/>
                    <a:gd name="connsiteY3" fmla="*/ 7191 h 68465"/>
                    <a:gd name="connsiteX4" fmla="*/ 104381 w 104419"/>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65">
                      <a:moveTo>
                        <a:pt x="104381" y="0"/>
                      </a:moveTo>
                      <a:lnTo>
                        <a:pt x="0" y="61275"/>
                      </a:lnTo>
                      <a:lnTo>
                        <a:pt x="38" y="68465"/>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23" name="Free-form: Shape 322">
                  <a:extLst>
                    <a:ext uri="{FF2B5EF4-FFF2-40B4-BE49-F238E27FC236}">
                      <a16:creationId xmlns:a16="http://schemas.microsoft.com/office/drawing/2014/main" id="{5383DDC0-A74B-AB2F-424B-FD25B47A8A00}"/>
                    </a:ext>
                  </a:extLst>
                </p:cNvPr>
                <p:cNvSpPr/>
                <p:nvPr/>
              </p:nvSpPr>
              <p:spPr>
                <a:xfrm>
                  <a:off x="3372689" y="4804922"/>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324" name="Free-form: Shape 323">
                  <a:extLst>
                    <a:ext uri="{FF2B5EF4-FFF2-40B4-BE49-F238E27FC236}">
                      <a16:creationId xmlns:a16="http://schemas.microsoft.com/office/drawing/2014/main" id="{955982B8-4798-115D-C87F-50BD832CE5BE}"/>
                    </a:ext>
                  </a:extLst>
                </p:cNvPr>
                <p:cNvSpPr/>
                <p:nvPr/>
              </p:nvSpPr>
              <p:spPr>
                <a:xfrm>
                  <a:off x="3372038" y="4866196"/>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325" name="Free-form: Shape 324">
                  <a:extLst>
                    <a:ext uri="{FF2B5EF4-FFF2-40B4-BE49-F238E27FC236}">
                      <a16:creationId xmlns:a16="http://schemas.microsoft.com/office/drawing/2014/main" id="{9DE11A81-6F1B-010F-D2B6-D8DA6F8C8AC0}"/>
                    </a:ext>
                  </a:extLst>
                </p:cNvPr>
                <p:cNvSpPr/>
                <p:nvPr/>
              </p:nvSpPr>
              <p:spPr>
                <a:xfrm>
                  <a:off x="3261538" y="4866196"/>
                  <a:ext cx="110500" cy="72442"/>
                </a:xfrm>
                <a:custGeom>
                  <a:avLst/>
                  <a:gdLst>
                    <a:gd name="connsiteX0" fmla="*/ 110462 w 110500"/>
                    <a:gd name="connsiteY0" fmla="*/ 65253 h 72442"/>
                    <a:gd name="connsiteX1" fmla="*/ 0 w 110500"/>
                    <a:gd name="connsiteY1" fmla="*/ 0 h 72442"/>
                    <a:gd name="connsiteX2" fmla="*/ 0 w 110500"/>
                    <a:gd name="connsiteY2" fmla="*/ 7191 h 72442"/>
                    <a:gd name="connsiteX3" fmla="*/ 110501 w 110500"/>
                    <a:gd name="connsiteY3" fmla="*/ 72443 h 72442"/>
                    <a:gd name="connsiteX4" fmla="*/ 110462 w 110500"/>
                    <a:gd name="connsiteY4" fmla="*/ 65253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3"/>
                      </a:moveTo>
                      <a:lnTo>
                        <a:pt x="0" y="0"/>
                      </a:lnTo>
                      <a:lnTo>
                        <a:pt x="0"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326" name="Free-form: Shape 325">
                  <a:extLst>
                    <a:ext uri="{FF2B5EF4-FFF2-40B4-BE49-F238E27FC236}">
                      <a16:creationId xmlns:a16="http://schemas.microsoft.com/office/drawing/2014/main" id="{6A8D5066-A792-E40A-41B0-3709F6715A40}"/>
                    </a:ext>
                  </a:extLst>
                </p:cNvPr>
                <p:cNvSpPr/>
                <p:nvPr/>
              </p:nvSpPr>
              <p:spPr>
                <a:xfrm>
                  <a:off x="3372000" y="4866196"/>
                  <a:ext cx="111189" cy="72442"/>
                </a:xfrm>
                <a:custGeom>
                  <a:avLst/>
                  <a:gdLst>
                    <a:gd name="connsiteX0" fmla="*/ 111189 w 111189"/>
                    <a:gd name="connsiteY0" fmla="*/ 0 h 72442"/>
                    <a:gd name="connsiteX1" fmla="*/ 0 w 111189"/>
                    <a:gd name="connsiteY1" fmla="*/ 65253 h 72442"/>
                    <a:gd name="connsiteX2" fmla="*/ 38 w 111189"/>
                    <a:gd name="connsiteY2" fmla="*/ 72443 h 72442"/>
                    <a:gd name="connsiteX3" fmla="*/ 111189 w 111189"/>
                    <a:gd name="connsiteY3" fmla="*/ 7191 h 72442"/>
                    <a:gd name="connsiteX4" fmla="*/ 111189 w 111189"/>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2">
                      <a:moveTo>
                        <a:pt x="111189" y="0"/>
                      </a:moveTo>
                      <a:lnTo>
                        <a:pt x="0" y="65253"/>
                      </a:lnTo>
                      <a:lnTo>
                        <a:pt x="38"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327" name="Free-form: Shape 326">
                  <a:extLst>
                    <a:ext uri="{FF2B5EF4-FFF2-40B4-BE49-F238E27FC236}">
                      <a16:creationId xmlns:a16="http://schemas.microsoft.com/office/drawing/2014/main" id="{687BDE5F-5E42-C756-CC18-D38404A53ABB}"/>
                    </a:ext>
                  </a:extLst>
                </p:cNvPr>
                <p:cNvSpPr/>
                <p:nvPr/>
              </p:nvSpPr>
              <p:spPr>
                <a:xfrm>
                  <a:off x="3261538" y="4800944"/>
                  <a:ext cx="221651" cy="130505"/>
                </a:xfrm>
                <a:custGeom>
                  <a:avLst/>
                  <a:gdLst>
                    <a:gd name="connsiteX0" fmla="*/ 221652 w 221651"/>
                    <a:gd name="connsiteY0" fmla="*/ 65253 h 130505"/>
                    <a:gd name="connsiteX1" fmla="*/ 111189 w 221651"/>
                    <a:gd name="connsiteY1" fmla="*/ 0 h 130505"/>
                    <a:gd name="connsiteX2" fmla="*/ 0 w 221651"/>
                    <a:gd name="connsiteY2" fmla="*/ 65253 h 130505"/>
                    <a:gd name="connsiteX3" fmla="*/ 110462 w 221651"/>
                    <a:gd name="connsiteY3" fmla="*/ 130505 h 130505"/>
                    <a:gd name="connsiteX4" fmla="*/ 221652 w 221651"/>
                    <a:gd name="connsiteY4" fmla="*/ 65253 h 130505"/>
                    <a:gd name="connsiteX5" fmla="*/ 111151 w 221651"/>
                    <a:gd name="connsiteY5" fmla="*/ 3978 h 130505"/>
                    <a:gd name="connsiteX6" fmla="*/ 214843 w 221651"/>
                    <a:gd name="connsiteY6" fmla="*/ 65214 h 130505"/>
                    <a:gd name="connsiteX7" fmla="*/ 110462 w 221651"/>
                    <a:gd name="connsiteY7" fmla="*/ 126451 h 130505"/>
                    <a:gd name="connsiteX8" fmla="*/ 6770 w 221651"/>
                    <a:gd name="connsiteY8" fmla="*/ 65214 h 130505"/>
                    <a:gd name="connsiteX9" fmla="*/ 111151 w 221651"/>
                    <a:gd name="connsiteY9" fmla="*/ 3978 h 13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5">
                      <a:moveTo>
                        <a:pt x="221652" y="65253"/>
                      </a:moveTo>
                      <a:lnTo>
                        <a:pt x="111189" y="0"/>
                      </a:lnTo>
                      <a:lnTo>
                        <a:pt x="0" y="65253"/>
                      </a:lnTo>
                      <a:lnTo>
                        <a:pt x="110462" y="130505"/>
                      </a:lnTo>
                      <a:lnTo>
                        <a:pt x="221652" y="65253"/>
                      </a:lnTo>
                      <a:close/>
                      <a:moveTo>
                        <a:pt x="111151" y="3978"/>
                      </a:moveTo>
                      <a:lnTo>
                        <a:pt x="214843" y="65214"/>
                      </a:lnTo>
                      <a:lnTo>
                        <a:pt x="110462" y="126451"/>
                      </a:lnTo>
                      <a:lnTo>
                        <a:pt x="6770" y="65214"/>
                      </a:lnTo>
                      <a:lnTo>
                        <a:pt x="111151" y="3978"/>
                      </a:lnTo>
                      <a:close/>
                    </a:path>
                  </a:pathLst>
                </a:custGeom>
                <a:solidFill>
                  <a:srgbClr val="007F6B"/>
                </a:solidFill>
                <a:ln w="3820" cap="flat">
                  <a:noFill/>
                  <a:prstDash val="solid"/>
                  <a:miter/>
                </a:ln>
              </p:spPr>
              <p:txBody>
                <a:bodyPr rtlCol="0" anchor="ctr"/>
                <a:lstStyle/>
                <a:p>
                  <a:endParaRPr lang="en-GB"/>
                </a:p>
              </p:txBody>
            </p:sp>
            <p:sp>
              <p:nvSpPr>
                <p:cNvPr id="328" name="Free-form: Shape 327">
                  <a:extLst>
                    <a:ext uri="{FF2B5EF4-FFF2-40B4-BE49-F238E27FC236}">
                      <a16:creationId xmlns:a16="http://schemas.microsoft.com/office/drawing/2014/main" id="{CDF3AD00-8BE1-4E29-251A-CA04C4412077}"/>
                    </a:ext>
                  </a:extLst>
                </p:cNvPr>
                <p:cNvSpPr/>
                <p:nvPr/>
              </p:nvSpPr>
              <p:spPr>
                <a:xfrm>
                  <a:off x="3129771" y="4947513"/>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329" name="Free-form: Shape 328">
                  <a:extLst>
                    <a:ext uri="{FF2B5EF4-FFF2-40B4-BE49-F238E27FC236}">
                      <a16:creationId xmlns:a16="http://schemas.microsoft.com/office/drawing/2014/main" id="{BD22DF73-B017-A71B-91E5-99992AB50580}"/>
                    </a:ext>
                  </a:extLst>
                </p:cNvPr>
                <p:cNvSpPr/>
                <p:nvPr/>
              </p:nvSpPr>
              <p:spPr>
                <a:xfrm>
                  <a:off x="3129771" y="4886238"/>
                  <a:ext cx="104380" cy="68465"/>
                </a:xfrm>
                <a:custGeom>
                  <a:avLst/>
                  <a:gdLst>
                    <a:gd name="connsiteX0" fmla="*/ 104343 w 104380"/>
                    <a:gd name="connsiteY0" fmla="*/ 0 h 68465"/>
                    <a:gd name="connsiteX1" fmla="*/ 0 w 104380"/>
                    <a:gd name="connsiteY1" fmla="*/ 61275 h 68465"/>
                    <a:gd name="connsiteX2" fmla="*/ 0 w 104380"/>
                    <a:gd name="connsiteY2" fmla="*/ 68465 h 68465"/>
                    <a:gd name="connsiteX3" fmla="*/ 104381 w 104380"/>
                    <a:gd name="connsiteY3" fmla="*/ 7229 h 68465"/>
                    <a:gd name="connsiteX4" fmla="*/ 104343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3" y="0"/>
                      </a:moveTo>
                      <a:lnTo>
                        <a:pt x="0" y="61275"/>
                      </a:lnTo>
                      <a:lnTo>
                        <a:pt x="0" y="68465"/>
                      </a:lnTo>
                      <a:lnTo>
                        <a:pt x="104381" y="7229"/>
                      </a:lnTo>
                      <a:lnTo>
                        <a:pt x="104343" y="0"/>
                      </a:lnTo>
                      <a:close/>
                    </a:path>
                  </a:pathLst>
                </a:custGeom>
                <a:solidFill>
                  <a:srgbClr val="007F6B"/>
                </a:solidFill>
                <a:ln w="3820" cap="flat">
                  <a:noFill/>
                  <a:prstDash val="solid"/>
                  <a:miter/>
                </a:ln>
              </p:spPr>
              <p:txBody>
                <a:bodyPr rtlCol="0" anchor="ctr"/>
                <a:lstStyle/>
                <a:p>
                  <a:endParaRPr lang="en-GB"/>
                </a:p>
              </p:txBody>
            </p:sp>
            <p:sp>
              <p:nvSpPr>
                <p:cNvPr id="330" name="Free-form: Shape 329">
                  <a:extLst>
                    <a:ext uri="{FF2B5EF4-FFF2-40B4-BE49-F238E27FC236}">
                      <a16:creationId xmlns:a16="http://schemas.microsoft.com/office/drawing/2014/main" id="{E6B3702C-D7C3-BA0F-F448-1E5876271D61}"/>
                    </a:ext>
                  </a:extLst>
                </p:cNvPr>
                <p:cNvSpPr/>
                <p:nvPr/>
              </p:nvSpPr>
              <p:spPr>
                <a:xfrm>
                  <a:off x="3234113" y="4886238"/>
                  <a:ext cx="103730" cy="68465"/>
                </a:xfrm>
                <a:custGeom>
                  <a:avLst/>
                  <a:gdLst>
                    <a:gd name="connsiteX0" fmla="*/ 103692 w 103730"/>
                    <a:gd name="connsiteY0" fmla="*/ 61275 h 68465"/>
                    <a:gd name="connsiteX1" fmla="*/ 0 w 103730"/>
                    <a:gd name="connsiteY1" fmla="*/ 0 h 68465"/>
                    <a:gd name="connsiteX2" fmla="*/ 38 w 103730"/>
                    <a:gd name="connsiteY2" fmla="*/ 7229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229"/>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331" name="Free-form: Shape 330">
                  <a:extLst>
                    <a:ext uri="{FF2B5EF4-FFF2-40B4-BE49-F238E27FC236}">
                      <a16:creationId xmlns:a16="http://schemas.microsoft.com/office/drawing/2014/main" id="{1A4732A8-1560-CD06-A6E4-DE66E8F50C0D}"/>
                    </a:ext>
                  </a:extLst>
                </p:cNvPr>
                <p:cNvSpPr/>
                <p:nvPr/>
              </p:nvSpPr>
              <p:spPr>
                <a:xfrm>
                  <a:off x="3233463" y="4947513"/>
                  <a:ext cx="104380" cy="68465"/>
                </a:xfrm>
                <a:custGeom>
                  <a:avLst/>
                  <a:gdLst>
                    <a:gd name="connsiteX0" fmla="*/ 104381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0"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32" name="Free-form: Shape 331">
                  <a:extLst>
                    <a:ext uri="{FF2B5EF4-FFF2-40B4-BE49-F238E27FC236}">
                      <a16:creationId xmlns:a16="http://schemas.microsoft.com/office/drawing/2014/main" id="{717D71F7-C011-A37A-08B2-C1B4252B84DB}"/>
                    </a:ext>
                  </a:extLst>
                </p:cNvPr>
                <p:cNvSpPr/>
                <p:nvPr/>
              </p:nvSpPr>
              <p:spPr>
                <a:xfrm>
                  <a:off x="3122963" y="4947513"/>
                  <a:ext cx="110500" cy="72442"/>
                </a:xfrm>
                <a:custGeom>
                  <a:avLst/>
                  <a:gdLst>
                    <a:gd name="connsiteX0" fmla="*/ 110462 w 110500"/>
                    <a:gd name="connsiteY0" fmla="*/ 65252 h 72442"/>
                    <a:gd name="connsiteX1" fmla="*/ 0 w 110500"/>
                    <a:gd name="connsiteY1" fmla="*/ 0 h 72442"/>
                    <a:gd name="connsiteX2" fmla="*/ 38 w 110500"/>
                    <a:gd name="connsiteY2" fmla="*/ 7191 h 72442"/>
                    <a:gd name="connsiteX3" fmla="*/ 110501 w 110500"/>
                    <a:gd name="connsiteY3" fmla="*/ 72443 h 72442"/>
                    <a:gd name="connsiteX4" fmla="*/ 110462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2"/>
                      </a:moveTo>
                      <a:lnTo>
                        <a:pt x="0" y="0"/>
                      </a:lnTo>
                      <a:lnTo>
                        <a:pt x="38" y="7191"/>
                      </a:lnTo>
                      <a:lnTo>
                        <a:pt x="110501"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333" name="Free-form: Shape 332">
                  <a:extLst>
                    <a:ext uri="{FF2B5EF4-FFF2-40B4-BE49-F238E27FC236}">
                      <a16:creationId xmlns:a16="http://schemas.microsoft.com/office/drawing/2014/main" id="{C7EFCAEA-4C3E-3254-879A-285C09B24C3D}"/>
                    </a:ext>
                  </a:extLst>
                </p:cNvPr>
                <p:cNvSpPr/>
                <p:nvPr/>
              </p:nvSpPr>
              <p:spPr>
                <a:xfrm>
                  <a:off x="3233425" y="4947513"/>
                  <a:ext cx="111227" cy="72442"/>
                </a:xfrm>
                <a:custGeom>
                  <a:avLst/>
                  <a:gdLst>
                    <a:gd name="connsiteX0" fmla="*/ 111189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52"/>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334" name="Free-form: Shape 333">
                  <a:extLst>
                    <a:ext uri="{FF2B5EF4-FFF2-40B4-BE49-F238E27FC236}">
                      <a16:creationId xmlns:a16="http://schemas.microsoft.com/office/drawing/2014/main" id="{837B21D7-1940-D364-56F3-CD6A82DCE1B0}"/>
                    </a:ext>
                  </a:extLst>
                </p:cNvPr>
                <p:cNvSpPr/>
                <p:nvPr/>
              </p:nvSpPr>
              <p:spPr>
                <a:xfrm>
                  <a:off x="3122963" y="4882260"/>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1 w 221651"/>
                    <a:gd name="connsiteY3" fmla="*/ 65253 h 130504"/>
                    <a:gd name="connsiteX4" fmla="*/ 111189 w 221651"/>
                    <a:gd name="connsiteY4" fmla="*/ 0 h 130504"/>
                    <a:gd name="connsiteX5" fmla="*/ 6808 w 221651"/>
                    <a:gd name="connsiteY5" fmla="*/ 65253 h 130504"/>
                    <a:gd name="connsiteX6" fmla="*/ 111151 w 221651"/>
                    <a:gd name="connsiteY6" fmla="*/ 4016 h 130504"/>
                    <a:gd name="connsiteX7" fmla="*/ 214843 w 221651"/>
                    <a:gd name="connsiteY7" fmla="*/ 65291 h 130504"/>
                    <a:gd name="connsiteX8" fmla="*/ 110462 w 221651"/>
                    <a:gd name="connsiteY8" fmla="*/ 126527 h 130504"/>
                    <a:gd name="connsiteX9" fmla="*/ 6770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1" y="65253"/>
                      </a:lnTo>
                      <a:lnTo>
                        <a:pt x="111189" y="0"/>
                      </a:lnTo>
                      <a:close/>
                      <a:moveTo>
                        <a:pt x="6808" y="65253"/>
                      </a:moveTo>
                      <a:lnTo>
                        <a:pt x="111151" y="4016"/>
                      </a:lnTo>
                      <a:lnTo>
                        <a:pt x="214843" y="65291"/>
                      </a:lnTo>
                      <a:lnTo>
                        <a:pt x="110462" y="126527"/>
                      </a:lnTo>
                      <a:lnTo>
                        <a:pt x="6770" y="65253"/>
                      </a:lnTo>
                      <a:close/>
                    </a:path>
                  </a:pathLst>
                </a:custGeom>
                <a:solidFill>
                  <a:srgbClr val="007F6B"/>
                </a:solidFill>
                <a:ln w="3820" cap="flat">
                  <a:noFill/>
                  <a:prstDash val="solid"/>
                  <a:miter/>
                </a:ln>
              </p:spPr>
              <p:txBody>
                <a:bodyPr rtlCol="0" anchor="ctr"/>
                <a:lstStyle/>
                <a:p>
                  <a:endParaRPr lang="en-GB"/>
                </a:p>
              </p:txBody>
            </p:sp>
            <p:sp>
              <p:nvSpPr>
                <p:cNvPr id="335" name="Free-form: Shape 334">
                  <a:extLst>
                    <a:ext uri="{FF2B5EF4-FFF2-40B4-BE49-F238E27FC236}">
                      <a16:creationId xmlns:a16="http://schemas.microsoft.com/office/drawing/2014/main" id="{38B0A92C-6E01-AA45-D514-B106CFADA5B9}"/>
                    </a:ext>
                  </a:extLst>
                </p:cNvPr>
                <p:cNvSpPr/>
                <p:nvPr/>
              </p:nvSpPr>
              <p:spPr>
                <a:xfrm>
                  <a:off x="3095577" y="4967594"/>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336" name="Free-form: Shape 335">
                  <a:extLst>
                    <a:ext uri="{FF2B5EF4-FFF2-40B4-BE49-F238E27FC236}">
                      <a16:creationId xmlns:a16="http://schemas.microsoft.com/office/drawing/2014/main" id="{66BC1CF7-72F5-BC09-0870-E3899B436B11}"/>
                    </a:ext>
                  </a:extLst>
                </p:cNvPr>
                <p:cNvSpPr/>
                <p:nvPr/>
              </p:nvSpPr>
              <p:spPr>
                <a:xfrm>
                  <a:off x="2939445" y="4967594"/>
                  <a:ext cx="156131" cy="98796"/>
                </a:xfrm>
                <a:custGeom>
                  <a:avLst/>
                  <a:gdLst>
                    <a:gd name="connsiteX0" fmla="*/ 156131 w 156131"/>
                    <a:gd name="connsiteY0" fmla="*/ 0 h 98796"/>
                    <a:gd name="connsiteX1" fmla="*/ 0 w 156131"/>
                    <a:gd name="connsiteY1" fmla="*/ 91606 h 98796"/>
                    <a:gd name="connsiteX2" fmla="*/ 38 w 156131"/>
                    <a:gd name="connsiteY2" fmla="*/ 98796 h 98796"/>
                    <a:gd name="connsiteX3" fmla="*/ 156131 w 156131"/>
                    <a:gd name="connsiteY3" fmla="*/ 7191 h 98796"/>
                    <a:gd name="connsiteX4" fmla="*/ 156131 w 156131"/>
                    <a:gd name="connsiteY4" fmla="*/ 0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1" h="98796">
                      <a:moveTo>
                        <a:pt x="156131" y="0"/>
                      </a:moveTo>
                      <a:lnTo>
                        <a:pt x="0" y="91606"/>
                      </a:lnTo>
                      <a:lnTo>
                        <a:pt x="38" y="98796"/>
                      </a:lnTo>
                      <a:lnTo>
                        <a:pt x="156131" y="7191"/>
                      </a:lnTo>
                      <a:lnTo>
                        <a:pt x="156131" y="0"/>
                      </a:lnTo>
                      <a:close/>
                    </a:path>
                  </a:pathLst>
                </a:custGeom>
                <a:solidFill>
                  <a:srgbClr val="007F6B"/>
                </a:solidFill>
                <a:ln w="3820" cap="flat">
                  <a:noFill/>
                  <a:prstDash val="solid"/>
                  <a:miter/>
                </a:ln>
              </p:spPr>
              <p:txBody>
                <a:bodyPr rtlCol="0" anchor="ctr"/>
                <a:lstStyle/>
                <a:p>
                  <a:endParaRPr lang="en-GB"/>
                </a:p>
              </p:txBody>
            </p:sp>
            <p:sp>
              <p:nvSpPr>
                <p:cNvPr id="337" name="Free-form: Shape 336">
                  <a:extLst>
                    <a:ext uri="{FF2B5EF4-FFF2-40B4-BE49-F238E27FC236}">
                      <a16:creationId xmlns:a16="http://schemas.microsoft.com/office/drawing/2014/main" id="{93213CC6-C56E-3B95-9272-9B7962BD6847}"/>
                    </a:ext>
                  </a:extLst>
                </p:cNvPr>
                <p:cNvSpPr/>
                <p:nvPr/>
              </p:nvSpPr>
              <p:spPr>
                <a:xfrm>
                  <a:off x="2939445" y="5059199"/>
                  <a:ext cx="103730" cy="68465"/>
                </a:xfrm>
                <a:custGeom>
                  <a:avLst/>
                  <a:gdLst>
                    <a:gd name="connsiteX0" fmla="*/ 103692 w 103730"/>
                    <a:gd name="connsiteY0" fmla="*/ 61236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36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36"/>
                      </a:moveTo>
                      <a:lnTo>
                        <a:pt x="0" y="0"/>
                      </a:lnTo>
                      <a:lnTo>
                        <a:pt x="38" y="7191"/>
                      </a:lnTo>
                      <a:lnTo>
                        <a:pt x="103731"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338" name="Free-form: Shape 337">
                  <a:extLst>
                    <a:ext uri="{FF2B5EF4-FFF2-40B4-BE49-F238E27FC236}">
                      <a16:creationId xmlns:a16="http://schemas.microsoft.com/office/drawing/2014/main" id="{D612F22B-CBF4-CC5C-EBFB-760C48366935}"/>
                    </a:ext>
                  </a:extLst>
                </p:cNvPr>
                <p:cNvSpPr/>
                <p:nvPr/>
              </p:nvSpPr>
              <p:spPr>
                <a:xfrm>
                  <a:off x="2932637" y="4963577"/>
                  <a:ext cx="273402" cy="160874"/>
                </a:xfrm>
                <a:custGeom>
                  <a:avLst/>
                  <a:gdLst>
                    <a:gd name="connsiteX0" fmla="*/ 162940 w 273402"/>
                    <a:gd name="connsiteY0" fmla="*/ 0 h 160874"/>
                    <a:gd name="connsiteX1" fmla="*/ 0 w 273402"/>
                    <a:gd name="connsiteY1" fmla="*/ 95622 h 160874"/>
                    <a:gd name="connsiteX2" fmla="*/ 110462 w 273402"/>
                    <a:gd name="connsiteY2" fmla="*/ 160874 h 160874"/>
                    <a:gd name="connsiteX3" fmla="*/ 273402 w 273402"/>
                    <a:gd name="connsiteY3" fmla="*/ 65253 h 160874"/>
                    <a:gd name="connsiteX4" fmla="*/ 162940 w 273402"/>
                    <a:gd name="connsiteY4" fmla="*/ 0 h 160874"/>
                    <a:gd name="connsiteX5" fmla="*/ 6808 w 273402"/>
                    <a:gd name="connsiteY5" fmla="*/ 95622 h 160874"/>
                    <a:gd name="connsiteX6" fmla="*/ 162940 w 273402"/>
                    <a:gd name="connsiteY6" fmla="*/ 4016 h 160874"/>
                    <a:gd name="connsiteX7" fmla="*/ 266632 w 273402"/>
                    <a:gd name="connsiteY7" fmla="*/ 65291 h 160874"/>
                    <a:gd name="connsiteX8" fmla="*/ 110501 w 273402"/>
                    <a:gd name="connsiteY8" fmla="*/ 156896 h 160874"/>
                    <a:gd name="connsiteX9" fmla="*/ 6808 w 273402"/>
                    <a:gd name="connsiteY9" fmla="*/ 95622 h 1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02" h="160874">
                      <a:moveTo>
                        <a:pt x="162940" y="0"/>
                      </a:moveTo>
                      <a:lnTo>
                        <a:pt x="0" y="95622"/>
                      </a:lnTo>
                      <a:lnTo>
                        <a:pt x="110462" y="160874"/>
                      </a:lnTo>
                      <a:lnTo>
                        <a:pt x="273402" y="65253"/>
                      </a:lnTo>
                      <a:lnTo>
                        <a:pt x="162940" y="0"/>
                      </a:lnTo>
                      <a:close/>
                      <a:moveTo>
                        <a:pt x="6808" y="95622"/>
                      </a:moveTo>
                      <a:lnTo>
                        <a:pt x="162940" y="4016"/>
                      </a:lnTo>
                      <a:lnTo>
                        <a:pt x="266632" y="65291"/>
                      </a:lnTo>
                      <a:lnTo>
                        <a:pt x="110501" y="156896"/>
                      </a:lnTo>
                      <a:lnTo>
                        <a:pt x="6808" y="95622"/>
                      </a:lnTo>
                      <a:close/>
                    </a:path>
                  </a:pathLst>
                </a:custGeom>
                <a:solidFill>
                  <a:srgbClr val="007F6B"/>
                </a:solidFill>
                <a:ln w="3820" cap="flat">
                  <a:noFill/>
                  <a:prstDash val="solid"/>
                  <a:miter/>
                </a:ln>
              </p:spPr>
              <p:txBody>
                <a:bodyPr rtlCol="0" anchor="ctr"/>
                <a:lstStyle/>
                <a:p>
                  <a:endParaRPr lang="en-GB"/>
                </a:p>
              </p:txBody>
            </p:sp>
            <p:sp>
              <p:nvSpPr>
                <p:cNvPr id="339" name="Free-form: Shape 338">
                  <a:extLst>
                    <a:ext uri="{FF2B5EF4-FFF2-40B4-BE49-F238E27FC236}">
                      <a16:creationId xmlns:a16="http://schemas.microsoft.com/office/drawing/2014/main" id="{88A39864-4E7A-5649-DB0B-F381DE289C6E}"/>
                    </a:ext>
                  </a:extLst>
                </p:cNvPr>
                <p:cNvSpPr/>
                <p:nvPr/>
              </p:nvSpPr>
              <p:spPr>
                <a:xfrm>
                  <a:off x="3043137" y="5028830"/>
                  <a:ext cx="156131" cy="98834"/>
                </a:xfrm>
                <a:custGeom>
                  <a:avLst/>
                  <a:gdLst>
                    <a:gd name="connsiteX0" fmla="*/ 156131 w 156131"/>
                    <a:gd name="connsiteY0" fmla="*/ 0 h 98834"/>
                    <a:gd name="connsiteX1" fmla="*/ 0 w 156131"/>
                    <a:gd name="connsiteY1" fmla="*/ 91606 h 98834"/>
                    <a:gd name="connsiteX2" fmla="*/ 38 w 156131"/>
                    <a:gd name="connsiteY2" fmla="*/ 98835 h 98834"/>
                    <a:gd name="connsiteX3" fmla="*/ 156131 w 156131"/>
                    <a:gd name="connsiteY3" fmla="*/ 7191 h 98834"/>
                    <a:gd name="connsiteX4" fmla="*/ 156131 w 156131"/>
                    <a:gd name="connsiteY4" fmla="*/ 0 h 9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1" h="98834">
                      <a:moveTo>
                        <a:pt x="156131" y="0"/>
                      </a:moveTo>
                      <a:lnTo>
                        <a:pt x="0" y="91606"/>
                      </a:lnTo>
                      <a:lnTo>
                        <a:pt x="38" y="98835"/>
                      </a:lnTo>
                      <a:lnTo>
                        <a:pt x="156131" y="7191"/>
                      </a:lnTo>
                      <a:lnTo>
                        <a:pt x="156131" y="0"/>
                      </a:lnTo>
                      <a:close/>
                    </a:path>
                  </a:pathLst>
                </a:custGeom>
                <a:solidFill>
                  <a:srgbClr val="007F6B"/>
                </a:solidFill>
                <a:ln w="3820" cap="flat">
                  <a:noFill/>
                  <a:prstDash val="solid"/>
                  <a:miter/>
                </a:ln>
              </p:spPr>
              <p:txBody>
                <a:bodyPr rtlCol="0" anchor="ctr"/>
                <a:lstStyle/>
                <a:p>
                  <a:endParaRPr lang="en-GB"/>
                </a:p>
              </p:txBody>
            </p:sp>
            <p:sp>
              <p:nvSpPr>
                <p:cNvPr id="340" name="Free-form: Shape 339">
                  <a:extLst>
                    <a:ext uri="{FF2B5EF4-FFF2-40B4-BE49-F238E27FC236}">
                      <a16:creationId xmlns:a16="http://schemas.microsoft.com/office/drawing/2014/main" id="{44D21618-BA03-DD56-9DEC-984A3E7E77E3}"/>
                    </a:ext>
                  </a:extLst>
                </p:cNvPr>
                <p:cNvSpPr/>
                <p:nvPr/>
              </p:nvSpPr>
              <p:spPr>
                <a:xfrm>
                  <a:off x="2932675" y="5059199"/>
                  <a:ext cx="110462" cy="72443"/>
                </a:xfrm>
                <a:custGeom>
                  <a:avLst/>
                  <a:gdLst>
                    <a:gd name="connsiteX0" fmla="*/ 110424 w 110462"/>
                    <a:gd name="connsiteY0" fmla="*/ 65253 h 72443"/>
                    <a:gd name="connsiteX1" fmla="*/ 0 w 110462"/>
                    <a:gd name="connsiteY1" fmla="*/ 0 h 72443"/>
                    <a:gd name="connsiteX2" fmla="*/ 0 w 110462"/>
                    <a:gd name="connsiteY2" fmla="*/ 7191 h 72443"/>
                    <a:gd name="connsiteX3" fmla="*/ 110462 w 110462"/>
                    <a:gd name="connsiteY3" fmla="*/ 72443 h 72443"/>
                    <a:gd name="connsiteX4" fmla="*/ 110424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24" y="65253"/>
                      </a:moveTo>
                      <a:lnTo>
                        <a:pt x="0" y="0"/>
                      </a:lnTo>
                      <a:lnTo>
                        <a:pt x="0" y="7191"/>
                      </a:lnTo>
                      <a:lnTo>
                        <a:pt x="110462" y="72443"/>
                      </a:lnTo>
                      <a:lnTo>
                        <a:pt x="110424" y="65253"/>
                      </a:lnTo>
                      <a:close/>
                    </a:path>
                  </a:pathLst>
                </a:custGeom>
                <a:solidFill>
                  <a:srgbClr val="007F6B"/>
                </a:solidFill>
                <a:ln w="3820" cap="flat">
                  <a:noFill/>
                  <a:prstDash val="solid"/>
                  <a:miter/>
                </a:ln>
              </p:spPr>
              <p:txBody>
                <a:bodyPr rtlCol="0" anchor="ctr"/>
                <a:lstStyle/>
                <a:p>
                  <a:endParaRPr lang="en-GB"/>
                </a:p>
              </p:txBody>
            </p:sp>
            <p:sp>
              <p:nvSpPr>
                <p:cNvPr id="341" name="Free-form: Shape 340">
                  <a:extLst>
                    <a:ext uri="{FF2B5EF4-FFF2-40B4-BE49-F238E27FC236}">
                      <a16:creationId xmlns:a16="http://schemas.microsoft.com/office/drawing/2014/main" id="{031A6B7D-1A66-27B0-7879-6D70318D9722}"/>
                    </a:ext>
                  </a:extLst>
                </p:cNvPr>
                <p:cNvSpPr/>
                <p:nvPr/>
              </p:nvSpPr>
              <p:spPr>
                <a:xfrm>
                  <a:off x="3043099" y="5028830"/>
                  <a:ext cx="162977" cy="102812"/>
                </a:xfrm>
                <a:custGeom>
                  <a:avLst/>
                  <a:gdLst>
                    <a:gd name="connsiteX0" fmla="*/ 162940 w 162977"/>
                    <a:gd name="connsiteY0" fmla="*/ 0 h 102812"/>
                    <a:gd name="connsiteX1" fmla="*/ 0 w 162977"/>
                    <a:gd name="connsiteY1" fmla="*/ 95622 h 102812"/>
                    <a:gd name="connsiteX2" fmla="*/ 38 w 162977"/>
                    <a:gd name="connsiteY2" fmla="*/ 102813 h 102812"/>
                    <a:gd name="connsiteX3" fmla="*/ 162978 w 162977"/>
                    <a:gd name="connsiteY3" fmla="*/ 7191 h 102812"/>
                    <a:gd name="connsiteX4" fmla="*/ 162940 w 162977"/>
                    <a:gd name="connsiteY4" fmla="*/ 0 h 10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77" h="102812">
                      <a:moveTo>
                        <a:pt x="162940" y="0"/>
                      </a:moveTo>
                      <a:lnTo>
                        <a:pt x="0" y="95622"/>
                      </a:lnTo>
                      <a:lnTo>
                        <a:pt x="38" y="102813"/>
                      </a:lnTo>
                      <a:lnTo>
                        <a:pt x="162978" y="7191"/>
                      </a:lnTo>
                      <a:lnTo>
                        <a:pt x="162940" y="0"/>
                      </a:lnTo>
                      <a:close/>
                    </a:path>
                  </a:pathLst>
                </a:custGeom>
                <a:solidFill>
                  <a:srgbClr val="007F6B"/>
                </a:solidFill>
                <a:ln w="3820" cap="flat">
                  <a:noFill/>
                  <a:prstDash val="solid"/>
                  <a:miter/>
                </a:ln>
              </p:spPr>
              <p:txBody>
                <a:bodyPr rtlCol="0" anchor="ctr"/>
                <a:lstStyle/>
                <a:p>
                  <a:endParaRPr lang="en-GB"/>
                </a:p>
              </p:txBody>
            </p:sp>
            <p:sp>
              <p:nvSpPr>
                <p:cNvPr id="342" name="Free-form: Shape 341">
                  <a:extLst>
                    <a:ext uri="{FF2B5EF4-FFF2-40B4-BE49-F238E27FC236}">
                      <a16:creationId xmlns:a16="http://schemas.microsoft.com/office/drawing/2014/main" id="{DEBD017A-7604-2972-D3E5-9CFE2C88C7B5}"/>
                    </a:ext>
                  </a:extLst>
                </p:cNvPr>
                <p:cNvSpPr/>
                <p:nvPr/>
              </p:nvSpPr>
              <p:spPr>
                <a:xfrm>
                  <a:off x="4896060" y="4073032"/>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343" name="Free-form: Shape 342">
                  <a:extLst>
                    <a:ext uri="{FF2B5EF4-FFF2-40B4-BE49-F238E27FC236}">
                      <a16:creationId xmlns:a16="http://schemas.microsoft.com/office/drawing/2014/main" id="{4732B4EA-748E-D25E-88AA-D06EAC8EB175}"/>
                    </a:ext>
                  </a:extLst>
                </p:cNvPr>
                <p:cNvSpPr/>
                <p:nvPr/>
              </p:nvSpPr>
              <p:spPr>
                <a:xfrm>
                  <a:off x="4739928" y="4073032"/>
                  <a:ext cx="156131" cy="98834"/>
                </a:xfrm>
                <a:custGeom>
                  <a:avLst/>
                  <a:gdLst>
                    <a:gd name="connsiteX0" fmla="*/ 156131 w 156131"/>
                    <a:gd name="connsiteY0" fmla="*/ 0 h 98834"/>
                    <a:gd name="connsiteX1" fmla="*/ 0 w 156131"/>
                    <a:gd name="connsiteY1" fmla="*/ 91644 h 98834"/>
                    <a:gd name="connsiteX2" fmla="*/ 38 w 156131"/>
                    <a:gd name="connsiteY2" fmla="*/ 98835 h 98834"/>
                    <a:gd name="connsiteX3" fmla="*/ 156131 w 156131"/>
                    <a:gd name="connsiteY3" fmla="*/ 7191 h 98834"/>
                    <a:gd name="connsiteX4" fmla="*/ 156131 w 156131"/>
                    <a:gd name="connsiteY4" fmla="*/ 0 h 9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1" h="98834">
                      <a:moveTo>
                        <a:pt x="156131" y="0"/>
                      </a:moveTo>
                      <a:lnTo>
                        <a:pt x="0" y="91644"/>
                      </a:lnTo>
                      <a:lnTo>
                        <a:pt x="38" y="98835"/>
                      </a:lnTo>
                      <a:lnTo>
                        <a:pt x="156131" y="7191"/>
                      </a:lnTo>
                      <a:lnTo>
                        <a:pt x="156131" y="0"/>
                      </a:lnTo>
                      <a:close/>
                    </a:path>
                  </a:pathLst>
                </a:custGeom>
                <a:solidFill>
                  <a:srgbClr val="007F6B"/>
                </a:solidFill>
                <a:ln w="3820" cap="flat">
                  <a:noFill/>
                  <a:prstDash val="solid"/>
                  <a:miter/>
                </a:ln>
              </p:spPr>
              <p:txBody>
                <a:bodyPr rtlCol="0" anchor="ctr"/>
                <a:lstStyle/>
                <a:p>
                  <a:endParaRPr lang="en-GB"/>
                </a:p>
              </p:txBody>
            </p:sp>
            <p:sp>
              <p:nvSpPr>
                <p:cNvPr id="344" name="Free-form: Shape 343">
                  <a:extLst>
                    <a:ext uri="{FF2B5EF4-FFF2-40B4-BE49-F238E27FC236}">
                      <a16:creationId xmlns:a16="http://schemas.microsoft.com/office/drawing/2014/main" id="{439AD266-A58D-71B7-ED7F-549A7E9CC06E}"/>
                    </a:ext>
                  </a:extLst>
                </p:cNvPr>
                <p:cNvSpPr/>
                <p:nvPr/>
              </p:nvSpPr>
              <p:spPr>
                <a:xfrm>
                  <a:off x="4739928" y="4164676"/>
                  <a:ext cx="103730" cy="68427"/>
                </a:xfrm>
                <a:custGeom>
                  <a:avLst/>
                  <a:gdLst>
                    <a:gd name="connsiteX0" fmla="*/ 103692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38"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345" name="Free-form: Shape 344">
                  <a:extLst>
                    <a:ext uri="{FF2B5EF4-FFF2-40B4-BE49-F238E27FC236}">
                      <a16:creationId xmlns:a16="http://schemas.microsoft.com/office/drawing/2014/main" id="{274A93EF-B232-1636-15AF-1F861F6A1108}"/>
                    </a:ext>
                  </a:extLst>
                </p:cNvPr>
                <p:cNvSpPr/>
                <p:nvPr/>
              </p:nvSpPr>
              <p:spPr>
                <a:xfrm>
                  <a:off x="4733158" y="4069054"/>
                  <a:ext cx="273401" cy="160874"/>
                </a:xfrm>
                <a:custGeom>
                  <a:avLst/>
                  <a:gdLst>
                    <a:gd name="connsiteX0" fmla="*/ 162940 w 273401"/>
                    <a:gd name="connsiteY0" fmla="*/ 0 h 160874"/>
                    <a:gd name="connsiteX1" fmla="*/ 0 w 273401"/>
                    <a:gd name="connsiteY1" fmla="*/ 95622 h 160874"/>
                    <a:gd name="connsiteX2" fmla="*/ 110462 w 273401"/>
                    <a:gd name="connsiteY2" fmla="*/ 160874 h 160874"/>
                    <a:gd name="connsiteX3" fmla="*/ 273402 w 273401"/>
                    <a:gd name="connsiteY3" fmla="*/ 65253 h 160874"/>
                    <a:gd name="connsiteX4" fmla="*/ 162940 w 273401"/>
                    <a:gd name="connsiteY4" fmla="*/ 0 h 160874"/>
                    <a:gd name="connsiteX5" fmla="*/ 6770 w 273401"/>
                    <a:gd name="connsiteY5" fmla="*/ 95622 h 160874"/>
                    <a:gd name="connsiteX6" fmla="*/ 162902 w 273401"/>
                    <a:gd name="connsiteY6" fmla="*/ 4016 h 160874"/>
                    <a:gd name="connsiteX7" fmla="*/ 266594 w 273401"/>
                    <a:gd name="connsiteY7" fmla="*/ 65291 h 160874"/>
                    <a:gd name="connsiteX8" fmla="*/ 110462 w 273401"/>
                    <a:gd name="connsiteY8" fmla="*/ 156896 h 160874"/>
                    <a:gd name="connsiteX9" fmla="*/ 6770 w 273401"/>
                    <a:gd name="connsiteY9" fmla="*/ 95622 h 1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01" h="160874">
                      <a:moveTo>
                        <a:pt x="162940" y="0"/>
                      </a:moveTo>
                      <a:lnTo>
                        <a:pt x="0" y="95622"/>
                      </a:lnTo>
                      <a:lnTo>
                        <a:pt x="110462" y="160874"/>
                      </a:lnTo>
                      <a:lnTo>
                        <a:pt x="273402" y="65253"/>
                      </a:lnTo>
                      <a:lnTo>
                        <a:pt x="162940" y="0"/>
                      </a:lnTo>
                      <a:close/>
                      <a:moveTo>
                        <a:pt x="6770" y="95622"/>
                      </a:moveTo>
                      <a:lnTo>
                        <a:pt x="162902" y="4016"/>
                      </a:lnTo>
                      <a:lnTo>
                        <a:pt x="266594" y="65291"/>
                      </a:lnTo>
                      <a:lnTo>
                        <a:pt x="110462" y="156896"/>
                      </a:lnTo>
                      <a:lnTo>
                        <a:pt x="6770" y="95622"/>
                      </a:lnTo>
                      <a:close/>
                    </a:path>
                  </a:pathLst>
                </a:custGeom>
                <a:solidFill>
                  <a:srgbClr val="007F6B"/>
                </a:solidFill>
                <a:ln w="3820" cap="flat">
                  <a:noFill/>
                  <a:prstDash val="solid"/>
                  <a:miter/>
                </a:ln>
              </p:spPr>
              <p:txBody>
                <a:bodyPr rtlCol="0" anchor="ctr"/>
                <a:lstStyle/>
                <a:p>
                  <a:endParaRPr lang="en-GB"/>
                </a:p>
              </p:txBody>
            </p:sp>
            <p:sp>
              <p:nvSpPr>
                <p:cNvPr id="346" name="Free-form: Shape 345">
                  <a:extLst>
                    <a:ext uri="{FF2B5EF4-FFF2-40B4-BE49-F238E27FC236}">
                      <a16:creationId xmlns:a16="http://schemas.microsoft.com/office/drawing/2014/main" id="{4FB571E4-7E52-961A-D88D-D9841B8601B6}"/>
                    </a:ext>
                  </a:extLst>
                </p:cNvPr>
                <p:cNvSpPr/>
                <p:nvPr/>
              </p:nvSpPr>
              <p:spPr>
                <a:xfrm>
                  <a:off x="4843621" y="4134306"/>
                  <a:ext cx="156131" cy="98796"/>
                </a:xfrm>
                <a:custGeom>
                  <a:avLst/>
                  <a:gdLst>
                    <a:gd name="connsiteX0" fmla="*/ 156131 w 156131"/>
                    <a:gd name="connsiteY0" fmla="*/ 0 h 98796"/>
                    <a:gd name="connsiteX1" fmla="*/ 0 w 156131"/>
                    <a:gd name="connsiteY1" fmla="*/ 91606 h 98796"/>
                    <a:gd name="connsiteX2" fmla="*/ 38 w 156131"/>
                    <a:gd name="connsiteY2" fmla="*/ 98796 h 98796"/>
                    <a:gd name="connsiteX3" fmla="*/ 156131 w 156131"/>
                    <a:gd name="connsiteY3" fmla="*/ 7191 h 98796"/>
                    <a:gd name="connsiteX4" fmla="*/ 156131 w 156131"/>
                    <a:gd name="connsiteY4" fmla="*/ 0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1" h="98796">
                      <a:moveTo>
                        <a:pt x="156131" y="0"/>
                      </a:moveTo>
                      <a:lnTo>
                        <a:pt x="0" y="91606"/>
                      </a:lnTo>
                      <a:lnTo>
                        <a:pt x="38" y="98796"/>
                      </a:lnTo>
                      <a:lnTo>
                        <a:pt x="156131" y="7191"/>
                      </a:lnTo>
                      <a:lnTo>
                        <a:pt x="156131" y="0"/>
                      </a:lnTo>
                      <a:close/>
                    </a:path>
                  </a:pathLst>
                </a:custGeom>
                <a:solidFill>
                  <a:srgbClr val="007F6B"/>
                </a:solidFill>
                <a:ln w="3820" cap="flat">
                  <a:noFill/>
                  <a:prstDash val="solid"/>
                  <a:miter/>
                </a:ln>
              </p:spPr>
              <p:txBody>
                <a:bodyPr rtlCol="0" anchor="ctr"/>
                <a:lstStyle/>
                <a:p>
                  <a:endParaRPr lang="en-GB"/>
                </a:p>
              </p:txBody>
            </p:sp>
            <p:sp>
              <p:nvSpPr>
                <p:cNvPr id="347" name="Free-form: Shape 346">
                  <a:extLst>
                    <a:ext uri="{FF2B5EF4-FFF2-40B4-BE49-F238E27FC236}">
                      <a16:creationId xmlns:a16="http://schemas.microsoft.com/office/drawing/2014/main" id="{D2627300-126B-A6F0-0EF2-092737133A31}"/>
                    </a:ext>
                  </a:extLst>
                </p:cNvPr>
                <p:cNvSpPr/>
                <p:nvPr/>
              </p:nvSpPr>
              <p:spPr>
                <a:xfrm>
                  <a:off x="4733158" y="4164676"/>
                  <a:ext cx="110462" cy="72443"/>
                </a:xfrm>
                <a:custGeom>
                  <a:avLst/>
                  <a:gdLst>
                    <a:gd name="connsiteX0" fmla="*/ 110462 w 110462"/>
                    <a:gd name="connsiteY0" fmla="*/ 65253 h 72443"/>
                    <a:gd name="connsiteX1" fmla="*/ 0 w 110462"/>
                    <a:gd name="connsiteY1" fmla="*/ 0 h 72443"/>
                    <a:gd name="connsiteX2" fmla="*/ 0 w 110462"/>
                    <a:gd name="connsiteY2" fmla="*/ 7191 h 72443"/>
                    <a:gd name="connsiteX3" fmla="*/ 110462 w 110462"/>
                    <a:gd name="connsiteY3" fmla="*/ 72443 h 72443"/>
                    <a:gd name="connsiteX4" fmla="*/ 110462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53"/>
                      </a:moveTo>
                      <a:lnTo>
                        <a:pt x="0" y="0"/>
                      </a:lnTo>
                      <a:lnTo>
                        <a:pt x="0" y="7191"/>
                      </a:lnTo>
                      <a:lnTo>
                        <a:pt x="110462"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348" name="Free-form: Shape 347">
                  <a:extLst>
                    <a:ext uri="{FF2B5EF4-FFF2-40B4-BE49-F238E27FC236}">
                      <a16:creationId xmlns:a16="http://schemas.microsoft.com/office/drawing/2014/main" id="{D1E0B872-61D6-C6AA-DBB5-C5A8FD2308D8}"/>
                    </a:ext>
                  </a:extLst>
                </p:cNvPr>
                <p:cNvSpPr/>
                <p:nvPr/>
              </p:nvSpPr>
              <p:spPr>
                <a:xfrm>
                  <a:off x="4843621" y="4134306"/>
                  <a:ext cx="162939" cy="102812"/>
                </a:xfrm>
                <a:custGeom>
                  <a:avLst/>
                  <a:gdLst>
                    <a:gd name="connsiteX0" fmla="*/ 162901 w 162939"/>
                    <a:gd name="connsiteY0" fmla="*/ 0 h 102812"/>
                    <a:gd name="connsiteX1" fmla="*/ 0 w 162939"/>
                    <a:gd name="connsiteY1" fmla="*/ 95622 h 102812"/>
                    <a:gd name="connsiteX2" fmla="*/ 0 w 162939"/>
                    <a:gd name="connsiteY2" fmla="*/ 102813 h 102812"/>
                    <a:gd name="connsiteX3" fmla="*/ 162940 w 162939"/>
                    <a:gd name="connsiteY3" fmla="*/ 7191 h 102812"/>
                    <a:gd name="connsiteX4" fmla="*/ 162901 w 162939"/>
                    <a:gd name="connsiteY4" fmla="*/ 0 h 10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39" h="102812">
                      <a:moveTo>
                        <a:pt x="162901" y="0"/>
                      </a:moveTo>
                      <a:lnTo>
                        <a:pt x="0" y="95622"/>
                      </a:lnTo>
                      <a:lnTo>
                        <a:pt x="0" y="102813"/>
                      </a:lnTo>
                      <a:lnTo>
                        <a:pt x="162940" y="7191"/>
                      </a:lnTo>
                      <a:lnTo>
                        <a:pt x="162901" y="0"/>
                      </a:lnTo>
                      <a:close/>
                    </a:path>
                  </a:pathLst>
                </a:custGeom>
                <a:solidFill>
                  <a:srgbClr val="007F6B"/>
                </a:solidFill>
                <a:ln w="3820" cap="flat">
                  <a:noFill/>
                  <a:prstDash val="solid"/>
                  <a:miter/>
                </a:ln>
              </p:spPr>
              <p:txBody>
                <a:bodyPr rtlCol="0" anchor="ctr"/>
                <a:lstStyle/>
                <a:p>
                  <a:endParaRPr lang="en-GB"/>
                </a:p>
              </p:txBody>
            </p:sp>
            <p:sp>
              <p:nvSpPr>
                <p:cNvPr id="349" name="Free-form: Shape 348">
                  <a:extLst>
                    <a:ext uri="{FF2B5EF4-FFF2-40B4-BE49-F238E27FC236}">
                      <a16:creationId xmlns:a16="http://schemas.microsoft.com/office/drawing/2014/main" id="{74ADEEC3-8EA3-38A6-58EF-AA64ED0B39E8}"/>
                    </a:ext>
                  </a:extLst>
                </p:cNvPr>
                <p:cNvSpPr/>
                <p:nvPr/>
              </p:nvSpPr>
              <p:spPr>
                <a:xfrm>
                  <a:off x="4601353" y="4184718"/>
                  <a:ext cx="104419" cy="68465"/>
                </a:xfrm>
                <a:custGeom>
                  <a:avLst/>
                  <a:gdLst>
                    <a:gd name="connsiteX0" fmla="*/ 104381 w 104419"/>
                    <a:gd name="connsiteY0" fmla="*/ 0 h 68465"/>
                    <a:gd name="connsiteX1" fmla="*/ 0 w 104419"/>
                    <a:gd name="connsiteY1" fmla="*/ 61275 h 68465"/>
                    <a:gd name="connsiteX2" fmla="*/ 38 w 104419"/>
                    <a:gd name="connsiteY2" fmla="*/ 68465 h 68465"/>
                    <a:gd name="connsiteX3" fmla="*/ 104419 w 104419"/>
                    <a:gd name="connsiteY3" fmla="*/ 7191 h 68465"/>
                    <a:gd name="connsiteX4" fmla="*/ 104381 w 104419"/>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65">
                      <a:moveTo>
                        <a:pt x="104381" y="0"/>
                      </a:moveTo>
                      <a:lnTo>
                        <a:pt x="0" y="61275"/>
                      </a:lnTo>
                      <a:lnTo>
                        <a:pt x="38" y="68465"/>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50" name="Free-form: Shape 349">
                  <a:extLst>
                    <a:ext uri="{FF2B5EF4-FFF2-40B4-BE49-F238E27FC236}">
                      <a16:creationId xmlns:a16="http://schemas.microsoft.com/office/drawing/2014/main" id="{C0825EAA-2DFE-AC27-8B39-7D7958F69F21}"/>
                    </a:ext>
                  </a:extLst>
                </p:cNvPr>
                <p:cNvSpPr/>
                <p:nvPr/>
              </p:nvSpPr>
              <p:spPr>
                <a:xfrm>
                  <a:off x="4705734" y="4184718"/>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351" name="Free-form: Shape 350">
                  <a:extLst>
                    <a:ext uri="{FF2B5EF4-FFF2-40B4-BE49-F238E27FC236}">
                      <a16:creationId xmlns:a16="http://schemas.microsoft.com/office/drawing/2014/main" id="{7532C442-EABE-9C8E-197F-5AF1EB9CC879}"/>
                    </a:ext>
                  </a:extLst>
                </p:cNvPr>
                <p:cNvSpPr/>
                <p:nvPr/>
              </p:nvSpPr>
              <p:spPr>
                <a:xfrm>
                  <a:off x="4601353" y="4245993"/>
                  <a:ext cx="103730" cy="68427"/>
                </a:xfrm>
                <a:custGeom>
                  <a:avLst/>
                  <a:gdLst>
                    <a:gd name="connsiteX0" fmla="*/ 103731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731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731" y="61236"/>
                      </a:moveTo>
                      <a:lnTo>
                        <a:pt x="0" y="0"/>
                      </a:lnTo>
                      <a:lnTo>
                        <a:pt x="38" y="7191"/>
                      </a:lnTo>
                      <a:lnTo>
                        <a:pt x="103731" y="68427"/>
                      </a:lnTo>
                      <a:lnTo>
                        <a:pt x="103731" y="61236"/>
                      </a:lnTo>
                      <a:close/>
                    </a:path>
                  </a:pathLst>
                </a:custGeom>
                <a:solidFill>
                  <a:srgbClr val="007F6B"/>
                </a:solidFill>
                <a:ln w="3820" cap="flat">
                  <a:noFill/>
                  <a:prstDash val="solid"/>
                  <a:miter/>
                </a:ln>
              </p:spPr>
              <p:txBody>
                <a:bodyPr rtlCol="0" anchor="ctr"/>
                <a:lstStyle/>
                <a:p>
                  <a:endParaRPr lang="en-GB"/>
                </a:p>
              </p:txBody>
            </p:sp>
            <p:sp>
              <p:nvSpPr>
                <p:cNvPr id="352" name="Free-form: Shape 351">
                  <a:extLst>
                    <a:ext uri="{FF2B5EF4-FFF2-40B4-BE49-F238E27FC236}">
                      <a16:creationId xmlns:a16="http://schemas.microsoft.com/office/drawing/2014/main" id="{97FAE7B2-1DB1-FAF7-F0E2-E22C454ABE0F}"/>
                    </a:ext>
                  </a:extLst>
                </p:cNvPr>
                <p:cNvSpPr/>
                <p:nvPr/>
              </p:nvSpPr>
              <p:spPr>
                <a:xfrm>
                  <a:off x="4705084" y="4245993"/>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353" name="Free-form: Shape 352">
                  <a:extLst>
                    <a:ext uri="{FF2B5EF4-FFF2-40B4-BE49-F238E27FC236}">
                      <a16:creationId xmlns:a16="http://schemas.microsoft.com/office/drawing/2014/main" id="{BE224553-3A5B-F544-A772-1DB72352AC2A}"/>
                    </a:ext>
                  </a:extLst>
                </p:cNvPr>
                <p:cNvSpPr/>
                <p:nvPr/>
              </p:nvSpPr>
              <p:spPr>
                <a:xfrm>
                  <a:off x="4594583" y="4245993"/>
                  <a:ext cx="110500" cy="72443"/>
                </a:xfrm>
                <a:custGeom>
                  <a:avLst/>
                  <a:gdLst>
                    <a:gd name="connsiteX0" fmla="*/ 110462 w 110500"/>
                    <a:gd name="connsiteY0" fmla="*/ 65253 h 72443"/>
                    <a:gd name="connsiteX1" fmla="*/ 0 w 110500"/>
                    <a:gd name="connsiteY1" fmla="*/ 0 h 72443"/>
                    <a:gd name="connsiteX2" fmla="*/ 38 w 110500"/>
                    <a:gd name="connsiteY2" fmla="*/ 7191 h 72443"/>
                    <a:gd name="connsiteX3" fmla="*/ 110500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38" y="7191"/>
                      </a:lnTo>
                      <a:lnTo>
                        <a:pt x="110500"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354" name="Free-form: Shape 353">
                  <a:extLst>
                    <a:ext uri="{FF2B5EF4-FFF2-40B4-BE49-F238E27FC236}">
                      <a16:creationId xmlns:a16="http://schemas.microsoft.com/office/drawing/2014/main" id="{A746431A-D575-01DC-280A-87C2844523B3}"/>
                    </a:ext>
                  </a:extLst>
                </p:cNvPr>
                <p:cNvSpPr/>
                <p:nvPr/>
              </p:nvSpPr>
              <p:spPr>
                <a:xfrm>
                  <a:off x="4705046" y="4245993"/>
                  <a:ext cx="111188" cy="72443"/>
                </a:xfrm>
                <a:custGeom>
                  <a:avLst/>
                  <a:gdLst>
                    <a:gd name="connsiteX0" fmla="*/ 111189 w 111188"/>
                    <a:gd name="connsiteY0" fmla="*/ 0 h 72443"/>
                    <a:gd name="connsiteX1" fmla="*/ 0 w 111188"/>
                    <a:gd name="connsiteY1" fmla="*/ 65253 h 72443"/>
                    <a:gd name="connsiteX2" fmla="*/ 38 w 111188"/>
                    <a:gd name="connsiteY2" fmla="*/ 72443 h 72443"/>
                    <a:gd name="connsiteX3" fmla="*/ 111189 w 111188"/>
                    <a:gd name="connsiteY3" fmla="*/ 7191 h 72443"/>
                    <a:gd name="connsiteX4" fmla="*/ 111189 w 111188"/>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8" h="72443">
                      <a:moveTo>
                        <a:pt x="111189" y="0"/>
                      </a:moveTo>
                      <a:lnTo>
                        <a:pt x="0" y="65253"/>
                      </a:lnTo>
                      <a:lnTo>
                        <a:pt x="38"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355" name="Free-form: Shape 354">
                  <a:extLst>
                    <a:ext uri="{FF2B5EF4-FFF2-40B4-BE49-F238E27FC236}">
                      <a16:creationId xmlns:a16="http://schemas.microsoft.com/office/drawing/2014/main" id="{B4817EA4-6B29-5D9C-FFD0-20E44BE8A256}"/>
                    </a:ext>
                  </a:extLst>
                </p:cNvPr>
                <p:cNvSpPr/>
                <p:nvPr/>
              </p:nvSpPr>
              <p:spPr>
                <a:xfrm>
                  <a:off x="4594583" y="4180740"/>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1 w 221651"/>
                    <a:gd name="connsiteY3" fmla="*/ 65252 h 130504"/>
                    <a:gd name="connsiteX4" fmla="*/ 111189 w 221651"/>
                    <a:gd name="connsiteY4" fmla="*/ 0 h 130504"/>
                    <a:gd name="connsiteX5" fmla="*/ 6770 w 221651"/>
                    <a:gd name="connsiteY5" fmla="*/ 65252 h 130504"/>
                    <a:gd name="connsiteX6" fmla="*/ 111151 w 221651"/>
                    <a:gd name="connsiteY6" fmla="*/ 3978 h 130504"/>
                    <a:gd name="connsiteX7" fmla="*/ 214843 w 221651"/>
                    <a:gd name="connsiteY7" fmla="*/ 65252 h 130504"/>
                    <a:gd name="connsiteX8" fmla="*/ 110462 w 221651"/>
                    <a:gd name="connsiteY8" fmla="*/ 126488 h 130504"/>
                    <a:gd name="connsiteX9" fmla="*/ 6770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1" y="65252"/>
                      </a:lnTo>
                      <a:lnTo>
                        <a:pt x="111189" y="0"/>
                      </a:lnTo>
                      <a:close/>
                      <a:moveTo>
                        <a:pt x="6770" y="65252"/>
                      </a:moveTo>
                      <a:lnTo>
                        <a:pt x="111151" y="3978"/>
                      </a:lnTo>
                      <a:lnTo>
                        <a:pt x="214843" y="65252"/>
                      </a:lnTo>
                      <a:lnTo>
                        <a:pt x="110462" y="126488"/>
                      </a:lnTo>
                      <a:lnTo>
                        <a:pt x="6770" y="65252"/>
                      </a:lnTo>
                      <a:close/>
                    </a:path>
                  </a:pathLst>
                </a:custGeom>
                <a:solidFill>
                  <a:srgbClr val="007F6B"/>
                </a:solidFill>
                <a:ln w="3820" cap="flat">
                  <a:noFill/>
                  <a:prstDash val="solid"/>
                  <a:miter/>
                </a:ln>
              </p:spPr>
              <p:txBody>
                <a:bodyPr rtlCol="0" anchor="ctr"/>
                <a:lstStyle/>
                <a:p>
                  <a:endParaRPr lang="en-GB"/>
                </a:p>
              </p:txBody>
            </p:sp>
            <p:sp>
              <p:nvSpPr>
                <p:cNvPr id="356" name="Free-form: Shape 355">
                  <a:extLst>
                    <a:ext uri="{FF2B5EF4-FFF2-40B4-BE49-F238E27FC236}">
                      <a16:creationId xmlns:a16="http://schemas.microsoft.com/office/drawing/2014/main" id="{01AAB1F4-F22C-B36F-D96E-59EA21DF85AE}"/>
                    </a:ext>
                  </a:extLst>
                </p:cNvPr>
                <p:cNvSpPr/>
                <p:nvPr/>
              </p:nvSpPr>
              <p:spPr>
                <a:xfrm>
                  <a:off x="4462816" y="4266035"/>
                  <a:ext cx="104380" cy="68465"/>
                </a:xfrm>
                <a:custGeom>
                  <a:avLst/>
                  <a:gdLst>
                    <a:gd name="connsiteX0" fmla="*/ 104342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42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2" y="0"/>
                      </a:moveTo>
                      <a:lnTo>
                        <a:pt x="0" y="61275"/>
                      </a:lnTo>
                      <a:lnTo>
                        <a:pt x="0" y="68465"/>
                      </a:lnTo>
                      <a:lnTo>
                        <a:pt x="104381" y="7191"/>
                      </a:lnTo>
                      <a:lnTo>
                        <a:pt x="104342" y="0"/>
                      </a:lnTo>
                      <a:close/>
                    </a:path>
                  </a:pathLst>
                </a:custGeom>
                <a:solidFill>
                  <a:srgbClr val="007F6B"/>
                </a:solidFill>
                <a:ln w="3820" cap="flat">
                  <a:noFill/>
                  <a:prstDash val="solid"/>
                  <a:miter/>
                </a:ln>
              </p:spPr>
              <p:txBody>
                <a:bodyPr rtlCol="0" anchor="ctr"/>
                <a:lstStyle/>
                <a:p>
                  <a:endParaRPr lang="en-GB"/>
                </a:p>
              </p:txBody>
            </p:sp>
            <p:sp>
              <p:nvSpPr>
                <p:cNvPr id="357" name="Free-form: Shape 356">
                  <a:extLst>
                    <a:ext uri="{FF2B5EF4-FFF2-40B4-BE49-F238E27FC236}">
                      <a16:creationId xmlns:a16="http://schemas.microsoft.com/office/drawing/2014/main" id="{194B0D1D-8F9F-1AA3-702C-53A761B23BC4}"/>
                    </a:ext>
                  </a:extLst>
                </p:cNvPr>
                <p:cNvSpPr/>
                <p:nvPr/>
              </p:nvSpPr>
              <p:spPr>
                <a:xfrm>
                  <a:off x="4567159" y="4266035"/>
                  <a:ext cx="103730" cy="68465"/>
                </a:xfrm>
                <a:custGeom>
                  <a:avLst/>
                  <a:gdLst>
                    <a:gd name="connsiteX0" fmla="*/ 103693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3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3" y="61275"/>
                      </a:moveTo>
                      <a:lnTo>
                        <a:pt x="0" y="0"/>
                      </a:lnTo>
                      <a:lnTo>
                        <a:pt x="38" y="7191"/>
                      </a:lnTo>
                      <a:lnTo>
                        <a:pt x="103731" y="68465"/>
                      </a:lnTo>
                      <a:lnTo>
                        <a:pt x="103693" y="61275"/>
                      </a:lnTo>
                      <a:close/>
                    </a:path>
                  </a:pathLst>
                </a:custGeom>
                <a:solidFill>
                  <a:srgbClr val="007F6B"/>
                </a:solidFill>
                <a:ln w="3820" cap="flat">
                  <a:noFill/>
                  <a:prstDash val="solid"/>
                  <a:miter/>
                </a:ln>
              </p:spPr>
              <p:txBody>
                <a:bodyPr rtlCol="0" anchor="ctr"/>
                <a:lstStyle/>
                <a:p>
                  <a:endParaRPr lang="en-GB"/>
                </a:p>
              </p:txBody>
            </p:sp>
            <p:sp>
              <p:nvSpPr>
                <p:cNvPr id="358" name="Free-form: Shape 357">
                  <a:extLst>
                    <a:ext uri="{FF2B5EF4-FFF2-40B4-BE49-F238E27FC236}">
                      <a16:creationId xmlns:a16="http://schemas.microsoft.com/office/drawing/2014/main" id="{1E08B975-78A5-296B-F25E-3F7B412D2263}"/>
                    </a:ext>
                  </a:extLst>
                </p:cNvPr>
                <p:cNvSpPr/>
                <p:nvPr/>
              </p:nvSpPr>
              <p:spPr>
                <a:xfrm>
                  <a:off x="4462816" y="4327309"/>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359" name="Free-form: Shape 358">
                  <a:extLst>
                    <a:ext uri="{FF2B5EF4-FFF2-40B4-BE49-F238E27FC236}">
                      <a16:creationId xmlns:a16="http://schemas.microsoft.com/office/drawing/2014/main" id="{80005C41-7E3D-B64C-22F4-399445134AA4}"/>
                    </a:ext>
                  </a:extLst>
                </p:cNvPr>
                <p:cNvSpPr/>
                <p:nvPr/>
              </p:nvSpPr>
              <p:spPr>
                <a:xfrm>
                  <a:off x="4566509" y="4327309"/>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360" name="Free-form: Shape 359">
                  <a:extLst>
                    <a:ext uri="{FF2B5EF4-FFF2-40B4-BE49-F238E27FC236}">
                      <a16:creationId xmlns:a16="http://schemas.microsoft.com/office/drawing/2014/main" id="{D5EF17C1-1856-CA79-1A33-FB4F73750C2A}"/>
                    </a:ext>
                  </a:extLst>
                </p:cNvPr>
                <p:cNvSpPr/>
                <p:nvPr/>
              </p:nvSpPr>
              <p:spPr>
                <a:xfrm>
                  <a:off x="4456008" y="4327309"/>
                  <a:ext cx="110500" cy="72443"/>
                </a:xfrm>
                <a:custGeom>
                  <a:avLst/>
                  <a:gdLst>
                    <a:gd name="connsiteX0" fmla="*/ 110462 w 110500"/>
                    <a:gd name="connsiteY0" fmla="*/ 65253 h 72443"/>
                    <a:gd name="connsiteX1" fmla="*/ 0 w 110500"/>
                    <a:gd name="connsiteY1" fmla="*/ 0 h 72443"/>
                    <a:gd name="connsiteX2" fmla="*/ 0 w 110500"/>
                    <a:gd name="connsiteY2" fmla="*/ 7191 h 72443"/>
                    <a:gd name="connsiteX3" fmla="*/ 110501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0"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361" name="Free-form: Shape 360">
                  <a:extLst>
                    <a:ext uri="{FF2B5EF4-FFF2-40B4-BE49-F238E27FC236}">
                      <a16:creationId xmlns:a16="http://schemas.microsoft.com/office/drawing/2014/main" id="{44FF0DAB-C678-3B10-2624-3F20DFFDA5D0}"/>
                    </a:ext>
                  </a:extLst>
                </p:cNvPr>
                <p:cNvSpPr/>
                <p:nvPr/>
              </p:nvSpPr>
              <p:spPr>
                <a:xfrm>
                  <a:off x="4566470" y="4327309"/>
                  <a:ext cx="111227" cy="72443"/>
                </a:xfrm>
                <a:custGeom>
                  <a:avLst/>
                  <a:gdLst>
                    <a:gd name="connsiteX0" fmla="*/ 111189 w 111227"/>
                    <a:gd name="connsiteY0" fmla="*/ 0 h 72443"/>
                    <a:gd name="connsiteX1" fmla="*/ 0 w 111227"/>
                    <a:gd name="connsiteY1" fmla="*/ 65253 h 72443"/>
                    <a:gd name="connsiteX2" fmla="*/ 38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53"/>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362" name="Free-form: Shape 361">
                  <a:extLst>
                    <a:ext uri="{FF2B5EF4-FFF2-40B4-BE49-F238E27FC236}">
                      <a16:creationId xmlns:a16="http://schemas.microsoft.com/office/drawing/2014/main" id="{D3404DFA-3764-971A-EEF0-30C122CD5632}"/>
                    </a:ext>
                  </a:extLst>
                </p:cNvPr>
                <p:cNvSpPr/>
                <p:nvPr/>
              </p:nvSpPr>
              <p:spPr>
                <a:xfrm>
                  <a:off x="4456008" y="4262057"/>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808 w 221651"/>
                    <a:gd name="connsiteY5" fmla="*/ 65252 h 130504"/>
                    <a:gd name="connsiteX6" fmla="*/ 111189 w 221651"/>
                    <a:gd name="connsiteY6" fmla="*/ 4016 h 130504"/>
                    <a:gd name="connsiteX7" fmla="*/ 214881 w 221651"/>
                    <a:gd name="connsiteY7" fmla="*/ 65252 h 130504"/>
                    <a:gd name="connsiteX8" fmla="*/ 110501 w 221651"/>
                    <a:gd name="connsiteY8" fmla="*/ 126527 h 130504"/>
                    <a:gd name="connsiteX9" fmla="*/ 6808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808" y="65252"/>
                      </a:moveTo>
                      <a:lnTo>
                        <a:pt x="111189" y="4016"/>
                      </a:lnTo>
                      <a:lnTo>
                        <a:pt x="214881" y="65252"/>
                      </a:lnTo>
                      <a:lnTo>
                        <a:pt x="110501" y="126527"/>
                      </a:lnTo>
                      <a:lnTo>
                        <a:pt x="6808" y="65252"/>
                      </a:lnTo>
                      <a:close/>
                    </a:path>
                  </a:pathLst>
                </a:custGeom>
                <a:solidFill>
                  <a:srgbClr val="007F6B"/>
                </a:solidFill>
                <a:ln w="3820" cap="flat">
                  <a:noFill/>
                  <a:prstDash val="solid"/>
                  <a:miter/>
                </a:ln>
              </p:spPr>
              <p:txBody>
                <a:bodyPr rtlCol="0" anchor="ctr"/>
                <a:lstStyle/>
                <a:p>
                  <a:endParaRPr lang="en-GB"/>
                </a:p>
              </p:txBody>
            </p:sp>
            <p:sp>
              <p:nvSpPr>
                <p:cNvPr id="363" name="Free-form: Shape 362">
                  <a:extLst>
                    <a:ext uri="{FF2B5EF4-FFF2-40B4-BE49-F238E27FC236}">
                      <a16:creationId xmlns:a16="http://schemas.microsoft.com/office/drawing/2014/main" id="{DD2EA1BD-09E7-35B7-85FB-0545952F96C3}"/>
                    </a:ext>
                  </a:extLst>
                </p:cNvPr>
                <p:cNvSpPr/>
                <p:nvPr/>
              </p:nvSpPr>
              <p:spPr>
                <a:xfrm>
                  <a:off x="4324241" y="4347390"/>
                  <a:ext cx="104380" cy="68427"/>
                </a:xfrm>
                <a:custGeom>
                  <a:avLst/>
                  <a:gdLst>
                    <a:gd name="connsiteX0" fmla="*/ 104381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0"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64" name="Free-form: Shape 363">
                  <a:extLst>
                    <a:ext uri="{FF2B5EF4-FFF2-40B4-BE49-F238E27FC236}">
                      <a16:creationId xmlns:a16="http://schemas.microsoft.com/office/drawing/2014/main" id="{321EBCAE-56D7-6373-C9A4-945F3744EA12}"/>
                    </a:ext>
                  </a:extLst>
                </p:cNvPr>
                <p:cNvSpPr/>
                <p:nvPr/>
              </p:nvSpPr>
              <p:spPr>
                <a:xfrm>
                  <a:off x="4428622" y="4347390"/>
                  <a:ext cx="103692" cy="68427"/>
                </a:xfrm>
                <a:custGeom>
                  <a:avLst/>
                  <a:gdLst>
                    <a:gd name="connsiteX0" fmla="*/ 103654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54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54" y="61236"/>
                      </a:moveTo>
                      <a:lnTo>
                        <a:pt x="0" y="0"/>
                      </a:lnTo>
                      <a:lnTo>
                        <a:pt x="0" y="7191"/>
                      </a:lnTo>
                      <a:lnTo>
                        <a:pt x="103692" y="68427"/>
                      </a:lnTo>
                      <a:lnTo>
                        <a:pt x="103654" y="61236"/>
                      </a:lnTo>
                      <a:close/>
                    </a:path>
                  </a:pathLst>
                </a:custGeom>
                <a:solidFill>
                  <a:srgbClr val="007F6B"/>
                </a:solidFill>
                <a:ln w="3820" cap="flat">
                  <a:noFill/>
                  <a:prstDash val="solid"/>
                  <a:miter/>
                </a:ln>
              </p:spPr>
              <p:txBody>
                <a:bodyPr rtlCol="0" anchor="ctr"/>
                <a:lstStyle/>
                <a:p>
                  <a:endParaRPr lang="en-GB"/>
                </a:p>
              </p:txBody>
            </p:sp>
            <p:sp>
              <p:nvSpPr>
                <p:cNvPr id="365" name="Free-form: Shape 364">
                  <a:extLst>
                    <a:ext uri="{FF2B5EF4-FFF2-40B4-BE49-F238E27FC236}">
                      <a16:creationId xmlns:a16="http://schemas.microsoft.com/office/drawing/2014/main" id="{5FA51B39-4DF9-ADB6-AFF8-1FE7E4F353AE}"/>
                    </a:ext>
                  </a:extLst>
                </p:cNvPr>
                <p:cNvSpPr/>
                <p:nvPr/>
              </p:nvSpPr>
              <p:spPr>
                <a:xfrm>
                  <a:off x="4324241" y="4408626"/>
                  <a:ext cx="103692" cy="68465"/>
                </a:xfrm>
                <a:custGeom>
                  <a:avLst/>
                  <a:gdLst>
                    <a:gd name="connsiteX0" fmla="*/ 103692 w 103692"/>
                    <a:gd name="connsiteY0" fmla="*/ 61236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36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36"/>
                      </a:moveTo>
                      <a:lnTo>
                        <a:pt x="0" y="0"/>
                      </a:lnTo>
                      <a:lnTo>
                        <a:pt x="0" y="7191"/>
                      </a:lnTo>
                      <a:lnTo>
                        <a:pt x="103692"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366" name="Free-form: Shape 365">
                  <a:extLst>
                    <a:ext uri="{FF2B5EF4-FFF2-40B4-BE49-F238E27FC236}">
                      <a16:creationId xmlns:a16="http://schemas.microsoft.com/office/drawing/2014/main" id="{C0FE30C1-3DCC-E103-330C-25783ABA4F09}"/>
                    </a:ext>
                  </a:extLst>
                </p:cNvPr>
                <p:cNvSpPr/>
                <p:nvPr/>
              </p:nvSpPr>
              <p:spPr>
                <a:xfrm>
                  <a:off x="4427933" y="4408626"/>
                  <a:ext cx="104380" cy="68465"/>
                </a:xfrm>
                <a:custGeom>
                  <a:avLst/>
                  <a:gdLst>
                    <a:gd name="connsiteX0" fmla="*/ 104342 w 104380"/>
                    <a:gd name="connsiteY0" fmla="*/ 0 h 68465"/>
                    <a:gd name="connsiteX1" fmla="*/ 0 w 104380"/>
                    <a:gd name="connsiteY1" fmla="*/ 61236 h 68465"/>
                    <a:gd name="connsiteX2" fmla="*/ 0 w 104380"/>
                    <a:gd name="connsiteY2" fmla="*/ 68465 h 68465"/>
                    <a:gd name="connsiteX3" fmla="*/ 104381 w 104380"/>
                    <a:gd name="connsiteY3" fmla="*/ 7191 h 68465"/>
                    <a:gd name="connsiteX4" fmla="*/ 104342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2" y="0"/>
                      </a:moveTo>
                      <a:lnTo>
                        <a:pt x="0" y="61236"/>
                      </a:lnTo>
                      <a:lnTo>
                        <a:pt x="0" y="68465"/>
                      </a:lnTo>
                      <a:lnTo>
                        <a:pt x="104381" y="7191"/>
                      </a:lnTo>
                      <a:lnTo>
                        <a:pt x="104342" y="0"/>
                      </a:lnTo>
                      <a:close/>
                    </a:path>
                  </a:pathLst>
                </a:custGeom>
                <a:solidFill>
                  <a:srgbClr val="007F6B"/>
                </a:solidFill>
                <a:ln w="3820" cap="flat">
                  <a:noFill/>
                  <a:prstDash val="solid"/>
                  <a:miter/>
                </a:ln>
              </p:spPr>
              <p:txBody>
                <a:bodyPr rtlCol="0" anchor="ctr"/>
                <a:lstStyle/>
                <a:p>
                  <a:endParaRPr lang="en-GB"/>
                </a:p>
              </p:txBody>
            </p:sp>
            <p:sp>
              <p:nvSpPr>
                <p:cNvPr id="367" name="Free-form: Shape 366">
                  <a:extLst>
                    <a:ext uri="{FF2B5EF4-FFF2-40B4-BE49-F238E27FC236}">
                      <a16:creationId xmlns:a16="http://schemas.microsoft.com/office/drawing/2014/main" id="{7D19253F-0C64-7706-3523-60616A13149A}"/>
                    </a:ext>
                  </a:extLst>
                </p:cNvPr>
                <p:cNvSpPr/>
                <p:nvPr/>
              </p:nvSpPr>
              <p:spPr>
                <a:xfrm>
                  <a:off x="4317433" y="4408626"/>
                  <a:ext cx="110500" cy="72443"/>
                </a:xfrm>
                <a:custGeom>
                  <a:avLst/>
                  <a:gdLst>
                    <a:gd name="connsiteX0" fmla="*/ 110462 w 110500"/>
                    <a:gd name="connsiteY0" fmla="*/ 65253 h 72443"/>
                    <a:gd name="connsiteX1" fmla="*/ 0 w 110500"/>
                    <a:gd name="connsiteY1" fmla="*/ 0 h 72443"/>
                    <a:gd name="connsiteX2" fmla="*/ 38 w 110500"/>
                    <a:gd name="connsiteY2" fmla="*/ 7191 h 72443"/>
                    <a:gd name="connsiteX3" fmla="*/ 110501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38"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368" name="Free-form: Shape 367">
                  <a:extLst>
                    <a:ext uri="{FF2B5EF4-FFF2-40B4-BE49-F238E27FC236}">
                      <a16:creationId xmlns:a16="http://schemas.microsoft.com/office/drawing/2014/main" id="{CF0D2F61-125C-1829-4455-86BF458C13C1}"/>
                    </a:ext>
                  </a:extLst>
                </p:cNvPr>
                <p:cNvSpPr/>
                <p:nvPr/>
              </p:nvSpPr>
              <p:spPr>
                <a:xfrm>
                  <a:off x="4427895" y="4408626"/>
                  <a:ext cx="111227" cy="72443"/>
                </a:xfrm>
                <a:custGeom>
                  <a:avLst/>
                  <a:gdLst>
                    <a:gd name="connsiteX0" fmla="*/ 111189 w 111227"/>
                    <a:gd name="connsiteY0" fmla="*/ 0 h 72443"/>
                    <a:gd name="connsiteX1" fmla="*/ 0 w 111227"/>
                    <a:gd name="connsiteY1" fmla="*/ 65253 h 72443"/>
                    <a:gd name="connsiteX2" fmla="*/ 38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53"/>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369" name="Free-form: Shape 368">
                  <a:extLst>
                    <a:ext uri="{FF2B5EF4-FFF2-40B4-BE49-F238E27FC236}">
                      <a16:creationId xmlns:a16="http://schemas.microsoft.com/office/drawing/2014/main" id="{7A9A9B74-362A-4612-5CE3-063D4971ADDB}"/>
                    </a:ext>
                  </a:extLst>
                </p:cNvPr>
                <p:cNvSpPr/>
                <p:nvPr/>
              </p:nvSpPr>
              <p:spPr>
                <a:xfrm>
                  <a:off x="4317433" y="4343374"/>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808 w 221651"/>
                    <a:gd name="connsiteY5" fmla="*/ 65252 h 130504"/>
                    <a:gd name="connsiteX6" fmla="*/ 111189 w 221651"/>
                    <a:gd name="connsiteY6" fmla="*/ 3978 h 130504"/>
                    <a:gd name="connsiteX7" fmla="*/ 214881 w 221651"/>
                    <a:gd name="connsiteY7" fmla="*/ 65252 h 130504"/>
                    <a:gd name="connsiteX8" fmla="*/ 110501 w 221651"/>
                    <a:gd name="connsiteY8" fmla="*/ 126488 h 130504"/>
                    <a:gd name="connsiteX9" fmla="*/ 6808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808" y="65252"/>
                      </a:moveTo>
                      <a:lnTo>
                        <a:pt x="111189" y="3978"/>
                      </a:lnTo>
                      <a:lnTo>
                        <a:pt x="214881" y="65252"/>
                      </a:lnTo>
                      <a:lnTo>
                        <a:pt x="110501" y="126488"/>
                      </a:lnTo>
                      <a:lnTo>
                        <a:pt x="6808" y="65252"/>
                      </a:lnTo>
                      <a:close/>
                    </a:path>
                  </a:pathLst>
                </a:custGeom>
                <a:solidFill>
                  <a:srgbClr val="007F6B"/>
                </a:solidFill>
                <a:ln w="3820" cap="flat">
                  <a:noFill/>
                  <a:prstDash val="solid"/>
                  <a:miter/>
                </a:ln>
              </p:spPr>
              <p:txBody>
                <a:bodyPr rtlCol="0" anchor="ctr"/>
                <a:lstStyle/>
                <a:p>
                  <a:endParaRPr lang="en-GB"/>
                </a:p>
              </p:txBody>
            </p:sp>
            <p:sp>
              <p:nvSpPr>
                <p:cNvPr id="370" name="Free-form: Shape 369">
                  <a:extLst>
                    <a:ext uri="{FF2B5EF4-FFF2-40B4-BE49-F238E27FC236}">
                      <a16:creationId xmlns:a16="http://schemas.microsoft.com/office/drawing/2014/main" id="{08A3E9E7-ADA4-ABF4-86C7-20A8B105DA4D}"/>
                    </a:ext>
                  </a:extLst>
                </p:cNvPr>
                <p:cNvSpPr/>
                <p:nvPr/>
              </p:nvSpPr>
              <p:spPr>
                <a:xfrm>
                  <a:off x="4185666" y="4428707"/>
                  <a:ext cx="104380" cy="68427"/>
                </a:xfrm>
                <a:custGeom>
                  <a:avLst/>
                  <a:gdLst>
                    <a:gd name="connsiteX0" fmla="*/ 104381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0"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71" name="Free-form: Shape 370">
                  <a:extLst>
                    <a:ext uri="{FF2B5EF4-FFF2-40B4-BE49-F238E27FC236}">
                      <a16:creationId xmlns:a16="http://schemas.microsoft.com/office/drawing/2014/main" id="{637A7246-4D3A-2DB9-D2FC-536ADC97C68E}"/>
                    </a:ext>
                  </a:extLst>
                </p:cNvPr>
                <p:cNvSpPr/>
                <p:nvPr/>
              </p:nvSpPr>
              <p:spPr>
                <a:xfrm>
                  <a:off x="4290047" y="4428707"/>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372" name="Free-form: Shape 371">
                  <a:extLst>
                    <a:ext uri="{FF2B5EF4-FFF2-40B4-BE49-F238E27FC236}">
                      <a16:creationId xmlns:a16="http://schemas.microsoft.com/office/drawing/2014/main" id="{4650420E-3AAE-A412-FAD8-27C33061CADC}"/>
                    </a:ext>
                  </a:extLst>
                </p:cNvPr>
                <p:cNvSpPr/>
                <p:nvPr/>
              </p:nvSpPr>
              <p:spPr>
                <a:xfrm>
                  <a:off x="4185666" y="4489943"/>
                  <a:ext cx="103730" cy="68465"/>
                </a:xfrm>
                <a:custGeom>
                  <a:avLst/>
                  <a:gdLst>
                    <a:gd name="connsiteX0" fmla="*/ 103692 w 103730"/>
                    <a:gd name="connsiteY0" fmla="*/ 61236 h 68465"/>
                    <a:gd name="connsiteX1" fmla="*/ 0 w 103730"/>
                    <a:gd name="connsiteY1" fmla="*/ 0 h 68465"/>
                    <a:gd name="connsiteX2" fmla="*/ 0 w 103730"/>
                    <a:gd name="connsiteY2" fmla="*/ 7191 h 68465"/>
                    <a:gd name="connsiteX3" fmla="*/ 103731 w 103730"/>
                    <a:gd name="connsiteY3" fmla="*/ 68465 h 68465"/>
                    <a:gd name="connsiteX4" fmla="*/ 103692 w 103730"/>
                    <a:gd name="connsiteY4" fmla="*/ 61236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36"/>
                      </a:moveTo>
                      <a:lnTo>
                        <a:pt x="0" y="0"/>
                      </a:lnTo>
                      <a:lnTo>
                        <a:pt x="0" y="7191"/>
                      </a:lnTo>
                      <a:lnTo>
                        <a:pt x="103731"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373" name="Free-form: Shape 372">
                  <a:extLst>
                    <a:ext uri="{FF2B5EF4-FFF2-40B4-BE49-F238E27FC236}">
                      <a16:creationId xmlns:a16="http://schemas.microsoft.com/office/drawing/2014/main" id="{39F31EA2-C345-C844-76E6-0F5B14049DBF}"/>
                    </a:ext>
                  </a:extLst>
                </p:cNvPr>
                <p:cNvSpPr/>
                <p:nvPr/>
              </p:nvSpPr>
              <p:spPr>
                <a:xfrm>
                  <a:off x="4289358" y="4489943"/>
                  <a:ext cx="104380" cy="68465"/>
                </a:xfrm>
                <a:custGeom>
                  <a:avLst/>
                  <a:gdLst>
                    <a:gd name="connsiteX0" fmla="*/ 104381 w 104380"/>
                    <a:gd name="connsiteY0" fmla="*/ 0 h 68465"/>
                    <a:gd name="connsiteX1" fmla="*/ 0 w 104380"/>
                    <a:gd name="connsiteY1" fmla="*/ 61236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36"/>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74" name="Free-form: Shape 373">
                  <a:extLst>
                    <a:ext uri="{FF2B5EF4-FFF2-40B4-BE49-F238E27FC236}">
                      <a16:creationId xmlns:a16="http://schemas.microsoft.com/office/drawing/2014/main" id="{D5E5D7B2-D1B2-219B-4904-288CF66F887D}"/>
                    </a:ext>
                  </a:extLst>
                </p:cNvPr>
                <p:cNvSpPr/>
                <p:nvPr/>
              </p:nvSpPr>
              <p:spPr>
                <a:xfrm>
                  <a:off x="4178857" y="4424691"/>
                  <a:ext cx="221651" cy="130504"/>
                </a:xfrm>
                <a:custGeom>
                  <a:avLst/>
                  <a:gdLst>
                    <a:gd name="connsiteX0" fmla="*/ 111189 w 221651"/>
                    <a:gd name="connsiteY0" fmla="*/ 0 h 130504"/>
                    <a:gd name="connsiteX1" fmla="*/ 0 w 221651"/>
                    <a:gd name="connsiteY1" fmla="*/ 65253 h 130504"/>
                    <a:gd name="connsiteX2" fmla="*/ 110463 w 221651"/>
                    <a:gd name="connsiteY2" fmla="*/ 130505 h 130504"/>
                    <a:gd name="connsiteX3" fmla="*/ 221651 w 221651"/>
                    <a:gd name="connsiteY3" fmla="*/ 65253 h 130504"/>
                    <a:gd name="connsiteX4" fmla="*/ 111189 w 221651"/>
                    <a:gd name="connsiteY4" fmla="*/ 0 h 130504"/>
                    <a:gd name="connsiteX5" fmla="*/ 6808 w 221651"/>
                    <a:gd name="connsiteY5" fmla="*/ 65253 h 130504"/>
                    <a:gd name="connsiteX6" fmla="*/ 111189 w 221651"/>
                    <a:gd name="connsiteY6" fmla="*/ 3978 h 130504"/>
                    <a:gd name="connsiteX7" fmla="*/ 214882 w 221651"/>
                    <a:gd name="connsiteY7" fmla="*/ 65253 h 130504"/>
                    <a:gd name="connsiteX8" fmla="*/ 110501 w 221651"/>
                    <a:gd name="connsiteY8" fmla="*/ 126489 h 130504"/>
                    <a:gd name="connsiteX9" fmla="*/ 6808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3" y="130505"/>
                      </a:lnTo>
                      <a:lnTo>
                        <a:pt x="221651" y="65253"/>
                      </a:lnTo>
                      <a:lnTo>
                        <a:pt x="111189" y="0"/>
                      </a:lnTo>
                      <a:close/>
                      <a:moveTo>
                        <a:pt x="6808" y="65253"/>
                      </a:moveTo>
                      <a:lnTo>
                        <a:pt x="111189" y="3978"/>
                      </a:lnTo>
                      <a:lnTo>
                        <a:pt x="214882" y="65253"/>
                      </a:lnTo>
                      <a:lnTo>
                        <a:pt x="110501" y="126489"/>
                      </a:lnTo>
                      <a:lnTo>
                        <a:pt x="6808" y="65253"/>
                      </a:lnTo>
                      <a:close/>
                    </a:path>
                  </a:pathLst>
                </a:custGeom>
                <a:solidFill>
                  <a:srgbClr val="007F6B"/>
                </a:solidFill>
                <a:ln w="3820" cap="flat">
                  <a:noFill/>
                  <a:prstDash val="solid"/>
                  <a:miter/>
                </a:ln>
              </p:spPr>
              <p:txBody>
                <a:bodyPr rtlCol="0" anchor="ctr"/>
                <a:lstStyle/>
                <a:p>
                  <a:endParaRPr lang="en-GB"/>
                </a:p>
              </p:txBody>
            </p:sp>
            <p:sp>
              <p:nvSpPr>
                <p:cNvPr id="375" name="Free-form: Shape 374">
                  <a:extLst>
                    <a:ext uri="{FF2B5EF4-FFF2-40B4-BE49-F238E27FC236}">
                      <a16:creationId xmlns:a16="http://schemas.microsoft.com/office/drawing/2014/main" id="{0C3BF9B1-2119-FFB4-3348-DA85DF8D39E5}"/>
                    </a:ext>
                  </a:extLst>
                </p:cNvPr>
                <p:cNvSpPr/>
                <p:nvPr/>
              </p:nvSpPr>
              <p:spPr>
                <a:xfrm>
                  <a:off x="4178857" y="4489943"/>
                  <a:ext cx="110500" cy="72442"/>
                </a:xfrm>
                <a:custGeom>
                  <a:avLst/>
                  <a:gdLst>
                    <a:gd name="connsiteX0" fmla="*/ 110463 w 110500"/>
                    <a:gd name="connsiteY0" fmla="*/ 65252 h 72442"/>
                    <a:gd name="connsiteX1" fmla="*/ 0 w 110500"/>
                    <a:gd name="connsiteY1" fmla="*/ 0 h 72442"/>
                    <a:gd name="connsiteX2" fmla="*/ 38 w 110500"/>
                    <a:gd name="connsiteY2" fmla="*/ 7191 h 72442"/>
                    <a:gd name="connsiteX3" fmla="*/ 110501 w 110500"/>
                    <a:gd name="connsiteY3" fmla="*/ 72443 h 72442"/>
                    <a:gd name="connsiteX4" fmla="*/ 110463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3" y="65252"/>
                      </a:moveTo>
                      <a:lnTo>
                        <a:pt x="0" y="0"/>
                      </a:lnTo>
                      <a:lnTo>
                        <a:pt x="38" y="7191"/>
                      </a:lnTo>
                      <a:lnTo>
                        <a:pt x="110501" y="72443"/>
                      </a:lnTo>
                      <a:lnTo>
                        <a:pt x="110463" y="65252"/>
                      </a:lnTo>
                      <a:close/>
                    </a:path>
                  </a:pathLst>
                </a:custGeom>
                <a:solidFill>
                  <a:srgbClr val="007F6B"/>
                </a:solidFill>
                <a:ln w="3820" cap="flat">
                  <a:noFill/>
                  <a:prstDash val="solid"/>
                  <a:miter/>
                </a:ln>
              </p:spPr>
              <p:txBody>
                <a:bodyPr rtlCol="0" anchor="ctr"/>
                <a:lstStyle/>
                <a:p>
                  <a:endParaRPr lang="en-GB"/>
                </a:p>
              </p:txBody>
            </p:sp>
            <p:sp>
              <p:nvSpPr>
                <p:cNvPr id="376" name="Free-form: Shape 375">
                  <a:extLst>
                    <a:ext uri="{FF2B5EF4-FFF2-40B4-BE49-F238E27FC236}">
                      <a16:creationId xmlns:a16="http://schemas.microsoft.com/office/drawing/2014/main" id="{3C14B403-77F9-679E-BD40-A4319CF989D3}"/>
                    </a:ext>
                  </a:extLst>
                </p:cNvPr>
                <p:cNvSpPr/>
                <p:nvPr/>
              </p:nvSpPr>
              <p:spPr>
                <a:xfrm>
                  <a:off x="4289320" y="4489943"/>
                  <a:ext cx="111227" cy="72442"/>
                </a:xfrm>
                <a:custGeom>
                  <a:avLst/>
                  <a:gdLst>
                    <a:gd name="connsiteX0" fmla="*/ 111189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52"/>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377" name="Free-form: Shape 376">
                  <a:extLst>
                    <a:ext uri="{FF2B5EF4-FFF2-40B4-BE49-F238E27FC236}">
                      <a16:creationId xmlns:a16="http://schemas.microsoft.com/office/drawing/2014/main" id="{A7C6BB6A-331E-68DB-1515-0B56EC510EBE}"/>
                    </a:ext>
                  </a:extLst>
                </p:cNvPr>
                <p:cNvSpPr/>
                <p:nvPr/>
              </p:nvSpPr>
              <p:spPr>
                <a:xfrm>
                  <a:off x="4047091" y="4510024"/>
                  <a:ext cx="104380" cy="68465"/>
                </a:xfrm>
                <a:custGeom>
                  <a:avLst/>
                  <a:gdLst>
                    <a:gd name="connsiteX0" fmla="*/ 104381 w 104380"/>
                    <a:gd name="connsiteY0" fmla="*/ 0 h 68465"/>
                    <a:gd name="connsiteX1" fmla="*/ 0 w 104380"/>
                    <a:gd name="connsiteY1" fmla="*/ 61236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36"/>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78" name="Free-form: Shape 377">
                  <a:extLst>
                    <a:ext uri="{FF2B5EF4-FFF2-40B4-BE49-F238E27FC236}">
                      <a16:creationId xmlns:a16="http://schemas.microsoft.com/office/drawing/2014/main" id="{6E5197B9-3CAE-791F-EB88-4C069B358953}"/>
                    </a:ext>
                  </a:extLst>
                </p:cNvPr>
                <p:cNvSpPr/>
                <p:nvPr/>
              </p:nvSpPr>
              <p:spPr>
                <a:xfrm>
                  <a:off x="4151471" y="4510024"/>
                  <a:ext cx="103692" cy="68465"/>
                </a:xfrm>
                <a:custGeom>
                  <a:avLst/>
                  <a:gdLst>
                    <a:gd name="connsiteX0" fmla="*/ 103692 w 103692"/>
                    <a:gd name="connsiteY0" fmla="*/ 61236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36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36"/>
                      </a:moveTo>
                      <a:lnTo>
                        <a:pt x="0" y="0"/>
                      </a:lnTo>
                      <a:lnTo>
                        <a:pt x="0" y="7191"/>
                      </a:lnTo>
                      <a:lnTo>
                        <a:pt x="103692"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379" name="Free-form: Shape 378">
                  <a:extLst>
                    <a:ext uri="{FF2B5EF4-FFF2-40B4-BE49-F238E27FC236}">
                      <a16:creationId xmlns:a16="http://schemas.microsoft.com/office/drawing/2014/main" id="{CBA61754-C496-4C45-1A9E-2786BC7B7E6C}"/>
                    </a:ext>
                  </a:extLst>
                </p:cNvPr>
                <p:cNvSpPr/>
                <p:nvPr/>
              </p:nvSpPr>
              <p:spPr>
                <a:xfrm>
                  <a:off x="4047091" y="4571260"/>
                  <a:ext cx="103730" cy="68465"/>
                </a:xfrm>
                <a:custGeom>
                  <a:avLst/>
                  <a:gdLst>
                    <a:gd name="connsiteX0" fmla="*/ 103692 w 103730"/>
                    <a:gd name="connsiteY0" fmla="*/ 61275 h 68465"/>
                    <a:gd name="connsiteX1" fmla="*/ 0 w 103730"/>
                    <a:gd name="connsiteY1" fmla="*/ 0 h 68465"/>
                    <a:gd name="connsiteX2" fmla="*/ 38 w 103730"/>
                    <a:gd name="connsiteY2" fmla="*/ 7229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229"/>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380" name="Free-form: Shape 379">
                  <a:extLst>
                    <a:ext uri="{FF2B5EF4-FFF2-40B4-BE49-F238E27FC236}">
                      <a16:creationId xmlns:a16="http://schemas.microsoft.com/office/drawing/2014/main" id="{540E9DEB-5F27-6A8F-1982-F2E14F840D6B}"/>
                    </a:ext>
                  </a:extLst>
                </p:cNvPr>
                <p:cNvSpPr/>
                <p:nvPr/>
              </p:nvSpPr>
              <p:spPr>
                <a:xfrm>
                  <a:off x="4150783" y="4571260"/>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229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229"/>
                      </a:lnTo>
                      <a:lnTo>
                        <a:pt x="104381" y="0"/>
                      </a:lnTo>
                      <a:close/>
                    </a:path>
                  </a:pathLst>
                </a:custGeom>
                <a:solidFill>
                  <a:srgbClr val="007F6B"/>
                </a:solidFill>
                <a:ln w="3820" cap="flat">
                  <a:noFill/>
                  <a:prstDash val="solid"/>
                  <a:miter/>
                </a:ln>
              </p:spPr>
              <p:txBody>
                <a:bodyPr rtlCol="0" anchor="ctr"/>
                <a:lstStyle/>
                <a:p>
                  <a:endParaRPr lang="en-GB"/>
                </a:p>
              </p:txBody>
            </p:sp>
            <p:sp>
              <p:nvSpPr>
                <p:cNvPr id="381" name="Free-form: Shape 380">
                  <a:extLst>
                    <a:ext uri="{FF2B5EF4-FFF2-40B4-BE49-F238E27FC236}">
                      <a16:creationId xmlns:a16="http://schemas.microsoft.com/office/drawing/2014/main" id="{3DC95E0C-89C6-3997-57F0-669C70B14BB0}"/>
                    </a:ext>
                  </a:extLst>
                </p:cNvPr>
                <p:cNvSpPr/>
                <p:nvPr/>
              </p:nvSpPr>
              <p:spPr>
                <a:xfrm>
                  <a:off x="4040321" y="4571260"/>
                  <a:ext cx="110462" cy="72442"/>
                </a:xfrm>
                <a:custGeom>
                  <a:avLst/>
                  <a:gdLst>
                    <a:gd name="connsiteX0" fmla="*/ 110462 w 110462"/>
                    <a:gd name="connsiteY0" fmla="*/ 65252 h 72442"/>
                    <a:gd name="connsiteX1" fmla="*/ 0 w 110462"/>
                    <a:gd name="connsiteY1" fmla="*/ 0 h 72442"/>
                    <a:gd name="connsiteX2" fmla="*/ 0 w 110462"/>
                    <a:gd name="connsiteY2" fmla="*/ 7229 h 72442"/>
                    <a:gd name="connsiteX3" fmla="*/ 110462 w 110462"/>
                    <a:gd name="connsiteY3" fmla="*/ 72443 h 72442"/>
                    <a:gd name="connsiteX4" fmla="*/ 110462 w 110462"/>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2">
                      <a:moveTo>
                        <a:pt x="110462" y="65252"/>
                      </a:moveTo>
                      <a:lnTo>
                        <a:pt x="0" y="0"/>
                      </a:lnTo>
                      <a:lnTo>
                        <a:pt x="0" y="7229"/>
                      </a:lnTo>
                      <a:lnTo>
                        <a:pt x="110462"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382" name="Free-form: Shape 381">
                  <a:extLst>
                    <a:ext uri="{FF2B5EF4-FFF2-40B4-BE49-F238E27FC236}">
                      <a16:creationId xmlns:a16="http://schemas.microsoft.com/office/drawing/2014/main" id="{44412E99-5DFF-FA63-5FE2-125BEB1B9E90}"/>
                    </a:ext>
                  </a:extLst>
                </p:cNvPr>
                <p:cNvSpPr/>
                <p:nvPr/>
              </p:nvSpPr>
              <p:spPr>
                <a:xfrm>
                  <a:off x="4150783" y="4571260"/>
                  <a:ext cx="111189" cy="72442"/>
                </a:xfrm>
                <a:custGeom>
                  <a:avLst/>
                  <a:gdLst>
                    <a:gd name="connsiteX0" fmla="*/ 111151 w 111189"/>
                    <a:gd name="connsiteY0" fmla="*/ 0 h 72442"/>
                    <a:gd name="connsiteX1" fmla="*/ 0 w 111189"/>
                    <a:gd name="connsiteY1" fmla="*/ 65252 h 72442"/>
                    <a:gd name="connsiteX2" fmla="*/ 0 w 111189"/>
                    <a:gd name="connsiteY2" fmla="*/ 72443 h 72442"/>
                    <a:gd name="connsiteX3" fmla="*/ 111189 w 111189"/>
                    <a:gd name="connsiteY3" fmla="*/ 7229 h 72442"/>
                    <a:gd name="connsiteX4" fmla="*/ 111151 w 111189"/>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2">
                      <a:moveTo>
                        <a:pt x="111151" y="0"/>
                      </a:moveTo>
                      <a:lnTo>
                        <a:pt x="0" y="65252"/>
                      </a:lnTo>
                      <a:lnTo>
                        <a:pt x="0" y="72443"/>
                      </a:lnTo>
                      <a:lnTo>
                        <a:pt x="111189" y="7229"/>
                      </a:lnTo>
                      <a:lnTo>
                        <a:pt x="111151" y="0"/>
                      </a:lnTo>
                      <a:close/>
                    </a:path>
                  </a:pathLst>
                </a:custGeom>
                <a:solidFill>
                  <a:srgbClr val="007F6B"/>
                </a:solidFill>
                <a:ln w="3820" cap="flat">
                  <a:noFill/>
                  <a:prstDash val="solid"/>
                  <a:miter/>
                </a:ln>
              </p:spPr>
              <p:txBody>
                <a:bodyPr rtlCol="0" anchor="ctr"/>
                <a:lstStyle/>
                <a:p>
                  <a:endParaRPr lang="en-GB"/>
                </a:p>
              </p:txBody>
            </p:sp>
            <p:sp>
              <p:nvSpPr>
                <p:cNvPr id="383" name="Free-form: Shape 382">
                  <a:extLst>
                    <a:ext uri="{FF2B5EF4-FFF2-40B4-BE49-F238E27FC236}">
                      <a16:creationId xmlns:a16="http://schemas.microsoft.com/office/drawing/2014/main" id="{5320465A-EFD3-7FFB-F0B5-AE462628EB82}"/>
                    </a:ext>
                  </a:extLst>
                </p:cNvPr>
                <p:cNvSpPr/>
                <p:nvPr/>
              </p:nvSpPr>
              <p:spPr>
                <a:xfrm>
                  <a:off x="4040321" y="4506007"/>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770 w 221651"/>
                    <a:gd name="connsiteY5" fmla="*/ 65253 h 130504"/>
                    <a:gd name="connsiteX6" fmla="*/ 111151 w 221651"/>
                    <a:gd name="connsiteY6" fmla="*/ 4016 h 130504"/>
                    <a:gd name="connsiteX7" fmla="*/ 214843 w 221651"/>
                    <a:gd name="connsiteY7" fmla="*/ 65253 h 130504"/>
                    <a:gd name="connsiteX8" fmla="*/ 110462 w 221651"/>
                    <a:gd name="connsiteY8" fmla="*/ 126527 h 130504"/>
                    <a:gd name="connsiteX9" fmla="*/ 6770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770" y="65253"/>
                      </a:moveTo>
                      <a:lnTo>
                        <a:pt x="111151" y="4016"/>
                      </a:lnTo>
                      <a:lnTo>
                        <a:pt x="214843" y="65253"/>
                      </a:lnTo>
                      <a:lnTo>
                        <a:pt x="110462" y="126527"/>
                      </a:lnTo>
                      <a:lnTo>
                        <a:pt x="6770" y="65253"/>
                      </a:lnTo>
                      <a:close/>
                    </a:path>
                  </a:pathLst>
                </a:custGeom>
                <a:solidFill>
                  <a:srgbClr val="007F6B"/>
                </a:solidFill>
                <a:ln w="3820" cap="flat">
                  <a:noFill/>
                  <a:prstDash val="solid"/>
                  <a:miter/>
                </a:ln>
              </p:spPr>
              <p:txBody>
                <a:bodyPr rtlCol="0" anchor="ctr"/>
                <a:lstStyle/>
                <a:p>
                  <a:endParaRPr lang="en-GB"/>
                </a:p>
              </p:txBody>
            </p:sp>
            <p:sp>
              <p:nvSpPr>
                <p:cNvPr id="384" name="Free-form: Shape 383">
                  <a:extLst>
                    <a:ext uri="{FF2B5EF4-FFF2-40B4-BE49-F238E27FC236}">
                      <a16:creationId xmlns:a16="http://schemas.microsoft.com/office/drawing/2014/main" id="{2BF40612-2FD2-B97E-F5EA-E38A8CA95215}"/>
                    </a:ext>
                  </a:extLst>
                </p:cNvPr>
                <p:cNvSpPr/>
                <p:nvPr/>
              </p:nvSpPr>
              <p:spPr>
                <a:xfrm>
                  <a:off x="3908515" y="4591341"/>
                  <a:ext cx="104419" cy="68427"/>
                </a:xfrm>
                <a:custGeom>
                  <a:avLst/>
                  <a:gdLst>
                    <a:gd name="connsiteX0" fmla="*/ 104381 w 104419"/>
                    <a:gd name="connsiteY0" fmla="*/ 0 h 68427"/>
                    <a:gd name="connsiteX1" fmla="*/ 0 w 104419"/>
                    <a:gd name="connsiteY1" fmla="*/ 61275 h 68427"/>
                    <a:gd name="connsiteX2" fmla="*/ 38 w 104419"/>
                    <a:gd name="connsiteY2" fmla="*/ 68427 h 68427"/>
                    <a:gd name="connsiteX3" fmla="*/ 104419 w 104419"/>
                    <a:gd name="connsiteY3" fmla="*/ 7191 h 68427"/>
                    <a:gd name="connsiteX4" fmla="*/ 104381 w 104419"/>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27">
                      <a:moveTo>
                        <a:pt x="104381" y="0"/>
                      </a:moveTo>
                      <a:lnTo>
                        <a:pt x="0" y="61275"/>
                      </a:lnTo>
                      <a:lnTo>
                        <a:pt x="38" y="68427"/>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385" name="Free-form: Shape 384">
                  <a:extLst>
                    <a:ext uri="{FF2B5EF4-FFF2-40B4-BE49-F238E27FC236}">
                      <a16:creationId xmlns:a16="http://schemas.microsoft.com/office/drawing/2014/main" id="{2E77599F-FE98-3C1E-C23A-FAF3D04B46F6}"/>
                    </a:ext>
                  </a:extLst>
                </p:cNvPr>
                <p:cNvSpPr/>
                <p:nvPr/>
              </p:nvSpPr>
              <p:spPr>
                <a:xfrm>
                  <a:off x="4012896" y="4591341"/>
                  <a:ext cx="103730" cy="68427"/>
                </a:xfrm>
                <a:custGeom>
                  <a:avLst/>
                  <a:gdLst>
                    <a:gd name="connsiteX0" fmla="*/ 103692 w 103730"/>
                    <a:gd name="connsiteY0" fmla="*/ 61275 h 68427"/>
                    <a:gd name="connsiteX1" fmla="*/ 0 w 103730"/>
                    <a:gd name="connsiteY1" fmla="*/ 0 h 68427"/>
                    <a:gd name="connsiteX2" fmla="*/ 38 w 103730"/>
                    <a:gd name="connsiteY2" fmla="*/ 7191 h 68427"/>
                    <a:gd name="connsiteX3" fmla="*/ 103731 w 103730"/>
                    <a:gd name="connsiteY3" fmla="*/ 68427 h 68427"/>
                    <a:gd name="connsiteX4" fmla="*/ 103692 w 103730"/>
                    <a:gd name="connsiteY4" fmla="*/ 61275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75"/>
                      </a:moveTo>
                      <a:lnTo>
                        <a:pt x="0" y="0"/>
                      </a:lnTo>
                      <a:lnTo>
                        <a:pt x="38" y="7191"/>
                      </a:lnTo>
                      <a:lnTo>
                        <a:pt x="103731" y="68427"/>
                      </a:lnTo>
                      <a:lnTo>
                        <a:pt x="103692" y="61275"/>
                      </a:lnTo>
                      <a:close/>
                    </a:path>
                  </a:pathLst>
                </a:custGeom>
                <a:solidFill>
                  <a:srgbClr val="007F6B"/>
                </a:solidFill>
                <a:ln w="3820" cap="flat">
                  <a:noFill/>
                  <a:prstDash val="solid"/>
                  <a:miter/>
                </a:ln>
              </p:spPr>
              <p:txBody>
                <a:bodyPr rtlCol="0" anchor="ctr"/>
                <a:lstStyle/>
                <a:p>
                  <a:endParaRPr lang="en-GB"/>
                </a:p>
              </p:txBody>
            </p:sp>
            <p:sp>
              <p:nvSpPr>
                <p:cNvPr id="386" name="Free-form: Shape 385">
                  <a:extLst>
                    <a:ext uri="{FF2B5EF4-FFF2-40B4-BE49-F238E27FC236}">
                      <a16:creationId xmlns:a16="http://schemas.microsoft.com/office/drawing/2014/main" id="{ACA21E52-166C-DCB8-1813-97555DA70E95}"/>
                    </a:ext>
                  </a:extLst>
                </p:cNvPr>
                <p:cNvSpPr/>
                <p:nvPr/>
              </p:nvSpPr>
              <p:spPr>
                <a:xfrm>
                  <a:off x="3908515" y="4652615"/>
                  <a:ext cx="103730" cy="68427"/>
                </a:xfrm>
                <a:custGeom>
                  <a:avLst/>
                  <a:gdLst>
                    <a:gd name="connsiteX0" fmla="*/ 103692 w 103730"/>
                    <a:gd name="connsiteY0" fmla="*/ 61236 h 68427"/>
                    <a:gd name="connsiteX1" fmla="*/ 0 w 103730"/>
                    <a:gd name="connsiteY1" fmla="*/ 0 h 68427"/>
                    <a:gd name="connsiteX2" fmla="*/ 38 w 103730"/>
                    <a:gd name="connsiteY2" fmla="*/ 7152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38" y="7152"/>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387" name="Free-form: Shape 386">
                  <a:extLst>
                    <a:ext uri="{FF2B5EF4-FFF2-40B4-BE49-F238E27FC236}">
                      <a16:creationId xmlns:a16="http://schemas.microsoft.com/office/drawing/2014/main" id="{CD8696FA-C8CB-F98D-7EAD-CC17E22CFB75}"/>
                    </a:ext>
                  </a:extLst>
                </p:cNvPr>
                <p:cNvSpPr/>
                <p:nvPr/>
              </p:nvSpPr>
              <p:spPr>
                <a:xfrm>
                  <a:off x="4012208" y="4652615"/>
                  <a:ext cx="104419" cy="68427"/>
                </a:xfrm>
                <a:custGeom>
                  <a:avLst/>
                  <a:gdLst>
                    <a:gd name="connsiteX0" fmla="*/ 104381 w 104419"/>
                    <a:gd name="connsiteY0" fmla="*/ 0 h 68427"/>
                    <a:gd name="connsiteX1" fmla="*/ 0 w 104419"/>
                    <a:gd name="connsiteY1" fmla="*/ 61236 h 68427"/>
                    <a:gd name="connsiteX2" fmla="*/ 38 w 104419"/>
                    <a:gd name="connsiteY2" fmla="*/ 68427 h 68427"/>
                    <a:gd name="connsiteX3" fmla="*/ 104419 w 104419"/>
                    <a:gd name="connsiteY3" fmla="*/ 7152 h 68427"/>
                    <a:gd name="connsiteX4" fmla="*/ 104381 w 104419"/>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27">
                      <a:moveTo>
                        <a:pt x="104381" y="0"/>
                      </a:moveTo>
                      <a:lnTo>
                        <a:pt x="0" y="61236"/>
                      </a:lnTo>
                      <a:lnTo>
                        <a:pt x="38" y="68427"/>
                      </a:lnTo>
                      <a:lnTo>
                        <a:pt x="104419" y="7152"/>
                      </a:lnTo>
                      <a:lnTo>
                        <a:pt x="104381" y="0"/>
                      </a:lnTo>
                      <a:close/>
                    </a:path>
                  </a:pathLst>
                </a:custGeom>
                <a:solidFill>
                  <a:srgbClr val="007F6B"/>
                </a:solidFill>
                <a:ln w="3820" cap="flat">
                  <a:noFill/>
                  <a:prstDash val="solid"/>
                  <a:miter/>
                </a:ln>
              </p:spPr>
              <p:txBody>
                <a:bodyPr rtlCol="0" anchor="ctr"/>
                <a:lstStyle/>
                <a:p>
                  <a:endParaRPr lang="en-GB"/>
                </a:p>
              </p:txBody>
            </p:sp>
            <p:sp>
              <p:nvSpPr>
                <p:cNvPr id="388" name="Free-form: Shape 387">
                  <a:extLst>
                    <a:ext uri="{FF2B5EF4-FFF2-40B4-BE49-F238E27FC236}">
                      <a16:creationId xmlns:a16="http://schemas.microsoft.com/office/drawing/2014/main" id="{297EC6A8-44D7-7886-A465-0ADCC28D8A93}"/>
                    </a:ext>
                  </a:extLst>
                </p:cNvPr>
                <p:cNvSpPr/>
                <p:nvPr/>
              </p:nvSpPr>
              <p:spPr>
                <a:xfrm>
                  <a:off x="3901745" y="4652615"/>
                  <a:ext cx="110462" cy="72442"/>
                </a:xfrm>
                <a:custGeom>
                  <a:avLst/>
                  <a:gdLst>
                    <a:gd name="connsiteX0" fmla="*/ 110462 w 110462"/>
                    <a:gd name="connsiteY0" fmla="*/ 65214 h 72442"/>
                    <a:gd name="connsiteX1" fmla="*/ 0 w 110462"/>
                    <a:gd name="connsiteY1" fmla="*/ 0 h 72442"/>
                    <a:gd name="connsiteX2" fmla="*/ 0 w 110462"/>
                    <a:gd name="connsiteY2" fmla="*/ 7152 h 72442"/>
                    <a:gd name="connsiteX3" fmla="*/ 110462 w 110462"/>
                    <a:gd name="connsiteY3" fmla="*/ 72443 h 72442"/>
                    <a:gd name="connsiteX4" fmla="*/ 110462 w 110462"/>
                    <a:gd name="connsiteY4" fmla="*/ 65214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2">
                      <a:moveTo>
                        <a:pt x="110462" y="65214"/>
                      </a:moveTo>
                      <a:lnTo>
                        <a:pt x="0" y="0"/>
                      </a:lnTo>
                      <a:lnTo>
                        <a:pt x="0" y="7152"/>
                      </a:lnTo>
                      <a:lnTo>
                        <a:pt x="110462" y="72443"/>
                      </a:lnTo>
                      <a:lnTo>
                        <a:pt x="110462" y="65214"/>
                      </a:lnTo>
                      <a:close/>
                    </a:path>
                  </a:pathLst>
                </a:custGeom>
                <a:solidFill>
                  <a:srgbClr val="007F6B"/>
                </a:solidFill>
                <a:ln w="3820" cap="flat">
                  <a:noFill/>
                  <a:prstDash val="solid"/>
                  <a:miter/>
                </a:ln>
              </p:spPr>
              <p:txBody>
                <a:bodyPr rtlCol="0" anchor="ctr"/>
                <a:lstStyle/>
                <a:p>
                  <a:endParaRPr lang="en-GB"/>
                </a:p>
              </p:txBody>
            </p:sp>
            <p:sp>
              <p:nvSpPr>
                <p:cNvPr id="389" name="Free-form: Shape 388">
                  <a:extLst>
                    <a:ext uri="{FF2B5EF4-FFF2-40B4-BE49-F238E27FC236}">
                      <a16:creationId xmlns:a16="http://schemas.microsoft.com/office/drawing/2014/main" id="{AD93F734-7872-B0E5-2E0B-B26CFB89EE64}"/>
                    </a:ext>
                  </a:extLst>
                </p:cNvPr>
                <p:cNvSpPr/>
                <p:nvPr/>
              </p:nvSpPr>
              <p:spPr>
                <a:xfrm>
                  <a:off x="4012208" y="4652615"/>
                  <a:ext cx="111189" cy="72442"/>
                </a:xfrm>
                <a:custGeom>
                  <a:avLst/>
                  <a:gdLst>
                    <a:gd name="connsiteX0" fmla="*/ 111189 w 111189"/>
                    <a:gd name="connsiteY0" fmla="*/ 0 h 72442"/>
                    <a:gd name="connsiteX1" fmla="*/ 0 w 111189"/>
                    <a:gd name="connsiteY1" fmla="*/ 65214 h 72442"/>
                    <a:gd name="connsiteX2" fmla="*/ 0 w 111189"/>
                    <a:gd name="connsiteY2" fmla="*/ 72443 h 72442"/>
                    <a:gd name="connsiteX3" fmla="*/ 111189 w 111189"/>
                    <a:gd name="connsiteY3" fmla="*/ 7152 h 72442"/>
                    <a:gd name="connsiteX4" fmla="*/ 111189 w 111189"/>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2">
                      <a:moveTo>
                        <a:pt x="111189" y="0"/>
                      </a:moveTo>
                      <a:lnTo>
                        <a:pt x="0" y="65214"/>
                      </a:lnTo>
                      <a:lnTo>
                        <a:pt x="0" y="72443"/>
                      </a:lnTo>
                      <a:lnTo>
                        <a:pt x="111189" y="7152"/>
                      </a:lnTo>
                      <a:lnTo>
                        <a:pt x="111189" y="0"/>
                      </a:lnTo>
                      <a:close/>
                    </a:path>
                  </a:pathLst>
                </a:custGeom>
                <a:solidFill>
                  <a:srgbClr val="007F6B"/>
                </a:solidFill>
                <a:ln w="3820" cap="flat">
                  <a:noFill/>
                  <a:prstDash val="solid"/>
                  <a:miter/>
                </a:ln>
              </p:spPr>
              <p:txBody>
                <a:bodyPr rtlCol="0" anchor="ctr"/>
                <a:lstStyle/>
                <a:p>
                  <a:endParaRPr lang="en-GB"/>
                </a:p>
              </p:txBody>
            </p:sp>
            <p:sp>
              <p:nvSpPr>
                <p:cNvPr id="390" name="Free-form: Shape 389">
                  <a:extLst>
                    <a:ext uri="{FF2B5EF4-FFF2-40B4-BE49-F238E27FC236}">
                      <a16:creationId xmlns:a16="http://schemas.microsoft.com/office/drawing/2014/main" id="{689EEF1E-ADC0-53CE-92C5-8F88D56599B8}"/>
                    </a:ext>
                  </a:extLst>
                </p:cNvPr>
                <p:cNvSpPr/>
                <p:nvPr/>
              </p:nvSpPr>
              <p:spPr>
                <a:xfrm>
                  <a:off x="3901745" y="4587363"/>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1 w 221651"/>
                    <a:gd name="connsiteY3" fmla="*/ 65253 h 130504"/>
                    <a:gd name="connsiteX4" fmla="*/ 111189 w 221651"/>
                    <a:gd name="connsiteY4" fmla="*/ 0 h 130504"/>
                    <a:gd name="connsiteX5" fmla="*/ 6770 w 221651"/>
                    <a:gd name="connsiteY5" fmla="*/ 65253 h 130504"/>
                    <a:gd name="connsiteX6" fmla="*/ 111151 w 221651"/>
                    <a:gd name="connsiteY6" fmla="*/ 3978 h 130504"/>
                    <a:gd name="connsiteX7" fmla="*/ 214843 w 221651"/>
                    <a:gd name="connsiteY7" fmla="*/ 65253 h 130504"/>
                    <a:gd name="connsiteX8" fmla="*/ 110462 w 221651"/>
                    <a:gd name="connsiteY8" fmla="*/ 126489 h 130504"/>
                    <a:gd name="connsiteX9" fmla="*/ 6770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1" y="65253"/>
                      </a:lnTo>
                      <a:lnTo>
                        <a:pt x="111189" y="0"/>
                      </a:lnTo>
                      <a:close/>
                      <a:moveTo>
                        <a:pt x="6770" y="65253"/>
                      </a:moveTo>
                      <a:lnTo>
                        <a:pt x="111151" y="3978"/>
                      </a:lnTo>
                      <a:lnTo>
                        <a:pt x="214843" y="65253"/>
                      </a:lnTo>
                      <a:lnTo>
                        <a:pt x="110462" y="126489"/>
                      </a:lnTo>
                      <a:lnTo>
                        <a:pt x="6770" y="65253"/>
                      </a:lnTo>
                      <a:close/>
                    </a:path>
                  </a:pathLst>
                </a:custGeom>
                <a:solidFill>
                  <a:srgbClr val="007F6B"/>
                </a:solidFill>
                <a:ln w="3820" cap="flat">
                  <a:noFill/>
                  <a:prstDash val="solid"/>
                  <a:miter/>
                </a:ln>
              </p:spPr>
              <p:txBody>
                <a:bodyPr rtlCol="0" anchor="ctr"/>
                <a:lstStyle/>
                <a:p>
                  <a:endParaRPr lang="en-GB"/>
                </a:p>
              </p:txBody>
            </p:sp>
            <p:sp>
              <p:nvSpPr>
                <p:cNvPr id="391" name="Free-form: Shape 390">
                  <a:extLst>
                    <a:ext uri="{FF2B5EF4-FFF2-40B4-BE49-F238E27FC236}">
                      <a16:creationId xmlns:a16="http://schemas.microsoft.com/office/drawing/2014/main" id="{E291E9A0-196B-FADE-3EA7-99BF80C621CA}"/>
                    </a:ext>
                  </a:extLst>
                </p:cNvPr>
                <p:cNvSpPr/>
                <p:nvPr/>
              </p:nvSpPr>
              <p:spPr>
                <a:xfrm>
                  <a:off x="3769978" y="4672658"/>
                  <a:ext cx="104380" cy="68465"/>
                </a:xfrm>
                <a:custGeom>
                  <a:avLst/>
                  <a:gdLst>
                    <a:gd name="connsiteX0" fmla="*/ 104343 w 104380"/>
                    <a:gd name="connsiteY0" fmla="*/ 0 h 68465"/>
                    <a:gd name="connsiteX1" fmla="*/ 0 w 104380"/>
                    <a:gd name="connsiteY1" fmla="*/ 61236 h 68465"/>
                    <a:gd name="connsiteX2" fmla="*/ 0 w 104380"/>
                    <a:gd name="connsiteY2" fmla="*/ 68465 h 68465"/>
                    <a:gd name="connsiteX3" fmla="*/ 104381 w 104380"/>
                    <a:gd name="connsiteY3" fmla="*/ 7191 h 68465"/>
                    <a:gd name="connsiteX4" fmla="*/ 104343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3" y="0"/>
                      </a:moveTo>
                      <a:lnTo>
                        <a:pt x="0" y="61236"/>
                      </a:lnTo>
                      <a:lnTo>
                        <a:pt x="0" y="68465"/>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392" name="Free-form: Shape 391">
                  <a:extLst>
                    <a:ext uri="{FF2B5EF4-FFF2-40B4-BE49-F238E27FC236}">
                      <a16:creationId xmlns:a16="http://schemas.microsoft.com/office/drawing/2014/main" id="{33CAF7E5-B925-4BDE-592E-11410D5D500D}"/>
                    </a:ext>
                  </a:extLst>
                </p:cNvPr>
                <p:cNvSpPr/>
                <p:nvPr/>
              </p:nvSpPr>
              <p:spPr>
                <a:xfrm>
                  <a:off x="3874321" y="4672658"/>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393" name="Free-form: Shape 392">
                  <a:extLst>
                    <a:ext uri="{FF2B5EF4-FFF2-40B4-BE49-F238E27FC236}">
                      <a16:creationId xmlns:a16="http://schemas.microsoft.com/office/drawing/2014/main" id="{A43431FC-D9F3-0815-1C36-D9C64354C206}"/>
                    </a:ext>
                  </a:extLst>
                </p:cNvPr>
                <p:cNvSpPr/>
                <p:nvPr/>
              </p:nvSpPr>
              <p:spPr>
                <a:xfrm>
                  <a:off x="3769978" y="4733894"/>
                  <a:ext cx="103692" cy="68465"/>
                </a:xfrm>
                <a:custGeom>
                  <a:avLst/>
                  <a:gdLst>
                    <a:gd name="connsiteX0" fmla="*/ 103692 w 103692"/>
                    <a:gd name="connsiteY0" fmla="*/ 61275 h 68465"/>
                    <a:gd name="connsiteX1" fmla="*/ 0 w 103692"/>
                    <a:gd name="connsiteY1" fmla="*/ 0 h 68465"/>
                    <a:gd name="connsiteX2" fmla="*/ 0 w 103692"/>
                    <a:gd name="connsiteY2" fmla="*/ 7229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229"/>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394" name="Free-form: Shape 393">
                  <a:extLst>
                    <a:ext uri="{FF2B5EF4-FFF2-40B4-BE49-F238E27FC236}">
                      <a16:creationId xmlns:a16="http://schemas.microsoft.com/office/drawing/2014/main" id="{C49BA04B-4B14-18C2-6477-006D8C63C5C8}"/>
                    </a:ext>
                  </a:extLst>
                </p:cNvPr>
                <p:cNvSpPr/>
                <p:nvPr/>
              </p:nvSpPr>
              <p:spPr>
                <a:xfrm>
                  <a:off x="3873671" y="4733932"/>
                  <a:ext cx="104380" cy="68427"/>
                </a:xfrm>
                <a:custGeom>
                  <a:avLst/>
                  <a:gdLst>
                    <a:gd name="connsiteX0" fmla="*/ 104343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3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395" name="Free-form: Shape 394">
                  <a:extLst>
                    <a:ext uri="{FF2B5EF4-FFF2-40B4-BE49-F238E27FC236}">
                      <a16:creationId xmlns:a16="http://schemas.microsoft.com/office/drawing/2014/main" id="{30139B48-F5ED-1091-10F5-A6D64FC822E2}"/>
                    </a:ext>
                  </a:extLst>
                </p:cNvPr>
                <p:cNvSpPr/>
                <p:nvPr/>
              </p:nvSpPr>
              <p:spPr>
                <a:xfrm>
                  <a:off x="3763170" y="4733894"/>
                  <a:ext cx="110500" cy="72442"/>
                </a:xfrm>
                <a:custGeom>
                  <a:avLst/>
                  <a:gdLst>
                    <a:gd name="connsiteX0" fmla="*/ 110462 w 110500"/>
                    <a:gd name="connsiteY0" fmla="*/ 65252 h 72442"/>
                    <a:gd name="connsiteX1" fmla="*/ 0 w 110500"/>
                    <a:gd name="connsiteY1" fmla="*/ 0 h 72442"/>
                    <a:gd name="connsiteX2" fmla="*/ 0 w 110500"/>
                    <a:gd name="connsiteY2" fmla="*/ 7229 h 72442"/>
                    <a:gd name="connsiteX3" fmla="*/ 110501 w 110500"/>
                    <a:gd name="connsiteY3" fmla="*/ 72443 h 72442"/>
                    <a:gd name="connsiteX4" fmla="*/ 110462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2"/>
                      </a:moveTo>
                      <a:lnTo>
                        <a:pt x="0" y="0"/>
                      </a:lnTo>
                      <a:lnTo>
                        <a:pt x="0" y="7229"/>
                      </a:lnTo>
                      <a:lnTo>
                        <a:pt x="110501"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396" name="Free-form: Shape 395">
                  <a:extLst>
                    <a:ext uri="{FF2B5EF4-FFF2-40B4-BE49-F238E27FC236}">
                      <a16:creationId xmlns:a16="http://schemas.microsoft.com/office/drawing/2014/main" id="{77BE6B45-FED6-9204-BCE5-32C6B2E338BE}"/>
                    </a:ext>
                  </a:extLst>
                </p:cNvPr>
                <p:cNvSpPr/>
                <p:nvPr/>
              </p:nvSpPr>
              <p:spPr>
                <a:xfrm>
                  <a:off x="3873633" y="4733932"/>
                  <a:ext cx="111227" cy="72404"/>
                </a:xfrm>
                <a:custGeom>
                  <a:avLst/>
                  <a:gdLst>
                    <a:gd name="connsiteX0" fmla="*/ 111189 w 111227"/>
                    <a:gd name="connsiteY0" fmla="*/ 0 h 72404"/>
                    <a:gd name="connsiteX1" fmla="*/ 0 w 111227"/>
                    <a:gd name="connsiteY1" fmla="*/ 65214 h 72404"/>
                    <a:gd name="connsiteX2" fmla="*/ 38 w 111227"/>
                    <a:gd name="connsiteY2" fmla="*/ 72405 h 72404"/>
                    <a:gd name="connsiteX3" fmla="*/ 111227 w 111227"/>
                    <a:gd name="connsiteY3" fmla="*/ 7191 h 72404"/>
                    <a:gd name="connsiteX4" fmla="*/ 111189 w 111227"/>
                    <a:gd name="connsiteY4" fmla="*/ 0 h 72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04">
                      <a:moveTo>
                        <a:pt x="111189" y="0"/>
                      </a:moveTo>
                      <a:lnTo>
                        <a:pt x="0" y="65214"/>
                      </a:lnTo>
                      <a:lnTo>
                        <a:pt x="38" y="72405"/>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397" name="Free-form: Shape 396">
                  <a:extLst>
                    <a:ext uri="{FF2B5EF4-FFF2-40B4-BE49-F238E27FC236}">
                      <a16:creationId xmlns:a16="http://schemas.microsoft.com/office/drawing/2014/main" id="{94DC9D78-ECD4-BF64-6130-D46780F13430}"/>
                    </a:ext>
                  </a:extLst>
                </p:cNvPr>
                <p:cNvSpPr/>
                <p:nvPr/>
              </p:nvSpPr>
              <p:spPr>
                <a:xfrm>
                  <a:off x="3763170" y="4668680"/>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808 w 221651"/>
                    <a:gd name="connsiteY5" fmla="*/ 65214 h 130504"/>
                    <a:gd name="connsiteX6" fmla="*/ 111189 w 221651"/>
                    <a:gd name="connsiteY6" fmla="*/ 3978 h 130504"/>
                    <a:gd name="connsiteX7" fmla="*/ 214881 w 221651"/>
                    <a:gd name="connsiteY7" fmla="*/ 65214 h 130504"/>
                    <a:gd name="connsiteX8" fmla="*/ 110501 w 221651"/>
                    <a:gd name="connsiteY8" fmla="*/ 126451 h 130504"/>
                    <a:gd name="connsiteX9" fmla="*/ 6808 w 221651"/>
                    <a:gd name="connsiteY9" fmla="*/ 65176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808" y="65214"/>
                      </a:moveTo>
                      <a:lnTo>
                        <a:pt x="111189" y="3978"/>
                      </a:lnTo>
                      <a:lnTo>
                        <a:pt x="214881" y="65214"/>
                      </a:lnTo>
                      <a:lnTo>
                        <a:pt x="110501" y="126451"/>
                      </a:lnTo>
                      <a:lnTo>
                        <a:pt x="6808" y="65176"/>
                      </a:lnTo>
                      <a:close/>
                    </a:path>
                  </a:pathLst>
                </a:custGeom>
                <a:solidFill>
                  <a:srgbClr val="007F6B"/>
                </a:solidFill>
                <a:ln w="3820" cap="flat">
                  <a:noFill/>
                  <a:prstDash val="solid"/>
                  <a:miter/>
                </a:ln>
              </p:spPr>
              <p:txBody>
                <a:bodyPr rtlCol="0" anchor="ctr"/>
                <a:lstStyle/>
                <a:p>
                  <a:endParaRPr lang="en-GB"/>
                </a:p>
              </p:txBody>
            </p:sp>
            <p:sp>
              <p:nvSpPr>
                <p:cNvPr id="398" name="Free-form: Shape 397">
                  <a:extLst>
                    <a:ext uri="{FF2B5EF4-FFF2-40B4-BE49-F238E27FC236}">
                      <a16:creationId xmlns:a16="http://schemas.microsoft.com/office/drawing/2014/main" id="{48C578BF-7264-7713-0C64-057BE1795999}"/>
                    </a:ext>
                  </a:extLst>
                </p:cNvPr>
                <p:cNvSpPr/>
                <p:nvPr/>
              </p:nvSpPr>
              <p:spPr>
                <a:xfrm>
                  <a:off x="3631403" y="4753974"/>
                  <a:ext cx="104380" cy="68465"/>
                </a:xfrm>
                <a:custGeom>
                  <a:avLst/>
                  <a:gdLst>
                    <a:gd name="connsiteX0" fmla="*/ 104343 w 104380"/>
                    <a:gd name="connsiteY0" fmla="*/ 0 h 68465"/>
                    <a:gd name="connsiteX1" fmla="*/ 0 w 104380"/>
                    <a:gd name="connsiteY1" fmla="*/ 61275 h 68465"/>
                    <a:gd name="connsiteX2" fmla="*/ 0 w 104380"/>
                    <a:gd name="connsiteY2" fmla="*/ 68465 h 68465"/>
                    <a:gd name="connsiteX3" fmla="*/ 104381 w 104380"/>
                    <a:gd name="connsiteY3" fmla="*/ 7191 h 68465"/>
                    <a:gd name="connsiteX4" fmla="*/ 104343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43" y="0"/>
                      </a:moveTo>
                      <a:lnTo>
                        <a:pt x="0" y="61275"/>
                      </a:lnTo>
                      <a:lnTo>
                        <a:pt x="0" y="68465"/>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399" name="Free-form: Shape 398">
                  <a:extLst>
                    <a:ext uri="{FF2B5EF4-FFF2-40B4-BE49-F238E27FC236}">
                      <a16:creationId xmlns:a16="http://schemas.microsoft.com/office/drawing/2014/main" id="{93000242-C137-9641-C640-FBF56B8B3035}"/>
                    </a:ext>
                  </a:extLst>
                </p:cNvPr>
                <p:cNvSpPr/>
                <p:nvPr/>
              </p:nvSpPr>
              <p:spPr>
                <a:xfrm>
                  <a:off x="3735746" y="4753974"/>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00" name="Free-form: Shape 399">
                  <a:extLst>
                    <a:ext uri="{FF2B5EF4-FFF2-40B4-BE49-F238E27FC236}">
                      <a16:creationId xmlns:a16="http://schemas.microsoft.com/office/drawing/2014/main" id="{CC6F00A9-35C8-8446-3DF1-E74C2ED174A5}"/>
                    </a:ext>
                  </a:extLst>
                </p:cNvPr>
                <p:cNvSpPr/>
                <p:nvPr/>
              </p:nvSpPr>
              <p:spPr>
                <a:xfrm>
                  <a:off x="3631403" y="4815249"/>
                  <a:ext cx="103692" cy="68426"/>
                </a:xfrm>
                <a:custGeom>
                  <a:avLst/>
                  <a:gdLst>
                    <a:gd name="connsiteX0" fmla="*/ 103692 w 103692"/>
                    <a:gd name="connsiteY0" fmla="*/ 61236 h 68426"/>
                    <a:gd name="connsiteX1" fmla="*/ 0 w 103692"/>
                    <a:gd name="connsiteY1" fmla="*/ 0 h 68426"/>
                    <a:gd name="connsiteX2" fmla="*/ 0 w 103692"/>
                    <a:gd name="connsiteY2" fmla="*/ 7191 h 68426"/>
                    <a:gd name="connsiteX3" fmla="*/ 103692 w 103692"/>
                    <a:gd name="connsiteY3" fmla="*/ 68427 h 68426"/>
                    <a:gd name="connsiteX4" fmla="*/ 103692 w 103692"/>
                    <a:gd name="connsiteY4" fmla="*/ 61236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6">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401" name="Free-form: Shape 400">
                  <a:extLst>
                    <a:ext uri="{FF2B5EF4-FFF2-40B4-BE49-F238E27FC236}">
                      <a16:creationId xmlns:a16="http://schemas.microsoft.com/office/drawing/2014/main" id="{FEBE883C-C2D9-DC74-6732-E552C922537C}"/>
                    </a:ext>
                  </a:extLst>
                </p:cNvPr>
                <p:cNvSpPr/>
                <p:nvPr/>
              </p:nvSpPr>
              <p:spPr>
                <a:xfrm>
                  <a:off x="3735096" y="4815249"/>
                  <a:ext cx="104380" cy="68426"/>
                </a:xfrm>
                <a:custGeom>
                  <a:avLst/>
                  <a:gdLst>
                    <a:gd name="connsiteX0" fmla="*/ 104343 w 104380"/>
                    <a:gd name="connsiteY0" fmla="*/ 0 h 68426"/>
                    <a:gd name="connsiteX1" fmla="*/ 0 w 104380"/>
                    <a:gd name="connsiteY1" fmla="*/ 61236 h 68426"/>
                    <a:gd name="connsiteX2" fmla="*/ 0 w 104380"/>
                    <a:gd name="connsiteY2" fmla="*/ 68427 h 68426"/>
                    <a:gd name="connsiteX3" fmla="*/ 104381 w 104380"/>
                    <a:gd name="connsiteY3" fmla="*/ 7191 h 68426"/>
                    <a:gd name="connsiteX4" fmla="*/ 104343 w 104380"/>
                    <a:gd name="connsiteY4" fmla="*/ 0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6">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402" name="Free-form: Shape 401">
                  <a:extLst>
                    <a:ext uri="{FF2B5EF4-FFF2-40B4-BE49-F238E27FC236}">
                      <a16:creationId xmlns:a16="http://schemas.microsoft.com/office/drawing/2014/main" id="{720F6650-12FF-784D-5139-5894BF3AA167}"/>
                    </a:ext>
                  </a:extLst>
                </p:cNvPr>
                <p:cNvSpPr/>
                <p:nvPr/>
              </p:nvSpPr>
              <p:spPr>
                <a:xfrm>
                  <a:off x="3624595" y="4815249"/>
                  <a:ext cx="110500" cy="72442"/>
                </a:xfrm>
                <a:custGeom>
                  <a:avLst/>
                  <a:gdLst>
                    <a:gd name="connsiteX0" fmla="*/ 110462 w 110500"/>
                    <a:gd name="connsiteY0" fmla="*/ 65252 h 72442"/>
                    <a:gd name="connsiteX1" fmla="*/ 0 w 110500"/>
                    <a:gd name="connsiteY1" fmla="*/ 0 h 72442"/>
                    <a:gd name="connsiteX2" fmla="*/ 0 w 110500"/>
                    <a:gd name="connsiteY2" fmla="*/ 7191 h 72442"/>
                    <a:gd name="connsiteX3" fmla="*/ 110501 w 110500"/>
                    <a:gd name="connsiteY3" fmla="*/ 72443 h 72442"/>
                    <a:gd name="connsiteX4" fmla="*/ 110462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2"/>
                      </a:moveTo>
                      <a:lnTo>
                        <a:pt x="0" y="0"/>
                      </a:lnTo>
                      <a:lnTo>
                        <a:pt x="0" y="7191"/>
                      </a:lnTo>
                      <a:lnTo>
                        <a:pt x="110501"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403" name="Free-form: Shape 402">
                  <a:extLst>
                    <a:ext uri="{FF2B5EF4-FFF2-40B4-BE49-F238E27FC236}">
                      <a16:creationId xmlns:a16="http://schemas.microsoft.com/office/drawing/2014/main" id="{0EF256B9-95A4-B67F-ED86-DBD55B34F58D}"/>
                    </a:ext>
                  </a:extLst>
                </p:cNvPr>
                <p:cNvSpPr/>
                <p:nvPr/>
              </p:nvSpPr>
              <p:spPr>
                <a:xfrm>
                  <a:off x="3735057" y="4815249"/>
                  <a:ext cx="111227" cy="72442"/>
                </a:xfrm>
                <a:custGeom>
                  <a:avLst/>
                  <a:gdLst>
                    <a:gd name="connsiteX0" fmla="*/ 111189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52"/>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404" name="Free-form: Shape 403">
                  <a:extLst>
                    <a:ext uri="{FF2B5EF4-FFF2-40B4-BE49-F238E27FC236}">
                      <a16:creationId xmlns:a16="http://schemas.microsoft.com/office/drawing/2014/main" id="{DB1704DE-FFFB-5DE8-F0B6-68AC593EE739}"/>
                    </a:ext>
                  </a:extLst>
                </p:cNvPr>
                <p:cNvSpPr/>
                <p:nvPr/>
              </p:nvSpPr>
              <p:spPr>
                <a:xfrm>
                  <a:off x="3624595" y="4749996"/>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808 w 221651"/>
                    <a:gd name="connsiteY5" fmla="*/ 65253 h 130504"/>
                    <a:gd name="connsiteX6" fmla="*/ 111189 w 221651"/>
                    <a:gd name="connsiteY6" fmla="*/ 4016 h 130504"/>
                    <a:gd name="connsiteX7" fmla="*/ 214882 w 221651"/>
                    <a:gd name="connsiteY7" fmla="*/ 65253 h 130504"/>
                    <a:gd name="connsiteX8" fmla="*/ 110501 w 221651"/>
                    <a:gd name="connsiteY8" fmla="*/ 126527 h 130504"/>
                    <a:gd name="connsiteX9" fmla="*/ 6808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808" y="65253"/>
                      </a:moveTo>
                      <a:lnTo>
                        <a:pt x="111189" y="4016"/>
                      </a:lnTo>
                      <a:lnTo>
                        <a:pt x="214882" y="65253"/>
                      </a:lnTo>
                      <a:lnTo>
                        <a:pt x="110501" y="126527"/>
                      </a:lnTo>
                      <a:lnTo>
                        <a:pt x="6808" y="65253"/>
                      </a:lnTo>
                      <a:close/>
                    </a:path>
                  </a:pathLst>
                </a:custGeom>
                <a:solidFill>
                  <a:srgbClr val="007F6B"/>
                </a:solidFill>
                <a:ln w="3820" cap="flat">
                  <a:noFill/>
                  <a:prstDash val="solid"/>
                  <a:miter/>
                </a:ln>
              </p:spPr>
              <p:txBody>
                <a:bodyPr rtlCol="0" anchor="ctr"/>
                <a:lstStyle/>
                <a:p>
                  <a:endParaRPr lang="en-GB"/>
                </a:p>
              </p:txBody>
            </p:sp>
            <p:sp>
              <p:nvSpPr>
                <p:cNvPr id="405" name="Free-form: Shape 404">
                  <a:extLst>
                    <a:ext uri="{FF2B5EF4-FFF2-40B4-BE49-F238E27FC236}">
                      <a16:creationId xmlns:a16="http://schemas.microsoft.com/office/drawing/2014/main" id="{06DFC334-0BE2-7BA1-E0A0-0117AB5CE3DB}"/>
                    </a:ext>
                  </a:extLst>
                </p:cNvPr>
                <p:cNvSpPr/>
                <p:nvPr/>
              </p:nvSpPr>
              <p:spPr>
                <a:xfrm>
                  <a:off x="3492828" y="4835330"/>
                  <a:ext cx="104380" cy="68426"/>
                </a:xfrm>
                <a:custGeom>
                  <a:avLst/>
                  <a:gdLst>
                    <a:gd name="connsiteX0" fmla="*/ 104381 w 104380"/>
                    <a:gd name="connsiteY0" fmla="*/ 0 h 68426"/>
                    <a:gd name="connsiteX1" fmla="*/ 0 w 104380"/>
                    <a:gd name="connsiteY1" fmla="*/ 61236 h 68426"/>
                    <a:gd name="connsiteX2" fmla="*/ 0 w 104380"/>
                    <a:gd name="connsiteY2" fmla="*/ 68427 h 68426"/>
                    <a:gd name="connsiteX3" fmla="*/ 104381 w 104380"/>
                    <a:gd name="connsiteY3" fmla="*/ 7191 h 68426"/>
                    <a:gd name="connsiteX4" fmla="*/ 104381 w 104380"/>
                    <a:gd name="connsiteY4" fmla="*/ 0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6">
                      <a:moveTo>
                        <a:pt x="104381" y="0"/>
                      </a:moveTo>
                      <a:lnTo>
                        <a:pt x="0" y="61236"/>
                      </a:lnTo>
                      <a:lnTo>
                        <a:pt x="0"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06" name="Free-form: Shape 405">
                  <a:extLst>
                    <a:ext uri="{FF2B5EF4-FFF2-40B4-BE49-F238E27FC236}">
                      <a16:creationId xmlns:a16="http://schemas.microsoft.com/office/drawing/2014/main" id="{656E407C-0D9C-3B8B-62E1-D2B494B009E5}"/>
                    </a:ext>
                  </a:extLst>
                </p:cNvPr>
                <p:cNvSpPr/>
                <p:nvPr/>
              </p:nvSpPr>
              <p:spPr>
                <a:xfrm>
                  <a:off x="3597209" y="4835330"/>
                  <a:ext cx="103692" cy="68426"/>
                </a:xfrm>
                <a:custGeom>
                  <a:avLst/>
                  <a:gdLst>
                    <a:gd name="connsiteX0" fmla="*/ 103692 w 103692"/>
                    <a:gd name="connsiteY0" fmla="*/ 61236 h 68426"/>
                    <a:gd name="connsiteX1" fmla="*/ 0 w 103692"/>
                    <a:gd name="connsiteY1" fmla="*/ 0 h 68426"/>
                    <a:gd name="connsiteX2" fmla="*/ 0 w 103692"/>
                    <a:gd name="connsiteY2" fmla="*/ 7191 h 68426"/>
                    <a:gd name="connsiteX3" fmla="*/ 103692 w 103692"/>
                    <a:gd name="connsiteY3" fmla="*/ 68427 h 68426"/>
                    <a:gd name="connsiteX4" fmla="*/ 103692 w 103692"/>
                    <a:gd name="connsiteY4" fmla="*/ 61236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6">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407" name="Free-form: Shape 406">
                  <a:extLst>
                    <a:ext uri="{FF2B5EF4-FFF2-40B4-BE49-F238E27FC236}">
                      <a16:creationId xmlns:a16="http://schemas.microsoft.com/office/drawing/2014/main" id="{E7D253F8-890A-6DD4-ED80-AA2B87C12993}"/>
                    </a:ext>
                  </a:extLst>
                </p:cNvPr>
                <p:cNvSpPr/>
                <p:nvPr/>
              </p:nvSpPr>
              <p:spPr>
                <a:xfrm>
                  <a:off x="3492828" y="4896565"/>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408" name="Free-form: Shape 407">
                  <a:extLst>
                    <a:ext uri="{FF2B5EF4-FFF2-40B4-BE49-F238E27FC236}">
                      <a16:creationId xmlns:a16="http://schemas.microsoft.com/office/drawing/2014/main" id="{4EAF6FCE-EE7A-F4D5-43D7-2A0CEE376CB7}"/>
                    </a:ext>
                  </a:extLst>
                </p:cNvPr>
                <p:cNvSpPr/>
                <p:nvPr/>
              </p:nvSpPr>
              <p:spPr>
                <a:xfrm>
                  <a:off x="3596520" y="4896565"/>
                  <a:ext cx="104380" cy="68427"/>
                </a:xfrm>
                <a:custGeom>
                  <a:avLst/>
                  <a:gdLst>
                    <a:gd name="connsiteX0" fmla="*/ 104381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0"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09" name="Free-form: Shape 408">
                  <a:extLst>
                    <a:ext uri="{FF2B5EF4-FFF2-40B4-BE49-F238E27FC236}">
                      <a16:creationId xmlns:a16="http://schemas.microsoft.com/office/drawing/2014/main" id="{ECE43F57-22F1-E815-FEE6-D6153354C7BC}"/>
                    </a:ext>
                  </a:extLst>
                </p:cNvPr>
                <p:cNvSpPr/>
                <p:nvPr/>
              </p:nvSpPr>
              <p:spPr>
                <a:xfrm>
                  <a:off x="3486020" y="4831313"/>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1 w 221651"/>
                    <a:gd name="connsiteY3" fmla="*/ 65252 h 130504"/>
                    <a:gd name="connsiteX4" fmla="*/ 111189 w 221651"/>
                    <a:gd name="connsiteY4" fmla="*/ 0 h 130504"/>
                    <a:gd name="connsiteX5" fmla="*/ 6808 w 221651"/>
                    <a:gd name="connsiteY5" fmla="*/ 65252 h 130504"/>
                    <a:gd name="connsiteX6" fmla="*/ 111189 w 221651"/>
                    <a:gd name="connsiteY6" fmla="*/ 4016 h 130504"/>
                    <a:gd name="connsiteX7" fmla="*/ 214881 w 221651"/>
                    <a:gd name="connsiteY7" fmla="*/ 65252 h 130504"/>
                    <a:gd name="connsiteX8" fmla="*/ 110501 w 221651"/>
                    <a:gd name="connsiteY8" fmla="*/ 126527 h 130504"/>
                    <a:gd name="connsiteX9" fmla="*/ 6808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1" y="65252"/>
                      </a:lnTo>
                      <a:lnTo>
                        <a:pt x="111189" y="0"/>
                      </a:lnTo>
                      <a:close/>
                      <a:moveTo>
                        <a:pt x="6808" y="65252"/>
                      </a:moveTo>
                      <a:lnTo>
                        <a:pt x="111189" y="4016"/>
                      </a:lnTo>
                      <a:lnTo>
                        <a:pt x="214881" y="65252"/>
                      </a:lnTo>
                      <a:lnTo>
                        <a:pt x="110501" y="126527"/>
                      </a:lnTo>
                      <a:lnTo>
                        <a:pt x="6808" y="65252"/>
                      </a:lnTo>
                      <a:close/>
                    </a:path>
                  </a:pathLst>
                </a:custGeom>
                <a:solidFill>
                  <a:srgbClr val="007F6B"/>
                </a:solidFill>
                <a:ln w="3820" cap="flat">
                  <a:noFill/>
                  <a:prstDash val="solid"/>
                  <a:miter/>
                </a:ln>
              </p:spPr>
              <p:txBody>
                <a:bodyPr rtlCol="0" anchor="ctr"/>
                <a:lstStyle/>
                <a:p>
                  <a:endParaRPr lang="en-GB"/>
                </a:p>
              </p:txBody>
            </p:sp>
            <p:sp>
              <p:nvSpPr>
                <p:cNvPr id="410" name="Free-form: Shape 409">
                  <a:extLst>
                    <a:ext uri="{FF2B5EF4-FFF2-40B4-BE49-F238E27FC236}">
                      <a16:creationId xmlns:a16="http://schemas.microsoft.com/office/drawing/2014/main" id="{9C284179-1909-443C-4D08-1AE4854F2D04}"/>
                    </a:ext>
                  </a:extLst>
                </p:cNvPr>
                <p:cNvSpPr/>
                <p:nvPr/>
              </p:nvSpPr>
              <p:spPr>
                <a:xfrm>
                  <a:off x="3486020" y="4896565"/>
                  <a:ext cx="110500" cy="72443"/>
                </a:xfrm>
                <a:custGeom>
                  <a:avLst/>
                  <a:gdLst>
                    <a:gd name="connsiteX0" fmla="*/ 110462 w 110500"/>
                    <a:gd name="connsiteY0" fmla="*/ 65253 h 72443"/>
                    <a:gd name="connsiteX1" fmla="*/ 0 w 110500"/>
                    <a:gd name="connsiteY1" fmla="*/ 0 h 72443"/>
                    <a:gd name="connsiteX2" fmla="*/ 38 w 110500"/>
                    <a:gd name="connsiteY2" fmla="*/ 7191 h 72443"/>
                    <a:gd name="connsiteX3" fmla="*/ 110501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38"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411" name="Free-form: Shape 410">
                  <a:extLst>
                    <a:ext uri="{FF2B5EF4-FFF2-40B4-BE49-F238E27FC236}">
                      <a16:creationId xmlns:a16="http://schemas.microsoft.com/office/drawing/2014/main" id="{9962342C-3D67-38C9-A1D5-C31341948819}"/>
                    </a:ext>
                  </a:extLst>
                </p:cNvPr>
                <p:cNvSpPr/>
                <p:nvPr/>
              </p:nvSpPr>
              <p:spPr>
                <a:xfrm>
                  <a:off x="3596482" y="4896565"/>
                  <a:ext cx="111227" cy="72443"/>
                </a:xfrm>
                <a:custGeom>
                  <a:avLst/>
                  <a:gdLst>
                    <a:gd name="connsiteX0" fmla="*/ 111189 w 111227"/>
                    <a:gd name="connsiteY0" fmla="*/ 0 h 72443"/>
                    <a:gd name="connsiteX1" fmla="*/ 0 w 111227"/>
                    <a:gd name="connsiteY1" fmla="*/ 65253 h 72443"/>
                    <a:gd name="connsiteX2" fmla="*/ 38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53"/>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412" name="Free-form: Shape 411">
                  <a:extLst>
                    <a:ext uri="{FF2B5EF4-FFF2-40B4-BE49-F238E27FC236}">
                      <a16:creationId xmlns:a16="http://schemas.microsoft.com/office/drawing/2014/main" id="{39E51109-2E6D-34F3-041F-CE801420777D}"/>
                    </a:ext>
                  </a:extLst>
                </p:cNvPr>
                <p:cNvSpPr/>
                <p:nvPr/>
              </p:nvSpPr>
              <p:spPr>
                <a:xfrm>
                  <a:off x="3354253" y="4916646"/>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13" name="Free-form: Shape 412">
                  <a:extLst>
                    <a:ext uri="{FF2B5EF4-FFF2-40B4-BE49-F238E27FC236}">
                      <a16:creationId xmlns:a16="http://schemas.microsoft.com/office/drawing/2014/main" id="{3A23D72C-D03B-91AE-1351-20954F7F595B}"/>
                    </a:ext>
                  </a:extLst>
                </p:cNvPr>
                <p:cNvSpPr/>
                <p:nvPr/>
              </p:nvSpPr>
              <p:spPr>
                <a:xfrm>
                  <a:off x="3458634" y="4916646"/>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414" name="Free-form: Shape 413">
                  <a:extLst>
                    <a:ext uri="{FF2B5EF4-FFF2-40B4-BE49-F238E27FC236}">
                      <a16:creationId xmlns:a16="http://schemas.microsoft.com/office/drawing/2014/main" id="{DDB42E13-0423-AF50-CBE2-14153EB3D0DC}"/>
                    </a:ext>
                  </a:extLst>
                </p:cNvPr>
                <p:cNvSpPr/>
                <p:nvPr/>
              </p:nvSpPr>
              <p:spPr>
                <a:xfrm>
                  <a:off x="3354253" y="4977882"/>
                  <a:ext cx="103730" cy="68465"/>
                </a:xfrm>
                <a:custGeom>
                  <a:avLst/>
                  <a:gdLst>
                    <a:gd name="connsiteX0" fmla="*/ 103692 w 103730"/>
                    <a:gd name="connsiteY0" fmla="*/ 61236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36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36"/>
                      </a:moveTo>
                      <a:lnTo>
                        <a:pt x="0" y="0"/>
                      </a:lnTo>
                      <a:lnTo>
                        <a:pt x="38" y="7191"/>
                      </a:lnTo>
                      <a:lnTo>
                        <a:pt x="103731"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415" name="Free-form: Shape 414">
                  <a:extLst>
                    <a:ext uri="{FF2B5EF4-FFF2-40B4-BE49-F238E27FC236}">
                      <a16:creationId xmlns:a16="http://schemas.microsoft.com/office/drawing/2014/main" id="{16532CE1-3EF3-DD2C-303B-BD1E33D62CE0}"/>
                    </a:ext>
                  </a:extLst>
                </p:cNvPr>
                <p:cNvSpPr/>
                <p:nvPr/>
              </p:nvSpPr>
              <p:spPr>
                <a:xfrm>
                  <a:off x="3457945" y="4977882"/>
                  <a:ext cx="104380" cy="68465"/>
                </a:xfrm>
                <a:custGeom>
                  <a:avLst/>
                  <a:gdLst>
                    <a:gd name="connsiteX0" fmla="*/ 104381 w 104380"/>
                    <a:gd name="connsiteY0" fmla="*/ 0 h 68465"/>
                    <a:gd name="connsiteX1" fmla="*/ 0 w 104380"/>
                    <a:gd name="connsiteY1" fmla="*/ 61236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36"/>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16" name="Free-form: Shape 415">
                  <a:extLst>
                    <a:ext uri="{FF2B5EF4-FFF2-40B4-BE49-F238E27FC236}">
                      <a16:creationId xmlns:a16="http://schemas.microsoft.com/office/drawing/2014/main" id="{CC928224-B855-D6B1-2021-10450B7B9C7A}"/>
                    </a:ext>
                  </a:extLst>
                </p:cNvPr>
                <p:cNvSpPr/>
                <p:nvPr/>
              </p:nvSpPr>
              <p:spPr>
                <a:xfrm>
                  <a:off x="3347444" y="4912630"/>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808 w 221651"/>
                    <a:gd name="connsiteY5" fmla="*/ 65252 h 130504"/>
                    <a:gd name="connsiteX6" fmla="*/ 111189 w 221651"/>
                    <a:gd name="connsiteY6" fmla="*/ 4016 h 130504"/>
                    <a:gd name="connsiteX7" fmla="*/ 214881 w 221651"/>
                    <a:gd name="connsiteY7" fmla="*/ 65252 h 130504"/>
                    <a:gd name="connsiteX8" fmla="*/ 110501 w 221651"/>
                    <a:gd name="connsiteY8" fmla="*/ 126527 h 130504"/>
                    <a:gd name="connsiteX9" fmla="*/ 6808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808" y="65252"/>
                      </a:moveTo>
                      <a:lnTo>
                        <a:pt x="111189" y="4016"/>
                      </a:lnTo>
                      <a:lnTo>
                        <a:pt x="214881" y="65252"/>
                      </a:lnTo>
                      <a:lnTo>
                        <a:pt x="110501" y="126527"/>
                      </a:lnTo>
                      <a:lnTo>
                        <a:pt x="6808" y="65252"/>
                      </a:lnTo>
                      <a:close/>
                    </a:path>
                  </a:pathLst>
                </a:custGeom>
                <a:solidFill>
                  <a:srgbClr val="007F6B"/>
                </a:solidFill>
                <a:ln w="3820" cap="flat">
                  <a:noFill/>
                  <a:prstDash val="solid"/>
                  <a:miter/>
                </a:ln>
              </p:spPr>
              <p:txBody>
                <a:bodyPr rtlCol="0" anchor="ctr"/>
                <a:lstStyle/>
                <a:p>
                  <a:endParaRPr lang="en-GB"/>
                </a:p>
              </p:txBody>
            </p:sp>
            <p:sp>
              <p:nvSpPr>
                <p:cNvPr id="417" name="Free-form: Shape 416">
                  <a:extLst>
                    <a:ext uri="{FF2B5EF4-FFF2-40B4-BE49-F238E27FC236}">
                      <a16:creationId xmlns:a16="http://schemas.microsoft.com/office/drawing/2014/main" id="{22B35D86-29EB-4FB7-2749-DC5F52CF43CC}"/>
                    </a:ext>
                  </a:extLst>
                </p:cNvPr>
                <p:cNvSpPr/>
                <p:nvPr/>
              </p:nvSpPr>
              <p:spPr>
                <a:xfrm>
                  <a:off x="3347483" y="4977882"/>
                  <a:ext cx="110462" cy="72443"/>
                </a:xfrm>
                <a:custGeom>
                  <a:avLst/>
                  <a:gdLst>
                    <a:gd name="connsiteX0" fmla="*/ 110424 w 110462"/>
                    <a:gd name="connsiteY0" fmla="*/ 65253 h 72443"/>
                    <a:gd name="connsiteX1" fmla="*/ 0 w 110462"/>
                    <a:gd name="connsiteY1" fmla="*/ 0 h 72443"/>
                    <a:gd name="connsiteX2" fmla="*/ 0 w 110462"/>
                    <a:gd name="connsiteY2" fmla="*/ 7191 h 72443"/>
                    <a:gd name="connsiteX3" fmla="*/ 110462 w 110462"/>
                    <a:gd name="connsiteY3" fmla="*/ 72443 h 72443"/>
                    <a:gd name="connsiteX4" fmla="*/ 110424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24" y="65253"/>
                      </a:moveTo>
                      <a:lnTo>
                        <a:pt x="0" y="0"/>
                      </a:lnTo>
                      <a:lnTo>
                        <a:pt x="0" y="7191"/>
                      </a:lnTo>
                      <a:lnTo>
                        <a:pt x="110462" y="72443"/>
                      </a:lnTo>
                      <a:lnTo>
                        <a:pt x="110424" y="65253"/>
                      </a:lnTo>
                      <a:close/>
                    </a:path>
                  </a:pathLst>
                </a:custGeom>
                <a:solidFill>
                  <a:srgbClr val="007F6B"/>
                </a:solidFill>
                <a:ln w="3820" cap="flat">
                  <a:noFill/>
                  <a:prstDash val="solid"/>
                  <a:miter/>
                </a:ln>
              </p:spPr>
              <p:txBody>
                <a:bodyPr rtlCol="0" anchor="ctr"/>
                <a:lstStyle/>
                <a:p>
                  <a:endParaRPr lang="en-GB"/>
                </a:p>
              </p:txBody>
            </p:sp>
            <p:sp>
              <p:nvSpPr>
                <p:cNvPr id="418" name="Free-form: Shape 417">
                  <a:extLst>
                    <a:ext uri="{FF2B5EF4-FFF2-40B4-BE49-F238E27FC236}">
                      <a16:creationId xmlns:a16="http://schemas.microsoft.com/office/drawing/2014/main" id="{44FFDFC4-E49A-7DF0-4A14-E9A82D00FE6B}"/>
                    </a:ext>
                  </a:extLst>
                </p:cNvPr>
                <p:cNvSpPr/>
                <p:nvPr/>
              </p:nvSpPr>
              <p:spPr>
                <a:xfrm>
                  <a:off x="3457907" y="4977882"/>
                  <a:ext cx="111227" cy="72443"/>
                </a:xfrm>
                <a:custGeom>
                  <a:avLst/>
                  <a:gdLst>
                    <a:gd name="connsiteX0" fmla="*/ 111227 w 111227"/>
                    <a:gd name="connsiteY0" fmla="*/ 0 h 72443"/>
                    <a:gd name="connsiteX1" fmla="*/ 0 w 111227"/>
                    <a:gd name="connsiteY1" fmla="*/ 65253 h 72443"/>
                    <a:gd name="connsiteX2" fmla="*/ 38 w 111227"/>
                    <a:gd name="connsiteY2" fmla="*/ 72443 h 72443"/>
                    <a:gd name="connsiteX3" fmla="*/ 111227 w 111227"/>
                    <a:gd name="connsiteY3" fmla="*/ 7191 h 72443"/>
                    <a:gd name="connsiteX4" fmla="*/ 111227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227" y="0"/>
                      </a:moveTo>
                      <a:lnTo>
                        <a:pt x="0" y="65253"/>
                      </a:lnTo>
                      <a:lnTo>
                        <a:pt x="38" y="72443"/>
                      </a:lnTo>
                      <a:lnTo>
                        <a:pt x="111227" y="7191"/>
                      </a:lnTo>
                      <a:lnTo>
                        <a:pt x="111227" y="0"/>
                      </a:lnTo>
                      <a:close/>
                    </a:path>
                  </a:pathLst>
                </a:custGeom>
                <a:solidFill>
                  <a:srgbClr val="007F6B"/>
                </a:solidFill>
                <a:ln w="3820" cap="flat">
                  <a:noFill/>
                  <a:prstDash val="solid"/>
                  <a:miter/>
                </a:ln>
              </p:spPr>
              <p:txBody>
                <a:bodyPr rtlCol="0" anchor="ctr"/>
                <a:lstStyle/>
                <a:p>
                  <a:endParaRPr lang="en-GB"/>
                </a:p>
              </p:txBody>
            </p:sp>
            <p:sp>
              <p:nvSpPr>
                <p:cNvPr id="419" name="Free-form: Shape 418">
                  <a:extLst>
                    <a:ext uri="{FF2B5EF4-FFF2-40B4-BE49-F238E27FC236}">
                      <a16:creationId xmlns:a16="http://schemas.microsoft.com/office/drawing/2014/main" id="{BAC81918-07E2-A28E-2A87-0FF1A2EE568D}"/>
                    </a:ext>
                  </a:extLst>
                </p:cNvPr>
                <p:cNvSpPr/>
                <p:nvPr/>
              </p:nvSpPr>
              <p:spPr>
                <a:xfrm>
                  <a:off x="3320058" y="4997963"/>
                  <a:ext cx="103730" cy="68427"/>
                </a:xfrm>
                <a:custGeom>
                  <a:avLst/>
                  <a:gdLst>
                    <a:gd name="connsiteX0" fmla="*/ 103692 w 103730"/>
                    <a:gd name="connsiteY0" fmla="*/ 61236 h 68427"/>
                    <a:gd name="connsiteX1" fmla="*/ 0 w 103730"/>
                    <a:gd name="connsiteY1" fmla="*/ 0 h 68427"/>
                    <a:gd name="connsiteX2" fmla="*/ 0 w 103730"/>
                    <a:gd name="connsiteY2" fmla="*/ 7191 h 68427"/>
                    <a:gd name="connsiteX3" fmla="*/ 103731 w 103730"/>
                    <a:gd name="connsiteY3" fmla="*/ 68427 h 68427"/>
                    <a:gd name="connsiteX4" fmla="*/ 103692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2" y="61236"/>
                      </a:moveTo>
                      <a:lnTo>
                        <a:pt x="0" y="0"/>
                      </a:lnTo>
                      <a:lnTo>
                        <a:pt x="0" y="7191"/>
                      </a:lnTo>
                      <a:lnTo>
                        <a:pt x="103731"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420" name="Free-form: Shape 419">
                  <a:extLst>
                    <a:ext uri="{FF2B5EF4-FFF2-40B4-BE49-F238E27FC236}">
                      <a16:creationId xmlns:a16="http://schemas.microsoft.com/office/drawing/2014/main" id="{B905F559-0CC3-AB48-9B05-7398F126733E}"/>
                    </a:ext>
                  </a:extLst>
                </p:cNvPr>
                <p:cNvSpPr/>
                <p:nvPr/>
              </p:nvSpPr>
              <p:spPr>
                <a:xfrm>
                  <a:off x="3077102" y="4997963"/>
                  <a:ext cx="242956" cy="149743"/>
                </a:xfrm>
                <a:custGeom>
                  <a:avLst/>
                  <a:gdLst>
                    <a:gd name="connsiteX0" fmla="*/ 242956 w 242956"/>
                    <a:gd name="connsiteY0" fmla="*/ 0 h 149743"/>
                    <a:gd name="connsiteX1" fmla="*/ 0 w 242956"/>
                    <a:gd name="connsiteY1" fmla="*/ 142553 h 149743"/>
                    <a:gd name="connsiteX2" fmla="*/ 38 w 242956"/>
                    <a:gd name="connsiteY2" fmla="*/ 149744 h 149743"/>
                    <a:gd name="connsiteX3" fmla="*/ 242956 w 242956"/>
                    <a:gd name="connsiteY3" fmla="*/ 7191 h 149743"/>
                    <a:gd name="connsiteX4" fmla="*/ 242956 w 242956"/>
                    <a:gd name="connsiteY4" fmla="*/ 0 h 149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56" h="149743">
                      <a:moveTo>
                        <a:pt x="242956" y="0"/>
                      </a:moveTo>
                      <a:lnTo>
                        <a:pt x="0" y="142553"/>
                      </a:lnTo>
                      <a:lnTo>
                        <a:pt x="38" y="149744"/>
                      </a:lnTo>
                      <a:lnTo>
                        <a:pt x="242956" y="7191"/>
                      </a:lnTo>
                      <a:lnTo>
                        <a:pt x="242956" y="0"/>
                      </a:lnTo>
                      <a:close/>
                    </a:path>
                  </a:pathLst>
                </a:custGeom>
                <a:solidFill>
                  <a:srgbClr val="007F6B"/>
                </a:solidFill>
                <a:ln w="3820" cap="flat">
                  <a:noFill/>
                  <a:prstDash val="solid"/>
                  <a:miter/>
                </a:ln>
              </p:spPr>
              <p:txBody>
                <a:bodyPr rtlCol="0" anchor="ctr"/>
                <a:lstStyle/>
                <a:p>
                  <a:endParaRPr lang="en-GB"/>
                </a:p>
              </p:txBody>
            </p:sp>
            <p:sp>
              <p:nvSpPr>
                <p:cNvPr id="421" name="Free-form: Shape 420">
                  <a:extLst>
                    <a:ext uri="{FF2B5EF4-FFF2-40B4-BE49-F238E27FC236}">
                      <a16:creationId xmlns:a16="http://schemas.microsoft.com/office/drawing/2014/main" id="{66465008-4FDD-A8BB-3B82-9D1560E0473E}"/>
                    </a:ext>
                  </a:extLst>
                </p:cNvPr>
                <p:cNvSpPr/>
                <p:nvPr/>
              </p:nvSpPr>
              <p:spPr>
                <a:xfrm>
                  <a:off x="3077102" y="5140516"/>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22" name="Free-form: Shape 421">
                  <a:extLst>
                    <a:ext uri="{FF2B5EF4-FFF2-40B4-BE49-F238E27FC236}">
                      <a16:creationId xmlns:a16="http://schemas.microsoft.com/office/drawing/2014/main" id="{769EDEBE-B2E7-42E7-4145-4F6A595D37C9}"/>
                    </a:ext>
                  </a:extLst>
                </p:cNvPr>
                <p:cNvSpPr/>
                <p:nvPr/>
              </p:nvSpPr>
              <p:spPr>
                <a:xfrm>
                  <a:off x="3070332" y="4993947"/>
                  <a:ext cx="360226" cy="211821"/>
                </a:xfrm>
                <a:custGeom>
                  <a:avLst/>
                  <a:gdLst>
                    <a:gd name="connsiteX0" fmla="*/ 360227 w 360226"/>
                    <a:gd name="connsiteY0" fmla="*/ 65252 h 211821"/>
                    <a:gd name="connsiteX1" fmla="*/ 249764 w 360226"/>
                    <a:gd name="connsiteY1" fmla="*/ 0 h 211821"/>
                    <a:gd name="connsiteX2" fmla="*/ 0 w 360226"/>
                    <a:gd name="connsiteY2" fmla="*/ 146569 h 211821"/>
                    <a:gd name="connsiteX3" fmla="*/ 110462 w 360226"/>
                    <a:gd name="connsiteY3" fmla="*/ 211822 h 211821"/>
                    <a:gd name="connsiteX4" fmla="*/ 360188 w 360226"/>
                    <a:gd name="connsiteY4" fmla="*/ 65252 h 211821"/>
                    <a:gd name="connsiteX5" fmla="*/ 249726 w 360226"/>
                    <a:gd name="connsiteY5" fmla="*/ 4016 h 211821"/>
                    <a:gd name="connsiteX6" fmla="*/ 353418 w 360226"/>
                    <a:gd name="connsiteY6" fmla="*/ 65252 h 211821"/>
                    <a:gd name="connsiteX7" fmla="*/ 110462 w 360226"/>
                    <a:gd name="connsiteY7" fmla="*/ 207844 h 211821"/>
                    <a:gd name="connsiteX8" fmla="*/ 6770 w 360226"/>
                    <a:gd name="connsiteY8" fmla="*/ 146607 h 211821"/>
                    <a:gd name="connsiteX9" fmla="*/ 249726 w 360226"/>
                    <a:gd name="connsiteY9" fmla="*/ 4054 h 21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226" h="211821">
                      <a:moveTo>
                        <a:pt x="360227" y="65252"/>
                      </a:moveTo>
                      <a:lnTo>
                        <a:pt x="249764" y="0"/>
                      </a:lnTo>
                      <a:lnTo>
                        <a:pt x="0" y="146569"/>
                      </a:lnTo>
                      <a:lnTo>
                        <a:pt x="110462" y="211822"/>
                      </a:lnTo>
                      <a:lnTo>
                        <a:pt x="360188" y="65252"/>
                      </a:lnTo>
                      <a:close/>
                      <a:moveTo>
                        <a:pt x="249726" y="4016"/>
                      </a:moveTo>
                      <a:lnTo>
                        <a:pt x="353418" y="65252"/>
                      </a:lnTo>
                      <a:lnTo>
                        <a:pt x="110462" y="207844"/>
                      </a:lnTo>
                      <a:lnTo>
                        <a:pt x="6770" y="146607"/>
                      </a:lnTo>
                      <a:lnTo>
                        <a:pt x="249726" y="4054"/>
                      </a:lnTo>
                      <a:close/>
                    </a:path>
                  </a:pathLst>
                </a:custGeom>
                <a:solidFill>
                  <a:srgbClr val="007F6B"/>
                </a:solidFill>
                <a:ln w="3820" cap="flat">
                  <a:noFill/>
                  <a:prstDash val="solid"/>
                  <a:miter/>
                </a:ln>
              </p:spPr>
              <p:txBody>
                <a:bodyPr rtlCol="0" anchor="ctr"/>
                <a:lstStyle/>
                <a:p>
                  <a:endParaRPr lang="en-GB"/>
                </a:p>
              </p:txBody>
            </p:sp>
            <p:sp>
              <p:nvSpPr>
                <p:cNvPr id="423" name="Free-form: Shape 422">
                  <a:extLst>
                    <a:ext uri="{FF2B5EF4-FFF2-40B4-BE49-F238E27FC236}">
                      <a16:creationId xmlns:a16="http://schemas.microsoft.com/office/drawing/2014/main" id="{DEC71C54-14B0-2F70-97BC-AA87E4E0B89F}"/>
                    </a:ext>
                  </a:extLst>
                </p:cNvPr>
                <p:cNvSpPr/>
                <p:nvPr/>
              </p:nvSpPr>
              <p:spPr>
                <a:xfrm>
                  <a:off x="3180795" y="5059199"/>
                  <a:ext cx="242994" cy="149782"/>
                </a:xfrm>
                <a:custGeom>
                  <a:avLst/>
                  <a:gdLst>
                    <a:gd name="connsiteX0" fmla="*/ 242956 w 242994"/>
                    <a:gd name="connsiteY0" fmla="*/ 0 h 149782"/>
                    <a:gd name="connsiteX1" fmla="*/ 0 w 242994"/>
                    <a:gd name="connsiteY1" fmla="*/ 142591 h 149782"/>
                    <a:gd name="connsiteX2" fmla="*/ 38 w 242994"/>
                    <a:gd name="connsiteY2" fmla="*/ 149782 h 149782"/>
                    <a:gd name="connsiteX3" fmla="*/ 242994 w 242994"/>
                    <a:gd name="connsiteY3" fmla="*/ 7191 h 149782"/>
                    <a:gd name="connsiteX4" fmla="*/ 242956 w 242994"/>
                    <a:gd name="connsiteY4" fmla="*/ 0 h 149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94" h="149782">
                      <a:moveTo>
                        <a:pt x="242956" y="0"/>
                      </a:moveTo>
                      <a:lnTo>
                        <a:pt x="0" y="142591"/>
                      </a:lnTo>
                      <a:lnTo>
                        <a:pt x="38" y="149782"/>
                      </a:lnTo>
                      <a:lnTo>
                        <a:pt x="242994" y="7191"/>
                      </a:lnTo>
                      <a:lnTo>
                        <a:pt x="242956" y="0"/>
                      </a:lnTo>
                      <a:close/>
                    </a:path>
                  </a:pathLst>
                </a:custGeom>
                <a:solidFill>
                  <a:srgbClr val="007F6B"/>
                </a:solidFill>
                <a:ln w="3820" cap="flat">
                  <a:noFill/>
                  <a:prstDash val="solid"/>
                  <a:miter/>
                </a:ln>
              </p:spPr>
              <p:txBody>
                <a:bodyPr rtlCol="0" anchor="ctr"/>
                <a:lstStyle/>
                <a:p>
                  <a:endParaRPr lang="en-GB"/>
                </a:p>
              </p:txBody>
            </p:sp>
            <p:sp>
              <p:nvSpPr>
                <p:cNvPr id="424" name="Free-form: Shape 423">
                  <a:extLst>
                    <a:ext uri="{FF2B5EF4-FFF2-40B4-BE49-F238E27FC236}">
                      <a16:creationId xmlns:a16="http://schemas.microsoft.com/office/drawing/2014/main" id="{C0452DBA-AC3E-AB6E-DAEB-AACE48CEA93A}"/>
                    </a:ext>
                  </a:extLst>
                </p:cNvPr>
                <p:cNvSpPr/>
                <p:nvPr/>
              </p:nvSpPr>
              <p:spPr>
                <a:xfrm>
                  <a:off x="3070332" y="5140516"/>
                  <a:ext cx="110462" cy="72443"/>
                </a:xfrm>
                <a:custGeom>
                  <a:avLst/>
                  <a:gdLst>
                    <a:gd name="connsiteX0" fmla="*/ 110462 w 110462"/>
                    <a:gd name="connsiteY0" fmla="*/ 65253 h 72443"/>
                    <a:gd name="connsiteX1" fmla="*/ 0 w 110462"/>
                    <a:gd name="connsiteY1" fmla="*/ 0 h 72443"/>
                    <a:gd name="connsiteX2" fmla="*/ 0 w 110462"/>
                    <a:gd name="connsiteY2" fmla="*/ 7191 h 72443"/>
                    <a:gd name="connsiteX3" fmla="*/ 110462 w 110462"/>
                    <a:gd name="connsiteY3" fmla="*/ 72443 h 72443"/>
                    <a:gd name="connsiteX4" fmla="*/ 110462 w 110462"/>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53"/>
                      </a:moveTo>
                      <a:lnTo>
                        <a:pt x="0" y="0"/>
                      </a:lnTo>
                      <a:lnTo>
                        <a:pt x="0" y="7191"/>
                      </a:lnTo>
                      <a:lnTo>
                        <a:pt x="110462"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425" name="Free-form: Shape 424">
                  <a:extLst>
                    <a:ext uri="{FF2B5EF4-FFF2-40B4-BE49-F238E27FC236}">
                      <a16:creationId xmlns:a16="http://schemas.microsoft.com/office/drawing/2014/main" id="{8DB1DAAE-2A10-54B2-4521-9F029904EA4E}"/>
                    </a:ext>
                  </a:extLst>
                </p:cNvPr>
                <p:cNvSpPr/>
                <p:nvPr/>
              </p:nvSpPr>
              <p:spPr>
                <a:xfrm>
                  <a:off x="3180795" y="5059199"/>
                  <a:ext cx="249764" cy="153760"/>
                </a:xfrm>
                <a:custGeom>
                  <a:avLst/>
                  <a:gdLst>
                    <a:gd name="connsiteX0" fmla="*/ 249764 w 249764"/>
                    <a:gd name="connsiteY0" fmla="*/ 0 h 153760"/>
                    <a:gd name="connsiteX1" fmla="*/ 0 w 249764"/>
                    <a:gd name="connsiteY1" fmla="*/ 146569 h 153760"/>
                    <a:gd name="connsiteX2" fmla="*/ 0 w 249764"/>
                    <a:gd name="connsiteY2" fmla="*/ 153760 h 153760"/>
                    <a:gd name="connsiteX3" fmla="*/ 249764 w 249764"/>
                    <a:gd name="connsiteY3" fmla="*/ 7191 h 153760"/>
                    <a:gd name="connsiteX4" fmla="*/ 249764 w 249764"/>
                    <a:gd name="connsiteY4" fmla="*/ 0 h 15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764" h="153760">
                      <a:moveTo>
                        <a:pt x="249764" y="0"/>
                      </a:moveTo>
                      <a:lnTo>
                        <a:pt x="0" y="146569"/>
                      </a:lnTo>
                      <a:lnTo>
                        <a:pt x="0" y="153760"/>
                      </a:lnTo>
                      <a:lnTo>
                        <a:pt x="249764" y="7191"/>
                      </a:lnTo>
                      <a:lnTo>
                        <a:pt x="249764" y="0"/>
                      </a:lnTo>
                      <a:close/>
                    </a:path>
                  </a:pathLst>
                </a:custGeom>
                <a:solidFill>
                  <a:srgbClr val="007F6B"/>
                </a:solidFill>
                <a:ln w="3820" cap="flat">
                  <a:noFill/>
                  <a:prstDash val="solid"/>
                  <a:miter/>
                </a:ln>
              </p:spPr>
              <p:txBody>
                <a:bodyPr rtlCol="0" anchor="ctr"/>
                <a:lstStyle/>
                <a:p>
                  <a:endParaRPr lang="en-GB"/>
                </a:p>
              </p:txBody>
            </p:sp>
            <p:sp>
              <p:nvSpPr>
                <p:cNvPr id="426" name="Free-form: Shape 425">
                  <a:extLst>
                    <a:ext uri="{FF2B5EF4-FFF2-40B4-BE49-F238E27FC236}">
                      <a16:creationId xmlns:a16="http://schemas.microsoft.com/office/drawing/2014/main" id="{442505A7-4E92-E69F-93B6-0EA310564459}"/>
                    </a:ext>
                  </a:extLst>
                </p:cNvPr>
                <p:cNvSpPr/>
                <p:nvPr/>
              </p:nvSpPr>
              <p:spPr>
                <a:xfrm>
                  <a:off x="4929336" y="4154349"/>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27" name="Free-form: Shape 426">
                  <a:extLst>
                    <a:ext uri="{FF2B5EF4-FFF2-40B4-BE49-F238E27FC236}">
                      <a16:creationId xmlns:a16="http://schemas.microsoft.com/office/drawing/2014/main" id="{7D3D3676-41C8-18D3-3529-72CBAFE74AEC}"/>
                    </a:ext>
                  </a:extLst>
                </p:cNvPr>
                <p:cNvSpPr/>
                <p:nvPr/>
              </p:nvSpPr>
              <p:spPr>
                <a:xfrm>
                  <a:off x="5033717" y="4154349"/>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28" name="Free-form: Shape 427">
                  <a:extLst>
                    <a:ext uri="{FF2B5EF4-FFF2-40B4-BE49-F238E27FC236}">
                      <a16:creationId xmlns:a16="http://schemas.microsoft.com/office/drawing/2014/main" id="{844E6E5E-6A04-D3F1-8EB0-64657DDB465A}"/>
                    </a:ext>
                  </a:extLst>
                </p:cNvPr>
                <p:cNvSpPr/>
                <p:nvPr/>
              </p:nvSpPr>
              <p:spPr>
                <a:xfrm>
                  <a:off x="4929336" y="4215623"/>
                  <a:ext cx="103730" cy="68427"/>
                </a:xfrm>
                <a:custGeom>
                  <a:avLst/>
                  <a:gdLst>
                    <a:gd name="connsiteX0" fmla="*/ 103693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693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3" y="61236"/>
                      </a:moveTo>
                      <a:lnTo>
                        <a:pt x="0" y="0"/>
                      </a:lnTo>
                      <a:lnTo>
                        <a:pt x="38" y="7191"/>
                      </a:lnTo>
                      <a:lnTo>
                        <a:pt x="103731" y="68427"/>
                      </a:lnTo>
                      <a:lnTo>
                        <a:pt x="103693" y="61236"/>
                      </a:lnTo>
                      <a:close/>
                    </a:path>
                  </a:pathLst>
                </a:custGeom>
                <a:solidFill>
                  <a:srgbClr val="007F6B"/>
                </a:solidFill>
                <a:ln w="3820" cap="flat">
                  <a:noFill/>
                  <a:prstDash val="solid"/>
                  <a:miter/>
                </a:ln>
              </p:spPr>
              <p:txBody>
                <a:bodyPr rtlCol="0" anchor="ctr"/>
                <a:lstStyle/>
                <a:p>
                  <a:endParaRPr lang="en-GB"/>
                </a:p>
              </p:txBody>
            </p:sp>
            <p:sp>
              <p:nvSpPr>
                <p:cNvPr id="429" name="Free-form: Shape 428">
                  <a:extLst>
                    <a:ext uri="{FF2B5EF4-FFF2-40B4-BE49-F238E27FC236}">
                      <a16:creationId xmlns:a16="http://schemas.microsoft.com/office/drawing/2014/main" id="{41263A57-4499-9CA9-5D8F-FD346D7898ED}"/>
                    </a:ext>
                  </a:extLst>
                </p:cNvPr>
                <p:cNvSpPr/>
                <p:nvPr/>
              </p:nvSpPr>
              <p:spPr>
                <a:xfrm>
                  <a:off x="5033029" y="4215623"/>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30" name="Free-form: Shape 429">
                  <a:extLst>
                    <a:ext uri="{FF2B5EF4-FFF2-40B4-BE49-F238E27FC236}">
                      <a16:creationId xmlns:a16="http://schemas.microsoft.com/office/drawing/2014/main" id="{034AB4E3-046D-518A-B7E4-A06F79E94152}"/>
                    </a:ext>
                  </a:extLst>
                </p:cNvPr>
                <p:cNvSpPr/>
                <p:nvPr/>
              </p:nvSpPr>
              <p:spPr>
                <a:xfrm>
                  <a:off x="4922566" y="4215623"/>
                  <a:ext cx="110462" cy="72442"/>
                </a:xfrm>
                <a:custGeom>
                  <a:avLst/>
                  <a:gdLst>
                    <a:gd name="connsiteX0" fmla="*/ 110462 w 110462"/>
                    <a:gd name="connsiteY0" fmla="*/ 65252 h 72442"/>
                    <a:gd name="connsiteX1" fmla="*/ 0 w 110462"/>
                    <a:gd name="connsiteY1" fmla="*/ 0 h 72442"/>
                    <a:gd name="connsiteX2" fmla="*/ 0 w 110462"/>
                    <a:gd name="connsiteY2" fmla="*/ 7191 h 72442"/>
                    <a:gd name="connsiteX3" fmla="*/ 110462 w 110462"/>
                    <a:gd name="connsiteY3" fmla="*/ 72443 h 72442"/>
                    <a:gd name="connsiteX4" fmla="*/ 110462 w 110462"/>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2">
                      <a:moveTo>
                        <a:pt x="110462" y="65252"/>
                      </a:moveTo>
                      <a:lnTo>
                        <a:pt x="0" y="0"/>
                      </a:lnTo>
                      <a:lnTo>
                        <a:pt x="0" y="7191"/>
                      </a:lnTo>
                      <a:lnTo>
                        <a:pt x="110462"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431" name="Free-form: Shape 430">
                  <a:extLst>
                    <a:ext uri="{FF2B5EF4-FFF2-40B4-BE49-F238E27FC236}">
                      <a16:creationId xmlns:a16="http://schemas.microsoft.com/office/drawing/2014/main" id="{B32296B5-CBF8-06A9-3AE8-356C7DD40229}"/>
                    </a:ext>
                  </a:extLst>
                </p:cNvPr>
                <p:cNvSpPr/>
                <p:nvPr/>
              </p:nvSpPr>
              <p:spPr>
                <a:xfrm>
                  <a:off x="5033029" y="4215623"/>
                  <a:ext cx="111188" cy="72442"/>
                </a:xfrm>
                <a:custGeom>
                  <a:avLst/>
                  <a:gdLst>
                    <a:gd name="connsiteX0" fmla="*/ 111189 w 111188"/>
                    <a:gd name="connsiteY0" fmla="*/ 0 h 72442"/>
                    <a:gd name="connsiteX1" fmla="*/ 0 w 111188"/>
                    <a:gd name="connsiteY1" fmla="*/ 65252 h 72442"/>
                    <a:gd name="connsiteX2" fmla="*/ 0 w 111188"/>
                    <a:gd name="connsiteY2" fmla="*/ 72443 h 72442"/>
                    <a:gd name="connsiteX3" fmla="*/ 111189 w 111188"/>
                    <a:gd name="connsiteY3" fmla="*/ 7191 h 72442"/>
                    <a:gd name="connsiteX4" fmla="*/ 111189 w 111188"/>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8" h="72442">
                      <a:moveTo>
                        <a:pt x="111189" y="0"/>
                      </a:moveTo>
                      <a:lnTo>
                        <a:pt x="0" y="65252"/>
                      </a:lnTo>
                      <a:lnTo>
                        <a:pt x="0"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432" name="Free-form: Shape 431">
                  <a:extLst>
                    <a:ext uri="{FF2B5EF4-FFF2-40B4-BE49-F238E27FC236}">
                      <a16:creationId xmlns:a16="http://schemas.microsoft.com/office/drawing/2014/main" id="{B3C50DB6-07F8-9687-DA00-01E55DC569DD}"/>
                    </a:ext>
                  </a:extLst>
                </p:cNvPr>
                <p:cNvSpPr/>
                <p:nvPr/>
              </p:nvSpPr>
              <p:spPr>
                <a:xfrm>
                  <a:off x="4922566" y="4150371"/>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1 w 221651"/>
                    <a:gd name="connsiteY3" fmla="*/ 65253 h 130504"/>
                    <a:gd name="connsiteX4" fmla="*/ 111189 w 221651"/>
                    <a:gd name="connsiteY4" fmla="*/ 0 h 130504"/>
                    <a:gd name="connsiteX5" fmla="*/ 6770 w 221651"/>
                    <a:gd name="connsiteY5" fmla="*/ 65253 h 130504"/>
                    <a:gd name="connsiteX6" fmla="*/ 111151 w 221651"/>
                    <a:gd name="connsiteY6" fmla="*/ 4016 h 130504"/>
                    <a:gd name="connsiteX7" fmla="*/ 214843 w 221651"/>
                    <a:gd name="connsiteY7" fmla="*/ 65253 h 130504"/>
                    <a:gd name="connsiteX8" fmla="*/ 110462 w 221651"/>
                    <a:gd name="connsiteY8" fmla="*/ 126489 h 130504"/>
                    <a:gd name="connsiteX9" fmla="*/ 6770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1" y="65253"/>
                      </a:lnTo>
                      <a:lnTo>
                        <a:pt x="111189" y="0"/>
                      </a:lnTo>
                      <a:close/>
                      <a:moveTo>
                        <a:pt x="6770" y="65253"/>
                      </a:moveTo>
                      <a:lnTo>
                        <a:pt x="111151" y="4016"/>
                      </a:lnTo>
                      <a:lnTo>
                        <a:pt x="214843" y="65253"/>
                      </a:lnTo>
                      <a:lnTo>
                        <a:pt x="110462" y="126489"/>
                      </a:lnTo>
                      <a:lnTo>
                        <a:pt x="6770" y="65253"/>
                      </a:lnTo>
                      <a:close/>
                    </a:path>
                  </a:pathLst>
                </a:custGeom>
                <a:solidFill>
                  <a:srgbClr val="007F6B"/>
                </a:solidFill>
                <a:ln w="3820" cap="flat">
                  <a:noFill/>
                  <a:prstDash val="solid"/>
                  <a:miter/>
                </a:ln>
              </p:spPr>
              <p:txBody>
                <a:bodyPr rtlCol="0" anchor="ctr"/>
                <a:lstStyle/>
                <a:p>
                  <a:endParaRPr lang="en-GB"/>
                </a:p>
              </p:txBody>
            </p:sp>
            <p:sp>
              <p:nvSpPr>
                <p:cNvPr id="433" name="Free-form: Shape 432">
                  <a:extLst>
                    <a:ext uri="{FF2B5EF4-FFF2-40B4-BE49-F238E27FC236}">
                      <a16:creationId xmlns:a16="http://schemas.microsoft.com/office/drawing/2014/main" id="{3D4CC682-988E-BA52-D83C-8AB24CA55C4B}"/>
                    </a:ext>
                  </a:extLst>
                </p:cNvPr>
                <p:cNvSpPr/>
                <p:nvPr/>
              </p:nvSpPr>
              <p:spPr>
                <a:xfrm>
                  <a:off x="4790799" y="4235704"/>
                  <a:ext cx="104380" cy="68427"/>
                </a:xfrm>
                <a:custGeom>
                  <a:avLst/>
                  <a:gdLst>
                    <a:gd name="connsiteX0" fmla="*/ 104342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2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2" y="0"/>
                      </a:moveTo>
                      <a:lnTo>
                        <a:pt x="0" y="61236"/>
                      </a:lnTo>
                      <a:lnTo>
                        <a:pt x="0" y="68427"/>
                      </a:lnTo>
                      <a:lnTo>
                        <a:pt x="104381" y="7191"/>
                      </a:lnTo>
                      <a:lnTo>
                        <a:pt x="104342" y="0"/>
                      </a:lnTo>
                      <a:close/>
                    </a:path>
                  </a:pathLst>
                </a:custGeom>
                <a:solidFill>
                  <a:srgbClr val="007F6B"/>
                </a:solidFill>
                <a:ln w="3820" cap="flat">
                  <a:noFill/>
                  <a:prstDash val="solid"/>
                  <a:miter/>
                </a:ln>
              </p:spPr>
              <p:txBody>
                <a:bodyPr rtlCol="0" anchor="ctr"/>
                <a:lstStyle/>
                <a:p>
                  <a:endParaRPr lang="en-GB"/>
                </a:p>
              </p:txBody>
            </p:sp>
            <p:sp>
              <p:nvSpPr>
                <p:cNvPr id="434" name="Free-form: Shape 433">
                  <a:extLst>
                    <a:ext uri="{FF2B5EF4-FFF2-40B4-BE49-F238E27FC236}">
                      <a16:creationId xmlns:a16="http://schemas.microsoft.com/office/drawing/2014/main" id="{9842F547-C10E-D75A-0952-F4A6C926A5BF}"/>
                    </a:ext>
                  </a:extLst>
                </p:cNvPr>
                <p:cNvSpPr/>
                <p:nvPr/>
              </p:nvSpPr>
              <p:spPr>
                <a:xfrm>
                  <a:off x="4895142" y="4235704"/>
                  <a:ext cx="103730" cy="68427"/>
                </a:xfrm>
                <a:custGeom>
                  <a:avLst/>
                  <a:gdLst>
                    <a:gd name="connsiteX0" fmla="*/ 103693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693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693" y="61236"/>
                      </a:moveTo>
                      <a:lnTo>
                        <a:pt x="0" y="0"/>
                      </a:lnTo>
                      <a:lnTo>
                        <a:pt x="38" y="7191"/>
                      </a:lnTo>
                      <a:lnTo>
                        <a:pt x="103731" y="68427"/>
                      </a:lnTo>
                      <a:lnTo>
                        <a:pt x="103693" y="61236"/>
                      </a:lnTo>
                      <a:close/>
                    </a:path>
                  </a:pathLst>
                </a:custGeom>
                <a:solidFill>
                  <a:srgbClr val="007F6B"/>
                </a:solidFill>
                <a:ln w="3820" cap="flat">
                  <a:noFill/>
                  <a:prstDash val="solid"/>
                  <a:miter/>
                </a:ln>
              </p:spPr>
              <p:txBody>
                <a:bodyPr rtlCol="0" anchor="ctr"/>
                <a:lstStyle/>
                <a:p>
                  <a:endParaRPr lang="en-GB"/>
                </a:p>
              </p:txBody>
            </p:sp>
            <p:sp>
              <p:nvSpPr>
                <p:cNvPr id="435" name="Free-form: Shape 434">
                  <a:extLst>
                    <a:ext uri="{FF2B5EF4-FFF2-40B4-BE49-F238E27FC236}">
                      <a16:creationId xmlns:a16="http://schemas.microsoft.com/office/drawing/2014/main" id="{0465C815-B579-8F51-0F13-4B861B3FB50D}"/>
                    </a:ext>
                  </a:extLst>
                </p:cNvPr>
                <p:cNvSpPr/>
                <p:nvPr/>
              </p:nvSpPr>
              <p:spPr>
                <a:xfrm>
                  <a:off x="4790799" y="4296940"/>
                  <a:ext cx="103692" cy="68464"/>
                </a:xfrm>
                <a:custGeom>
                  <a:avLst/>
                  <a:gdLst>
                    <a:gd name="connsiteX0" fmla="*/ 103692 w 103692"/>
                    <a:gd name="connsiteY0" fmla="*/ 61236 h 68464"/>
                    <a:gd name="connsiteX1" fmla="*/ 0 w 103692"/>
                    <a:gd name="connsiteY1" fmla="*/ 0 h 68464"/>
                    <a:gd name="connsiteX2" fmla="*/ 0 w 103692"/>
                    <a:gd name="connsiteY2" fmla="*/ 7191 h 68464"/>
                    <a:gd name="connsiteX3" fmla="*/ 103692 w 103692"/>
                    <a:gd name="connsiteY3" fmla="*/ 68465 h 68464"/>
                    <a:gd name="connsiteX4" fmla="*/ 103692 w 103692"/>
                    <a:gd name="connsiteY4" fmla="*/ 61236 h 6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4">
                      <a:moveTo>
                        <a:pt x="103692" y="61236"/>
                      </a:moveTo>
                      <a:lnTo>
                        <a:pt x="0" y="0"/>
                      </a:lnTo>
                      <a:lnTo>
                        <a:pt x="0" y="7191"/>
                      </a:lnTo>
                      <a:lnTo>
                        <a:pt x="103692"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436" name="Free-form: Shape 435">
                  <a:extLst>
                    <a:ext uri="{FF2B5EF4-FFF2-40B4-BE49-F238E27FC236}">
                      <a16:creationId xmlns:a16="http://schemas.microsoft.com/office/drawing/2014/main" id="{197B3FF0-6533-30A1-EABA-62B455FC0ED7}"/>
                    </a:ext>
                  </a:extLst>
                </p:cNvPr>
                <p:cNvSpPr/>
                <p:nvPr/>
              </p:nvSpPr>
              <p:spPr>
                <a:xfrm>
                  <a:off x="4894492" y="4296940"/>
                  <a:ext cx="104380" cy="68464"/>
                </a:xfrm>
                <a:custGeom>
                  <a:avLst/>
                  <a:gdLst>
                    <a:gd name="connsiteX0" fmla="*/ 104343 w 104380"/>
                    <a:gd name="connsiteY0" fmla="*/ 0 h 68464"/>
                    <a:gd name="connsiteX1" fmla="*/ 0 w 104380"/>
                    <a:gd name="connsiteY1" fmla="*/ 61236 h 68464"/>
                    <a:gd name="connsiteX2" fmla="*/ 0 w 104380"/>
                    <a:gd name="connsiteY2" fmla="*/ 68465 h 68464"/>
                    <a:gd name="connsiteX3" fmla="*/ 104381 w 104380"/>
                    <a:gd name="connsiteY3" fmla="*/ 7191 h 68464"/>
                    <a:gd name="connsiteX4" fmla="*/ 104343 w 104380"/>
                    <a:gd name="connsiteY4" fmla="*/ 0 h 6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4">
                      <a:moveTo>
                        <a:pt x="104343" y="0"/>
                      </a:moveTo>
                      <a:lnTo>
                        <a:pt x="0" y="61236"/>
                      </a:lnTo>
                      <a:lnTo>
                        <a:pt x="0" y="68465"/>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437" name="Free-form: Shape 436">
                  <a:extLst>
                    <a:ext uri="{FF2B5EF4-FFF2-40B4-BE49-F238E27FC236}">
                      <a16:creationId xmlns:a16="http://schemas.microsoft.com/office/drawing/2014/main" id="{4BC607F2-5CA0-C92B-4925-0A009BE785D4}"/>
                    </a:ext>
                  </a:extLst>
                </p:cNvPr>
                <p:cNvSpPr/>
                <p:nvPr/>
              </p:nvSpPr>
              <p:spPr>
                <a:xfrm>
                  <a:off x="4783991" y="4231688"/>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808 w 221651"/>
                    <a:gd name="connsiteY5" fmla="*/ 65253 h 130504"/>
                    <a:gd name="connsiteX6" fmla="*/ 111189 w 221651"/>
                    <a:gd name="connsiteY6" fmla="*/ 4016 h 130504"/>
                    <a:gd name="connsiteX7" fmla="*/ 214881 w 221651"/>
                    <a:gd name="connsiteY7" fmla="*/ 65253 h 130504"/>
                    <a:gd name="connsiteX8" fmla="*/ 110501 w 221651"/>
                    <a:gd name="connsiteY8" fmla="*/ 126489 h 130504"/>
                    <a:gd name="connsiteX9" fmla="*/ 6808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808" y="65253"/>
                      </a:moveTo>
                      <a:lnTo>
                        <a:pt x="111189" y="4016"/>
                      </a:lnTo>
                      <a:lnTo>
                        <a:pt x="214881" y="65253"/>
                      </a:lnTo>
                      <a:lnTo>
                        <a:pt x="110501" y="126489"/>
                      </a:lnTo>
                      <a:lnTo>
                        <a:pt x="6808" y="65253"/>
                      </a:lnTo>
                      <a:close/>
                    </a:path>
                  </a:pathLst>
                </a:custGeom>
                <a:solidFill>
                  <a:srgbClr val="007F6B"/>
                </a:solidFill>
                <a:ln w="3820" cap="flat">
                  <a:noFill/>
                  <a:prstDash val="solid"/>
                  <a:miter/>
                </a:ln>
              </p:spPr>
              <p:txBody>
                <a:bodyPr rtlCol="0" anchor="ctr"/>
                <a:lstStyle/>
                <a:p>
                  <a:endParaRPr lang="en-GB"/>
                </a:p>
              </p:txBody>
            </p:sp>
            <p:sp>
              <p:nvSpPr>
                <p:cNvPr id="438" name="Free-form: Shape 437">
                  <a:extLst>
                    <a:ext uri="{FF2B5EF4-FFF2-40B4-BE49-F238E27FC236}">
                      <a16:creationId xmlns:a16="http://schemas.microsoft.com/office/drawing/2014/main" id="{7EBBA696-4C2B-30E3-48E6-E6C734A65296}"/>
                    </a:ext>
                  </a:extLst>
                </p:cNvPr>
                <p:cNvSpPr/>
                <p:nvPr/>
              </p:nvSpPr>
              <p:spPr>
                <a:xfrm>
                  <a:off x="4783991" y="4296940"/>
                  <a:ext cx="110462" cy="72442"/>
                </a:xfrm>
                <a:custGeom>
                  <a:avLst/>
                  <a:gdLst>
                    <a:gd name="connsiteX0" fmla="*/ 110462 w 110462"/>
                    <a:gd name="connsiteY0" fmla="*/ 65252 h 72442"/>
                    <a:gd name="connsiteX1" fmla="*/ 0 w 110462"/>
                    <a:gd name="connsiteY1" fmla="*/ 0 h 72442"/>
                    <a:gd name="connsiteX2" fmla="*/ 0 w 110462"/>
                    <a:gd name="connsiteY2" fmla="*/ 7191 h 72442"/>
                    <a:gd name="connsiteX3" fmla="*/ 110462 w 110462"/>
                    <a:gd name="connsiteY3" fmla="*/ 72443 h 72442"/>
                    <a:gd name="connsiteX4" fmla="*/ 110462 w 110462"/>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2">
                      <a:moveTo>
                        <a:pt x="110462" y="65252"/>
                      </a:moveTo>
                      <a:lnTo>
                        <a:pt x="0" y="0"/>
                      </a:lnTo>
                      <a:lnTo>
                        <a:pt x="0" y="7191"/>
                      </a:lnTo>
                      <a:lnTo>
                        <a:pt x="110462"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439" name="Free-form: Shape 438">
                  <a:extLst>
                    <a:ext uri="{FF2B5EF4-FFF2-40B4-BE49-F238E27FC236}">
                      <a16:creationId xmlns:a16="http://schemas.microsoft.com/office/drawing/2014/main" id="{7D651DD9-49D4-42F6-D43B-E9F6F32318FA}"/>
                    </a:ext>
                  </a:extLst>
                </p:cNvPr>
                <p:cNvSpPr/>
                <p:nvPr/>
              </p:nvSpPr>
              <p:spPr>
                <a:xfrm>
                  <a:off x="4894453" y="4296940"/>
                  <a:ext cx="111189" cy="72442"/>
                </a:xfrm>
                <a:custGeom>
                  <a:avLst/>
                  <a:gdLst>
                    <a:gd name="connsiteX0" fmla="*/ 111189 w 111189"/>
                    <a:gd name="connsiteY0" fmla="*/ 0 h 72442"/>
                    <a:gd name="connsiteX1" fmla="*/ 0 w 111189"/>
                    <a:gd name="connsiteY1" fmla="*/ 65252 h 72442"/>
                    <a:gd name="connsiteX2" fmla="*/ 0 w 111189"/>
                    <a:gd name="connsiteY2" fmla="*/ 72443 h 72442"/>
                    <a:gd name="connsiteX3" fmla="*/ 111189 w 111189"/>
                    <a:gd name="connsiteY3" fmla="*/ 7191 h 72442"/>
                    <a:gd name="connsiteX4" fmla="*/ 111189 w 111189"/>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2">
                      <a:moveTo>
                        <a:pt x="111189" y="0"/>
                      </a:moveTo>
                      <a:lnTo>
                        <a:pt x="0" y="65252"/>
                      </a:lnTo>
                      <a:lnTo>
                        <a:pt x="0"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440" name="Free-form: Shape 439">
                  <a:extLst>
                    <a:ext uri="{FF2B5EF4-FFF2-40B4-BE49-F238E27FC236}">
                      <a16:creationId xmlns:a16="http://schemas.microsoft.com/office/drawing/2014/main" id="{51DD3F85-C051-3412-B645-3B879013C098}"/>
                    </a:ext>
                  </a:extLst>
                </p:cNvPr>
                <p:cNvSpPr/>
                <p:nvPr/>
              </p:nvSpPr>
              <p:spPr>
                <a:xfrm>
                  <a:off x="4652224" y="4317021"/>
                  <a:ext cx="104380" cy="68427"/>
                </a:xfrm>
                <a:custGeom>
                  <a:avLst/>
                  <a:gdLst>
                    <a:gd name="connsiteX0" fmla="*/ 104342 w 104380"/>
                    <a:gd name="connsiteY0" fmla="*/ 0 h 68427"/>
                    <a:gd name="connsiteX1" fmla="*/ 0 w 104380"/>
                    <a:gd name="connsiteY1" fmla="*/ 61236 h 68427"/>
                    <a:gd name="connsiteX2" fmla="*/ 0 w 104380"/>
                    <a:gd name="connsiteY2" fmla="*/ 68427 h 68427"/>
                    <a:gd name="connsiteX3" fmla="*/ 104381 w 104380"/>
                    <a:gd name="connsiteY3" fmla="*/ 7191 h 68427"/>
                    <a:gd name="connsiteX4" fmla="*/ 104342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42" y="0"/>
                      </a:moveTo>
                      <a:lnTo>
                        <a:pt x="0" y="61236"/>
                      </a:lnTo>
                      <a:lnTo>
                        <a:pt x="0" y="68427"/>
                      </a:lnTo>
                      <a:lnTo>
                        <a:pt x="104381" y="7191"/>
                      </a:lnTo>
                      <a:lnTo>
                        <a:pt x="104342" y="0"/>
                      </a:lnTo>
                      <a:close/>
                    </a:path>
                  </a:pathLst>
                </a:custGeom>
                <a:solidFill>
                  <a:srgbClr val="007F6B"/>
                </a:solidFill>
                <a:ln w="3820" cap="flat">
                  <a:noFill/>
                  <a:prstDash val="solid"/>
                  <a:miter/>
                </a:ln>
              </p:spPr>
              <p:txBody>
                <a:bodyPr rtlCol="0" anchor="ctr"/>
                <a:lstStyle/>
                <a:p>
                  <a:endParaRPr lang="en-GB"/>
                </a:p>
              </p:txBody>
            </p:sp>
            <p:sp>
              <p:nvSpPr>
                <p:cNvPr id="441" name="Free-form: Shape 440">
                  <a:extLst>
                    <a:ext uri="{FF2B5EF4-FFF2-40B4-BE49-F238E27FC236}">
                      <a16:creationId xmlns:a16="http://schemas.microsoft.com/office/drawing/2014/main" id="{8AAA57D5-648B-C235-24DA-0DB3F78F9E19}"/>
                    </a:ext>
                  </a:extLst>
                </p:cNvPr>
                <p:cNvSpPr/>
                <p:nvPr/>
              </p:nvSpPr>
              <p:spPr>
                <a:xfrm>
                  <a:off x="4756567" y="4317021"/>
                  <a:ext cx="103730" cy="68427"/>
                </a:xfrm>
                <a:custGeom>
                  <a:avLst/>
                  <a:gdLst>
                    <a:gd name="connsiteX0" fmla="*/ 103731 w 103730"/>
                    <a:gd name="connsiteY0" fmla="*/ 61236 h 68427"/>
                    <a:gd name="connsiteX1" fmla="*/ 0 w 103730"/>
                    <a:gd name="connsiteY1" fmla="*/ 0 h 68427"/>
                    <a:gd name="connsiteX2" fmla="*/ 38 w 103730"/>
                    <a:gd name="connsiteY2" fmla="*/ 7191 h 68427"/>
                    <a:gd name="connsiteX3" fmla="*/ 103731 w 103730"/>
                    <a:gd name="connsiteY3" fmla="*/ 68427 h 68427"/>
                    <a:gd name="connsiteX4" fmla="*/ 103731 w 103730"/>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7">
                      <a:moveTo>
                        <a:pt x="103731" y="61236"/>
                      </a:moveTo>
                      <a:lnTo>
                        <a:pt x="0" y="0"/>
                      </a:lnTo>
                      <a:lnTo>
                        <a:pt x="38" y="7191"/>
                      </a:lnTo>
                      <a:lnTo>
                        <a:pt x="103731" y="68427"/>
                      </a:lnTo>
                      <a:lnTo>
                        <a:pt x="103731" y="61236"/>
                      </a:lnTo>
                      <a:close/>
                    </a:path>
                  </a:pathLst>
                </a:custGeom>
                <a:solidFill>
                  <a:srgbClr val="007F6B"/>
                </a:solidFill>
                <a:ln w="3820" cap="flat">
                  <a:noFill/>
                  <a:prstDash val="solid"/>
                  <a:miter/>
                </a:ln>
              </p:spPr>
              <p:txBody>
                <a:bodyPr rtlCol="0" anchor="ctr"/>
                <a:lstStyle/>
                <a:p>
                  <a:endParaRPr lang="en-GB"/>
                </a:p>
              </p:txBody>
            </p:sp>
            <p:sp>
              <p:nvSpPr>
                <p:cNvPr id="442" name="Free-form: Shape 441">
                  <a:extLst>
                    <a:ext uri="{FF2B5EF4-FFF2-40B4-BE49-F238E27FC236}">
                      <a16:creationId xmlns:a16="http://schemas.microsoft.com/office/drawing/2014/main" id="{EE39D99A-926C-E8E7-64F1-27A5F7ABB3D2}"/>
                    </a:ext>
                  </a:extLst>
                </p:cNvPr>
                <p:cNvSpPr/>
                <p:nvPr/>
              </p:nvSpPr>
              <p:spPr>
                <a:xfrm>
                  <a:off x="4652224" y="4378257"/>
                  <a:ext cx="103692" cy="68464"/>
                </a:xfrm>
                <a:custGeom>
                  <a:avLst/>
                  <a:gdLst>
                    <a:gd name="connsiteX0" fmla="*/ 103692 w 103692"/>
                    <a:gd name="connsiteY0" fmla="*/ 61274 h 68464"/>
                    <a:gd name="connsiteX1" fmla="*/ 0 w 103692"/>
                    <a:gd name="connsiteY1" fmla="*/ 0 h 68464"/>
                    <a:gd name="connsiteX2" fmla="*/ 0 w 103692"/>
                    <a:gd name="connsiteY2" fmla="*/ 7191 h 68464"/>
                    <a:gd name="connsiteX3" fmla="*/ 103692 w 103692"/>
                    <a:gd name="connsiteY3" fmla="*/ 68465 h 68464"/>
                    <a:gd name="connsiteX4" fmla="*/ 103692 w 103692"/>
                    <a:gd name="connsiteY4" fmla="*/ 61274 h 6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4">
                      <a:moveTo>
                        <a:pt x="103692" y="61274"/>
                      </a:moveTo>
                      <a:lnTo>
                        <a:pt x="0" y="0"/>
                      </a:lnTo>
                      <a:lnTo>
                        <a:pt x="0" y="7191"/>
                      </a:lnTo>
                      <a:lnTo>
                        <a:pt x="103692" y="68465"/>
                      </a:lnTo>
                      <a:lnTo>
                        <a:pt x="103692" y="61274"/>
                      </a:lnTo>
                      <a:close/>
                    </a:path>
                  </a:pathLst>
                </a:custGeom>
                <a:solidFill>
                  <a:srgbClr val="007F6B"/>
                </a:solidFill>
                <a:ln w="3820" cap="flat">
                  <a:noFill/>
                  <a:prstDash val="solid"/>
                  <a:miter/>
                </a:ln>
              </p:spPr>
              <p:txBody>
                <a:bodyPr rtlCol="0" anchor="ctr"/>
                <a:lstStyle/>
                <a:p>
                  <a:endParaRPr lang="en-GB"/>
                </a:p>
              </p:txBody>
            </p:sp>
            <p:sp>
              <p:nvSpPr>
                <p:cNvPr id="443" name="Free-form: Shape 442">
                  <a:extLst>
                    <a:ext uri="{FF2B5EF4-FFF2-40B4-BE49-F238E27FC236}">
                      <a16:creationId xmlns:a16="http://schemas.microsoft.com/office/drawing/2014/main" id="{A9DECB2D-67A0-6976-F158-6C871462E426}"/>
                    </a:ext>
                  </a:extLst>
                </p:cNvPr>
                <p:cNvSpPr/>
                <p:nvPr/>
              </p:nvSpPr>
              <p:spPr>
                <a:xfrm>
                  <a:off x="4755916" y="4378257"/>
                  <a:ext cx="104380" cy="68464"/>
                </a:xfrm>
                <a:custGeom>
                  <a:avLst/>
                  <a:gdLst>
                    <a:gd name="connsiteX0" fmla="*/ 104381 w 104380"/>
                    <a:gd name="connsiteY0" fmla="*/ 0 h 68464"/>
                    <a:gd name="connsiteX1" fmla="*/ 0 w 104380"/>
                    <a:gd name="connsiteY1" fmla="*/ 61274 h 68464"/>
                    <a:gd name="connsiteX2" fmla="*/ 0 w 104380"/>
                    <a:gd name="connsiteY2" fmla="*/ 68465 h 68464"/>
                    <a:gd name="connsiteX3" fmla="*/ 104381 w 104380"/>
                    <a:gd name="connsiteY3" fmla="*/ 7191 h 68464"/>
                    <a:gd name="connsiteX4" fmla="*/ 104381 w 104380"/>
                    <a:gd name="connsiteY4" fmla="*/ 0 h 6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4">
                      <a:moveTo>
                        <a:pt x="104381" y="0"/>
                      </a:moveTo>
                      <a:lnTo>
                        <a:pt x="0" y="61274"/>
                      </a:lnTo>
                      <a:lnTo>
                        <a:pt x="0"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44" name="Free-form: Shape 443">
                  <a:extLst>
                    <a:ext uri="{FF2B5EF4-FFF2-40B4-BE49-F238E27FC236}">
                      <a16:creationId xmlns:a16="http://schemas.microsoft.com/office/drawing/2014/main" id="{11F28634-98D1-C889-5F45-92D9926A38F1}"/>
                    </a:ext>
                  </a:extLst>
                </p:cNvPr>
                <p:cNvSpPr/>
                <p:nvPr/>
              </p:nvSpPr>
              <p:spPr>
                <a:xfrm>
                  <a:off x="4645416" y="4378257"/>
                  <a:ext cx="110462" cy="72442"/>
                </a:xfrm>
                <a:custGeom>
                  <a:avLst/>
                  <a:gdLst>
                    <a:gd name="connsiteX0" fmla="*/ 110462 w 110462"/>
                    <a:gd name="connsiteY0" fmla="*/ 65252 h 72442"/>
                    <a:gd name="connsiteX1" fmla="*/ 0 w 110462"/>
                    <a:gd name="connsiteY1" fmla="*/ 0 h 72442"/>
                    <a:gd name="connsiteX2" fmla="*/ 38 w 110462"/>
                    <a:gd name="connsiteY2" fmla="*/ 7191 h 72442"/>
                    <a:gd name="connsiteX3" fmla="*/ 110462 w 110462"/>
                    <a:gd name="connsiteY3" fmla="*/ 72443 h 72442"/>
                    <a:gd name="connsiteX4" fmla="*/ 110462 w 110462"/>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2">
                      <a:moveTo>
                        <a:pt x="110462" y="65252"/>
                      </a:moveTo>
                      <a:lnTo>
                        <a:pt x="0" y="0"/>
                      </a:lnTo>
                      <a:lnTo>
                        <a:pt x="38" y="7191"/>
                      </a:lnTo>
                      <a:lnTo>
                        <a:pt x="110462"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445" name="Free-form: Shape 444">
                  <a:extLst>
                    <a:ext uri="{FF2B5EF4-FFF2-40B4-BE49-F238E27FC236}">
                      <a16:creationId xmlns:a16="http://schemas.microsoft.com/office/drawing/2014/main" id="{94EC84A9-509F-FC26-6FFC-C5FD0C7C027C}"/>
                    </a:ext>
                  </a:extLst>
                </p:cNvPr>
                <p:cNvSpPr/>
                <p:nvPr/>
              </p:nvSpPr>
              <p:spPr>
                <a:xfrm>
                  <a:off x="4755878" y="4378257"/>
                  <a:ext cx="111189" cy="72442"/>
                </a:xfrm>
                <a:custGeom>
                  <a:avLst/>
                  <a:gdLst>
                    <a:gd name="connsiteX0" fmla="*/ 111189 w 111189"/>
                    <a:gd name="connsiteY0" fmla="*/ 0 h 72442"/>
                    <a:gd name="connsiteX1" fmla="*/ 0 w 111189"/>
                    <a:gd name="connsiteY1" fmla="*/ 65252 h 72442"/>
                    <a:gd name="connsiteX2" fmla="*/ 0 w 111189"/>
                    <a:gd name="connsiteY2" fmla="*/ 72443 h 72442"/>
                    <a:gd name="connsiteX3" fmla="*/ 111189 w 111189"/>
                    <a:gd name="connsiteY3" fmla="*/ 7191 h 72442"/>
                    <a:gd name="connsiteX4" fmla="*/ 111189 w 111189"/>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2">
                      <a:moveTo>
                        <a:pt x="111189" y="0"/>
                      </a:moveTo>
                      <a:lnTo>
                        <a:pt x="0" y="65252"/>
                      </a:lnTo>
                      <a:lnTo>
                        <a:pt x="0"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446" name="Free-form: Shape 445">
                  <a:extLst>
                    <a:ext uri="{FF2B5EF4-FFF2-40B4-BE49-F238E27FC236}">
                      <a16:creationId xmlns:a16="http://schemas.microsoft.com/office/drawing/2014/main" id="{532452B2-BF5E-C06C-395A-B9648BA934A6}"/>
                    </a:ext>
                  </a:extLst>
                </p:cNvPr>
                <p:cNvSpPr/>
                <p:nvPr/>
              </p:nvSpPr>
              <p:spPr>
                <a:xfrm>
                  <a:off x="4645416" y="4313004"/>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808 w 221651"/>
                    <a:gd name="connsiteY5" fmla="*/ 65253 h 130504"/>
                    <a:gd name="connsiteX6" fmla="*/ 111189 w 221651"/>
                    <a:gd name="connsiteY6" fmla="*/ 4016 h 130504"/>
                    <a:gd name="connsiteX7" fmla="*/ 214881 w 221651"/>
                    <a:gd name="connsiteY7" fmla="*/ 65253 h 130504"/>
                    <a:gd name="connsiteX8" fmla="*/ 110501 w 221651"/>
                    <a:gd name="connsiteY8" fmla="*/ 126488 h 130504"/>
                    <a:gd name="connsiteX9" fmla="*/ 6808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808" y="65253"/>
                      </a:moveTo>
                      <a:lnTo>
                        <a:pt x="111189" y="4016"/>
                      </a:lnTo>
                      <a:lnTo>
                        <a:pt x="214881" y="65253"/>
                      </a:lnTo>
                      <a:lnTo>
                        <a:pt x="110501" y="126488"/>
                      </a:lnTo>
                      <a:lnTo>
                        <a:pt x="6808" y="65214"/>
                      </a:lnTo>
                      <a:close/>
                    </a:path>
                  </a:pathLst>
                </a:custGeom>
                <a:solidFill>
                  <a:srgbClr val="007F6B"/>
                </a:solidFill>
                <a:ln w="3820" cap="flat">
                  <a:noFill/>
                  <a:prstDash val="solid"/>
                  <a:miter/>
                </a:ln>
              </p:spPr>
              <p:txBody>
                <a:bodyPr rtlCol="0" anchor="ctr"/>
                <a:lstStyle/>
                <a:p>
                  <a:endParaRPr lang="en-GB"/>
                </a:p>
              </p:txBody>
            </p:sp>
            <p:sp>
              <p:nvSpPr>
                <p:cNvPr id="447" name="Free-form: Shape 446">
                  <a:extLst>
                    <a:ext uri="{FF2B5EF4-FFF2-40B4-BE49-F238E27FC236}">
                      <a16:creationId xmlns:a16="http://schemas.microsoft.com/office/drawing/2014/main" id="{A842C5F8-E96F-A3BF-21A3-C62D73612DCE}"/>
                    </a:ext>
                  </a:extLst>
                </p:cNvPr>
                <p:cNvSpPr/>
                <p:nvPr/>
              </p:nvSpPr>
              <p:spPr>
                <a:xfrm>
                  <a:off x="4513649" y="4398338"/>
                  <a:ext cx="104380" cy="68426"/>
                </a:xfrm>
                <a:custGeom>
                  <a:avLst/>
                  <a:gdLst>
                    <a:gd name="connsiteX0" fmla="*/ 104343 w 104380"/>
                    <a:gd name="connsiteY0" fmla="*/ 0 h 68426"/>
                    <a:gd name="connsiteX1" fmla="*/ 0 w 104380"/>
                    <a:gd name="connsiteY1" fmla="*/ 61236 h 68426"/>
                    <a:gd name="connsiteX2" fmla="*/ 0 w 104380"/>
                    <a:gd name="connsiteY2" fmla="*/ 68427 h 68426"/>
                    <a:gd name="connsiteX3" fmla="*/ 104381 w 104380"/>
                    <a:gd name="connsiteY3" fmla="*/ 7191 h 68426"/>
                    <a:gd name="connsiteX4" fmla="*/ 104343 w 104380"/>
                    <a:gd name="connsiteY4" fmla="*/ 0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6">
                      <a:moveTo>
                        <a:pt x="104343" y="0"/>
                      </a:moveTo>
                      <a:lnTo>
                        <a:pt x="0" y="61236"/>
                      </a:lnTo>
                      <a:lnTo>
                        <a:pt x="0" y="68427"/>
                      </a:lnTo>
                      <a:lnTo>
                        <a:pt x="104381" y="7191"/>
                      </a:lnTo>
                      <a:lnTo>
                        <a:pt x="104343" y="0"/>
                      </a:lnTo>
                      <a:close/>
                    </a:path>
                  </a:pathLst>
                </a:custGeom>
                <a:solidFill>
                  <a:srgbClr val="007F6B"/>
                </a:solidFill>
                <a:ln w="3820" cap="flat">
                  <a:noFill/>
                  <a:prstDash val="solid"/>
                  <a:miter/>
                </a:ln>
              </p:spPr>
              <p:txBody>
                <a:bodyPr rtlCol="0" anchor="ctr"/>
                <a:lstStyle/>
                <a:p>
                  <a:endParaRPr lang="en-GB"/>
                </a:p>
              </p:txBody>
            </p:sp>
            <p:sp>
              <p:nvSpPr>
                <p:cNvPr id="448" name="Free-form: Shape 447">
                  <a:extLst>
                    <a:ext uri="{FF2B5EF4-FFF2-40B4-BE49-F238E27FC236}">
                      <a16:creationId xmlns:a16="http://schemas.microsoft.com/office/drawing/2014/main" id="{0094F196-577F-9F2B-9A36-3FD536AEAC74}"/>
                    </a:ext>
                  </a:extLst>
                </p:cNvPr>
                <p:cNvSpPr/>
                <p:nvPr/>
              </p:nvSpPr>
              <p:spPr>
                <a:xfrm>
                  <a:off x="4617991" y="4398338"/>
                  <a:ext cx="103730" cy="68426"/>
                </a:xfrm>
                <a:custGeom>
                  <a:avLst/>
                  <a:gdLst>
                    <a:gd name="connsiteX0" fmla="*/ 103731 w 103730"/>
                    <a:gd name="connsiteY0" fmla="*/ 61236 h 68426"/>
                    <a:gd name="connsiteX1" fmla="*/ 0 w 103730"/>
                    <a:gd name="connsiteY1" fmla="*/ 0 h 68426"/>
                    <a:gd name="connsiteX2" fmla="*/ 38 w 103730"/>
                    <a:gd name="connsiteY2" fmla="*/ 7191 h 68426"/>
                    <a:gd name="connsiteX3" fmla="*/ 103731 w 103730"/>
                    <a:gd name="connsiteY3" fmla="*/ 68427 h 68426"/>
                    <a:gd name="connsiteX4" fmla="*/ 103731 w 103730"/>
                    <a:gd name="connsiteY4" fmla="*/ 61236 h 6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26">
                      <a:moveTo>
                        <a:pt x="103731" y="61236"/>
                      </a:moveTo>
                      <a:lnTo>
                        <a:pt x="0" y="0"/>
                      </a:lnTo>
                      <a:lnTo>
                        <a:pt x="38" y="7191"/>
                      </a:lnTo>
                      <a:lnTo>
                        <a:pt x="103731" y="68427"/>
                      </a:lnTo>
                      <a:lnTo>
                        <a:pt x="103731" y="61236"/>
                      </a:lnTo>
                      <a:close/>
                    </a:path>
                  </a:pathLst>
                </a:custGeom>
                <a:solidFill>
                  <a:srgbClr val="007F6B"/>
                </a:solidFill>
                <a:ln w="3820" cap="flat">
                  <a:noFill/>
                  <a:prstDash val="solid"/>
                  <a:miter/>
                </a:ln>
              </p:spPr>
              <p:txBody>
                <a:bodyPr rtlCol="0" anchor="ctr"/>
                <a:lstStyle/>
                <a:p>
                  <a:endParaRPr lang="en-GB"/>
                </a:p>
              </p:txBody>
            </p:sp>
            <p:sp>
              <p:nvSpPr>
                <p:cNvPr id="449" name="Free-form: Shape 448">
                  <a:extLst>
                    <a:ext uri="{FF2B5EF4-FFF2-40B4-BE49-F238E27FC236}">
                      <a16:creationId xmlns:a16="http://schemas.microsoft.com/office/drawing/2014/main" id="{362C759E-12DF-E5BF-3CD3-94478104CDD3}"/>
                    </a:ext>
                  </a:extLst>
                </p:cNvPr>
                <p:cNvSpPr/>
                <p:nvPr/>
              </p:nvSpPr>
              <p:spPr>
                <a:xfrm>
                  <a:off x="4513649" y="4459573"/>
                  <a:ext cx="103730" cy="68465"/>
                </a:xfrm>
                <a:custGeom>
                  <a:avLst/>
                  <a:gdLst>
                    <a:gd name="connsiteX0" fmla="*/ 103692 w 103730"/>
                    <a:gd name="connsiteY0" fmla="*/ 61275 h 68465"/>
                    <a:gd name="connsiteX1" fmla="*/ 0 w 103730"/>
                    <a:gd name="connsiteY1" fmla="*/ 0 h 68465"/>
                    <a:gd name="connsiteX2" fmla="*/ 0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0"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50" name="Free-form: Shape 449">
                  <a:extLst>
                    <a:ext uri="{FF2B5EF4-FFF2-40B4-BE49-F238E27FC236}">
                      <a16:creationId xmlns:a16="http://schemas.microsoft.com/office/drawing/2014/main" id="{C14780E5-16D6-1285-FB39-AC1031EE3412}"/>
                    </a:ext>
                  </a:extLst>
                </p:cNvPr>
                <p:cNvSpPr/>
                <p:nvPr/>
              </p:nvSpPr>
              <p:spPr>
                <a:xfrm>
                  <a:off x="4617341" y="4459573"/>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51" name="Free-form: Shape 450">
                  <a:extLst>
                    <a:ext uri="{FF2B5EF4-FFF2-40B4-BE49-F238E27FC236}">
                      <a16:creationId xmlns:a16="http://schemas.microsoft.com/office/drawing/2014/main" id="{BE697EBE-4231-1FF5-0202-3BC46C5CDF6B}"/>
                    </a:ext>
                  </a:extLst>
                </p:cNvPr>
                <p:cNvSpPr/>
                <p:nvPr/>
              </p:nvSpPr>
              <p:spPr>
                <a:xfrm>
                  <a:off x="4506841" y="4459573"/>
                  <a:ext cx="110500" cy="72443"/>
                </a:xfrm>
                <a:custGeom>
                  <a:avLst/>
                  <a:gdLst>
                    <a:gd name="connsiteX0" fmla="*/ 110462 w 110500"/>
                    <a:gd name="connsiteY0" fmla="*/ 65253 h 72443"/>
                    <a:gd name="connsiteX1" fmla="*/ 0 w 110500"/>
                    <a:gd name="connsiteY1" fmla="*/ 0 h 72443"/>
                    <a:gd name="connsiteX2" fmla="*/ 38 w 110500"/>
                    <a:gd name="connsiteY2" fmla="*/ 7191 h 72443"/>
                    <a:gd name="connsiteX3" fmla="*/ 110500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38" y="7191"/>
                      </a:lnTo>
                      <a:lnTo>
                        <a:pt x="110500"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452" name="Free-form: Shape 451">
                  <a:extLst>
                    <a:ext uri="{FF2B5EF4-FFF2-40B4-BE49-F238E27FC236}">
                      <a16:creationId xmlns:a16="http://schemas.microsoft.com/office/drawing/2014/main" id="{F0BC7CE7-F585-9D71-3D04-B603EF318CEC}"/>
                    </a:ext>
                  </a:extLst>
                </p:cNvPr>
                <p:cNvSpPr/>
                <p:nvPr/>
              </p:nvSpPr>
              <p:spPr>
                <a:xfrm>
                  <a:off x="4617303" y="4459573"/>
                  <a:ext cx="111227" cy="72443"/>
                </a:xfrm>
                <a:custGeom>
                  <a:avLst/>
                  <a:gdLst>
                    <a:gd name="connsiteX0" fmla="*/ 111189 w 111227"/>
                    <a:gd name="connsiteY0" fmla="*/ 0 h 72443"/>
                    <a:gd name="connsiteX1" fmla="*/ 0 w 111227"/>
                    <a:gd name="connsiteY1" fmla="*/ 65253 h 72443"/>
                    <a:gd name="connsiteX2" fmla="*/ 38 w 111227"/>
                    <a:gd name="connsiteY2" fmla="*/ 72443 h 72443"/>
                    <a:gd name="connsiteX3" fmla="*/ 111227 w 111227"/>
                    <a:gd name="connsiteY3" fmla="*/ 7191 h 72443"/>
                    <a:gd name="connsiteX4" fmla="*/ 111189 w 111227"/>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3">
                      <a:moveTo>
                        <a:pt x="111189" y="0"/>
                      </a:moveTo>
                      <a:lnTo>
                        <a:pt x="0" y="65253"/>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453" name="Free-form: Shape 452">
                  <a:extLst>
                    <a:ext uri="{FF2B5EF4-FFF2-40B4-BE49-F238E27FC236}">
                      <a16:creationId xmlns:a16="http://schemas.microsoft.com/office/drawing/2014/main" id="{8FBD461C-8708-E91D-E17A-D72D09B52AA4}"/>
                    </a:ext>
                  </a:extLst>
                </p:cNvPr>
                <p:cNvSpPr/>
                <p:nvPr/>
              </p:nvSpPr>
              <p:spPr>
                <a:xfrm>
                  <a:off x="4506841" y="4394321"/>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1 w 221651"/>
                    <a:gd name="connsiteY3" fmla="*/ 65252 h 130504"/>
                    <a:gd name="connsiteX4" fmla="*/ 111189 w 221651"/>
                    <a:gd name="connsiteY4" fmla="*/ 0 h 130504"/>
                    <a:gd name="connsiteX5" fmla="*/ 6808 w 221651"/>
                    <a:gd name="connsiteY5" fmla="*/ 65252 h 130504"/>
                    <a:gd name="connsiteX6" fmla="*/ 111151 w 221651"/>
                    <a:gd name="connsiteY6" fmla="*/ 4016 h 130504"/>
                    <a:gd name="connsiteX7" fmla="*/ 214843 w 221651"/>
                    <a:gd name="connsiteY7" fmla="*/ 65252 h 130504"/>
                    <a:gd name="connsiteX8" fmla="*/ 110462 w 221651"/>
                    <a:gd name="connsiteY8" fmla="*/ 126488 h 130504"/>
                    <a:gd name="connsiteX9" fmla="*/ 6770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1" y="65252"/>
                      </a:lnTo>
                      <a:lnTo>
                        <a:pt x="111189" y="0"/>
                      </a:lnTo>
                      <a:close/>
                      <a:moveTo>
                        <a:pt x="6808" y="65252"/>
                      </a:moveTo>
                      <a:lnTo>
                        <a:pt x="111151" y="4016"/>
                      </a:lnTo>
                      <a:lnTo>
                        <a:pt x="214843" y="65252"/>
                      </a:lnTo>
                      <a:lnTo>
                        <a:pt x="110462" y="126488"/>
                      </a:lnTo>
                      <a:lnTo>
                        <a:pt x="6770" y="65252"/>
                      </a:lnTo>
                      <a:close/>
                    </a:path>
                  </a:pathLst>
                </a:custGeom>
                <a:solidFill>
                  <a:srgbClr val="007F6B"/>
                </a:solidFill>
                <a:ln w="3820" cap="flat">
                  <a:noFill/>
                  <a:prstDash val="solid"/>
                  <a:miter/>
                </a:ln>
              </p:spPr>
              <p:txBody>
                <a:bodyPr rtlCol="0" anchor="ctr"/>
                <a:lstStyle/>
                <a:p>
                  <a:endParaRPr lang="en-GB"/>
                </a:p>
              </p:txBody>
            </p:sp>
            <p:sp>
              <p:nvSpPr>
                <p:cNvPr id="454" name="Free-form: Shape 453">
                  <a:extLst>
                    <a:ext uri="{FF2B5EF4-FFF2-40B4-BE49-F238E27FC236}">
                      <a16:creationId xmlns:a16="http://schemas.microsoft.com/office/drawing/2014/main" id="{CF2F19EE-30DA-5092-B9BC-46CE83EBBB62}"/>
                    </a:ext>
                  </a:extLst>
                </p:cNvPr>
                <p:cNvSpPr/>
                <p:nvPr/>
              </p:nvSpPr>
              <p:spPr>
                <a:xfrm>
                  <a:off x="4375074" y="4479654"/>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55" name="Free-form: Shape 454">
                  <a:extLst>
                    <a:ext uri="{FF2B5EF4-FFF2-40B4-BE49-F238E27FC236}">
                      <a16:creationId xmlns:a16="http://schemas.microsoft.com/office/drawing/2014/main" id="{8E697599-0097-19AE-E646-264F95104A8D}"/>
                    </a:ext>
                  </a:extLst>
                </p:cNvPr>
                <p:cNvSpPr/>
                <p:nvPr/>
              </p:nvSpPr>
              <p:spPr>
                <a:xfrm>
                  <a:off x="4479454" y="4479654"/>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456" name="Free-form: Shape 455">
                  <a:extLst>
                    <a:ext uri="{FF2B5EF4-FFF2-40B4-BE49-F238E27FC236}">
                      <a16:creationId xmlns:a16="http://schemas.microsoft.com/office/drawing/2014/main" id="{0AC07288-C277-271B-2095-63F759D4DC7B}"/>
                    </a:ext>
                  </a:extLst>
                </p:cNvPr>
                <p:cNvSpPr/>
                <p:nvPr/>
              </p:nvSpPr>
              <p:spPr>
                <a:xfrm>
                  <a:off x="4375074" y="4540890"/>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57" name="Free-form: Shape 456">
                  <a:extLst>
                    <a:ext uri="{FF2B5EF4-FFF2-40B4-BE49-F238E27FC236}">
                      <a16:creationId xmlns:a16="http://schemas.microsoft.com/office/drawing/2014/main" id="{7514A1A4-9C06-52DC-5F63-DD90A6A9F561}"/>
                    </a:ext>
                  </a:extLst>
                </p:cNvPr>
                <p:cNvSpPr/>
                <p:nvPr/>
              </p:nvSpPr>
              <p:spPr>
                <a:xfrm>
                  <a:off x="4478766" y="4540890"/>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58" name="Free-form: Shape 457">
                  <a:extLst>
                    <a:ext uri="{FF2B5EF4-FFF2-40B4-BE49-F238E27FC236}">
                      <a16:creationId xmlns:a16="http://schemas.microsoft.com/office/drawing/2014/main" id="{D104B075-499A-D7E4-8FAB-A4B77598D5E3}"/>
                    </a:ext>
                  </a:extLst>
                </p:cNvPr>
                <p:cNvSpPr/>
                <p:nvPr/>
              </p:nvSpPr>
              <p:spPr>
                <a:xfrm>
                  <a:off x="4368265" y="4475638"/>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808 w 221651"/>
                    <a:gd name="connsiteY5" fmla="*/ 65252 h 130504"/>
                    <a:gd name="connsiteX6" fmla="*/ 111189 w 221651"/>
                    <a:gd name="connsiteY6" fmla="*/ 4016 h 130504"/>
                    <a:gd name="connsiteX7" fmla="*/ 214881 w 221651"/>
                    <a:gd name="connsiteY7" fmla="*/ 65252 h 130504"/>
                    <a:gd name="connsiteX8" fmla="*/ 110539 w 221651"/>
                    <a:gd name="connsiteY8" fmla="*/ 126488 h 130504"/>
                    <a:gd name="connsiteX9" fmla="*/ 6847 w 221651"/>
                    <a:gd name="connsiteY9" fmla="*/ 65252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808" y="65252"/>
                      </a:moveTo>
                      <a:lnTo>
                        <a:pt x="111189" y="4016"/>
                      </a:lnTo>
                      <a:lnTo>
                        <a:pt x="214881" y="65252"/>
                      </a:lnTo>
                      <a:lnTo>
                        <a:pt x="110539" y="126488"/>
                      </a:lnTo>
                      <a:lnTo>
                        <a:pt x="6847" y="65252"/>
                      </a:lnTo>
                      <a:close/>
                    </a:path>
                  </a:pathLst>
                </a:custGeom>
                <a:solidFill>
                  <a:srgbClr val="007F6B"/>
                </a:solidFill>
                <a:ln w="3820" cap="flat">
                  <a:noFill/>
                  <a:prstDash val="solid"/>
                  <a:miter/>
                </a:ln>
              </p:spPr>
              <p:txBody>
                <a:bodyPr rtlCol="0" anchor="ctr"/>
                <a:lstStyle/>
                <a:p>
                  <a:endParaRPr lang="en-GB"/>
                </a:p>
              </p:txBody>
            </p:sp>
            <p:sp>
              <p:nvSpPr>
                <p:cNvPr id="459" name="Free-form: Shape 458">
                  <a:extLst>
                    <a:ext uri="{FF2B5EF4-FFF2-40B4-BE49-F238E27FC236}">
                      <a16:creationId xmlns:a16="http://schemas.microsoft.com/office/drawing/2014/main" id="{59C61BD3-DBFA-8138-532D-9A5199D74F45}"/>
                    </a:ext>
                  </a:extLst>
                </p:cNvPr>
                <p:cNvSpPr/>
                <p:nvPr/>
              </p:nvSpPr>
              <p:spPr>
                <a:xfrm>
                  <a:off x="4368265" y="4540890"/>
                  <a:ext cx="110500" cy="72443"/>
                </a:xfrm>
                <a:custGeom>
                  <a:avLst/>
                  <a:gdLst>
                    <a:gd name="connsiteX0" fmla="*/ 110501 w 110500"/>
                    <a:gd name="connsiteY0" fmla="*/ 65253 h 72443"/>
                    <a:gd name="connsiteX1" fmla="*/ 0 w 110500"/>
                    <a:gd name="connsiteY1" fmla="*/ 0 h 72443"/>
                    <a:gd name="connsiteX2" fmla="*/ 38 w 110500"/>
                    <a:gd name="connsiteY2" fmla="*/ 7191 h 72443"/>
                    <a:gd name="connsiteX3" fmla="*/ 110501 w 110500"/>
                    <a:gd name="connsiteY3" fmla="*/ 72443 h 72443"/>
                    <a:gd name="connsiteX4" fmla="*/ 110501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501" y="65253"/>
                      </a:moveTo>
                      <a:lnTo>
                        <a:pt x="0" y="0"/>
                      </a:lnTo>
                      <a:lnTo>
                        <a:pt x="38" y="7191"/>
                      </a:lnTo>
                      <a:lnTo>
                        <a:pt x="110501" y="72443"/>
                      </a:lnTo>
                      <a:lnTo>
                        <a:pt x="110501" y="65253"/>
                      </a:lnTo>
                      <a:close/>
                    </a:path>
                  </a:pathLst>
                </a:custGeom>
                <a:solidFill>
                  <a:srgbClr val="007F6B"/>
                </a:solidFill>
                <a:ln w="3820" cap="flat">
                  <a:noFill/>
                  <a:prstDash val="solid"/>
                  <a:miter/>
                </a:ln>
              </p:spPr>
              <p:txBody>
                <a:bodyPr rtlCol="0" anchor="ctr"/>
                <a:lstStyle/>
                <a:p>
                  <a:endParaRPr lang="en-GB"/>
                </a:p>
              </p:txBody>
            </p:sp>
            <p:sp>
              <p:nvSpPr>
                <p:cNvPr id="460" name="Free-form: Shape 459">
                  <a:extLst>
                    <a:ext uri="{FF2B5EF4-FFF2-40B4-BE49-F238E27FC236}">
                      <a16:creationId xmlns:a16="http://schemas.microsoft.com/office/drawing/2014/main" id="{B0A76550-5572-125C-25C8-F31ED5150C02}"/>
                    </a:ext>
                  </a:extLst>
                </p:cNvPr>
                <p:cNvSpPr/>
                <p:nvPr/>
              </p:nvSpPr>
              <p:spPr>
                <a:xfrm>
                  <a:off x="4478766" y="4540890"/>
                  <a:ext cx="111189" cy="72443"/>
                </a:xfrm>
                <a:custGeom>
                  <a:avLst/>
                  <a:gdLst>
                    <a:gd name="connsiteX0" fmla="*/ 111189 w 111189"/>
                    <a:gd name="connsiteY0" fmla="*/ 0 h 72443"/>
                    <a:gd name="connsiteX1" fmla="*/ 0 w 111189"/>
                    <a:gd name="connsiteY1" fmla="*/ 65253 h 72443"/>
                    <a:gd name="connsiteX2" fmla="*/ 0 w 111189"/>
                    <a:gd name="connsiteY2" fmla="*/ 72443 h 72443"/>
                    <a:gd name="connsiteX3" fmla="*/ 111189 w 111189"/>
                    <a:gd name="connsiteY3" fmla="*/ 7191 h 72443"/>
                    <a:gd name="connsiteX4" fmla="*/ 111189 w 111189"/>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3">
                      <a:moveTo>
                        <a:pt x="111189" y="0"/>
                      </a:moveTo>
                      <a:lnTo>
                        <a:pt x="0" y="65253"/>
                      </a:lnTo>
                      <a:lnTo>
                        <a:pt x="0" y="72443"/>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461" name="Free-form: Shape 460">
                  <a:extLst>
                    <a:ext uri="{FF2B5EF4-FFF2-40B4-BE49-F238E27FC236}">
                      <a16:creationId xmlns:a16="http://schemas.microsoft.com/office/drawing/2014/main" id="{FFA90334-157B-F805-51C6-766490E570B3}"/>
                    </a:ext>
                  </a:extLst>
                </p:cNvPr>
                <p:cNvSpPr/>
                <p:nvPr/>
              </p:nvSpPr>
              <p:spPr>
                <a:xfrm>
                  <a:off x="4236498" y="4560971"/>
                  <a:ext cx="104419" cy="68465"/>
                </a:xfrm>
                <a:custGeom>
                  <a:avLst/>
                  <a:gdLst>
                    <a:gd name="connsiteX0" fmla="*/ 104381 w 104419"/>
                    <a:gd name="connsiteY0" fmla="*/ 0 h 68465"/>
                    <a:gd name="connsiteX1" fmla="*/ 0 w 104419"/>
                    <a:gd name="connsiteY1" fmla="*/ 61236 h 68465"/>
                    <a:gd name="connsiteX2" fmla="*/ 38 w 104419"/>
                    <a:gd name="connsiteY2" fmla="*/ 68465 h 68465"/>
                    <a:gd name="connsiteX3" fmla="*/ 104419 w 104419"/>
                    <a:gd name="connsiteY3" fmla="*/ 7191 h 68465"/>
                    <a:gd name="connsiteX4" fmla="*/ 104381 w 104419"/>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65">
                      <a:moveTo>
                        <a:pt x="104381" y="0"/>
                      </a:moveTo>
                      <a:lnTo>
                        <a:pt x="0" y="61236"/>
                      </a:lnTo>
                      <a:lnTo>
                        <a:pt x="38" y="68465"/>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62" name="Free-form: Shape 461">
                  <a:extLst>
                    <a:ext uri="{FF2B5EF4-FFF2-40B4-BE49-F238E27FC236}">
                      <a16:creationId xmlns:a16="http://schemas.microsoft.com/office/drawing/2014/main" id="{2239F528-C078-40D0-205F-66C83C580BE8}"/>
                    </a:ext>
                  </a:extLst>
                </p:cNvPr>
                <p:cNvSpPr/>
                <p:nvPr/>
              </p:nvSpPr>
              <p:spPr>
                <a:xfrm>
                  <a:off x="4340879" y="4560971"/>
                  <a:ext cx="103692" cy="68465"/>
                </a:xfrm>
                <a:custGeom>
                  <a:avLst/>
                  <a:gdLst>
                    <a:gd name="connsiteX0" fmla="*/ 103692 w 103692"/>
                    <a:gd name="connsiteY0" fmla="*/ 61236 h 68465"/>
                    <a:gd name="connsiteX1" fmla="*/ 0 w 103692"/>
                    <a:gd name="connsiteY1" fmla="*/ 0 h 68465"/>
                    <a:gd name="connsiteX2" fmla="*/ 38 w 103692"/>
                    <a:gd name="connsiteY2" fmla="*/ 7191 h 68465"/>
                    <a:gd name="connsiteX3" fmla="*/ 103692 w 103692"/>
                    <a:gd name="connsiteY3" fmla="*/ 68465 h 68465"/>
                    <a:gd name="connsiteX4" fmla="*/ 103692 w 103692"/>
                    <a:gd name="connsiteY4" fmla="*/ 61236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36"/>
                      </a:moveTo>
                      <a:lnTo>
                        <a:pt x="0" y="0"/>
                      </a:lnTo>
                      <a:lnTo>
                        <a:pt x="38" y="7191"/>
                      </a:lnTo>
                      <a:lnTo>
                        <a:pt x="103692"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463" name="Free-form: Shape 462">
                  <a:extLst>
                    <a:ext uri="{FF2B5EF4-FFF2-40B4-BE49-F238E27FC236}">
                      <a16:creationId xmlns:a16="http://schemas.microsoft.com/office/drawing/2014/main" id="{2A76A662-FF36-89F7-4F34-BA12B5411003}"/>
                    </a:ext>
                  </a:extLst>
                </p:cNvPr>
                <p:cNvSpPr/>
                <p:nvPr/>
              </p:nvSpPr>
              <p:spPr>
                <a:xfrm>
                  <a:off x="4236498" y="4622207"/>
                  <a:ext cx="103730" cy="68465"/>
                </a:xfrm>
                <a:custGeom>
                  <a:avLst/>
                  <a:gdLst>
                    <a:gd name="connsiteX0" fmla="*/ 103692 w 103730"/>
                    <a:gd name="connsiteY0" fmla="*/ 61275 h 68465"/>
                    <a:gd name="connsiteX1" fmla="*/ 0 w 103730"/>
                    <a:gd name="connsiteY1" fmla="*/ 0 h 68465"/>
                    <a:gd name="connsiteX2" fmla="*/ 38 w 103730"/>
                    <a:gd name="connsiteY2" fmla="*/ 7229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229"/>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64" name="Free-form: Shape 463">
                  <a:extLst>
                    <a:ext uri="{FF2B5EF4-FFF2-40B4-BE49-F238E27FC236}">
                      <a16:creationId xmlns:a16="http://schemas.microsoft.com/office/drawing/2014/main" id="{7514DD6C-0B2D-5CCA-7FCD-3A2822DEF96D}"/>
                    </a:ext>
                  </a:extLst>
                </p:cNvPr>
                <p:cNvSpPr/>
                <p:nvPr/>
              </p:nvSpPr>
              <p:spPr>
                <a:xfrm>
                  <a:off x="4340191" y="4622207"/>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229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229"/>
                      </a:lnTo>
                      <a:lnTo>
                        <a:pt x="104381" y="0"/>
                      </a:lnTo>
                      <a:close/>
                    </a:path>
                  </a:pathLst>
                </a:custGeom>
                <a:solidFill>
                  <a:srgbClr val="007F6B"/>
                </a:solidFill>
                <a:ln w="3820" cap="flat">
                  <a:noFill/>
                  <a:prstDash val="solid"/>
                  <a:miter/>
                </a:ln>
              </p:spPr>
              <p:txBody>
                <a:bodyPr rtlCol="0" anchor="ctr"/>
                <a:lstStyle/>
                <a:p>
                  <a:endParaRPr lang="en-GB"/>
                </a:p>
              </p:txBody>
            </p:sp>
            <p:sp>
              <p:nvSpPr>
                <p:cNvPr id="465" name="Free-form: Shape 464">
                  <a:extLst>
                    <a:ext uri="{FF2B5EF4-FFF2-40B4-BE49-F238E27FC236}">
                      <a16:creationId xmlns:a16="http://schemas.microsoft.com/office/drawing/2014/main" id="{8AE85D28-E02A-F47F-E364-BA5618FAA6C1}"/>
                    </a:ext>
                  </a:extLst>
                </p:cNvPr>
                <p:cNvSpPr/>
                <p:nvPr/>
              </p:nvSpPr>
              <p:spPr>
                <a:xfrm>
                  <a:off x="4229728" y="4622207"/>
                  <a:ext cx="110462" cy="72443"/>
                </a:xfrm>
                <a:custGeom>
                  <a:avLst/>
                  <a:gdLst>
                    <a:gd name="connsiteX0" fmla="*/ 110462 w 110462"/>
                    <a:gd name="connsiteY0" fmla="*/ 65291 h 72443"/>
                    <a:gd name="connsiteX1" fmla="*/ 0 w 110462"/>
                    <a:gd name="connsiteY1" fmla="*/ 0 h 72443"/>
                    <a:gd name="connsiteX2" fmla="*/ 0 w 110462"/>
                    <a:gd name="connsiteY2" fmla="*/ 7229 h 72443"/>
                    <a:gd name="connsiteX3" fmla="*/ 110462 w 110462"/>
                    <a:gd name="connsiteY3" fmla="*/ 72443 h 72443"/>
                    <a:gd name="connsiteX4" fmla="*/ 110462 w 110462"/>
                    <a:gd name="connsiteY4" fmla="*/ 65291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43">
                      <a:moveTo>
                        <a:pt x="110462" y="65291"/>
                      </a:moveTo>
                      <a:lnTo>
                        <a:pt x="0" y="0"/>
                      </a:lnTo>
                      <a:lnTo>
                        <a:pt x="0" y="7229"/>
                      </a:lnTo>
                      <a:lnTo>
                        <a:pt x="110462" y="72443"/>
                      </a:lnTo>
                      <a:lnTo>
                        <a:pt x="110462" y="65291"/>
                      </a:lnTo>
                      <a:close/>
                    </a:path>
                  </a:pathLst>
                </a:custGeom>
                <a:solidFill>
                  <a:srgbClr val="007F6B"/>
                </a:solidFill>
                <a:ln w="3820" cap="flat">
                  <a:noFill/>
                  <a:prstDash val="solid"/>
                  <a:miter/>
                </a:ln>
              </p:spPr>
              <p:txBody>
                <a:bodyPr rtlCol="0" anchor="ctr"/>
                <a:lstStyle/>
                <a:p>
                  <a:endParaRPr lang="en-GB"/>
                </a:p>
              </p:txBody>
            </p:sp>
            <p:sp>
              <p:nvSpPr>
                <p:cNvPr id="466" name="Free-form: Shape 465">
                  <a:extLst>
                    <a:ext uri="{FF2B5EF4-FFF2-40B4-BE49-F238E27FC236}">
                      <a16:creationId xmlns:a16="http://schemas.microsoft.com/office/drawing/2014/main" id="{28A41723-2EC1-B1AC-E465-2C557B6B603F}"/>
                    </a:ext>
                  </a:extLst>
                </p:cNvPr>
                <p:cNvSpPr/>
                <p:nvPr/>
              </p:nvSpPr>
              <p:spPr>
                <a:xfrm>
                  <a:off x="4340191" y="4622207"/>
                  <a:ext cx="111189" cy="72443"/>
                </a:xfrm>
                <a:custGeom>
                  <a:avLst/>
                  <a:gdLst>
                    <a:gd name="connsiteX0" fmla="*/ 111189 w 111189"/>
                    <a:gd name="connsiteY0" fmla="*/ 0 h 72443"/>
                    <a:gd name="connsiteX1" fmla="*/ 0 w 111189"/>
                    <a:gd name="connsiteY1" fmla="*/ 65291 h 72443"/>
                    <a:gd name="connsiteX2" fmla="*/ 0 w 111189"/>
                    <a:gd name="connsiteY2" fmla="*/ 72443 h 72443"/>
                    <a:gd name="connsiteX3" fmla="*/ 111189 w 111189"/>
                    <a:gd name="connsiteY3" fmla="*/ 7229 h 72443"/>
                    <a:gd name="connsiteX4" fmla="*/ 111189 w 111189"/>
                    <a:gd name="connsiteY4" fmla="*/ 0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43">
                      <a:moveTo>
                        <a:pt x="111189" y="0"/>
                      </a:moveTo>
                      <a:lnTo>
                        <a:pt x="0" y="65291"/>
                      </a:lnTo>
                      <a:lnTo>
                        <a:pt x="0" y="72443"/>
                      </a:lnTo>
                      <a:lnTo>
                        <a:pt x="111189" y="7229"/>
                      </a:lnTo>
                      <a:lnTo>
                        <a:pt x="111189" y="0"/>
                      </a:lnTo>
                      <a:close/>
                    </a:path>
                  </a:pathLst>
                </a:custGeom>
                <a:solidFill>
                  <a:srgbClr val="007F6B"/>
                </a:solidFill>
                <a:ln w="3820" cap="flat">
                  <a:noFill/>
                  <a:prstDash val="solid"/>
                  <a:miter/>
                </a:ln>
              </p:spPr>
              <p:txBody>
                <a:bodyPr rtlCol="0" anchor="ctr"/>
                <a:lstStyle/>
                <a:p>
                  <a:endParaRPr lang="en-GB"/>
                </a:p>
              </p:txBody>
            </p:sp>
            <p:sp>
              <p:nvSpPr>
                <p:cNvPr id="467" name="Free-form: Shape 466">
                  <a:extLst>
                    <a:ext uri="{FF2B5EF4-FFF2-40B4-BE49-F238E27FC236}">
                      <a16:creationId xmlns:a16="http://schemas.microsoft.com/office/drawing/2014/main" id="{5346140D-B760-8B13-E3F2-633B765E3361}"/>
                    </a:ext>
                  </a:extLst>
                </p:cNvPr>
                <p:cNvSpPr/>
                <p:nvPr/>
              </p:nvSpPr>
              <p:spPr>
                <a:xfrm>
                  <a:off x="4229728" y="4556993"/>
                  <a:ext cx="221651" cy="130504"/>
                </a:xfrm>
                <a:custGeom>
                  <a:avLst/>
                  <a:gdLst>
                    <a:gd name="connsiteX0" fmla="*/ 111189 w 221651"/>
                    <a:gd name="connsiteY0" fmla="*/ 0 h 130504"/>
                    <a:gd name="connsiteX1" fmla="*/ 0 w 221651"/>
                    <a:gd name="connsiteY1" fmla="*/ 65252 h 130504"/>
                    <a:gd name="connsiteX2" fmla="*/ 110462 w 221651"/>
                    <a:gd name="connsiteY2" fmla="*/ 130505 h 130504"/>
                    <a:gd name="connsiteX3" fmla="*/ 221652 w 221651"/>
                    <a:gd name="connsiteY3" fmla="*/ 65252 h 130504"/>
                    <a:gd name="connsiteX4" fmla="*/ 111189 w 221651"/>
                    <a:gd name="connsiteY4" fmla="*/ 0 h 130504"/>
                    <a:gd name="connsiteX5" fmla="*/ 6770 w 221651"/>
                    <a:gd name="connsiteY5" fmla="*/ 65214 h 130504"/>
                    <a:gd name="connsiteX6" fmla="*/ 111151 w 221651"/>
                    <a:gd name="connsiteY6" fmla="*/ 3978 h 130504"/>
                    <a:gd name="connsiteX7" fmla="*/ 214843 w 221651"/>
                    <a:gd name="connsiteY7" fmla="*/ 65214 h 130504"/>
                    <a:gd name="connsiteX8" fmla="*/ 110501 w 221651"/>
                    <a:gd name="connsiteY8" fmla="*/ 126488 h 130504"/>
                    <a:gd name="connsiteX9" fmla="*/ 6808 w 221651"/>
                    <a:gd name="connsiteY9" fmla="*/ 65214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2"/>
                      </a:lnTo>
                      <a:lnTo>
                        <a:pt x="110462" y="130505"/>
                      </a:lnTo>
                      <a:lnTo>
                        <a:pt x="221652" y="65252"/>
                      </a:lnTo>
                      <a:lnTo>
                        <a:pt x="111189" y="0"/>
                      </a:lnTo>
                      <a:close/>
                      <a:moveTo>
                        <a:pt x="6770" y="65214"/>
                      </a:moveTo>
                      <a:lnTo>
                        <a:pt x="111151" y="3978"/>
                      </a:lnTo>
                      <a:lnTo>
                        <a:pt x="214843" y="65214"/>
                      </a:lnTo>
                      <a:lnTo>
                        <a:pt x="110501" y="126488"/>
                      </a:lnTo>
                      <a:lnTo>
                        <a:pt x="6808" y="65214"/>
                      </a:lnTo>
                      <a:close/>
                    </a:path>
                  </a:pathLst>
                </a:custGeom>
                <a:solidFill>
                  <a:srgbClr val="007F6B"/>
                </a:solidFill>
                <a:ln w="3820" cap="flat">
                  <a:noFill/>
                  <a:prstDash val="solid"/>
                  <a:miter/>
                </a:ln>
              </p:spPr>
              <p:txBody>
                <a:bodyPr rtlCol="0" anchor="ctr"/>
                <a:lstStyle/>
                <a:p>
                  <a:endParaRPr lang="en-GB"/>
                </a:p>
              </p:txBody>
            </p:sp>
            <p:sp>
              <p:nvSpPr>
                <p:cNvPr id="468" name="Free-form: Shape 467">
                  <a:extLst>
                    <a:ext uri="{FF2B5EF4-FFF2-40B4-BE49-F238E27FC236}">
                      <a16:creationId xmlns:a16="http://schemas.microsoft.com/office/drawing/2014/main" id="{943F36A9-1CF9-2233-905C-1395105FCEA0}"/>
                    </a:ext>
                  </a:extLst>
                </p:cNvPr>
                <p:cNvSpPr/>
                <p:nvPr/>
              </p:nvSpPr>
              <p:spPr>
                <a:xfrm>
                  <a:off x="4202304" y="4642288"/>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69" name="Free-form: Shape 468">
                  <a:extLst>
                    <a:ext uri="{FF2B5EF4-FFF2-40B4-BE49-F238E27FC236}">
                      <a16:creationId xmlns:a16="http://schemas.microsoft.com/office/drawing/2014/main" id="{B3FDBFE1-8D89-CF0F-B9F0-C9592D92FB0B}"/>
                    </a:ext>
                  </a:extLst>
                </p:cNvPr>
                <p:cNvSpPr/>
                <p:nvPr/>
              </p:nvSpPr>
              <p:spPr>
                <a:xfrm>
                  <a:off x="3820811" y="4642288"/>
                  <a:ext cx="381531" cy="231099"/>
                </a:xfrm>
                <a:custGeom>
                  <a:avLst/>
                  <a:gdLst>
                    <a:gd name="connsiteX0" fmla="*/ 381493 w 381531"/>
                    <a:gd name="connsiteY0" fmla="*/ 0 h 231099"/>
                    <a:gd name="connsiteX1" fmla="*/ 0 w 381531"/>
                    <a:gd name="connsiteY1" fmla="*/ 223908 h 231099"/>
                    <a:gd name="connsiteX2" fmla="*/ 0 w 381531"/>
                    <a:gd name="connsiteY2" fmla="*/ 231099 h 231099"/>
                    <a:gd name="connsiteX3" fmla="*/ 381531 w 381531"/>
                    <a:gd name="connsiteY3" fmla="*/ 7191 h 231099"/>
                    <a:gd name="connsiteX4" fmla="*/ 381493 w 381531"/>
                    <a:gd name="connsiteY4" fmla="*/ 0 h 231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531" h="231099">
                      <a:moveTo>
                        <a:pt x="381493" y="0"/>
                      </a:moveTo>
                      <a:lnTo>
                        <a:pt x="0" y="223908"/>
                      </a:lnTo>
                      <a:lnTo>
                        <a:pt x="0" y="231099"/>
                      </a:lnTo>
                      <a:lnTo>
                        <a:pt x="381531" y="7191"/>
                      </a:lnTo>
                      <a:lnTo>
                        <a:pt x="381493" y="0"/>
                      </a:lnTo>
                      <a:close/>
                    </a:path>
                  </a:pathLst>
                </a:custGeom>
                <a:solidFill>
                  <a:srgbClr val="007F6B"/>
                </a:solidFill>
                <a:ln w="3820" cap="flat">
                  <a:noFill/>
                  <a:prstDash val="solid"/>
                  <a:miter/>
                </a:ln>
              </p:spPr>
              <p:txBody>
                <a:bodyPr rtlCol="0" anchor="ctr"/>
                <a:lstStyle/>
                <a:p>
                  <a:endParaRPr lang="en-GB"/>
                </a:p>
              </p:txBody>
            </p:sp>
            <p:sp>
              <p:nvSpPr>
                <p:cNvPr id="470" name="Free-form: Shape 469">
                  <a:extLst>
                    <a:ext uri="{FF2B5EF4-FFF2-40B4-BE49-F238E27FC236}">
                      <a16:creationId xmlns:a16="http://schemas.microsoft.com/office/drawing/2014/main" id="{63348A50-ABFA-8186-FEF6-8605F3093C2B}"/>
                    </a:ext>
                  </a:extLst>
                </p:cNvPr>
                <p:cNvSpPr/>
                <p:nvPr/>
              </p:nvSpPr>
              <p:spPr>
                <a:xfrm>
                  <a:off x="3820811" y="4866196"/>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471" name="Free-form: Shape 470">
                  <a:extLst>
                    <a:ext uri="{FF2B5EF4-FFF2-40B4-BE49-F238E27FC236}">
                      <a16:creationId xmlns:a16="http://schemas.microsoft.com/office/drawing/2014/main" id="{65242FFB-5AC4-933F-FB7D-91C58C0CAE33}"/>
                    </a:ext>
                  </a:extLst>
                </p:cNvPr>
                <p:cNvSpPr/>
                <p:nvPr/>
              </p:nvSpPr>
              <p:spPr>
                <a:xfrm>
                  <a:off x="3814041" y="4638272"/>
                  <a:ext cx="498801" cy="293176"/>
                </a:xfrm>
                <a:custGeom>
                  <a:avLst/>
                  <a:gdLst>
                    <a:gd name="connsiteX0" fmla="*/ 388301 w 498801"/>
                    <a:gd name="connsiteY0" fmla="*/ 38 h 293176"/>
                    <a:gd name="connsiteX1" fmla="*/ 0 w 498801"/>
                    <a:gd name="connsiteY1" fmla="*/ 227924 h 293176"/>
                    <a:gd name="connsiteX2" fmla="*/ 110462 w 498801"/>
                    <a:gd name="connsiteY2" fmla="*/ 293177 h 293176"/>
                    <a:gd name="connsiteX3" fmla="*/ 498802 w 498801"/>
                    <a:gd name="connsiteY3" fmla="*/ 65252 h 293176"/>
                    <a:gd name="connsiteX4" fmla="*/ 388340 w 498801"/>
                    <a:gd name="connsiteY4" fmla="*/ 0 h 293176"/>
                    <a:gd name="connsiteX5" fmla="*/ 6770 w 498801"/>
                    <a:gd name="connsiteY5" fmla="*/ 227924 h 293176"/>
                    <a:gd name="connsiteX6" fmla="*/ 388263 w 498801"/>
                    <a:gd name="connsiteY6" fmla="*/ 4016 h 293176"/>
                    <a:gd name="connsiteX7" fmla="*/ 491955 w 498801"/>
                    <a:gd name="connsiteY7" fmla="*/ 65252 h 293176"/>
                    <a:gd name="connsiteX8" fmla="*/ 110424 w 498801"/>
                    <a:gd name="connsiteY8" fmla="*/ 289160 h 293176"/>
                    <a:gd name="connsiteX9" fmla="*/ 6732 w 498801"/>
                    <a:gd name="connsiteY9" fmla="*/ 227886 h 29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801" h="293176">
                      <a:moveTo>
                        <a:pt x="388301" y="38"/>
                      </a:moveTo>
                      <a:lnTo>
                        <a:pt x="0" y="227924"/>
                      </a:lnTo>
                      <a:lnTo>
                        <a:pt x="110462" y="293177"/>
                      </a:lnTo>
                      <a:lnTo>
                        <a:pt x="498802" y="65252"/>
                      </a:lnTo>
                      <a:lnTo>
                        <a:pt x="388340" y="0"/>
                      </a:lnTo>
                      <a:close/>
                      <a:moveTo>
                        <a:pt x="6770" y="227924"/>
                      </a:moveTo>
                      <a:lnTo>
                        <a:pt x="388263" y="4016"/>
                      </a:lnTo>
                      <a:lnTo>
                        <a:pt x="491955" y="65252"/>
                      </a:lnTo>
                      <a:lnTo>
                        <a:pt x="110424" y="289160"/>
                      </a:lnTo>
                      <a:lnTo>
                        <a:pt x="6732" y="227886"/>
                      </a:lnTo>
                      <a:close/>
                    </a:path>
                  </a:pathLst>
                </a:custGeom>
                <a:solidFill>
                  <a:srgbClr val="007F6B"/>
                </a:solidFill>
                <a:ln w="3820" cap="flat">
                  <a:noFill/>
                  <a:prstDash val="solid"/>
                  <a:miter/>
                </a:ln>
              </p:spPr>
              <p:txBody>
                <a:bodyPr rtlCol="0" anchor="ctr"/>
                <a:lstStyle/>
                <a:p>
                  <a:endParaRPr lang="en-GB"/>
                </a:p>
              </p:txBody>
            </p:sp>
            <p:sp>
              <p:nvSpPr>
                <p:cNvPr id="472" name="Free-form: Shape 471">
                  <a:extLst>
                    <a:ext uri="{FF2B5EF4-FFF2-40B4-BE49-F238E27FC236}">
                      <a16:creationId xmlns:a16="http://schemas.microsoft.com/office/drawing/2014/main" id="{09942815-36A7-896A-1059-36B79A41DB5F}"/>
                    </a:ext>
                  </a:extLst>
                </p:cNvPr>
                <p:cNvSpPr/>
                <p:nvPr/>
              </p:nvSpPr>
              <p:spPr>
                <a:xfrm>
                  <a:off x="3924503" y="4703562"/>
                  <a:ext cx="381531" cy="231060"/>
                </a:xfrm>
                <a:custGeom>
                  <a:avLst/>
                  <a:gdLst>
                    <a:gd name="connsiteX0" fmla="*/ 381493 w 381531"/>
                    <a:gd name="connsiteY0" fmla="*/ 0 h 231060"/>
                    <a:gd name="connsiteX1" fmla="*/ 0 w 381531"/>
                    <a:gd name="connsiteY1" fmla="*/ 223870 h 231060"/>
                    <a:gd name="connsiteX2" fmla="*/ 0 w 381531"/>
                    <a:gd name="connsiteY2" fmla="*/ 231061 h 231060"/>
                    <a:gd name="connsiteX3" fmla="*/ 381531 w 381531"/>
                    <a:gd name="connsiteY3" fmla="*/ 7191 h 231060"/>
                    <a:gd name="connsiteX4" fmla="*/ 381493 w 381531"/>
                    <a:gd name="connsiteY4" fmla="*/ 0 h 23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531" h="231060">
                      <a:moveTo>
                        <a:pt x="381493" y="0"/>
                      </a:moveTo>
                      <a:lnTo>
                        <a:pt x="0" y="223870"/>
                      </a:lnTo>
                      <a:lnTo>
                        <a:pt x="0" y="231061"/>
                      </a:lnTo>
                      <a:lnTo>
                        <a:pt x="381531" y="7191"/>
                      </a:lnTo>
                      <a:lnTo>
                        <a:pt x="381493" y="0"/>
                      </a:lnTo>
                      <a:close/>
                    </a:path>
                  </a:pathLst>
                </a:custGeom>
                <a:solidFill>
                  <a:srgbClr val="007F6B"/>
                </a:solidFill>
                <a:ln w="3820" cap="flat">
                  <a:noFill/>
                  <a:prstDash val="solid"/>
                  <a:miter/>
                </a:ln>
              </p:spPr>
              <p:txBody>
                <a:bodyPr rtlCol="0" anchor="ctr"/>
                <a:lstStyle/>
                <a:p>
                  <a:endParaRPr lang="en-GB"/>
                </a:p>
              </p:txBody>
            </p:sp>
            <p:sp>
              <p:nvSpPr>
                <p:cNvPr id="473" name="Free-form: Shape 472">
                  <a:extLst>
                    <a:ext uri="{FF2B5EF4-FFF2-40B4-BE49-F238E27FC236}">
                      <a16:creationId xmlns:a16="http://schemas.microsoft.com/office/drawing/2014/main" id="{1E1928A2-F4FC-D1A2-51D4-19F308AD795E}"/>
                    </a:ext>
                  </a:extLst>
                </p:cNvPr>
                <p:cNvSpPr/>
                <p:nvPr/>
              </p:nvSpPr>
              <p:spPr>
                <a:xfrm>
                  <a:off x="3814003" y="4866196"/>
                  <a:ext cx="110500" cy="72442"/>
                </a:xfrm>
                <a:custGeom>
                  <a:avLst/>
                  <a:gdLst>
                    <a:gd name="connsiteX0" fmla="*/ 110462 w 110500"/>
                    <a:gd name="connsiteY0" fmla="*/ 65253 h 72442"/>
                    <a:gd name="connsiteX1" fmla="*/ 0 w 110500"/>
                    <a:gd name="connsiteY1" fmla="*/ 0 h 72442"/>
                    <a:gd name="connsiteX2" fmla="*/ 38 w 110500"/>
                    <a:gd name="connsiteY2" fmla="*/ 7191 h 72442"/>
                    <a:gd name="connsiteX3" fmla="*/ 110501 w 110500"/>
                    <a:gd name="connsiteY3" fmla="*/ 72443 h 72442"/>
                    <a:gd name="connsiteX4" fmla="*/ 110462 w 110500"/>
                    <a:gd name="connsiteY4" fmla="*/ 65253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3"/>
                      </a:moveTo>
                      <a:lnTo>
                        <a:pt x="0" y="0"/>
                      </a:lnTo>
                      <a:lnTo>
                        <a:pt x="38"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474" name="Free-form: Shape 473">
                  <a:extLst>
                    <a:ext uri="{FF2B5EF4-FFF2-40B4-BE49-F238E27FC236}">
                      <a16:creationId xmlns:a16="http://schemas.microsoft.com/office/drawing/2014/main" id="{8E1DAA55-65DE-1846-2FEB-06EB68DFCE90}"/>
                    </a:ext>
                  </a:extLst>
                </p:cNvPr>
                <p:cNvSpPr/>
                <p:nvPr/>
              </p:nvSpPr>
              <p:spPr>
                <a:xfrm>
                  <a:off x="3924465" y="4703562"/>
                  <a:ext cx="388377" cy="235076"/>
                </a:xfrm>
                <a:custGeom>
                  <a:avLst/>
                  <a:gdLst>
                    <a:gd name="connsiteX0" fmla="*/ 388339 w 388377"/>
                    <a:gd name="connsiteY0" fmla="*/ 0 h 235076"/>
                    <a:gd name="connsiteX1" fmla="*/ 0 w 388377"/>
                    <a:gd name="connsiteY1" fmla="*/ 227886 h 235076"/>
                    <a:gd name="connsiteX2" fmla="*/ 38 w 388377"/>
                    <a:gd name="connsiteY2" fmla="*/ 235077 h 235076"/>
                    <a:gd name="connsiteX3" fmla="*/ 388378 w 388377"/>
                    <a:gd name="connsiteY3" fmla="*/ 7191 h 235076"/>
                    <a:gd name="connsiteX4" fmla="*/ 388339 w 388377"/>
                    <a:gd name="connsiteY4" fmla="*/ 0 h 23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77" h="235076">
                      <a:moveTo>
                        <a:pt x="388339" y="0"/>
                      </a:moveTo>
                      <a:lnTo>
                        <a:pt x="0" y="227886"/>
                      </a:lnTo>
                      <a:lnTo>
                        <a:pt x="38" y="235077"/>
                      </a:lnTo>
                      <a:lnTo>
                        <a:pt x="388378" y="7191"/>
                      </a:lnTo>
                      <a:lnTo>
                        <a:pt x="388339" y="0"/>
                      </a:lnTo>
                      <a:close/>
                    </a:path>
                  </a:pathLst>
                </a:custGeom>
                <a:solidFill>
                  <a:srgbClr val="007F6B"/>
                </a:solidFill>
                <a:ln w="3820" cap="flat">
                  <a:noFill/>
                  <a:prstDash val="solid"/>
                  <a:miter/>
                </a:ln>
              </p:spPr>
              <p:txBody>
                <a:bodyPr rtlCol="0" anchor="ctr"/>
                <a:lstStyle/>
                <a:p>
                  <a:endParaRPr lang="en-GB"/>
                </a:p>
              </p:txBody>
            </p:sp>
            <p:sp>
              <p:nvSpPr>
                <p:cNvPr id="475" name="Free-form: Shape 474">
                  <a:extLst>
                    <a:ext uri="{FF2B5EF4-FFF2-40B4-BE49-F238E27FC236}">
                      <a16:creationId xmlns:a16="http://schemas.microsoft.com/office/drawing/2014/main" id="{D0324E08-6C58-BA16-A94F-43A1103C909E}"/>
                    </a:ext>
                  </a:extLst>
                </p:cNvPr>
                <p:cNvSpPr/>
                <p:nvPr/>
              </p:nvSpPr>
              <p:spPr>
                <a:xfrm>
                  <a:off x="3682236" y="4886277"/>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76" name="Free-form: Shape 475">
                  <a:extLst>
                    <a:ext uri="{FF2B5EF4-FFF2-40B4-BE49-F238E27FC236}">
                      <a16:creationId xmlns:a16="http://schemas.microsoft.com/office/drawing/2014/main" id="{6D372F47-0A47-8A55-D8BB-F8F78E4A9A98}"/>
                    </a:ext>
                  </a:extLst>
                </p:cNvPr>
                <p:cNvSpPr/>
                <p:nvPr/>
              </p:nvSpPr>
              <p:spPr>
                <a:xfrm>
                  <a:off x="3786617" y="4886277"/>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477" name="Free-form: Shape 476">
                  <a:extLst>
                    <a:ext uri="{FF2B5EF4-FFF2-40B4-BE49-F238E27FC236}">
                      <a16:creationId xmlns:a16="http://schemas.microsoft.com/office/drawing/2014/main" id="{6DAD24F4-7F32-8540-056C-3B23BF02D0C6}"/>
                    </a:ext>
                  </a:extLst>
                </p:cNvPr>
                <p:cNvSpPr/>
                <p:nvPr/>
              </p:nvSpPr>
              <p:spPr>
                <a:xfrm>
                  <a:off x="3682236" y="4947513"/>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78" name="Free-form: Shape 477">
                  <a:extLst>
                    <a:ext uri="{FF2B5EF4-FFF2-40B4-BE49-F238E27FC236}">
                      <a16:creationId xmlns:a16="http://schemas.microsoft.com/office/drawing/2014/main" id="{4BA7AC6C-C928-4076-A559-FDCD84BBC395}"/>
                    </a:ext>
                  </a:extLst>
                </p:cNvPr>
                <p:cNvSpPr/>
                <p:nvPr/>
              </p:nvSpPr>
              <p:spPr>
                <a:xfrm>
                  <a:off x="3785928" y="4947513"/>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79" name="Free-form: Shape 478">
                  <a:extLst>
                    <a:ext uri="{FF2B5EF4-FFF2-40B4-BE49-F238E27FC236}">
                      <a16:creationId xmlns:a16="http://schemas.microsoft.com/office/drawing/2014/main" id="{AFF74B4D-8FF2-BF6B-96C6-6726901BA105}"/>
                    </a:ext>
                  </a:extLst>
                </p:cNvPr>
                <p:cNvSpPr/>
                <p:nvPr/>
              </p:nvSpPr>
              <p:spPr>
                <a:xfrm>
                  <a:off x="3675427" y="4882260"/>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2 w 221651"/>
                    <a:gd name="connsiteY3" fmla="*/ 65253 h 130504"/>
                    <a:gd name="connsiteX4" fmla="*/ 111189 w 221651"/>
                    <a:gd name="connsiteY4" fmla="*/ 0 h 130504"/>
                    <a:gd name="connsiteX5" fmla="*/ 6808 w 221651"/>
                    <a:gd name="connsiteY5" fmla="*/ 65253 h 130504"/>
                    <a:gd name="connsiteX6" fmla="*/ 111189 w 221651"/>
                    <a:gd name="connsiteY6" fmla="*/ 4016 h 130504"/>
                    <a:gd name="connsiteX7" fmla="*/ 214881 w 221651"/>
                    <a:gd name="connsiteY7" fmla="*/ 65253 h 130504"/>
                    <a:gd name="connsiteX8" fmla="*/ 110501 w 221651"/>
                    <a:gd name="connsiteY8" fmla="*/ 126527 h 130504"/>
                    <a:gd name="connsiteX9" fmla="*/ 6808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2" y="65253"/>
                      </a:lnTo>
                      <a:lnTo>
                        <a:pt x="111189" y="0"/>
                      </a:lnTo>
                      <a:close/>
                      <a:moveTo>
                        <a:pt x="6808" y="65253"/>
                      </a:moveTo>
                      <a:lnTo>
                        <a:pt x="111189" y="4016"/>
                      </a:lnTo>
                      <a:lnTo>
                        <a:pt x="214881" y="65253"/>
                      </a:lnTo>
                      <a:lnTo>
                        <a:pt x="110501" y="126527"/>
                      </a:lnTo>
                      <a:lnTo>
                        <a:pt x="6808" y="65253"/>
                      </a:lnTo>
                      <a:close/>
                    </a:path>
                  </a:pathLst>
                </a:custGeom>
                <a:solidFill>
                  <a:srgbClr val="007F6B"/>
                </a:solidFill>
                <a:ln w="3820" cap="flat">
                  <a:noFill/>
                  <a:prstDash val="solid"/>
                  <a:miter/>
                </a:ln>
              </p:spPr>
              <p:txBody>
                <a:bodyPr rtlCol="0" anchor="ctr"/>
                <a:lstStyle/>
                <a:p>
                  <a:endParaRPr lang="en-GB"/>
                </a:p>
              </p:txBody>
            </p:sp>
            <p:sp>
              <p:nvSpPr>
                <p:cNvPr id="480" name="Free-form: Shape 479">
                  <a:extLst>
                    <a:ext uri="{FF2B5EF4-FFF2-40B4-BE49-F238E27FC236}">
                      <a16:creationId xmlns:a16="http://schemas.microsoft.com/office/drawing/2014/main" id="{7B802C07-851B-C681-3D5E-A60548399F91}"/>
                    </a:ext>
                  </a:extLst>
                </p:cNvPr>
                <p:cNvSpPr/>
                <p:nvPr/>
              </p:nvSpPr>
              <p:spPr>
                <a:xfrm>
                  <a:off x="3675427" y="4947513"/>
                  <a:ext cx="110500" cy="72442"/>
                </a:xfrm>
                <a:custGeom>
                  <a:avLst/>
                  <a:gdLst>
                    <a:gd name="connsiteX0" fmla="*/ 110462 w 110500"/>
                    <a:gd name="connsiteY0" fmla="*/ 65252 h 72442"/>
                    <a:gd name="connsiteX1" fmla="*/ 0 w 110500"/>
                    <a:gd name="connsiteY1" fmla="*/ 0 h 72442"/>
                    <a:gd name="connsiteX2" fmla="*/ 38 w 110500"/>
                    <a:gd name="connsiteY2" fmla="*/ 7191 h 72442"/>
                    <a:gd name="connsiteX3" fmla="*/ 110501 w 110500"/>
                    <a:gd name="connsiteY3" fmla="*/ 72443 h 72442"/>
                    <a:gd name="connsiteX4" fmla="*/ 110462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2"/>
                      </a:moveTo>
                      <a:lnTo>
                        <a:pt x="0" y="0"/>
                      </a:lnTo>
                      <a:lnTo>
                        <a:pt x="38" y="7191"/>
                      </a:lnTo>
                      <a:lnTo>
                        <a:pt x="110501"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481" name="Free-form: Shape 480">
                  <a:extLst>
                    <a:ext uri="{FF2B5EF4-FFF2-40B4-BE49-F238E27FC236}">
                      <a16:creationId xmlns:a16="http://schemas.microsoft.com/office/drawing/2014/main" id="{E46E137B-6E0E-951F-5590-B5E62798809D}"/>
                    </a:ext>
                  </a:extLst>
                </p:cNvPr>
                <p:cNvSpPr/>
                <p:nvPr/>
              </p:nvSpPr>
              <p:spPr>
                <a:xfrm>
                  <a:off x="3785890" y="4947513"/>
                  <a:ext cx="111227" cy="72442"/>
                </a:xfrm>
                <a:custGeom>
                  <a:avLst/>
                  <a:gdLst>
                    <a:gd name="connsiteX0" fmla="*/ 111189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189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189" y="0"/>
                      </a:moveTo>
                      <a:lnTo>
                        <a:pt x="0" y="65252"/>
                      </a:lnTo>
                      <a:lnTo>
                        <a:pt x="38" y="72443"/>
                      </a:lnTo>
                      <a:lnTo>
                        <a:pt x="111227" y="7191"/>
                      </a:lnTo>
                      <a:lnTo>
                        <a:pt x="111189" y="0"/>
                      </a:lnTo>
                      <a:close/>
                    </a:path>
                  </a:pathLst>
                </a:custGeom>
                <a:solidFill>
                  <a:srgbClr val="007F6B"/>
                </a:solidFill>
                <a:ln w="3820" cap="flat">
                  <a:noFill/>
                  <a:prstDash val="solid"/>
                  <a:miter/>
                </a:ln>
              </p:spPr>
              <p:txBody>
                <a:bodyPr rtlCol="0" anchor="ctr"/>
                <a:lstStyle/>
                <a:p>
                  <a:endParaRPr lang="en-GB"/>
                </a:p>
              </p:txBody>
            </p:sp>
            <p:sp>
              <p:nvSpPr>
                <p:cNvPr id="482" name="Free-form: Shape 481">
                  <a:extLst>
                    <a:ext uri="{FF2B5EF4-FFF2-40B4-BE49-F238E27FC236}">
                      <a16:creationId xmlns:a16="http://schemas.microsoft.com/office/drawing/2014/main" id="{80D4E5CC-3FB2-13FA-35EC-C8BD7757C1D6}"/>
                    </a:ext>
                  </a:extLst>
                </p:cNvPr>
                <p:cNvSpPr/>
                <p:nvPr/>
              </p:nvSpPr>
              <p:spPr>
                <a:xfrm>
                  <a:off x="3543661" y="4967594"/>
                  <a:ext cx="104380" cy="68427"/>
                </a:xfrm>
                <a:custGeom>
                  <a:avLst/>
                  <a:gdLst>
                    <a:gd name="connsiteX0" fmla="*/ 104381 w 104380"/>
                    <a:gd name="connsiteY0" fmla="*/ 0 h 68427"/>
                    <a:gd name="connsiteX1" fmla="*/ 0 w 104380"/>
                    <a:gd name="connsiteY1" fmla="*/ 61236 h 68427"/>
                    <a:gd name="connsiteX2" fmla="*/ 38 w 104380"/>
                    <a:gd name="connsiteY2" fmla="*/ 68427 h 68427"/>
                    <a:gd name="connsiteX3" fmla="*/ 104381 w 104380"/>
                    <a:gd name="connsiteY3" fmla="*/ 7191 h 68427"/>
                    <a:gd name="connsiteX4" fmla="*/ 104381 w 104380"/>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27">
                      <a:moveTo>
                        <a:pt x="104381" y="0"/>
                      </a:moveTo>
                      <a:lnTo>
                        <a:pt x="0" y="61236"/>
                      </a:lnTo>
                      <a:lnTo>
                        <a:pt x="38" y="68427"/>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83" name="Free-form: Shape 482">
                  <a:extLst>
                    <a:ext uri="{FF2B5EF4-FFF2-40B4-BE49-F238E27FC236}">
                      <a16:creationId xmlns:a16="http://schemas.microsoft.com/office/drawing/2014/main" id="{DA0F138E-18E6-9DA2-86C1-E85ACB3D7DC6}"/>
                    </a:ext>
                  </a:extLst>
                </p:cNvPr>
                <p:cNvSpPr/>
                <p:nvPr/>
              </p:nvSpPr>
              <p:spPr>
                <a:xfrm>
                  <a:off x="3648041" y="4967594"/>
                  <a:ext cx="103692" cy="68427"/>
                </a:xfrm>
                <a:custGeom>
                  <a:avLst/>
                  <a:gdLst>
                    <a:gd name="connsiteX0" fmla="*/ 103692 w 103692"/>
                    <a:gd name="connsiteY0" fmla="*/ 61236 h 68427"/>
                    <a:gd name="connsiteX1" fmla="*/ 0 w 103692"/>
                    <a:gd name="connsiteY1" fmla="*/ 0 h 68427"/>
                    <a:gd name="connsiteX2" fmla="*/ 0 w 103692"/>
                    <a:gd name="connsiteY2" fmla="*/ 7191 h 68427"/>
                    <a:gd name="connsiteX3" fmla="*/ 103692 w 103692"/>
                    <a:gd name="connsiteY3" fmla="*/ 68427 h 68427"/>
                    <a:gd name="connsiteX4" fmla="*/ 103692 w 103692"/>
                    <a:gd name="connsiteY4" fmla="*/ 61236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27">
                      <a:moveTo>
                        <a:pt x="103692" y="61236"/>
                      </a:moveTo>
                      <a:lnTo>
                        <a:pt x="0" y="0"/>
                      </a:lnTo>
                      <a:lnTo>
                        <a:pt x="0" y="7191"/>
                      </a:lnTo>
                      <a:lnTo>
                        <a:pt x="103692" y="68427"/>
                      </a:lnTo>
                      <a:lnTo>
                        <a:pt x="103692" y="61236"/>
                      </a:lnTo>
                      <a:close/>
                    </a:path>
                  </a:pathLst>
                </a:custGeom>
                <a:solidFill>
                  <a:srgbClr val="007F6B"/>
                </a:solidFill>
                <a:ln w="3820" cap="flat">
                  <a:noFill/>
                  <a:prstDash val="solid"/>
                  <a:miter/>
                </a:ln>
              </p:spPr>
              <p:txBody>
                <a:bodyPr rtlCol="0" anchor="ctr"/>
                <a:lstStyle/>
                <a:p>
                  <a:endParaRPr lang="en-GB"/>
                </a:p>
              </p:txBody>
            </p:sp>
            <p:sp>
              <p:nvSpPr>
                <p:cNvPr id="484" name="Free-form: Shape 483">
                  <a:extLst>
                    <a:ext uri="{FF2B5EF4-FFF2-40B4-BE49-F238E27FC236}">
                      <a16:creationId xmlns:a16="http://schemas.microsoft.com/office/drawing/2014/main" id="{D3C24AE4-DBD3-F69E-3F63-0ED3E1D4E2A9}"/>
                    </a:ext>
                  </a:extLst>
                </p:cNvPr>
                <p:cNvSpPr/>
                <p:nvPr/>
              </p:nvSpPr>
              <p:spPr>
                <a:xfrm>
                  <a:off x="3543661" y="5028830"/>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85" name="Free-form: Shape 484">
                  <a:extLst>
                    <a:ext uri="{FF2B5EF4-FFF2-40B4-BE49-F238E27FC236}">
                      <a16:creationId xmlns:a16="http://schemas.microsoft.com/office/drawing/2014/main" id="{9B860F7F-D37B-DC85-BA33-74C4C1FCC9AF}"/>
                    </a:ext>
                  </a:extLst>
                </p:cNvPr>
                <p:cNvSpPr/>
                <p:nvPr/>
              </p:nvSpPr>
              <p:spPr>
                <a:xfrm>
                  <a:off x="3647353" y="5028830"/>
                  <a:ext cx="104380" cy="68465"/>
                </a:xfrm>
                <a:custGeom>
                  <a:avLst/>
                  <a:gdLst>
                    <a:gd name="connsiteX0" fmla="*/ 104381 w 104380"/>
                    <a:gd name="connsiteY0" fmla="*/ 0 h 68465"/>
                    <a:gd name="connsiteX1" fmla="*/ 0 w 104380"/>
                    <a:gd name="connsiteY1" fmla="*/ 61275 h 68465"/>
                    <a:gd name="connsiteX2" fmla="*/ 38 w 104380"/>
                    <a:gd name="connsiteY2" fmla="*/ 68465 h 68465"/>
                    <a:gd name="connsiteX3" fmla="*/ 104381 w 104380"/>
                    <a:gd name="connsiteY3" fmla="*/ 7191 h 68465"/>
                    <a:gd name="connsiteX4" fmla="*/ 104381 w 104380"/>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80" h="68465">
                      <a:moveTo>
                        <a:pt x="104381" y="0"/>
                      </a:moveTo>
                      <a:lnTo>
                        <a:pt x="0" y="61275"/>
                      </a:lnTo>
                      <a:lnTo>
                        <a:pt x="38" y="68465"/>
                      </a:lnTo>
                      <a:lnTo>
                        <a:pt x="104381"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86" name="Free-form: Shape 485">
                  <a:extLst>
                    <a:ext uri="{FF2B5EF4-FFF2-40B4-BE49-F238E27FC236}">
                      <a16:creationId xmlns:a16="http://schemas.microsoft.com/office/drawing/2014/main" id="{14E54FF6-76F0-BD70-3524-15028D608345}"/>
                    </a:ext>
                  </a:extLst>
                </p:cNvPr>
                <p:cNvSpPr/>
                <p:nvPr/>
              </p:nvSpPr>
              <p:spPr>
                <a:xfrm>
                  <a:off x="3536852" y="5028830"/>
                  <a:ext cx="110500" cy="72442"/>
                </a:xfrm>
                <a:custGeom>
                  <a:avLst/>
                  <a:gdLst>
                    <a:gd name="connsiteX0" fmla="*/ 110462 w 110500"/>
                    <a:gd name="connsiteY0" fmla="*/ 65252 h 72442"/>
                    <a:gd name="connsiteX1" fmla="*/ 0 w 110500"/>
                    <a:gd name="connsiteY1" fmla="*/ 0 h 72442"/>
                    <a:gd name="connsiteX2" fmla="*/ 38 w 110500"/>
                    <a:gd name="connsiteY2" fmla="*/ 7191 h 72442"/>
                    <a:gd name="connsiteX3" fmla="*/ 110501 w 110500"/>
                    <a:gd name="connsiteY3" fmla="*/ 72443 h 72442"/>
                    <a:gd name="connsiteX4" fmla="*/ 110462 w 110500"/>
                    <a:gd name="connsiteY4" fmla="*/ 65252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2">
                      <a:moveTo>
                        <a:pt x="110462" y="65252"/>
                      </a:moveTo>
                      <a:lnTo>
                        <a:pt x="0" y="0"/>
                      </a:lnTo>
                      <a:lnTo>
                        <a:pt x="38" y="7191"/>
                      </a:lnTo>
                      <a:lnTo>
                        <a:pt x="110501" y="72443"/>
                      </a:lnTo>
                      <a:lnTo>
                        <a:pt x="110462" y="65252"/>
                      </a:lnTo>
                      <a:close/>
                    </a:path>
                  </a:pathLst>
                </a:custGeom>
                <a:solidFill>
                  <a:srgbClr val="007F6B"/>
                </a:solidFill>
                <a:ln w="3820" cap="flat">
                  <a:noFill/>
                  <a:prstDash val="solid"/>
                  <a:miter/>
                </a:ln>
              </p:spPr>
              <p:txBody>
                <a:bodyPr rtlCol="0" anchor="ctr"/>
                <a:lstStyle/>
                <a:p>
                  <a:endParaRPr lang="en-GB"/>
                </a:p>
              </p:txBody>
            </p:sp>
            <p:sp>
              <p:nvSpPr>
                <p:cNvPr id="487" name="Free-form: Shape 486">
                  <a:extLst>
                    <a:ext uri="{FF2B5EF4-FFF2-40B4-BE49-F238E27FC236}">
                      <a16:creationId xmlns:a16="http://schemas.microsoft.com/office/drawing/2014/main" id="{8FDD9444-1D8F-CD93-A2A1-EFCC8254A300}"/>
                    </a:ext>
                  </a:extLst>
                </p:cNvPr>
                <p:cNvSpPr/>
                <p:nvPr/>
              </p:nvSpPr>
              <p:spPr>
                <a:xfrm>
                  <a:off x="3647315" y="5028830"/>
                  <a:ext cx="111227" cy="72442"/>
                </a:xfrm>
                <a:custGeom>
                  <a:avLst/>
                  <a:gdLst>
                    <a:gd name="connsiteX0" fmla="*/ 111227 w 111227"/>
                    <a:gd name="connsiteY0" fmla="*/ 0 h 72442"/>
                    <a:gd name="connsiteX1" fmla="*/ 0 w 111227"/>
                    <a:gd name="connsiteY1" fmla="*/ 65252 h 72442"/>
                    <a:gd name="connsiteX2" fmla="*/ 38 w 111227"/>
                    <a:gd name="connsiteY2" fmla="*/ 72443 h 72442"/>
                    <a:gd name="connsiteX3" fmla="*/ 111227 w 111227"/>
                    <a:gd name="connsiteY3" fmla="*/ 7191 h 72442"/>
                    <a:gd name="connsiteX4" fmla="*/ 111227 w 111227"/>
                    <a:gd name="connsiteY4" fmla="*/ 0 h 7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7" h="72442">
                      <a:moveTo>
                        <a:pt x="111227" y="0"/>
                      </a:moveTo>
                      <a:lnTo>
                        <a:pt x="0" y="65252"/>
                      </a:lnTo>
                      <a:lnTo>
                        <a:pt x="38" y="72443"/>
                      </a:lnTo>
                      <a:lnTo>
                        <a:pt x="111227" y="7191"/>
                      </a:lnTo>
                      <a:lnTo>
                        <a:pt x="111227" y="0"/>
                      </a:lnTo>
                      <a:close/>
                    </a:path>
                  </a:pathLst>
                </a:custGeom>
                <a:solidFill>
                  <a:srgbClr val="007F6B"/>
                </a:solidFill>
                <a:ln w="3820" cap="flat">
                  <a:noFill/>
                  <a:prstDash val="solid"/>
                  <a:miter/>
                </a:ln>
              </p:spPr>
              <p:txBody>
                <a:bodyPr rtlCol="0" anchor="ctr"/>
                <a:lstStyle/>
                <a:p>
                  <a:endParaRPr lang="en-GB"/>
                </a:p>
              </p:txBody>
            </p:sp>
            <p:sp>
              <p:nvSpPr>
                <p:cNvPr id="488" name="Free-form: Shape 487">
                  <a:extLst>
                    <a:ext uri="{FF2B5EF4-FFF2-40B4-BE49-F238E27FC236}">
                      <a16:creationId xmlns:a16="http://schemas.microsoft.com/office/drawing/2014/main" id="{85A34C81-B1B3-139C-8211-5D51CAF28828}"/>
                    </a:ext>
                  </a:extLst>
                </p:cNvPr>
                <p:cNvSpPr/>
                <p:nvPr/>
              </p:nvSpPr>
              <p:spPr>
                <a:xfrm>
                  <a:off x="3536852" y="4963577"/>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1 w 221651"/>
                    <a:gd name="connsiteY3" fmla="*/ 65253 h 130504"/>
                    <a:gd name="connsiteX4" fmla="*/ 111189 w 221651"/>
                    <a:gd name="connsiteY4" fmla="*/ 0 h 130504"/>
                    <a:gd name="connsiteX5" fmla="*/ 6808 w 221651"/>
                    <a:gd name="connsiteY5" fmla="*/ 65253 h 130504"/>
                    <a:gd name="connsiteX6" fmla="*/ 111189 w 221651"/>
                    <a:gd name="connsiteY6" fmla="*/ 3978 h 130504"/>
                    <a:gd name="connsiteX7" fmla="*/ 214881 w 221651"/>
                    <a:gd name="connsiteY7" fmla="*/ 65253 h 130504"/>
                    <a:gd name="connsiteX8" fmla="*/ 110539 w 221651"/>
                    <a:gd name="connsiteY8" fmla="*/ 126489 h 130504"/>
                    <a:gd name="connsiteX9" fmla="*/ 6846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1" y="65253"/>
                      </a:lnTo>
                      <a:lnTo>
                        <a:pt x="111189" y="0"/>
                      </a:lnTo>
                      <a:close/>
                      <a:moveTo>
                        <a:pt x="6808" y="65253"/>
                      </a:moveTo>
                      <a:lnTo>
                        <a:pt x="111189" y="3978"/>
                      </a:lnTo>
                      <a:lnTo>
                        <a:pt x="214881" y="65253"/>
                      </a:lnTo>
                      <a:lnTo>
                        <a:pt x="110539" y="126489"/>
                      </a:lnTo>
                      <a:lnTo>
                        <a:pt x="6846" y="65253"/>
                      </a:lnTo>
                      <a:close/>
                    </a:path>
                  </a:pathLst>
                </a:custGeom>
                <a:solidFill>
                  <a:srgbClr val="007F6B"/>
                </a:solidFill>
                <a:ln w="3820" cap="flat">
                  <a:noFill/>
                  <a:prstDash val="solid"/>
                  <a:miter/>
                </a:ln>
              </p:spPr>
              <p:txBody>
                <a:bodyPr rtlCol="0" anchor="ctr"/>
                <a:lstStyle/>
                <a:p>
                  <a:endParaRPr lang="en-GB"/>
                </a:p>
              </p:txBody>
            </p:sp>
            <p:sp>
              <p:nvSpPr>
                <p:cNvPr id="489" name="Free-form: Shape 488">
                  <a:extLst>
                    <a:ext uri="{FF2B5EF4-FFF2-40B4-BE49-F238E27FC236}">
                      <a16:creationId xmlns:a16="http://schemas.microsoft.com/office/drawing/2014/main" id="{AA86ED27-D16A-CF8E-1E38-35A2D99E0C05}"/>
                    </a:ext>
                  </a:extLst>
                </p:cNvPr>
                <p:cNvSpPr/>
                <p:nvPr/>
              </p:nvSpPr>
              <p:spPr>
                <a:xfrm>
                  <a:off x="3405085" y="5048910"/>
                  <a:ext cx="104419" cy="68427"/>
                </a:xfrm>
                <a:custGeom>
                  <a:avLst/>
                  <a:gdLst>
                    <a:gd name="connsiteX0" fmla="*/ 104381 w 104419"/>
                    <a:gd name="connsiteY0" fmla="*/ 0 h 68427"/>
                    <a:gd name="connsiteX1" fmla="*/ 0 w 104419"/>
                    <a:gd name="connsiteY1" fmla="*/ 61236 h 68427"/>
                    <a:gd name="connsiteX2" fmla="*/ 38 w 104419"/>
                    <a:gd name="connsiteY2" fmla="*/ 68427 h 68427"/>
                    <a:gd name="connsiteX3" fmla="*/ 104419 w 104419"/>
                    <a:gd name="connsiteY3" fmla="*/ 7191 h 68427"/>
                    <a:gd name="connsiteX4" fmla="*/ 104381 w 104419"/>
                    <a:gd name="connsiteY4" fmla="*/ 0 h 6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27">
                      <a:moveTo>
                        <a:pt x="104381" y="0"/>
                      </a:moveTo>
                      <a:lnTo>
                        <a:pt x="0" y="61236"/>
                      </a:lnTo>
                      <a:lnTo>
                        <a:pt x="38" y="68427"/>
                      </a:lnTo>
                      <a:lnTo>
                        <a:pt x="104419" y="7191"/>
                      </a:lnTo>
                      <a:lnTo>
                        <a:pt x="104381" y="0"/>
                      </a:lnTo>
                      <a:close/>
                    </a:path>
                  </a:pathLst>
                </a:custGeom>
                <a:solidFill>
                  <a:srgbClr val="007F6B"/>
                </a:solidFill>
                <a:ln w="3820" cap="flat">
                  <a:noFill/>
                  <a:prstDash val="solid"/>
                  <a:miter/>
                </a:ln>
              </p:spPr>
              <p:txBody>
                <a:bodyPr rtlCol="0" anchor="ctr"/>
                <a:lstStyle/>
                <a:p>
                  <a:endParaRPr lang="en-GB"/>
                </a:p>
              </p:txBody>
            </p:sp>
            <p:sp>
              <p:nvSpPr>
                <p:cNvPr id="490" name="Free-form: Shape 489">
                  <a:extLst>
                    <a:ext uri="{FF2B5EF4-FFF2-40B4-BE49-F238E27FC236}">
                      <a16:creationId xmlns:a16="http://schemas.microsoft.com/office/drawing/2014/main" id="{4BBB8CF1-9C6C-BA02-32BF-C053E19858C6}"/>
                    </a:ext>
                  </a:extLst>
                </p:cNvPr>
                <p:cNvSpPr/>
                <p:nvPr/>
              </p:nvSpPr>
              <p:spPr>
                <a:xfrm>
                  <a:off x="3509466" y="5048910"/>
                  <a:ext cx="103730" cy="68465"/>
                </a:xfrm>
                <a:custGeom>
                  <a:avLst/>
                  <a:gdLst>
                    <a:gd name="connsiteX0" fmla="*/ 103692 w 103730"/>
                    <a:gd name="connsiteY0" fmla="*/ 61236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36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36"/>
                      </a:moveTo>
                      <a:lnTo>
                        <a:pt x="0" y="0"/>
                      </a:lnTo>
                      <a:lnTo>
                        <a:pt x="38" y="7191"/>
                      </a:lnTo>
                      <a:lnTo>
                        <a:pt x="103731" y="68465"/>
                      </a:lnTo>
                      <a:lnTo>
                        <a:pt x="103692" y="61236"/>
                      </a:lnTo>
                      <a:close/>
                    </a:path>
                  </a:pathLst>
                </a:custGeom>
                <a:solidFill>
                  <a:srgbClr val="007F6B"/>
                </a:solidFill>
                <a:ln w="3820" cap="flat">
                  <a:noFill/>
                  <a:prstDash val="solid"/>
                  <a:miter/>
                </a:ln>
              </p:spPr>
              <p:txBody>
                <a:bodyPr rtlCol="0" anchor="ctr"/>
                <a:lstStyle/>
                <a:p>
                  <a:endParaRPr lang="en-GB"/>
                </a:p>
              </p:txBody>
            </p:sp>
            <p:sp>
              <p:nvSpPr>
                <p:cNvPr id="491" name="Free-form: Shape 490">
                  <a:extLst>
                    <a:ext uri="{FF2B5EF4-FFF2-40B4-BE49-F238E27FC236}">
                      <a16:creationId xmlns:a16="http://schemas.microsoft.com/office/drawing/2014/main" id="{CD459101-CDFA-A910-9069-DB710F6D2FF6}"/>
                    </a:ext>
                  </a:extLst>
                </p:cNvPr>
                <p:cNvSpPr/>
                <p:nvPr/>
              </p:nvSpPr>
              <p:spPr>
                <a:xfrm>
                  <a:off x="3405085" y="5110147"/>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92" name="Free-form: Shape 491">
                  <a:extLst>
                    <a:ext uri="{FF2B5EF4-FFF2-40B4-BE49-F238E27FC236}">
                      <a16:creationId xmlns:a16="http://schemas.microsoft.com/office/drawing/2014/main" id="{56C82267-4947-879F-B0AD-740587910BE8}"/>
                    </a:ext>
                  </a:extLst>
                </p:cNvPr>
                <p:cNvSpPr/>
                <p:nvPr/>
              </p:nvSpPr>
              <p:spPr>
                <a:xfrm>
                  <a:off x="3508778" y="5110147"/>
                  <a:ext cx="104419" cy="68465"/>
                </a:xfrm>
                <a:custGeom>
                  <a:avLst/>
                  <a:gdLst>
                    <a:gd name="connsiteX0" fmla="*/ 104381 w 104419"/>
                    <a:gd name="connsiteY0" fmla="*/ 0 h 68465"/>
                    <a:gd name="connsiteX1" fmla="*/ 0 w 104419"/>
                    <a:gd name="connsiteY1" fmla="*/ 61275 h 68465"/>
                    <a:gd name="connsiteX2" fmla="*/ 38 w 104419"/>
                    <a:gd name="connsiteY2" fmla="*/ 68465 h 68465"/>
                    <a:gd name="connsiteX3" fmla="*/ 104419 w 104419"/>
                    <a:gd name="connsiteY3" fmla="*/ 7229 h 68465"/>
                    <a:gd name="connsiteX4" fmla="*/ 104381 w 104419"/>
                    <a:gd name="connsiteY4" fmla="*/ 0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9" h="68465">
                      <a:moveTo>
                        <a:pt x="104381" y="0"/>
                      </a:moveTo>
                      <a:lnTo>
                        <a:pt x="0" y="61275"/>
                      </a:lnTo>
                      <a:lnTo>
                        <a:pt x="38" y="68465"/>
                      </a:lnTo>
                      <a:lnTo>
                        <a:pt x="104419" y="7229"/>
                      </a:lnTo>
                      <a:lnTo>
                        <a:pt x="104381" y="0"/>
                      </a:lnTo>
                      <a:close/>
                    </a:path>
                  </a:pathLst>
                </a:custGeom>
                <a:solidFill>
                  <a:srgbClr val="007F6B"/>
                </a:solidFill>
                <a:ln w="3820" cap="flat">
                  <a:noFill/>
                  <a:prstDash val="solid"/>
                  <a:miter/>
                </a:ln>
              </p:spPr>
              <p:txBody>
                <a:bodyPr rtlCol="0" anchor="ctr"/>
                <a:lstStyle/>
                <a:p>
                  <a:endParaRPr lang="en-GB"/>
                </a:p>
              </p:txBody>
            </p:sp>
            <p:sp>
              <p:nvSpPr>
                <p:cNvPr id="493" name="Free-form: Shape 492">
                  <a:extLst>
                    <a:ext uri="{FF2B5EF4-FFF2-40B4-BE49-F238E27FC236}">
                      <a16:creationId xmlns:a16="http://schemas.microsoft.com/office/drawing/2014/main" id="{6AE45002-0209-8009-9284-AFFCC7E51FC5}"/>
                    </a:ext>
                  </a:extLst>
                </p:cNvPr>
                <p:cNvSpPr/>
                <p:nvPr/>
              </p:nvSpPr>
              <p:spPr>
                <a:xfrm>
                  <a:off x="3398315" y="5110147"/>
                  <a:ext cx="110462" cy="72481"/>
                </a:xfrm>
                <a:custGeom>
                  <a:avLst/>
                  <a:gdLst>
                    <a:gd name="connsiteX0" fmla="*/ 110462 w 110462"/>
                    <a:gd name="connsiteY0" fmla="*/ 65252 h 72481"/>
                    <a:gd name="connsiteX1" fmla="*/ 0 w 110462"/>
                    <a:gd name="connsiteY1" fmla="*/ 0 h 72481"/>
                    <a:gd name="connsiteX2" fmla="*/ 0 w 110462"/>
                    <a:gd name="connsiteY2" fmla="*/ 7191 h 72481"/>
                    <a:gd name="connsiteX3" fmla="*/ 110462 w 110462"/>
                    <a:gd name="connsiteY3" fmla="*/ 72481 h 72481"/>
                    <a:gd name="connsiteX4" fmla="*/ 110462 w 110462"/>
                    <a:gd name="connsiteY4" fmla="*/ 65252 h 7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62" h="72481">
                      <a:moveTo>
                        <a:pt x="110462" y="65252"/>
                      </a:moveTo>
                      <a:lnTo>
                        <a:pt x="0" y="0"/>
                      </a:lnTo>
                      <a:lnTo>
                        <a:pt x="0" y="7191"/>
                      </a:lnTo>
                      <a:lnTo>
                        <a:pt x="110462" y="72481"/>
                      </a:lnTo>
                      <a:lnTo>
                        <a:pt x="110462" y="65252"/>
                      </a:lnTo>
                      <a:close/>
                    </a:path>
                  </a:pathLst>
                </a:custGeom>
                <a:solidFill>
                  <a:srgbClr val="007F6B"/>
                </a:solidFill>
                <a:ln w="3820" cap="flat">
                  <a:noFill/>
                  <a:prstDash val="solid"/>
                  <a:miter/>
                </a:ln>
              </p:spPr>
              <p:txBody>
                <a:bodyPr rtlCol="0" anchor="ctr"/>
                <a:lstStyle/>
                <a:p>
                  <a:endParaRPr lang="en-GB"/>
                </a:p>
              </p:txBody>
            </p:sp>
            <p:sp>
              <p:nvSpPr>
                <p:cNvPr id="494" name="Free-form: Shape 493">
                  <a:extLst>
                    <a:ext uri="{FF2B5EF4-FFF2-40B4-BE49-F238E27FC236}">
                      <a16:creationId xmlns:a16="http://schemas.microsoft.com/office/drawing/2014/main" id="{37EF66DF-91EB-8545-1C34-26CB6186A691}"/>
                    </a:ext>
                  </a:extLst>
                </p:cNvPr>
                <p:cNvSpPr/>
                <p:nvPr/>
              </p:nvSpPr>
              <p:spPr>
                <a:xfrm>
                  <a:off x="3508778" y="5110147"/>
                  <a:ext cx="111189" cy="72481"/>
                </a:xfrm>
                <a:custGeom>
                  <a:avLst/>
                  <a:gdLst>
                    <a:gd name="connsiteX0" fmla="*/ 111189 w 111189"/>
                    <a:gd name="connsiteY0" fmla="*/ 0 h 72481"/>
                    <a:gd name="connsiteX1" fmla="*/ 0 w 111189"/>
                    <a:gd name="connsiteY1" fmla="*/ 65252 h 72481"/>
                    <a:gd name="connsiteX2" fmla="*/ 0 w 111189"/>
                    <a:gd name="connsiteY2" fmla="*/ 72481 h 72481"/>
                    <a:gd name="connsiteX3" fmla="*/ 111189 w 111189"/>
                    <a:gd name="connsiteY3" fmla="*/ 7191 h 72481"/>
                    <a:gd name="connsiteX4" fmla="*/ 111189 w 111189"/>
                    <a:gd name="connsiteY4" fmla="*/ 0 h 7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89" h="72481">
                      <a:moveTo>
                        <a:pt x="111189" y="0"/>
                      </a:moveTo>
                      <a:lnTo>
                        <a:pt x="0" y="65252"/>
                      </a:lnTo>
                      <a:lnTo>
                        <a:pt x="0" y="72481"/>
                      </a:lnTo>
                      <a:lnTo>
                        <a:pt x="111189" y="7191"/>
                      </a:lnTo>
                      <a:lnTo>
                        <a:pt x="111189" y="0"/>
                      </a:lnTo>
                      <a:close/>
                    </a:path>
                  </a:pathLst>
                </a:custGeom>
                <a:solidFill>
                  <a:srgbClr val="007F6B"/>
                </a:solidFill>
                <a:ln w="3820" cap="flat">
                  <a:noFill/>
                  <a:prstDash val="solid"/>
                  <a:miter/>
                </a:ln>
              </p:spPr>
              <p:txBody>
                <a:bodyPr rtlCol="0" anchor="ctr"/>
                <a:lstStyle/>
                <a:p>
                  <a:endParaRPr lang="en-GB"/>
                </a:p>
              </p:txBody>
            </p:sp>
            <p:sp>
              <p:nvSpPr>
                <p:cNvPr id="495" name="Free-form: Shape 494">
                  <a:extLst>
                    <a:ext uri="{FF2B5EF4-FFF2-40B4-BE49-F238E27FC236}">
                      <a16:creationId xmlns:a16="http://schemas.microsoft.com/office/drawing/2014/main" id="{D8D7D573-B5F5-5B36-5811-32C729654EBB}"/>
                    </a:ext>
                  </a:extLst>
                </p:cNvPr>
                <p:cNvSpPr/>
                <p:nvPr/>
              </p:nvSpPr>
              <p:spPr>
                <a:xfrm>
                  <a:off x="3398315" y="5044894"/>
                  <a:ext cx="221651" cy="130504"/>
                </a:xfrm>
                <a:custGeom>
                  <a:avLst/>
                  <a:gdLst>
                    <a:gd name="connsiteX0" fmla="*/ 111189 w 221651"/>
                    <a:gd name="connsiteY0" fmla="*/ 0 h 130504"/>
                    <a:gd name="connsiteX1" fmla="*/ 0 w 221651"/>
                    <a:gd name="connsiteY1" fmla="*/ 65253 h 130504"/>
                    <a:gd name="connsiteX2" fmla="*/ 110462 w 221651"/>
                    <a:gd name="connsiteY2" fmla="*/ 130505 h 130504"/>
                    <a:gd name="connsiteX3" fmla="*/ 221651 w 221651"/>
                    <a:gd name="connsiteY3" fmla="*/ 65253 h 130504"/>
                    <a:gd name="connsiteX4" fmla="*/ 111189 w 221651"/>
                    <a:gd name="connsiteY4" fmla="*/ 0 h 130504"/>
                    <a:gd name="connsiteX5" fmla="*/ 6770 w 221651"/>
                    <a:gd name="connsiteY5" fmla="*/ 65253 h 130504"/>
                    <a:gd name="connsiteX6" fmla="*/ 111151 w 221651"/>
                    <a:gd name="connsiteY6" fmla="*/ 4016 h 130504"/>
                    <a:gd name="connsiteX7" fmla="*/ 214843 w 221651"/>
                    <a:gd name="connsiteY7" fmla="*/ 65253 h 130504"/>
                    <a:gd name="connsiteX8" fmla="*/ 110462 w 221651"/>
                    <a:gd name="connsiteY8" fmla="*/ 126489 h 130504"/>
                    <a:gd name="connsiteX9" fmla="*/ 6770 w 221651"/>
                    <a:gd name="connsiteY9" fmla="*/ 65253 h 13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651" h="130504">
                      <a:moveTo>
                        <a:pt x="111189" y="0"/>
                      </a:moveTo>
                      <a:lnTo>
                        <a:pt x="0" y="65253"/>
                      </a:lnTo>
                      <a:lnTo>
                        <a:pt x="110462" y="130505"/>
                      </a:lnTo>
                      <a:lnTo>
                        <a:pt x="221651" y="65253"/>
                      </a:lnTo>
                      <a:lnTo>
                        <a:pt x="111189" y="0"/>
                      </a:lnTo>
                      <a:close/>
                      <a:moveTo>
                        <a:pt x="6770" y="65253"/>
                      </a:moveTo>
                      <a:lnTo>
                        <a:pt x="111151" y="4016"/>
                      </a:lnTo>
                      <a:lnTo>
                        <a:pt x="214843" y="65253"/>
                      </a:lnTo>
                      <a:lnTo>
                        <a:pt x="110462" y="126489"/>
                      </a:lnTo>
                      <a:lnTo>
                        <a:pt x="6770" y="65253"/>
                      </a:lnTo>
                      <a:close/>
                    </a:path>
                  </a:pathLst>
                </a:custGeom>
                <a:solidFill>
                  <a:srgbClr val="007F6B"/>
                </a:solidFill>
                <a:ln w="3820" cap="flat">
                  <a:noFill/>
                  <a:prstDash val="solid"/>
                  <a:miter/>
                </a:ln>
              </p:spPr>
              <p:txBody>
                <a:bodyPr rtlCol="0" anchor="ctr"/>
                <a:lstStyle/>
                <a:p>
                  <a:endParaRPr lang="en-GB"/>
                </a:p>
              </p:txBody>
            </p:sp>
            <p:sp>
              <p:nvSpPr>
                <p:cNvPr id="496" name="Free-form: Shape 495">
                  <a:extLst>
                    <a:ext uri="{FF2B5EF4-FFF2-40B4-BE49-F238E27FC236}">
                      <a16:creationId xmlns:a16="http://schemas.microsoft.com/office/drawing/2014/main" id="{9166CF66-B46D-6C4D-3B9B-13805E66668A}"/>
                    </a:ext>
                  </a:extLst>
                </p:cNvPr>
                <p:cNvSpPr/>
                <p:nvPr/>
              </p:nvSpPr>
              <p:spPr>
                <a:xfrm>
                  <a:off x="3370891" y="5130227"/>
                  <a:ext cx="103730" cy="68465"/>
                </a:xfrm>
                <a:custGeom>
                  <a:avLst/>
                  <a:gdLst>
                    <a:gd name="connsiteX0" fmla="*/ 103692 w 103730"/>
                    <a:gd name="connsiteY0" fmla="*/ 61275 h 68465"/>
                    <a:gd name="connsiteX1" fmla="*/ 0 w 103730"/>
                    <a:gd name="connsiteY1" fmla="*/ 0 h 68465"/>
                    <a:gd name="connsiteX2" fmla="*/ 38 w 103730"/>
                    <a:gd name="connsiteY2" fmla="*/ 7191 h 68465"/>
                    <a:gd name="connsiteX3" fmla="*/ 103731 w 103730"/>
                    <a:gd name="connsiteY3" fmla="*/ 68465 h 68465"/>
                    <a:gd name="connsiteX4" fmla="*/ 103692 w 103730"/>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0" h="68465">
                      <a:moveTo>
                        <a:pt x="103692" y="61275"/>
                      </a:moveTo>
                      <a:lnTo>
                        <a:pt x="0" y="0"/>
                      </a:lnTo>
                      <a:lnTo>
                        <a:pt x="38" y="7191"/>
                      </a:lnTo>
                      <a:lnTo>
                        <a:pt x="103731"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97" name="Free-form: Shape 496">
                  <a:extLst>
                    <a:ext uri="{FF2B5EF4-FFF2-40B4-BE49-F238E27FC236}">
                      <a16:creationId xmlns:a16="http://schemas.microsoft.com/office/drawing/2014/main" id="{26AA41C9-0D41-6DC4-BE91-D502C0975762}"/>
                    </a:ext>
                  </a:extLst>
                </p:cNvPr>
                <p:cNvSpPr/>
                <p:nvPr/>
              </p:nvSpPr>
              <p:spPr>
                <a:xfrm>
                  <a:off x="3214798" y="5130227"/>
                  <a:ext cx="156131" cy="98796"/>
                </a:xfrm>
                <a:custGeom>
                  <a:avLst/>
                  <a:gdLst>
                    <a:gd name="connsiteX0" fmla="*/ 156093 w 156131"/>
                    <a:gd name="connsiteY0" fmla="*/ 0 h 98796"/>
                    <a:gd name="connsiteX1" fmla="*/ 0 w 156131"/>
                    <a:gd name="connsiteY1" fmla="*/ 91606 h 98796"/>
                    <a:gd name="connsiteX2" fmla="*/ 0 w 156131"/>
                    <a:gd name="connsiteY2" fmla="*/ 98796 h 98796"/>
                    <a:gd name="connsiteX3" fmla="*/ 156131 w 156131"/>
                    <a:gd name="connsiteY3" fmla="*/ 7191 h 98796"/>
                    <a:gd name="connsiteX4" fmla="*/ 156093 w 156131"/>
                    <a:gd name="connsiteY4" fmla="*/ 0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1" h="98796">
                      <a:moveTo>
                        <a:pt x="156093" y="0"/>
                      </a:moveTo>
                      <a:lnTo>
                        <a:pt x="0" y="91606"/>
                      </a:lnTo>
                      <a:lnTo>
                        <a:pt x="0" y="98796"/>
                      </a:lnTo>
                      <a:lnTo>
                        <a:pt x="156131" y="7191"/>
                      </a:lnTo>
                      <a:lnTo>
                        <a:pt x="156093" y="0"/>
                      </a:lnTo>
                      <a:close/>
                    </a:path>
                  </a:pathLst>
                </a:custGeom>
                <a:solidFill>
                  <a:srgbClr val="007F6B"/>
                </a:solidFill>
                <a:ln w="3820" cap="flat">
                  <a:noFill/>
                  <a:prstDash val="solid"/>
                  <a:miter/>
                </a:ln>
              </p:spPr>
              <p:txBody>
                <a:bodyPr rtlCol="0" anchor="ctr"/>
                <a:lstStyle/>
                <a:p>
                  <a:endParaRPr lang="en-GB"/>
                </a:p>
              </p:txBody>
            </p:sp>
            <p:sp>
              <p:nvSpPr>
                <p:cNvPr id="498" name="Free-form: Shape 497">
                  <a:extLst>
                    <a:ext uri="{FF2B5EF4-FFF2-40B4-BE49-F238E27FC236}">
                      <a16:creationId xmlns:a16="http://schemas.microsoft.com/office/drawing/2014/main" id="{9F641A00-0559-C0FC-4B09-191073BBD9C3}"/>
                    </a:ext>
                  </a:extLst>
                </p:cNvPr>
                <p:cNvSpPr/>
                <p:nvPr/>
              </p:nvSpPr>
              <p:spPr>
                <a:xfrm>
                  <a:off x="3214798" y="5221833"/>
                  <a:ext cx="103692" cy="68465"/>
                </a:xfrm>
                <a:custGeom>
                  <a:avLst/>
                  <a:gdLst>
                    <a:gd name="connsiteX0" fmla="*/ 103692 w 103692"/>
                    <a:gd name="connsiteY0" fmla="*/ 61275 h 68465"/>
                    <a:gd name="connsiteX1" fmla="*/ 0 w 103692"/>
                    <a:gd name="connsiteY1" fmla="*/ 0 h 68465"/>
                    <a:gd name="connsiteX2" fmla="*/ 0 w 103692"/>
                    <a:gd name="connsiteY2" fmla="*/ 7191 h 68465"/>
                    <a:gd name="connsiteX3" fmla="*/ 103692 w 103692"/>
                    <a:gd name="connsiteY3" fmla="*/ 68465 h 68465"/>
                    <a:gd name="connsiteX4" fmla="*/ 103692 w 103692"/>
                    <a:gd name="connsiteY4" fmla="*/ 61275 h 68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92" h="68465">
                      <a:moveTo>
                        <a:pt x="103692" y="61275"/>
                      </a:moveTo>
                      <a:lnTo>
                        <a:pt x="0" y="0"/>
                      </a:lnTo>
                      <a:lnTo>
                        <a:pt x="0" y="7191"/>
                      </a:lnTo>
                      <a:lnTo>
                        <a:pt x="103692" y="68465"/>
                      </a:lnTo>
                      <a:lnTo>
                        <a:pt x="103692" y="61275"/>
                      </a:lnTo>
                      <a:close/>
                    </a:path>
                  </a:pathLst>
                </a:custGeom>
                <a:solidFill>
                  <a:srgbClr val="007F6B"/>
                </a:solidFill>
                <a:ln w="3820" cap="flat">
                  <a:noFill/>
                  <a:prstDash val="solid"/>
                  <a:miter/>
                </a:ln>
              </p:spPr>
              <p:txBody>
                <a:bodyPr rtlCol="0" anchor="ctr"/>
                <a:lstStyle/>
                <a:p>
                  <a:endParaRPr lang="en-GB"/>
                </a:p>
              </p:txBody>
            </p:sp>
            <p:sp>
              <p:nvSpPr>
                <p:cNvPr id="499" name="Free-form: Shape 498">
                  <a:extLst>
                    <a:ext uri="{FF2B5EF4-FFF2-40B4-BE49-F238E27FC236}">
                      <a16:creationId xmlns:a16="http://schemas.microsoft.com/office/drawing/2014/main" id="{3F3E7A4D-747D-280B-96AF-601D0DC87F60}"/>
                    </a:ext>
                  </a:extLst>
                </p:cNvPr>
                <p:cNvSpPr/>
                <p:nvPr/>
              </p:nvSpPr>
              <p:spPr>
                <a:xfrm>
                  <a:off x="3207990" y="5126249"/>
                  <a:ext cx="273402" cy="160874"/>
                </a:xfrm>
                <a:custGeom>
                  <a:avLst/>
                  <a:gdLst>
                    <a:gd name="connsiteX0" fmla="*/ 162940 w 273402"/>
                    <a:gd name="connsiteY0" fmla="*/ 0 h 160874"/>
                    <a:gd name="connsiteX1" fmla="*/ 0 w 273402"/>
                    <a:gd name="connsiteY1" fmla="*/ 95622 h 160874"/>
                    <a:gd name="connsiteX2" fmla="*/ 110462 w 273402"/>
                    <a:gd name="connsiteY2" fmla="*/ 160874 h 160874"/>
                    <a:gd name="connsiteX3" fmla="*/ 273402 w 273402"/>
                    <a:gd name="connsiteY3" fmla="*/ 65253 h 160874"/>
                    <a:gd name="connsiteX4" fmla="*/ 162940 w 273402"/>
                    <a:gd name="connsiteY4" fmla="*/ 0 h 160874"/>
                    <a:gd name="connsiteX5" fmla="*/ 6808 w 273402"/>
                    <a:gd name="connsiteY5" fmla="*/ 95584 h 160874"/>
                    <a:gd name="connsiteX6" fmla="*/ 162901 w 273402"/>
                    <a:gd name="connsiteY6" fmla="*/ 3978 h 160874"/>
                    <a:gd name="connsiteX7" fmla="*/ 266594 w 273402"/>
                    <a:gd name="connsiteY7" fmla="*/ 65214 h 160874"/>
                    <a:gd name="connsiteX8" fmla="*/ 110501 w 273402"/>
                    <a:gd name="connsiteY8" fmla="*/ 156820 h 160874"/>
                    <a:gd name="connsiteX9" fmla="*/ 6808 w 273402"/>
                    <a:gd name="connsiteY9" fmla="*/ 95545 h 1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402" h="160874">
                      <a:moveTo>
                        <a:pt x="162940" y="0"/>
                      </a:moveTo>
                      <a:lnTo>
                        <a:pt x="0" y="95622"/>
                      </a:lnTo>
                      <a:lnTo>
                        <a:pt x="110462" y="160874"/>
                      </a:lnTo>
                      <a:lnTo>
                        <a:pt x="273402" y="65253"/>
                      </a:lnTo>
                      <a:lnTo>
                        <a:pt x="162940" y="0"/>
                      </a:lnTo>
                      <a:close/>
                      <a:moveTo>
                        <a:pt x="6808" y="95584"/>
                      </a:moveTo>
                      <a:lnTo>
                        <a:pt x="162901" y="3978"/>
                      </a:lnTo>
                      <a:lnTo>
                        <a:pt x="266594" y="65214"/>
                      </a:lnTo>
                      <a:lnTo>
                        <a:pt x="110501" y="156820"/>
                      </a:lnTo>
                      <a:lnTo>
                        <a:pt x="6808" y="95545"/>
                      </a:lnTo>
                      <a:close/>
                    </a:path>
                  </a:pathLst>
                </a:custGeom>
                <a:solidFill>
                  <a:srgbClr val="007F6B"/>
                </a:solidFill>
                <a:ln w="3820" cap="flat">
                  <a:noFill/>
                  <a:prstDash val="solid"/>
                  <a:miter/>
                </a:ln>
              </p:spPr>
              <p:txBody>
                <a:bodyPr rtlCol="0" anchor="ctr"/>
                <a:lstStyle/>
                <a:p>
                  <a:endParaRPr lang="en-GB"/>
                </a:p>
              </p:txBody>
            </p:sp>
            <p:sp>
              <p:nvSpPr>
                <p:cNvPr id="500" name="Free-form: Shape 499">
                  <a:extLst>
                    <a:ext uri="{FF2B5EF4-FFF2-40B4-BE49-F238E27FC236}">
                      <a16:creationId xmlns:a16="http://schemas.microsoft.com/office/drawing/2014/main" id="{5A9A1C09-F329-2895-4495-E469D8A23A8C}"/>
                    </a:ext>
                  </a:extLst>
                </p:cNvPr>
                <p:cNvSpPr/>
                <p:nvPr/>
              </p:nvSpPr>
              <p:spPr>
                <a:xfrm>
                  <a:off x="3318490" y="5191502"/>
                  <a:ext cx="156131" cy="98796"/>
                </a:xfrm>
                <a:custGeom>
                  <a:avLst/>
                  <a:gdLst>
                    <a:gd name="connsiteX0" fmla="*/ 156093 w 156131"/>
                    <a:gd name="connsiteY0" fmla="*/ 0 h 98796"/>
                    <a:gd name="connsiteX1" fmla="*/ 0 w 156131"/>
                    <a:gd name="connsiteY1" fmla="*/ 91606 h 98796"/>
                    <a:gd name="connsiteX2" fmla="*/ 0 w 156131"/>
                    <a:gd name="connsiteY2" fmla="*/ 98796 h 98796"/>
                    <a:gd name="connsiteX3" fmla="*/ 156131 w 156131"/>
                    <a:gd name="connsiteY3" fmla="*/ 7191 h 98796"/>
                    <a:gd name="connsiteX4" fmla="*/ 156093 w 156131"/>
                    <a:gd name="connsiteY4" fmla="*/ 0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31" h="98796">
                      <a:moveTo>
                        <a:pt x="156093" y="0"/>
                      </a:moveTo>
                      <a:lnTo>
                        <a:pt x="0" y="91606"/>
                      </a:lnTo>
                      <a:lnTo>
                        <a:pt x="0" y="98796"/>
                      </a:lnTo>
                      <a:lnTo>
                        <a:pt x="156131" y="7191"/>
                      </a:lnTo>
                      <a:lnTo>
                        <a:pt x="156093" y="0"/>
                      </a:lnTo>
                      <a:close/>
                    </a:path>
                  </a:pathLst>
                </a:custGeom>
                <a:solidFill>
                  <a:srgbClr val="007F6B"/>
                </a:solidFill>
                <a:ln w="3820" cap="flat">
                  <a:noFill/>
                  <a:prstDash val="solid"/>
                  <a:miter/>
                </a:ln>
              </p:spPr>
              <p:txBody>
                <a:bodyPr rtlCol="0" anchor="ctr"/>
                <a:lstStyle/>
                <a:p>
                  <a:endParaRPr lang="en-GB"/>
                </a:p>
              </p:txBody>
            </p:sp>
            <p:sp>
              <p:nvSpPr>
                <p:cNvPr id="501" name="Free-form: Shape 500">
                  <a:extLst>
                    <a:ext uri="{FF2B5EF4-FFF2-40B4-BE49-F238E27FC236}">
                      <a16:creationId xmlns:a16="http://schemas.microsoft.com/office/drawing/2014/main" id="{C800A030-A8A5-D77D-2110-EF1DF9167648}"/>
                    </a:ext>
                  </a:extLst>
                </p:cNvPr>
                <p:cNvSpPr/>
                <p:nvPr/>
              </p:nvSpPr>
              <p:spPr>
                <a:xfrm>
                  <a:off x="3207990" y="5221833"/>
                  <a:ext cx="110500" cy="72443"/>
                </a:xfrm>
                <a:custGeom>
                  <a:avLst/>
                  <a:gdLst>
                    <a:gd name="connsiteX0" fmla="*/ 110462 w 110500"/>
                    <a:gd name="connsiteY0" fmla="*/ 65253 h 72443"/>
                    <a:gd name="connsiteX1" fmla="*/ 0 w 110500"/>
                    <a:gd name="connsiteY1" fmla="*/ 0 h 72443"/>
                    <a:gd name="connsiteX2" fmla="*/ 38 w 110500"/>
                    <a:gd name="connsiteY2" fmla="*/ 7191 h 72443"/>
                    <a:gd name="connsiteX3" fmla="*/ 110501 w 110500"/>
                    <a:gd name="connsiteY3" fmla="*/ 72443 h 72443"/>
                    <a:gd name="connsiteX4" fmla="*/ 110462 w 110500"/>
                    <a:gd name="connsiteY4" fmla="*/ 65253 h 7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0" h="72443">
                      <a:moveTo>
                        <a:pt x="110462" y="65253"/>
                      </a:moveTo>
                      <a:lnTo>
                        <a:pt x="0" y="0"/>
                      </a:lnTo>
                      <a:lnTo>
                        <a:pt x="38" y="7191"/>
                      </a:lnTo>
                      <a:lnTo>
                        <a:pt x="110501" y="72443"/>
                      </a:lnTo>
                      <a:lnTo>
                        <a:pt x="110462" y="65253"/>
                      </a:lnTo>
                      <a:close/>
                    </a:path>
                  </a:pathLst>
                </a:custGeom>
                <a:solidFill>
                  <a:srgbClr val="007F6B"/>
                </a:solidFill>
                <a:ln w="3820" cap="flat">
                  <a:noFill/>
                  <a:prstDash val="solid"/>
                  <a:miter/>
                </a:ln>
              </p:spPr>
              <p:txBody>
                <a:bodyPr rtlCol="0" anchor="ctr"/>
                <a:lstStyle/>
                <a:p>
                  <a:endParaRPr lang="en-GB"/>
                </a:p>
              </p:txBody>
            </p:sp>
            <p:sp>
              <p:nvSpPr>
                <p:cNvPr id="502" name="Free-form: Shape 501">
                  <a:extLst>
                    <a:ext uri="{FF2B5EF4-FFF2-40B4-BE49-F238E27FC236}">
                      <a16:creationId xmlns:a16="http://schemas.microsoft.com/office/drawing/2014/main" id="{C6738636-D939-4134-6D8B-BBADFF0E02CF}"/>
                    </a:ext>
                  </a:extLst>
                </p:cNvPr>
                <p:cNvSpPr/>
                <p:nvPr/>
              </p:nvSpPr>
              <p:spPr>
                <a:xfrm>
                  <a:off x="3318452" y="5191502"/>
                  <a:ext cx="162939" cy="102774"/>
                </a:xfrm>
                <a:custGeom>
                  <a:avLst/>
                  <a:gdLst>
                    <a:gd name="connsiteX0" fmla="*/ 162940 w 162939"/>
                    <a:gd name="connsiteY0" fmla="*/ 0 h 102774"/>
                    <a:gd name="connsiteX1" fmla="*/ 0 w 162939"/>
                    <a:gd name="connsiteY1" fmla="*/ 95584 h 102774"/>
                    <a:gd name="connsiteX2" fmla="*/ 38 w 162939"/>
                    <a:gd name="connsiteY2" fmla="*/ 102774 h 102774"/>
                    <a:gd name="connsiteX3" fmla="*/ 162940 w 162939"/>
                    <a:gd name="connsiteY3" fmla="*/ 7152 h 102774"/>
                    <a:gd name="connsiteX4" fmla="*/ 162940 w 162939"/>
                    <a:gd name="connsiteY4" fmla="*/ 0 h 10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39" h="102774">
                      <a:moveTo>
                        <a:pt x="162940" y="0"/>
                      </a:moveTo>
                      <a:lnTo>
                        <a:pt x="0" y="95584"/>
                      </a:lnTo>
                      <a:lnTo>
                        <a:pt x="38" y="102774"/>
                      </a:lnTo>
                      <a:lnTo>
                        <a:pt x="162940" y="7152"/>
                      </a:lnTo>
                      <a:lnTo>
                        <a:pt x="162940" y="0"/>
                      </a:lnTo>
                      <a:close/>
                    </a:path>
                  </a:pathLst>
                </a:custGeom>
                <a:solidFill>
                  <a:srgbClr val="007F6B"/>
                </a:solidFill>
                <a:ln w="3820" cap="flat">
                  <a:noFill/>
                  <a:prstDash val="solid"/>
                  <a:miter/>
                </a:ln>
              </p:spPr>
              <p:txBody>
                <a:bodyPr rtlCol="0" anchor="ctr"/>
                <a:lstStyle/>
                <a:p>
                  <a:endParaRPr lang="en-GB"/>
                </a:p>
              </p:txBody>
            </p:sp>
          </p:grpSp>
          <p:grpSp>
            <p:nvGrpSpPr>
              <p:cNvPr id="503" name="Graphic 3">
                <a:extLst>
                  <a:ext uri="{FF2B5EF4-FFF2-40B4-BE49-F238E27FC236}">
                    <a16:creationId xmlns:a16="http://schemas.microsoft.com/office/drawing/2014/main" id="{5C0A7817-9B7D-E749-EBEE-66AAF880B611}"/>
                  </a:ext>
                </a:extLst>
              </p:cNvPr>
              <p:cNvGrpSpPr/>
              <p:nvPr/>
            </p:nvGrpSpPr>
            <p:grpSpPr>
              <a:xfrm>
                <a:off x="2664131" y="3829081"/>
                <a:ext cx="2473278" cy="1454026"/>
                <a:chOff x="2664131" y="3829081"/>
                <a:chExt cx="2473278" cy="1454026"/>
              </a:xfrm>
              <a:solidFill>
                <a:srgbClr val="99FEEF"/>
              </a:solidFill>
            </p:grpSpPr>
            <p:sp>
              <p:nvSpPr>
                <p:cNvPr id="504" name="Free-form: Shape 503">
                  <a:extLst>
                    <a:ext uri="{FF2B5EF4-FFF2-40B4-BE49-F238E27FC236}">
                      <a16:creationId xmlns:a16="http://schemas.microsoft.com/office/drawing/2014/main" id="{4DE2CACC-27FA-57AF-3ACA-5D93FE10E5A6}"/>
                    </a:ext>
                  </a:extLst>
                </p:cNvPr>
                <p:cNvSpPr/>
                <p:nvPr/>
              </p:nvSpPr>
              <p:spPr>
                <a:xfrm>
                  <a:off x="4378669" y="3829081"/>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05" name="Free-form: Shape 504">
                  <a:extLst>
                    <a:ext uri="{FF2B5EF4-FFF2-40B4-BE49-F238E27FC236}">
                      <a16:creationId xmlns:a16="http://schemas.microsoft.com/office/drawing/2014/main" id="{8643932C-BD09-62CC-566F-C36E3E013703}"/>
                    </a:ext>
                  </a:extLst>
                </p:cNvPr>
                <p:cNvSpPr/>
                <p:nvPr/>
              </p:nvSpPr>
              <p:spPr>
                <a:xfrm>
                  <a:off x="4240094" y="3910398"/>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06" name="Free-form: Shape 505">
                  <a:extLst>
                    <a:ext uri="{FF2B5EF4-FFF2-40B4-BE49-F238E27FC236}">
                      <a16:creationId xmlns:a16="http://schemas.microsoft.com/office/drawing/2014/main" id="{D69ED226-2847-7EE2-29AE-FF803B5896B2}"/>
                    </a:ext>
                  </a:extLst>
                </p:cNvPr>
                <p:cNvSpPr/>
                <p:nvPr/>
              </p:nvSpPr>
              <p:spPr>
                <a:xfrm>
                  <a:off x="4101557" y="3991715"/>
                  <a:ext cx="208034" cy="122510"/>
                </a:xfrm>
                <a:custGeom>
                  <a:avLst/>
                  <a:gdLst>
                    <a:gd name="connsiteX0" fmla="*/ 104343 w 208034"/>
                    <a:gd name="connsiteY0" fmla="*/ 0 h 122510"/>
                    <a:gd name="connsiteX1" fmla="*/ 0 w 208034"/>
                    <a:gd name="connsiteY1" fmla="*/ 61236 h 122510"/>
                    <a:gd name="connsiteX2" fmla="*/ 103692 w 208034"/>
                    <a:gd name="connsiteY2" fmla="*/ 122511 h 122510"/>
                    <a:gd name="connsiteX3" fmla="*/ 208035 w 208034"/>
                    <a:gd name="connsiteY3" fmla="*/ 61236 h 122510"/>
                    <a:gd name="connsiteX4" fmla="*/ 104343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43" y="0"/>
                      </a:moveTo>
                      <a:lnTo>
                        <a:pt x="0" y="61236"/>
                      </a:lnTo>
                      <a:lnTo>
                        <a:pt x="103692" y="122511"/>
                      </a:lnTo>
                      <a:lnTo>
                        <a:pt x="208035" y="61236"/>
                      </a:lnTo>
                      <a:lnTo>
                        <a:pt x="104343" y="0"/>
                      </a:lnTo>
                      <a:close/>
                    </a:path>
                  </a:pathLst>
                </a:custGeom>
                <a:solidFill>
                  <a:srgbClr val="99FEEF"/>
                </a:solidFill>
                <a:ln w="3820" cap="flat">
                  <a:noFill/>
                  <a:prstDash val="solid"/>
                  <a:miter/>
                </a:ln>
              </p:spPr>
              <p:txBody>
                <a:bodyPr rtlCol="0" anchor="ctr"/>
                <a:lstStyle/>
                <a:p>
                  <a:endParaRPr lang="en-GB"/>
                </a:p>
              </p:txBody>
            </p:sp>
            <p:sp>
              <p:nvSpPr>
                <p:cNvPr id="507" name="Free-form: Shape 506">
                  <a:extLst>
                    <a:ext uri="{FF2B5EF4-FFF2-40B4-BE49-F238E27FC236}">
                      <a16:creationId xmlns:a16="http://schemas.microsoft.com/office/drawing/2014/main" id="{EF13E46B-78A6-B131-DFE4-447E58A95FE3}"/>
                    </a:ext>
                  </a:extLst>
                </p:cNvPr>
                <p:cNvSpPr/>
                <p:nvPr/>
              </p:nvSpPr>
              <p:spPr>
                <a:xfrm>
                  <a:off x="3962982" y="4073032"/>
                  <a:ext cx="208034" cy="122510"/>
                </a:xfrm>
                <a:custGeom>
                  <a:avLst/>
                  <a:gdLst>
                    <a:gd name="connsiteX0" fmla="*/ 104343 w 208034"/>
                    <a:gd name="connsiteY0" fmla="*/ 0 h 122510"/>
                    <a:gd name="connsiteX1" fmla="*/ 0 w 208034"/>
                    <a:gd name="connsiteY1" fmla="*/ 61275 h 122510"/>
                    <a:gd name="connsiteX2" fmla="*/ 103692 w 208034"/>
                    <a:gd name="connsiteY2" fmla="*/ 122511 h 122510"/>
                    <a:gd name="connsiteX3" fmla="*/ 208035 w 208034"/>
                    <a:gd name="connsiteY3" fmla="*/ 61275 h 122510"/>
                    <a:gd name="connsiteX4" fmla="*/ 104343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43" y="0"/>
                      </a:moveTo>
                      <a:lnTo>
                        <a:pt x="0" y="61275"/>
                      </a:lnTo>
                      <a:lnTo>
                        <a:pt x="103692" y="122511"/>
                      </a:lnTo>
                      <a:lnTo>
                        <a:pt x="208035" y="61275"/>
                      </a:lnTo>
                      <a:lnTo>
                        <a:pt x="104343" y="0"/>
                      </a:lnTo>
                      <a:close/>
                    </a:path>
                  </a:pathLst>
                </a:custGeom>
                <a:solidFill>
                  <a:srgbClr val="99FEEF"/>
                </a:solidFill>
                <a:ln w="3820" cap="flat">
                  <a:noFill/>
                  <a:prstDash val="solid"/>
                  <a:miter/>
                </a:ln>
              </p:spPr>
              <p:txBody>
                <a:bodyPr rtlCol="0" anchor="ctr"/>
                <a:lstStyle/>
                <a:p>
                  <a:endParaRPr lang="en-GB"/>
                </a:p>
              </p:txBody>
            </p:sp>
            <p:sp>
              <p:nvSpPr>
                <p:cNvPr id="508" name="Free-form: Shape 507">
                  <a:extLst>
                    <a:ext uri="{FF2B5EF4-FFF2-40B4-BE49-F238E27FC236}">
                      <a16:creationId xmlns:a16="http://schemas.microsoft.com/office/drawing/2014/main" id="{9A52B5B5-6458-B865-9F6E-A660D26C97BF}"/>
                    </a:ext>
                  </a:extLst>
                </p:cNvPr>
                <p:cNvSpPr/>
                <p:nvPr/>
              </p:nvSpPr>
              <p:spPr>
                <a:xfrm>
                  <a:off x="3824406" y="4154349"/>
                  <a:ext cx="208073" cy="122510"/>
                </a:xfrm>
                <a:custGeom>
                  <a:avLst/>
                  <a:gdLst>
                    <a:gd name="connsiteX0" fmla="*/ 104381 w 208073"/>
                    <a:gd name="connsiteY0" fmla="*/ 0 h 122510"/>
                    <a:gd name="connsiteX1" fmla="*/ 0 w 208073"/>
                    <a:gd name="connsiteY1" fmla="*/ 61275 h 122510"/>
                    <a:gd name="connsiteX2" fmla="*/ 103692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692"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09" name="Free-form: Shape 508">
                  <a:extLst>
                    <a:ext uri="{FF2B5EF4-FFF2-40B4-BE49-F238E27FC236}">
                      <a16:creationId xmlns:a16="http://schemas.microsoft.com/office/drawing/2014/main" id="{0A58F273-84C1-B73C-53A9-6E48923E6C92}"/>
                    </a:ext>
                  </a:extLst>
                </p:cNvPr>
                <p:cNvSpPr/>
                <p:nvPr/>
              </p:nvSpPr>
              <p:spPr>
                <a:xfrm>
                  <a:off x="3685831" y="4235666"/>
                  <a:ext cx="208073" cy="122510"/>
                </a:xfrm>
                <a:custGeom>
                  <a:avLst/>
                  <a:gdLst>
                    <a:gd name="connsiteX0" fmla="*/ 104381 w 208073"/>
                    <a:gd name="connsiteY0" fmla="*/ 0 h 122510"/>
                    <a:gd name="connsiteX1" fmla="*/ 0 w 208073"/>
                    <a:gd name="connsiteY1" fmla="*/ 61275 h 122510"/>
                    <a:gd name="connsiteX2" fmla="*/ 103692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692"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10" name="Free-form: Shape 509">
                  <a:extLst>
                    <a:ext uri="{FF2B5EF4-FFF2-40B4-BE49-F238E27FC236}">
                      <a16:creationId xmlns:a16="http://schemas.microsoft.com/office/drawing/2014/main" id="{326FA6D2-5878-7E14-91A0-6A312B0B8F1E}"/>
                    </a:ext>
                  </a:extLst>
                </p:cNvPr>
                <p:cNvSpPr/>
                <p:nvPr/>
              </p:nvSpPr>
              <p:spPr>
                <a:xfrm>
                  <a:off x="3547256" y="4317021"/>
                  <a:ext cx="208073" cy="122472"/>
                </a:xfrm>
                <a:custGeom>
                  <a:avLst/>
                  <a:gdLst>
                    <a:gd name="connsiteX0" fmla="*/ 104381 w 208073"/>
                    <a:gd name="connsiteY0" fmla="*/ 0 h 122472"/>
                    <a:gd name="connsiteX1" fmla="*/ 0 w 208073"/>
                    <a:gd name="connsiteY1" fmla="*/ 61236 h 122472"/>
                    <a:gd name="connsiteX2" fmla="*/ 103692 w 208073"/>
                    <a:gd name="connsiteY2" fmla="*/ 122472 h 122472"/>
                    <a:gd name="connsiteX3" fmla="*/ 208073 w 208073"/>
                    <a:gd name="connsiteY3" fmla="*/ 61236 h 122472"/>
                    <a:gd name="connsiteX4" fmla="*/ 104381 w 208073"/>
                    <a:gd name="connsiteY4" fmla="*/ 0 h 12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472">
                      <a:moveTo>
                        <a:pt x="104381" y="0"/>
                      </a:moveTo>
                      <a:lnTo>
                        <a:pt x="0" y="61236"/>
                      </a:lnTo>
                      <a:lnTo>
                        <a:pt x="103692" y="122472"/>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11" name="Free-form: Shape 510">
                  <a:extLst>
                    <a:ext uri="{FF2B5EF4-FFF2-40B4-BE49-F238E27FC236}">
                      <a16:creationId xmlns:a16="http://schemas.microsoft.com/office/drawing/2014/main" id="{BE43DEE6-C6C9-AA40-D700-D4837984550D}"/>
                    </a:ext>
                  </a:extLst>
                </p:cNvPr>
                <p:cNvSpPr/>
                <p:nvPr/>
              </p:nvSpPr>
              <p:spPr>
                <a:xfrm>
                  <a:off x="3408719" y="4398338"/>
                  <a:ext cx="208034" cy="122510"/>
                </a:xfrm>
                <a:custGeom>
                  <a:avLst/>
                  <a:gdLst>
                    <a:gd name="connsiteX0" fmla="*/ 104343 w 208034"/>
                    <a:gd name="connsiteY0" fmla="*/ 0 h 122510"/>
                    <a:gd name="connsiteX1" fmla="*/ 0 w 208034"/>
                    <a:gd name="connsiteY1" fmla="*/ 61236 h 122510"/>
                    <a:gd name="connsiteX2" fmla="*/ 103692 w 208034"/>
                    <a:gd name="connsiteY2" fmla="*/ 122510 h 122510"/>
                    <a:gd name="connsiteX3" fmla="*/ 208035 w 208034"/>
                    <a:gd name="connsiteY3" fmla="*/ 61236 h 122510"/>
                    <a:gd name="connsiteX4" fmla="*/ 104343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43" y="0"/>
                      </a:moveTo>
                      <a:lnTo>
                        <a:pt x="0" y="61236"/>
                      </a:lnTo>
                      <a:lnTo>
                        <a:pt x="103692" y="122510"/>
                      </a:lnTo>
                      <a:lnTo>
                        <a:pt x="208035" y="61236"/>
                      </a:lnTo>
                      <a:lnTo>
                        <a:pt x="104343" y="0"/>
                      </a:lnTo>
                      <a:close/>
                    </a:path>
                  </a:pathLst>
                </a:custGeom>
                <a:solidFill>
                  <a:srgbClr val="99FEEF"/>
                </a:solidFill>
                <a:ln w="3820" cap="flat">
                  <a:noFill/>
                  <a:prstDash val="solid"/>
                  <a:miter/>
                </a:ln>
              </p:spPr>
              <p:txBody>
                <a:bodyPr rtlCol="0" anchor="ctr"/>
                <a:lstStyle/>
                <a:p>
                  <a:endParaRPr lang="en-GB"/>
                </a:p>
              </p:txBody>
            </p:sp>
            <p:sp>
              <p:nvSpPr>
                <p:cNvPr id="512" name="Free-form: Shape 511">
                  <a:extLst>
                    <a:ext uri="{FF2B5EF4-FFF2-40B4-BE49-F238E27FC236}">
                      <a16:creationId xmlns:a16="http://schemas.microsoft.com/office/drawing/2014/main" id="{16B14598-E49A-C773-2DA8-037712508C59}"/>
                    </a:ext>
                  </a:extLst>
                </p:cNvPr>
                <p:cNvSpPr/>
                <p:nvPr/>
              </p:nvSpPr>
              <p:spPr>
                <a:xfrm>
                  <a:off x="3270144" y="4479654"/>
                  <a:ext cx="208073" cy="122510"/>
                </a:xfrm>
                <a:custGeom>
                  <a:avLst/>
                  <a:gdLst>
                    <a:gd name="connsiteX0" fmla="*/ 208073 w 208073"/>
                    <a:gd name="connsiteY0" fmla="*/ 61236 h 122510"/>
                    <a:gd name="connsiteX1" fmla="*/ 104381 w 208073"/>
                    <a:gd name="connsiteY1" fmla="*/ 0 h 122510"/>
                    <a:gd name="connsiteX2" fmla="*/ 0 w 208073"/>
                    <a:gd name="connsiteY2" fmla="*/ 61236 h 122510"/>
                    <a:gd name="connsiteX3" fmla="*/ 103692 w 208073"/>
                    <a:gd name="connsiteY3" fmla="*/ 122511 h 122510"/>
                    <a:gd name="connsiteX4" fmla="*/ 208073 w 208073"/>
                    <a:gd name="connsiteY4" fmla="*/ 61236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208073" y="61236"/>
                      </a:moveTo>
                      <a:lnTo>
                        <a:pt x="104381" y="0"/>
                      </a:lnTo>
                      <a:lnTo>
                        <a:pt x="0" y="61236"/>
                      </a:lnTo>
                      <a:lnTo>
                        <a:pt x="103692" y="122511"/>
                      </a:lnTo>
                      <a:lnTo>
                        <a:pt x="208073" y="61236"/>
                      </a:lnTo>
                      <a:close/>
                    </a:path>
                  </a:pathLst>
                </a:custGeom>
                <a:solidFill>
                  <a:srgbClr val="99FEEF"/>
                </a:solidFill>
                <a:ln w="3820" cap="flat">
                  <a:noFill/>
                  <a:prstDash val="solid"/>
                  <a:miter/>
                </a:ln>
              </p:spPr>
              <p:txBody>
                <a:bodyPr rtlCol="0" anchor="ctr"/>
                <a:lstStyle/>
                <a:p>
                  <a:endParaRPr lang="en-GB"/>
                </a:p>
              </p:txBody>
            </p:sp>
            <p:sp>
              <p:nvSpPr>
                <p:cNvPr id="513" name="Free-form: Shape 512">
                  <a:extLst>
                    <a:ext uri="{FF2B5EF4-FFF2-40B4-BE49-F238E27FC236}">
                      <a16:creationId xmlns:a16="http://schemas.microsoft.com/office/drawing/2014/main" id="{7A271EAD-7563-AD52-B288-9076E50AA5D3}"/>
                    </a:ext>
                  </a:extLst>
                </p:cNvPr>
                <p:cNvSpPr/>
                <p:nvPr/>
              </p:nvSpPr>
              <p:spPr>
                <a:xfrm>
                  <a:off x="3131569" y="4560971"/>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14" name="Free-form: Shape 513">
                  <a:extLst>
                    <a:ext uri="{FF2B5EF4-FFF2-40B4-BE49-F238E27FC236}">
                      <a16:creationId xmlns:a16="http://schemas.microsoft.com/office/drawing/2014/main" id="{F28ED6A9-E84E-3A31-DDB1-516E80E1BF71}"/>
                    </a:ext>
                  </a:extLst>
                </p:cNvPr>
                <p:cNvSpPr/>
                <p:nvPr/>
              </p:nvSpPr>
              <p:spPr>
                <a:xfrm>
                  <a:off x="2992993" y="4642288"/>
                  <a:ext cx="208073" cy="122510"/>
                </a:xfrm>
                <a:custGeom>
                  <a:avLst/>
                  <a:gdLst>
                    <a:gd name="connsiteX0" fmla="*/ 208073 w 208073"/>
                    <a:gd name="connsiteY0" fmla="*/ 61275 h 122510"/>
                    <a:gd name="connsiteX1" fmla="*/ 104381 w 208073"/>
                    <a:gd name="connsiteY1" fmla="*/ 0 h 122510"/>
                    <a:gd name="connsiteX2" fmla="*/ 0 w 208073"/>
                    <a:gd name="connsiteY2" fmla="*/ 61236 h 122510"/>
                    <a:gd name="connsiteX3" fmla="*/ 103692 w 208073"/>
                    <a:gd name="connsiteY3" fmla="*/ 122511 h 122510"/>
                    <a:gd name="connsiteX4" fmla="*/ 208073 w 208073"/>
                    <a:gd name="connsiteY4" fmla="*/ 61275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208073" y="61275"/>
                      </a:moveTo>
                      <a:lnTo>
                        <a:pt x="104381" y="0"/>
                      </a:lnTo>
                      <a:lnTo>
                        <a:pt x="0" y="61236"/>
                      </a:lnTo>
                      <a:lnTo>
                        <a:pt x="103692" y="122511"/>
                      </a:lnTo>
                      <a:lnTo>
                        <a:pt x="208073" y="61275"/>
                      </a:lnTo>
                      <a:close/>
                    </a:path>
                  </a:pathLst>
                </a:custGeom>
                <a:solidFill>
                  <a:srgbClr val="99FEEF"/>
                </a:solidFill>
                <a:ln w="3820" cap="flat">
                  <a:noFill/>
                  <a:prstDash val="solid"/>
                  <a:miter/>
                </a:ln>
              </p:spPr>
              <p:txBody>
                <a:bodyPr rtlCol="0" anchor="ctr"/>
                <a:lstStyle/>
                <a:p>
                  <a:endParaRPr lang="en-GB"/>
                </a:p>
              </p:txBody>
            </p:sp>
            <p:sp>
              <p:nvSpPr>
                <p:cNvPr id="515" name="Free-form: Shape 514">
                  <a:extLst>
                    <a:ext uri="{FF2B5EF4-FFF2-40B4-BE49-F238E27FC236}">
                      <a16:creationId xmlns:a16="http://schemas.microsoft.com/office/drawing/2014/main" id="{5E5FC2F6-F5B1-346C-AC87-D671BEF9738F}"/>
                    </a:ext>
                  </a:extLst>
                </p:cNvPr>
                <p:cNvSpPr/>
                <p:nvPr/>
              </p:nvSpPr>
              <p:spPr>
                <a:xfrm>
                  <a:off x="2854418" y="4723605"/>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16" name="Free-form: Shape 515">
                  <a:extLst>
                    <a:ext uri="{FF2B5EF4-FFF2-40B4-BE49-F238E27FC236}">
                      <a16:creationId xmlns:a16="http://schemas.microsoft.com/office/drawing/2014/main" id="{3623E52D-2841-584D-593A-93F8CB43BAFE}"/>
                    </a:ext>
                  </a:extLst>
                </p:cNvPr>
                <p:cNvSpPr/>
                <p:nvPr/>
              </p:nvSpPr>
              <p:spPr>
                <a:xfrm>
                  <a:off x="2664131" y="4804922"/>
                  <a:ext cx="259785" cy="152880"/>
                </a:xfrm>
                <a:custGeom>
                  <a:avLst/>
                  <a:gdLst>
                    <a:gd name="connsiteX0" fmla="*/ 156093 w 259785"/>
                    <a:gd name="connsiteY0" fmla="*/ 0 h 152880"/>
                    <a:gd name="connsiteX1" fmla="*/ 0 w 259785"/>
                    <a:gd name="connsiteY1" fmla="*/ 91644 h 152880"/>
                    <a:gd name="connsiteX2" fmla="*/ 103692 w 259785"/>
                    <a:gd name="connsiteY2" fmla="*/ 152880 h 152880"/>
                    <a:gd name="connsiteX3" fmla="*/ 259785 w 259785"/>
                    <a:gd name="connsiteY3" fmla="*/ 61275 h 152880"/>
                    <a:gd name="connsiteX4" fmla="*/ 156093 w 259785"/>
                    <a:gd name="connsiteY4" fmla="*/ 0 h 15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85" h="152880">
                      <a:moveTo>
                        <a:pt x="156093" y="0"/>
                      </a:moveTo>
                      <a:lnTo>
                        <a:pt x="0" y="91644"/>
                      </a:lnTo>
                      <a:lnTo>
                        <a:pt x="103692" y="152880"/>
                      </a:lnTo>
                      <a:lnTo>
                        <a:pt x="259785" y="61275"/>
                      </a:lnTo>
                      <a:lnTo>
                        <a:pt x="156093" y="0"/>
                      </a:lnTo>
                      <a:close/>
                    </a:path>
                  </a:pathLst>
                </a:custGeom>
                <a:solidFill>
                  <a:srgbClr val="99FEEF"/>
                </a:solidFill>
                <a:ln w="3820" cap="flat">
                  <a:noFill/>
                  <a:prstDash val="solid"/>
                  <a:miter/>
                </a:ln>
              </p:spPr>
              <p:txBody>
                <a:bodyPr rtlCol="0" anchor="ctr"/>
                <a:lstStyle/>
                <a:p>
                  <a:endParaRPr lang="en-GB"/>
                </a:p>
              </p:txBody>
            </p:sp>
            <p:sp>
              <p:nvSpPr>
                <p:cNvPr id="517" name="Free-form: Shape 516">
                  <a:extLst>
                    <a:ext uri="{FF2B5EF4-FFF2-40B4-BE49-F238E27FC236}">
                      <a16:creationId xmlns:a16="http://schemas.microsoft.com/office/drawing/2014/main" id="{0DCB680F-5C4E-AFD5-9D61-C2987FC7E455}"/>
                    </a:ext>
                  </a:extLst>
                </p:cNvPr>
                <p:cNvSpPr/>
                <p:nvPr/>
              </p:nvSpPr>
              <p:spPr>
                <a:xfrm>
                  <a:off x="4464614" y="3910398"/>
                  <a:ext cx="397442" cy="203827"/>
                </a:xfrm>
                <a:custGeom>
                  <a:avLst/>
                  <a:gdLst>
                    <a:gd name="connsiteX0" fmla="*/ 293100 w 397442"/>
                    <a:gd name="connsiteY0" fmla="*/ 203828 h 203827"/>
                    <a:gd name="connsiteX1" fmla="*/ 397443 w 397442"/>
                    <a:gd name="connsiteY1" fmla="*/ 142591 h 203827"/>
                    <a:gd name="connsiteX2" fmla="*/ 156093 w 397442"/>
                    <a:gd name="connsiteY2" fmla="*/ 0 h 203827"/>
                    <a:gd name="connsiteX3" fmla="*/ 0 w 397442"/>
                    <a:gd name="connsiteY3" fmla="*/ 91606 h 203827"/>
                    <a:gd name="connsiteX4" fmla="*/ 103654 w 397442"/>
                    <a:gd name="connsiteY4" fmla="*/ 152880 h 203827"/>
                    <a:gd name="connsiteX5" fmla="*/ 155443 w 397442"/>
                    <a:gd name="connsiteY5" fmla="*/ 122511 h 203827"/>
                    <a:gd name="connsiteX6" fmla="*/ 293100 w 397442"/>
                    <a:gd name="connsiteY6" fmla="*/ 203828 h 20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442" h="203827">
                      <a:moveTo>
                        <a:pt x="293100" y="203828"/>
                      </a:moveTo>
                      <a:lnTo>
                        <a:pt x="397443" y="142591"/>
                      </a:lnTo>
                      <a:lnTo>
                        <a:pt x="156093" y="0"/>
                      </a:lnTo>
                      <a:lnTo>
                        <a:pt x="0" y="91606"/>
                      </a:lnTo>
                      <a:lnTo>
                        <a:pt x="103654" y="152880"/>
                      </a:lnTo>
                      <a:lnTo>
                        <a:pt x="155443" y="122511"/>
                      </a:lnTo>
                      <a:lnTo>
                        <a:pt x="293100" y="203828"/>
                      </a:lnTo>
                      <a:close/>
                    </a:path>
                  </a:pathLst>
                </a:custGeom>
                <a:solidFill>
                  <a:srgbClr val="99FEEF"/>
                </a:solidFill>
                <a:ln w="3820" cap="flat">
                  <a:noFill/>
                  <a:prstDash val="solid"/>
                  <a:miter/>
                </a:ln>
              </p:spPr>
              <p:txBody>
                <a:bodyPr rtlCol="0" anchor="ctr"/>
                <a:lstStyle/>
                <a:p>
                  <a:endParaRPr lang="en-GB"/>
                </a:p>
              </p:txBody>
            </p:sp>
            <p:sp>
              <p:nvSpPr>
                <p:cNvPr id="518" name="Free-form: Shape 517">
                  <a:extLst>
                    <a:ext uri="{FF2B5EF4-FFF2-40B4-BE49-F238E27FC236}">
                      <a16:creationId xmlns:a16="http://schemas.microsoft.com/office/drawing/2014/main" id="{69417134-97A7-8383-D246-EB0830D6C716}"/>
                    </a:ext>
                  </a:extLst>
                </p:cNvPr>
                <p:cNvSpPr/>
                <p:nvPr/>
              </p:nvSpPr>
              <p:spPr>
                <a:xfrm>
                  <a:off x="4326039" y="4022085"/>
                  <a:ext cx="208073" cy="122510"/>
                </a:xfrm>
                <a:custGeom>
                  <a:avLst/>
                  <a:gdLst>
                    <a:gd name="connsiteX0" fmla="*/ 104381 w 208073"/>
                    <a:gd name="connsiteY0" fmla="*/ 0 h 122510"/>
                    <a:gd name="connsiteX1" fmla="*/ 0 w 208073"/>
                    <a:gd name="connsiteY1" fmla="*/ 61236 h 122510"/>
                    <a:gd name="connsiteX2" fmla="*/ 103692 w 208073"/>
                    <a:gd name="connsiteY2" fmla="*/ 122510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0"/>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19" name="Free-form: Shape 518">
                  <a:extLst>
                    <a:ext uri="{FF2B5EF4-FFF2-40B4-BE49-F238E27FC236}">
                      <a16:creationId xmlns:a16="http://schemas.microsoft.com/office/drawing/2014/main" id="{1D7466D2-5451-0275-C879-334CB334660A}"/>
                    </a:ext>
                  </a:extLst>
                </p:cNvPr>
                <p:cNvSpPr/>
                <p:nvPr/>
              </p:nvSpPr>
              <p:spPr>
                <a:xfrm>
                  <a:off x="4515447" y="4073032"/>
                  <a:ext cx="208034" cy="122510"/>
                </a:xfrm>
                <a:custGeom>
                  <a:avLst/>
                  <a:gdLst>
                    <a:gd name="connsiteX0" fmla="*/ 104381 w 208034"/>
                    <a:gd name="connsiteY0" fmla="*/ 0 h 122510"/>
                    <a:gd name="connsiteX1" fmla="*/ 0 w 208034"/>
                    <a:gd name="connsiteY1" fmla="*/ 61275 h 122510"/>
                    <a:gd name="connsiteX2" fmla="*/ 103692 w 208034"/>
                    <a:gd name="connsiteY2" fmla="*/ 122511 h 122510"/>
                    <a:gd name="connsiteX3" fmla="*/ 208035 w 208034"/>
                    <a:gd name="connsiteY3" fmla="*/ 61275 h 122510"/>
                    <a:gd name="connsiteX4" fmla="*/ 104381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81" y="0"/>
                      </a:moveTo>
                      <a:lnTo>
                        <a:pt x="0" y="61275"/>
                      </a:lnTo>
                      <a:lnTo>
                        <a:pt x="103692" y="122511"/>
                      </a:lnTo>
                      <a:lnTo>
                        <a:pt x="208035"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20" name="Free-form: Shape 519">
                  <a:extLst>
                    <a:ext uri="{FF2B5EF4-FFF2-40B4-BE49-F238E27FC236}">
                      <a16:creationId xmlns:a16="http://schemas.microsoft.com/office/drawing/2014/main" id="{03F917C1-6515-BB0E-ACDC-112201ADBAFE}"/>
                    </a:ext>
                  </a:extLst>
                </p:cNvPr>
                <p:cNvSpPr/>
                <p:nvPr/>
              </p:nvSpPr>
              <p:spPr>
                <a:xfrm>
                  <a:off x="4187463" y="4103401"/>
                  <a:ext cx="208073" cy="122510"/>
                </a:xfrm>
                <a:custGeom>
                  <a:avLst/>
                  <a:gdLst>
                    <a:gd name="connsiteX0" fmla="*/ 104381 w 208073"/>
                    <a:gd name="connsiteY0" fmla="*/ 0 h 122510"/>
                    <a:gd name="connsiteX1" fmla="*/ 0 w 208073"/>
                    <a:gd name="connsiteY1" fmla="*/ 61275 h 122510"/>
                    <a:gd name="connsiteX2" fmla="*/ 103692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692"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21" name="Free-form: Shape 520">
                  <a:extLst>
                    <a:ext uri="{FF2B5EF4-FFF2-40B4-BE49-F238E27FC236}">
                      <a16:creationId xmlns:a16="http://schemas.microsoft.com/office/drawing/2014/main" id="{08EC82F3-D685-9987-47D7-513D0E8F6607}"/>
                    </a:ext>
                  </a:extLst>
                </p:cNvPr>
                <p:cNvSpPr/>
                <p:nvPr/>
              </p:nvSpPr>
              <p:spPr>
                <a:xfrm>
                  <a:off x="4048888" y="4184718"/>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22" name="Free-form: Shape 521">
                  <a:extLst>
                    <a:ext uri="{FF2B5EF4-FFF2-40B4-BE49-F238E27FC236}">
                      <a16:creationId xmlns:a16="http://schemas.microsoft.com/office/drawing/2014/main" id="{8E23DC6C-9865-7B1C-63FF-4896ACEBE358}"/>
                    </a:ext>
                  </a:extLst>
                </p:cNvPr>
                <p:cNvSpPr/>
                <p:nvPr/>
              </p:nvSpPr>
              <p:spPr>
                <a:xfrm>
                  <a:off x="3910313" y="4266035"/>
                  <a:ext cx="208073" cy="122510"/>
                </a:xfrm>
                <a:custGeom>
                  <a:avLst/>
                  <a:gdLst>
                    <a:gd name="connsiteX0" fmla="*/ 104381 w 208073"/>
                    <a:gd name="connsiteY0" fmla="*/ 0 h 122510"/>
                    <a:gd name="connsiteX1" fmla="*/ 0 w 208073"/>
                    <a:gd name="connsiteY1" fmla="*/ 61275 h 122510"/>
                    <a:gd name="connsiteX2" fmla="*/ 103731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731"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23" name="Free-form: Shape 522">
                  <a:extLst>
                    <a:ext uri="{FF2B5EF4-FFF2-40B4-BE49-F238E27FC236}">
                      <a16:creationId xmlns:a16="http://schemas.microsoft.com/office/drawing/2014/main" id="{5F7DDCD8-C9BE-360E-6570-A7EFE86D2DC3}"/>
                    </a:ext>
                  </a:extLst>
                </p:cNvPr>
                <p:cNvSpPr/>
                <p:nvPr/>
              </p:nvSpPr>
              <p:spPr>
                <a:xfrm>
                  <a:off x="3771776" y="4347352"/>
                  <a:ext cx="208034" cy="122510"/>
                </a:xfrm>
                <a:custGeom>
                  <a:avLst/>
                  <a:gdLst>
                    <a:gd name="connsiteX0" fmla="*/ 104343 w 208034"/>
                    <a:gd name="connsiteY0" fmla="*/ 0 h 122510"/>
                    <a:gd name="connsiteX1" fmla="*/ 0 w 208034"/>
                    <a:gd name="connsiteY1" fmla="*/ 61275 h 122510"/>
                    <a:gd name="connsiteX2" fmla="*/ 103654 w 208034"/>
                    <a:gd name="connsiteY2" fmla="*/ 122511 h 122510"/>
                    <a:gd name="connsiteX3" fmla="*/ 208035 w 208034"/>
                    <a:gd name="connsiteY3" fmla="*/ 61275 h 122510"/>
                    <a:gd name="connsiteX4" fmla="*/ 104343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43" y="0"/>
                      </a:moveTo>
                      <a:lnTo>
                        <a:pt x="0" y="61275"/>
                      </a:lnTo>
                      <a:lnTo>
                        <a:pt x="103654" y="122511"/>
                      </a:lnTo>
                      <a:lnTo>
                        <a:pt x="208035" y="61275"/>
                      </a:lnTo>
                      <a:lnTo>
                        <a:pt x="104343" y="0"/>
                      </a:lnTo>
                      <a:close/>
                    </a:path>
                  </a:pathLst>
                </a:custGeom>
                <a:solidFill>
                  <a:srgbClr val="99FEEF"/>
                </a:solidFill>
                <a:ln w="3820" cap="flat">
                  <a:noFill/>
                  <a:prstDash val="solid"/>
                  <a:miter/>
                </a:ln>
              </p:spPr>
              <p:txBody>
                <a:bodyPr rtlCol="0" anchor="ctr"/>
                <a:lstStyle/>
                <a:p>
                  <a:endParaRPr lang="en-GB"/>
                </a:p>
              </p:txBody>
            </p:sp>
            <p:sp>
              <p:nvSpPr>
                <p:cNvPr id="524" name="Free-form: Shape 523">
                  <a:extLst>
                    <a:ext uri="{FF2B5EF4-FFF2-40B4-BE49-F238E27FC236}">
                      <a16:creationId xmlns:a16="http://schemas.microsoft.com/office/drawing/2014/main" id="{3DE0D005-A332-48B1-C860-D478E107B2A0}"/>
                    </a:ext>
                  </a:extLst>
                </p:cNvPr>
                <p:cNvSpPr/>
                <p:nvPr/>
              </p:nvSpPr>
              <p:spPr>
                <a:xfrm>
                  <a:off x="3633201" y="4428707"/>
                  <a:ext cx="208073" cy="122472"/>
                </a:xfrm>
                <a:custGeom>
                  <a:avLst/>
                  <a:gdLst>
                    <a:gd name="connsiteX0" fmla="*/ 104381 w 208073"/>
                    <a:gd name="connsiteY0" fmla="*/ 0 h 122472"/>
                    <a:gd name="connsiteX1" fmla="*/ 0 w 208073"/>
                    <a:gd name="connsiteY1" fmla="*/ 61236 h 122472"/>
                    <a:gd name="connsiteX2" fmla="*/ 103692 w 208073"/>
                    <a:gd name="connsiteY2" fmla="*/ 122473 h 122472"/>
                    <a:gd name="connsiteX3" fmla="*/ 208073 w 208073"/>
                    <a:gd name="connsiteY3" fmla="*/ 61236 h 122472"/>
                    <a:gd name="connsiteX4" fmla="*/ 104381 w 208073"/>
                    <a:gd name="connsiteY4" fmla="*/ 0 h 12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472">
                      <a:moveTo>
                        <a:pt x="104381" y="0"/>
                      </a:moveTo>
                      <a:lnTo>
                        <a:pt x="0" y="61236"/>
                      </a:lnTo>
                      <a:lnTo>
                        <a:pt x="103692" y="122473"/>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25" name="Free-form: Shape 524">
                  <a:extLst>
                    <a:ext uri="{FF2B5EF4-FFF2-40B4-BE49-F238E27FC236}">
                      <a16:creationId xmlns:a16="http://schemas.microsoft.com/office/drawing/2014/main" id="{1197617B-88EF-9629-EFD2-4AFB52CF90CC}"/>
                    </a:ext>
                  </a:extLst>
                </p:cNvPr>
                <p:cNvSpPr/>
                <p:nvPr/>
              </p:nvSpPr>
              <p:spPr>
                <a:xfrm>
                  <a:off x="3494626" y="4510024"/>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26" name="Free-form: Shape 525">
                  <a:extLst>
                    <a:ext uri="{FF2B5EF4-FFF2-40B4-BE49-F238E27FC236}">
                      <a16:creationId xmlns:a16="http://schemas.microsoft.com/office/drawing/2014/main" id="{9B87752E-27F9-64C2-CC33-5AA376EB52B1}"/>
                    </a:ext>
                  </a:extLst>
                </p:cNvPr>
                <p:cNvSpPr/>
                <p:nvPr/>
              </p:nvSpPr>
              <p:spPr>
                <a:xfrm>
                  <a:off x="3356050" y="4591341"/>
                  <a:ext cx="208073" cy="122510"/>
                </a:xfrm>
                <a:custGeom>
                  <a:avLst/>
                  <a:gdLst>
                    <a:gd name="connsiteX0" fmla="*/ 104381 w 208073"/>
                    <a:gd name="connsiteY0" fmla="*/ 0 h 122510"/>
                    <a:gd name="connsiteX1" fmla="*/ 0 w 208073"/>
                    <a:gd name="connsiteY1" fmla="*/ 61275 h 122510"/>
                    <a:gd name="connsiteX2" fmla="*/ 103692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692"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27" name="Free-form: Shape 526">
                  <a:extLst>
                    <a:ext uri="{FF2B5EF4-FFF2-40B4-BE49-F238E27FC236}">
                      <a16:creationId xmlns:a16="http://schemas.microsoft.com/office/drawing/2014/main" id="{DBD92214-08DC-98D6-DF86-5575B4B47DA2}"/>
                    </a:ext>
                  </a:extLst>
                </p:cNvPr>
                <p:cNvSpPr/>
                <p:nvPr/>
              </p:nvSpPr>
              <p:spPr>
                <a:xfrm>
                  <a:off x="3217513" y="4672658"/>
                  <a:ext cx="208034" cy="122510"/>
                </a:xfrm>
                <a:custGeom>
                  <a:avLst/>
                  <a:gdLst>
                    <a:gd name="connsiteX0" fmla="*/ 104343 w 208034"/>
                    <a:gd name="connsiteY0" fmla="*/ 0 h 122510"/>
                    <a:gd name="connsiteX1" fmla="*/ 0 w 208034"/>
                    <a:gd name="connsiteY1" fmla="*/ 61236 h 122510"/>
                    <a:gd name="connsiteX2" fmla="*/ 103692 w 208034"/>
                    <a:gd name="connsiteY2" fmla="*/ 122511 h 122510"/>
                    <a:gd name="connsiteX3" fmla="*/ 208035 w 208034"/>
                    <a:gd name="connsiteY3" fmla="*/ 61236 h 122510"/>
                    <a:gd name="connsiteX4" fmla="*/ 104343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43" y="0"/>
                      </a:moveTo>
                      <a:lnTo>
                        <a:pt x="0" y="61236"/>
                      </a:lnTo>
                      <a:lnTo>
                        <a:pt x="103692" y="122511"/>
                      </a:lnTo>
                      <a:lnTo>
                        <a:pt x="208035" y="61236"/>
                      </a:lnTo>
                      <a:lnTo>
                        <a:pt x="104343" y="0"/>
                      </a:lnTo>
                      <a:close/>
                    </a:path>
                  </a:pathLst>
                </a:custGeom>
                <a:solidFill>
                  <a:srgbClr val="99FEEF"/>
                </a:solidFill>
                <a:ln w="3820" cap="flat">
                  <a:noFill/>
                  <a:prstDash val="solid"/>
                  <a:miter/>
                </a:ln>
              </p:spPr>
              <p:txBody>
                <a:bodyPr rtlCol="0" anchor="ctr"/>
                <a:lstStyle/>
                <a:p>
                  <a:endParaRPr lang="en-GB"/>
                </a:p>
              </p:txBody>
            </p:sp>
            <p:sp>
              <p:nvSpPr>
                <p:cNvPr id="528" name="Free-form: Shape 527">
                  <a:extLst>
                    <a:ext uri="{FF2B5EF4-FFF2-40B4-BE49-F238E27FC236}">
                      <a16:creationId xmlns:a16="http://schemas.microsoft.com/office/drawing/2014/main" id="{135F8664-4F04-2501-5DF6-0D4E67F145DA}"/>
                    </a:ext>
                  </a:extLst>
                </p:cNvPr>
                <p:cNvSpPr/>
                <p:nvPr/>
              </p:nvSpPr>
              <p:spPr>
                <a:xfrm>
                  <a:off x="3078900" y="4753974"/>
                  <a:ext cx="208073" cy="122510"/>
                </a:xfrm>
                <a:custGeom>
                  <a:avLst/>
                  <a:gdLst>
                    <a:gd name="connsiteX0" fmla="*/ 104381 w 208073"/>
                    <a:gd name="connsiteY0" fmla="*/ 0 h 122510"/>
                    <a:gd name="connsiteX1" fmla="*/ 0 w 208073"/>
                    <a:gd name="connsiteY1" fmla="*/ 61275 h 122510"/>
                    <a:gd name="connsiteX2" fmla="*/ 103731 w 208073"/>
                    <a:gd name="connsiteY2" fmla="*/ 122510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731" y="122510"/>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29" name="Free-form: Shape 528">
                  <a:extLst>
                    <a:ext uri="{FF2B5EF4-FFF2-40B4-BE49-F238E27FC236}">
                      <a16:creationId xmlns:a16="http://schemas.microsoft.com/office/drawing/2014/main" id="{144029B0-F204-0F26-5450-7E8D50E91D05}"/>
                    </a:ext>
                  </a:extLst>
                </p:cNvPr>
                <p:cNvSpPr/>
                <p:nvPr/>
              </p:nvSpPr>
              <p:spPr>
                <a:xfrm>
                  <a:off x="2940363" y="4835291"/>
                  <a:ext cx="208034" cy="122510"/>
                </a:xfrm>
                <a:custGeom>
                  <a:avLst/>
                  <a:gdLst>
                    <a:gd name="connsiteX0" fmla="*/ 104381 w 208034"/>
                    <a:gd name="connsiteY0" fmla="*/ 0 h 122510"/>
                    <a:gd name="connsiteX1" fmla="*/ 0 w 208034"/>
                    <a:gd name="connsiteY1" fmla="*/ 61274 h 122510"/>
                    <a:gd name="connsiteX2" fmla="*/ 103692 w 208034"/>
                    <a:gd name="connsiteY2" fmla="*/ 122510 h 122510"/>
                    <a:gd name="connsiteX3" fmla="*/ 208035 w 208034"/>
                    <a:gd name="connsiteY3" fmla="*/ 61274 h 122510"/>
                    <a:gd name="connsiteX4" fmla="*/ 104381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81" y="0"/>
                      </a:moveTo>
                      <a:lnTo>
                        <a:pt x="0" y="61274"/>
                      </a:lnTo>
                      <a:lnTo>
                        <a:pt x="103692" y="122510"/>
                      </a:lnTo>
                      <a:lnTo>
                        <a:pt x="208035" y="61274"/>
                      </a:lnTo>
                      <a:lnTo>
                        <a:pt x="104381" y="0"/>
                      </a:lnTo>
                      <a:close/>
                    </a:path>
                  </a:pathLst>
                </a:custGeom>
                <a:solidFill>
                  <a:srgbClr val="99FEEF"/>
                </a:solidFill>
                <a:ln w="3820" cap="flat">
                  <a:noFill/>
                  <a:prstDash val="solid"/>
                  <a:miter/>
                </a:ln>
              </p:spPr>
              <p:txBody>
                <a:bodyPr rtlCol="0" anchor="ctr"/>
                <a:lstStyle/>
                <a:p>
                  <a:endParaRPr lang="en-GB"/>
                </a:p>
              </p:txBody>
            </p:sp>
            <p:sp>
              <p:nvSpPr>
                <p:cNvPr id="530" name="Free-form: Shape 529">
                  <a:extLst>
                    <a:ext uri="{FF2B5EF4-FFF2-40B4-BE49-F238E27FC236}">
                      <a16:creationId xmlns:a16="http://schemas.microsoft.com/office/drawing/2014/main" id="{421D88AD-E492-3C18-1C19-B07DFB927566}"/>
                    </a:ext>
                  </a:extLst>
                </p:cNvPr>
                <p:cNvSpPr/>
                <p:nvPr/>
              </p:nvSpPr>
              <p:spPr>
                <a:xfrm>
                  <a:off x="2801788" y="4916646"/>
                  <a:ext cx="208073" cy="122472"/>
                </a:xfrm>
                <a:custGeom>
                  <a:avLst/>
                  <a:gdLst>
                    <a:gd name="connsiteX0" fmla="*/ 104381 w 208073"/>
                    <a:gd name="connsiteY0" fmla="*/ 0 h 122472"/>
                    <a:gd name="connsiteX1" fmla="*/ 0 w 208073"/>
                    <a:gd name="connsiteY1" fmla="*/ 61236 h 122472"/>
                    <a:gd name="connsiteX2" fmla="*/ 103692 w 208073"/>
                    <a:gd name="connsiteY2" fmla="*/ 122473 h 122472"/>
                    <a:gd name="connsiteX3" fmla="*/ 208073 w 208073"/>
                    <a:gd name="connsiteY3" fmla="*/ 61236 h 122472"/>
                    <a:gd name="connsiteX4" fmla="*/ 104381 w 208073"/>
                    <a:gd name="connsiteY4" fmla="*/ 0 h 12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472">
                      <a:moveTo>
                        <a:pt x="104381" y="0"/>
                      </a:moveTo>
                      <a:lnTo>
                        <a:pt x="0" y="61236"/>
                      </a:lnTo>
                      <a:lnTo>
                        <a:pt x="103692" y="122473"/>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31" name="Free-form: Shape 530">
                  <a:extLst>
                    <a:ext uri="{FF2B5EF4-FFF2-40B4-BE49-F238E27FC236}">
                      <a16:creationId xmlns:a16="http://schemas.microsoft.com/office/drawing/2014/main" id="{680C3C79-D3C3-912A-92F0-971B1C4A6D51}"/>
                    </a:ext>
                  </a:extLst>
                </p:cNvPr>
                <p:cNvSpPr/>
                <p:nvPr/>
              </p:nvSpPr>
              <p:spPr>
                <a:xfrm>
                  <a:off x="4376871" y="4154349"/>
                  <a:ext cx="208073" cy="122510"/>
                </a:xfrm>
                <a:custGeom>
                  <a:avLst/>
                  <a:gdLst>
                    <a:gd name="connsiteX0" fmla="*/ 104381 w 208073"/>
                    <a:gd name="connsiteY0" fmla="*/ 0 h 122510"/>
                    <a:gd name="connsiteX1" fmla="*/ 0 w 208073"/>
                    <a:gd name="connsiteY1" fmla="*/ 61275 h 122510"/>
                    <a:gd name="connsiteX2" fmla="*/ 103693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693"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32" name="Free-form: Shape 531">
                  <a:extLst>
                    <a:ext uri="{FF2B5EF4-FFF2-40B4-BE49-F238E27FC236}">
                      <a16:creationId xmlns:a16="http://schemas.microsoft.com/office/drawing/2014/main" id="{AD04FA0E-662D-6B1C-08DD-CD2A1A13F0FF}"/>
                    </a:ext>
                  </a:extLst>
                </p:cNvPr>
                <p:cNvSpPr/>
                <p:nvPr/>
              </p:nvSpPr>
              <p:spPr>
                <a:xfrm>
                  <a:off x="4238296" y="4235666"/>
                  <a:ext cx="208073" cy="122510"/>
                </a:xfrm>
                <a:custGeom>
                  <a:avLst/>
                  <a:gdLst>
                    <a:gd name="connsiteX0" fmla="*/ 104381 w 208073"/>
                    <a:gd name="connsiteY0" fmla="*/ 0 h 122510"/>
                    <a:gd name="connsiteX1" fmla="*/ 0 w 208073"/>
                    <a:gd name="connsiteY1" fmla="*/ 61275 h 122510"/>
                    <a:gd name="connsiteX2" fmla="*/ 103692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692"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33" name="Free-form: Shape 532">
                  <a:extLst>
                    <a:ext uri="{FF2B5EF4-FFF2-40B4-BE49-F238E27FC236}">
                      <a16:creationId xmlns:a16="http://schemas.microsoft.com/office/drawing/2014/main" id="{A632C48E-94C4-340E-C9FC-91548469F343}"/>
                    </a:ext>
                  </a:extLst>
                </p:cNvPr>
                <p:cNvSpPr/>
                <p:nvPr/>
              </p:nvSpPr>
              <p:spPr>
                <a:xfrm>
                  <a:off x="4099721" y="4317021"/>
                  <a:ext cx="208073" cy="122472"/>
                </a:xfrm>
                <a:custGeom>
                  <a:avLst/>
                  <a:gdLst>
                    <a:gd name="connsiteX0" fmla="*/ 104381 w 208073"/>
                    <a:gd name="connsiteY0" fmla="*/ 0 h 122472"/>
                    <a:gd name="connsiteX1" fmla="*/ 0 w 208073"/>
                    <a:gd name="connsiteY1" fmla="*/ 61236 h 122472"/>
                    <a:gd name="connsiteX2" fmla="*/ 103731 w 208073"/>
                    <a:gd name="connsiteY2" fmla="*/ 122472 h 122472"/>
                    <a:gd name="connsiteX3" fmla="*/ 208073 w 208073"/>
                    <a:gd name="connsiteY3" fmla="*/ 61236 h 122472"/>
                    <a:gd name="connsiteX4" fmla="*/ 104381 w 208073"/>
                    <a:gd name="connsiteY4" fmla="*/ 0 h 12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472">
                      <a:moveTo>
                        <a:pt x="104381" y="0"/>
                      </a:moveTo>
                      <a:lnTo>
                        <a:pt x="0" y="61236"/>
                      </a:lnTo>
                      <a:lnTo>
                        <a:pt x="103731" y="122472"/>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34" name="Free-form: Shape 533">
                  <a:extLst>
                    <a:ext uri="{FF2B5EF4-FFF2-40B4-BE49-F238E27FC236}">
                      <a16:creationId xmlns:a16="http://schemas.microsoft.com/office/drawing/2014/main" id="{10CB06A8-EE28-640D-B101-1120B9785EBC}"/>
                    </a:ext>
                  </a:extLst>
                </p:cNvPr>
                <p:cNvSpPr/>
                <p:nvPr/>
              </p:nvSpPr>
              <p:spPr>
                <a:xfrm>
                  <a:off x="3961184" y="4398338"/>
                  <a:ext cx="208034" cy="122510"/>
                </a:xfrm>
                <a:custGeom>
                  <a:avLst/>
                  <a:gdLst>
                    <a:gd name="connsiteX0" fmla="*/ 104343 w 208034"/>
                    <a:gd name="connsiteY0" fmla="*/ 0 h 122510"/>
                    <a:gd name="connsiteX1" fmla="*/ 0 w 208034"/>
                    <a:gd name="connsiteY1" fmla="*/ 61236 h 122510"/>
                    <a:gd name="connsiteX2" fmla="*/ 103692 w 208034"/>
                    <a:gd name="connsiteY2" fmla="*/ 122510 h 122510"/>
                    <a:gd name="connsiteX3" fmla="*/ 208035 w 208034"/>
                    <a:gd name="connsiteY3" fmla="*/ 61236 h 122510"/>
                    <a:gd name="connsiteX4" fmla="*/ 104343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43" y="0"/>
                      </a:moveTo>
                      <a:lnTo>
                        <a:pt x="0" y="61236"/>
                      </a:lnTo>
                      <a:lnTo>
                        <a:pt x="103692" y="122510"/>
                      </a:lnTo>
                      <a:lnTo>
                        <a:pt x="208035" y="61236"/>
                      </a:lnTo>
                      <a:lnTo>
                        <a:pt x="104343" y="0"/>
                      </a:lnTo>
                      <a:close/>
                    </a:path>
                  </a:pathLst>
                </a:custGeom>
                <a:solidFill>
                  <a:srgbClr val="99FEEF"/>
                </a:solidFill>
                <a:ln w="3820" cap="flat">
                  <a:noFill/>
                  <a:prstDash val="solid"/>
                  <a:miter/>
                </a:ln>
              </p:spPr>
              <p:txBody>
                <a:bodyPr rtlCol="0" anchor="ctr"/>
                <a:lstStyle/>
                <a:p>
                  <a:endParaRPr lang="en-GB"/>
                </a:p>
              </p:txBody>
            </p:sp>
            <p:sp>
              <p:nvSpPr>
                <p:cNvPr id="535" name="Free-form: Shape 534">
                  <a:extLst>
                    <a:ext uri="{FF2B5EF4-FFF2-40B4-BE49-F238E27FC236}">
                      <a16:creationId xmlns:a16="http://schemas.microsoft.com/office/drawing/2014/main" id="{D2BE3F19-A70D-980F-EF87-FE7A125A8DDF}"/>
                    </a:ext>
                  </a:extLst>
                </p:cNvPr>
                <p:cNvSpPr/>
                <p:nvPr/>
              </p:nvSpPr>
              <p:spPr>
                <a:xfrm>
                  <a:off x="3822609" y="4479654"/>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36" name="Free-form: Shape 535">
                  <a:extLst>
                    <a:ext uri="{FF2B5EF4-FFF2-40B4-BE49-F238E27FC236}">
                      <a16:creationId xmlns:a16="http://schemas.microsoft.com/office/drawing/2014/main" id="{806B3CA2-39D2-BB8D-B8B3-863D19539101}"/>
                    </a:ext>
                  </a:extLst>
                </p:cNvPr>
                <p:cNvSpPr/>
                <p:nvPr/>
              </p:nvSpPr>
              <p:spPr>
                <a:xfrm>
                  <a:off x="3684033" y="4560971"/>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37" name="Free-form: Shape 536">
                  <a:extLst>
                    <a:ext uri="{FF2B5EF4-FFF2-40B4-BE49-F238E27FC236}">
                      <a16:creationId xmlns:a16="http://schemas.microsoft.com/office/drawing/2014/main" id="{6C37E146-1BCA-F86B-B0F1-7CEC78B36245}"/>
                    </a:ext>
                  </a:extLst>
                </p:cNvPr>
                <p:cNvSpPr/>
                <p:nvPr/>
              </p:nvSpPr>
              <p:spPr>
                <a:xfrm>
                  <a:off x="3545458" y="4642288"/>
                  <a:ext cx="208073" cy="122510"/>
                </a:xfrm>
                <a:custGeom>
                  <a:avLst/>
                  <a:gdLst>
                    <a:gd name="connsiteX0" fmla="*/ 104381 w 208073"/>
                    <a:gd name="connsiteY0" fmla="*/ 0 h 122510"/>
                    <a:gd name="connsiteX1" fmla="*/ 0 w 208073"/>
                    <a:gd name="connsiteY1" fmla="*/ 61275 h 122510"/>
                    <a:gd name="connsiteX2" fmla="*/ 103692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692"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38" name="Free-form: Shape 537">
                  <a:extLst>
                    <a:ext uri="{FF2B5EF4-FFF2-40B4-BE49-F238E27FC236}">
                      <a16:creationId xmlns:a16="http://schemas.microsoft.com/office/drawing/2014/main" id="{731E0898-4B0C-A690-B239-8EEF22C5B9E7}"/>
                    </a:ext>
                  </a:extLst>
                </p:cNvPr>
                <p:cNvSpPr/>
                <p:nvPr/>
              </p:nvSpPr>
              <p:spPr>
                <a:xfrm>
                  <a:off x="3406921" y="4723605"/>
                  <a:ext cx="208034" cy="122510"/>
                </a:xfrm>
                <a:custGeom>
                  <a:avLst/>
                  <a:gdLst>
                    <a:gd name="connsiteX0" fmla="*/ 104343 w 208034"/>
                    <a:gd name="connsiteY0" fmla="*/ 0 h 122510"/>
                    <a:gd name="connsiteX1" fmla="*/ 0 w 208034"/>
                    <a:gd name="connsiteY1" fmla="*/ 61275 h 122510"/>
                    <a:gd name="connsiteX2" fmla="*/ 103654 w 208034"/>
                    <a:gd name="connsiteY2" fmla="*/ 122511 h 122510"/>
                    <a:gd name="connsiteX3" fmla="*/ 208035 w 208034"/>
                    <a:gd name="connsiteY3" fmla="*/ 61275 h 122510"/>
                    <a:gd name="connsiteX4" fmla="*/ 104343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43" y="0"/>
                      </a:moveTo>
                      <a:lnTo>
                        <a:pt x="0" y="61275"/>
                      </a:lnTo>
                      <a:lnTo>
                        <a:pt x="103654" y="122511"/>
                      </a:lnTo>
                      <a:lnTo>
                        <a:pt x="208035" y="61275"/>
                      </a:lnTo>
                      <a:lnTo>
                        <a:pt x="104343" y="0"/>
                      </a:lnTo>
                      <a:close/>
                    </a:path>
                  </a:pathLst>
                </a:custGeom>
                <a:solidFill>
                  <a:srgbClr val="99FEEF"/>
                </a:solidFill>
                <a:ln w="3820" cap="flat">
                  <a:noFill/>
                  <a:prstDash val="solid"/>
                  <a:miter/>
                </a:ln>
              </p:spPr>
              <p:txBody>
                <a:bodyPr rtlCol="0" anchor="ctr"/>
                <a:lstStyle/>
                <a:p>
                  <a:endParaRPr lang="en-GB"/>
                </a:p>
              </p:txBody>
            </p:sp>
            <p:sp>
              <p:nvSpPr>
                <p:cNvPr id="539" name="Free-form: Shape 538">
                  <a:extLst>
                    <a:ext uri="{FF2B5EF4-FFF2-40B4-BE49-F238E27FC236}">
                      <a16:creationId xmlns:a16="http://schemas.microsoft.com/office/drawing/2014/main" id="{050D86EC-A1E0-5628-27A4-5E2DA896B39C}"/>
                    </a:ext>
                  </a:extLst>
                </p:cNvPr>
                <p:cNvSpPr/>
                <p:nvPr/>
              </p:nvSpPr>
              <p:spPr>
                <a:xfrm>
                  <a:off x="3268346" y="4804922"/>
                  <a:ext cx="208034" cy="122510"/>
                </a:xfrm>
                <a:custGeom>
                  <a:avLst/>
                  <a:gdLst>
                    <a:gd name="connsiteX0" fmla="*/ 208035 w 208034"/>
                    <a:gd name="connsiteY0" fmla="*/ 61275 h 122510"/>
                    <a:gd name="connsiteX1" fmla="*/ 104343 w 208034"/>
                    <a:gd name="connsiteY1" fmla="*/ 0 h 122510"/>
                    <a:gd name="connsiteX2" fmla="*/ 0 w 208034"/>
                    <a:gd name="connsiteY2" fmla="*/ 61275 h 122510"/>
                    <a:gd name="connsiteX3" fmla="*/ 103692 w 208034"/>
                    <a:gd name="connsiteY3" fmla="*/ 122511 h 122510"/>
                    <a:gd name="connsiteX4" fmla="*/ 208035 w 208034"/>
                    <a:gd name="connsiteY4" fmla="*/ 61275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208035" y="61275"/>
                      </a:moveTo>
                      <a:lnTo>
                        <a:pt x="104343" y="0"/>
                      </a:lnTo>
                      <a:lnTo>
                        <a:pt x="0" y="61275"/>
                      </a:lnTo>
                      <a:lnTo>
                        <a:pt x="103692" y="122511"/>
                      </a:lnTo>
                      <a:lnTo>
                        <a:pt x="208035" y="61275"/>
                      </a:lnTo>
                      <a:close/>
                    </a:path>
                  </a:pathLst>
                </a:custGeom>
                <a:solidFill>
                  <a:srgbClr val="99FEEF"/>
                </a:solidFill>
                <a:ln w="3820" cap="flat">
                  <a:noFill/>
                  <a:prstDash val="solid"/>
                  <a:miter/>
                </a:ln>
              </p:spPr>
              <p:txBody>
                <a:bodyPr rtlCol="0" anchor="ctr"/>
                <a:lstStyle/>
                <a:p>
                  <a:endParaRPr lang="en-GB"/>
                </a:p>
              </p:txBody>
            </p:sp>
            <p:sp>
              <p:nvSpPr>
                <p:cNvPr id="540" name="Free-form: Shape 539">
                  <a:extLst>
                    <a:ext uri="{FF2B5EF4-FFF2-40B4-BE49-F238E27FC236}">
                      <a16:creationId xmlns:a16="http://schemas.microsoft.com/office/drawing/2014/main" id="{EEEAE711-F9DD-9E24-C047-2471017E0E2C}"/>
                    </a:ext>
                  </a:extLst>
                </p:cNvPr>
                <p:cNvSpPr/>
                <p:nvPr/>
              </p:nvSpPr>
              <p:spPr>
                <a:xfrm>
                  <a:off x="3129771" y="4886238"/>
                  <a:ext cx="208073" cy="122549"/>
                </a:xfrm>
                <a:custGeom>
                  <a:avLst/>
                  <a:gdLst>
                    <a:gd name="connsiteX0" fmla="*/ 104381 w 208073"/>
                    <a:gd name="connsiteY0" fmla="*/ 0 h 122549"/>
                    <a:gd name="connsiteX1" fmla="*/ 0 w 208073"/>
                    <a:gd name="connsiteY1" fmla="*/ 61275 h 122549"/>
                    <a:gd name="connsiteX2" fmla="*/ 103692 w 208073"/>
                    <a:gd name="connsiteY2" fmla="*/ 122549 h 122549"/>
                    <a:gd name="connsiteX3" fmla="*/ 208073 w 208073"/>
                    <a:gd name="connsiteY3" fmla="*/ 61275 h 122549"/>
                    <a:gd name="connsiteX4" fmla="*/ 104381 w 208073"/>
                    <a:gd name="connsiteY4" fmla="*/ 0 h 122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49">
                      <a:moveTo>
                        <a:pt x="104381" y="0"/>
                      </a:moveTo>
                      <a:lnTo>
                        <a:pt x="0" y="61275"/>
                      </a:lnTo>
                      <a:lnTo>
                        <a:pt x="103692" y="122549"/>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41" name="Free-form: Shape 540">
                  <a:extLst>
                    <a:ext uri="{FF2B5EF4-FFF2-40B4-BE49-F238E27FC236}">
                      <a16:creationId xmlns:a16="http://schemas.microsoft.com/office/drawing/2014/main" id="{14CB72A3-37D1-52A8-4DBD-0250D522B79E}"/>
                    </a:ext>
                  </a:extLst>
                </p:cNvPr>
                <p:cNvSpPr/>
                <p:nvPr/>
              </p:nvSpPr>
              <p:spPr>
                <a:xfrm>
                  <a:off x="2939445" y="4967594"/>
                  <a:ext cx="259823" cy="152841"/>
                </a:xfrm>
                <a:custGeom>
                  <a:avLst/>
                  <a:gdLst>
                    <a:gd name="connsiteX0" fmla="*/ 156131 w 259823"/>
                    <a:gd name="connsiteY0" fmla="*/ 0 h 152841"/>
                    <a:gd name="connsiteX1" fmla="*/ 0 w 259823"/>
                    <a:gd name="connsiteY1" fmla="*/ 91606 h 152841"/>
                    <a:gd name="connsiteX2" fmla="*/ 103692 w 259823"/>
                    <a:gd name="connsiteY2" fmla="*/ 152842 h 152841"/>
                    <a:gd name="connsiteX3" fmla="*/ 259824 w 259823"/>
                    <a:gd name="connsiteY3" fmla="*/ 61236 h 152841"/>
                    <a:gd name="connsiteX4" fmla="*/ 156131 w 259823"/>
                    <a:gd name="connsiteY4" fmla="*/ 0 h 152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23" h="152841">
                      <a:moveTo>
                        <a:pt x="156131" y="0"/>
                      </a:moveTo>
                      <a:lnTo>
                        <a:pt x="0" y="91606"/>
                      </a:lnTo>
                      <a:lnTo>
                        <a:pt x="103692" y="152842"/>
                      </a:lnTo>
                      <a:lnTo>
                        <a:pt x="259824" y="61236"/>
                      </a:lnTo>
                      <a:lnTo>
                        <a:pt x="156131" y="0"/>
                      </a:lnTo>
                      <a:close/>
                    </a:path>
                  </a:pathLst>
                </a:custGeom>
                <a:solidFill>
                  <a:srgbClr val="99FEEF"/>
                </a:solidFill>
                <a:ln w="3820" cap="flat">
                  <a:noFill/>
                  <a:prstDash val="solid"/>
                  <a:miter/>
                </a:ln>
              </p:spPr>
              <p:txBody>
                <a:bodyPr rtlCol="0" anchor="ctr"/>
                <a:lstStyle/>
                <a:p>
                  <a:endParaRPr lang="en-GB"/>
                </a:p>
              </p:txBody>
            </p:sp>
            <p:sp>
              <p:nvSpPr>
                <p:cNvPr id="542" name="Free-form: Shape 541">
                  <a:extLst>
                    <a:ext uri="{FF2B5EF4-FFF2-40B4-BE49-F238E27FC236}">
                      <a16:creationId xmlns:a16="http://schemas.microsoft.com/office/drawing/2014/main" id="{8676007C-35CC-7BA3-72E2-BC2E0433CA91}"/>
                    </a:ext>
                  </a:extLst>
                </p:cNvPr>
                <p:cNvSpPr/>
                <p:nvPr/>
              </p:nvSpPr>
              <p:spPr>
                <a:xfrm>
                  <a:off x="4739928" y="4073032"/>
                  <a:ext cx="259823" cy="152880"/>
                </a:xfrm>
                <a:custGeom>
                  <a:avLst/>
                  <a:gdLst>
                    <a:gd name="connsiteX0" fmla="*/ 156131 w 259823"/>
                    <a:gd name="connsiteY0" fmla="*/ 0 h 152880"/>
                    <a:gd name="connsiteX1" fmla="*/ 0 w 259823"/>
                    <a:gd name="connsiteY1" fmla="*/ 91644 h 152880"/>
                    <a:gd name="connsiteX2" fmla="*/ 103692 w 259823"/>
                    <a:gd name="connsiteY2" fmla="*/ 152880 h 152880"/>
                    <a:gd name="connsiteX3" fmla="*/ 259824 w 259823"/>
                    <a:gd name="connsiteY3" fmla="*/ 61275 h 152880"/>
                    <a:gd name="connsiteX4" fmla="*/ 156131 w 259823"/>
                    <a:gd name="connsiteY4" fmla="*/ 0 h 15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23" h="152880">
                      <a:moveTo>
                        <a:pt x="156131" y="0"/>
                      </a:moveTo>
                      <a:lnTo>
                        <a:pt x="0" y="91644"/>
                      </a:lnTo>
                      <a:lnTo>
                        <a:pt x="103692" y="152880"/>
                      </a:lnTo>
                      <a:lnTo>
                        <a:pt x="259824" y="61275"/>
                      </a:lnTo>
                      <a:lnTo>
                        <a:pt x="156131" y="0"/>
                      </a:lnTo>
                      <a:close/>
                    </a:path>
                  </a:pathLst>
                </a:custGeom>
                <a:solidFill>
                  <a:srgbClr val="99FEEF"/>
                </a:solidFill>
                <a:ln w="3820" cap="flat">
                  <a:noFill/>
                  <a:prstDash val="solid"/>
                  <a:miter/>
                </a:ln>
              </p:spPr>
              <p:txBody>
                <a:bodyPr rtlCol="0" anchor="ctr"/>
                <a:lstStyle/>
                <a:p>
                  <a:endParaRPr lang="en-GB"/>
                </a:p>
              </p:txBody>
            </p:sp>
            <p:sp>
              <p:nvSpPr>
                <p:cNvPr id="543" name="Free-form: Shape 542">
                  <a:extLst>
                    <a:ext uri="{FF2B5EF4-FFF2-40B4-BE49-F238E27FC236}">
                      <a16:creationId xmlns:a16="http://schemas.microsoft.com/office/drawing/2014/main" id="{8BA8DFC1-E278-3FAA-27FC-7E36A8A8DD27}"/>
                    </a:ext>
                  </a:extLst>
                </p:cNvPr>
                <p:cNvSpPr/>
                <p:nvPr/>
              </p:nvSpPr>
              <p:spPr>
                <a:xfrm>
                  <a:off x="4601353" y="4184718"/>
                  <a:ext cx="208073" cy="122510"/>
                </a:xfrm>
                <a:custGeom>
                  <a:avLst/>
                  <a:gdLst>
                    <a:gd name="connsiteX0" fmla="*/ 104381 w 208073"/>
                    <a:gd name="connsiteY0" fmla="*/ 0 h 122510"/>
                    <a:gd name="connsiteX1" fmla="*/ 0 w 208073"/>
                    <a:gd name="connsiteY1" fmla="*/ 61275 h 122510"/>
                    <a:gd name="connsiteX2" fmla="*/ 103731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731"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44" name="Free-form: Shape 543">
                  <a:extLst>
                    <a:ext uri="{FF2B5EF4-FFF2-40B4-BE49-F238E27FC236}">
                      <a16:creationId xmlns:a16="http://schemas.microsoft.com/office/drawing/2014/main" id="{986F1D68-C8F6-62DE-7487-03F175E67562}"/>
                    </a:ext>
                  </a:extLst>
                </p:cNvPr>
                <p:cNvSpPr/>
                <p:nvPr/>
              </p:nvSpPr>
              <p:spPr>
                <a:xfrm>
                  <a:off x="4462816" y="4266035"/>
                  <a:ext cx="208034" cy="122510"/>
                </a:xfrm>
                <a:custGeom>
                  <a:avLst/>
                  <a:gdLst>
                    <a:gd name="connsiteX0" fmla="*/ 104342 w 208034"/>
                    <a:gd name="connsiteY0" fmla="*/ 0 h 122510"/>
                    <a:gd name="connsiteX1" fmla="*/ 0 w 208034"/>
                    <a:gd name="connsiteY1" fmla="*/ 61275 h 122510"/>
                    <a:gd name="connsiteX2" fmla="*/ 103692 w 208034"/>
                    <a:gd name="connsiteY2" fmla="*/ 122511 h 122510"/>
                    <a:gd name="connsiteX3" fmla="*/ 208035 w 208034"/>
                    <a:gd name="connsiteY3" fmla="*/ 61275 h 122510"/>
                    <a:gd name="connsiteX4" fmla="*/ 104342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42" y="0"/>
                      </a:moveTo>
                      <a:lnTo>
                        <a:pt x="0" y="61275"/>
                      </a:lnTo>
                      <a:lnTo>
                        <a:pt x="103692" y="122511"/>
                      </a:lnTo>
                      <a:lnTo>
                        <a:pt x="208035" y="61275"/>
                      </a:lnTo>
                      <a:lnTo>
                        <a:pt x="104342" y="0"/>
                      </a:lnTo>
                      <a:close/>
                    </a:path>
                  </a:pathLst>
                </a:custGeom>
                <a:solidFill>
                  <a:srgbClr val="99FEEF"/>
                </a:solidFill>
                <a:ln w="3820" cap="flat">
                  <a:noFill/>
                  <a:prstDash val="solid"/>
                  <a:miter/>
                </a:ln>
              </p:spPr>
              <p:txBody>
                <a:bodyPr rtlCol="0" anchor="ctr"/>
                <a:lstStyle/>
                <a:p>
                  <a:endParaRPr lang="en-GB"/>
                </a:p>
              </p:txBody>
            </p:sp>
            <p:sp>
              <p:nvSpPr>
                <p:cNvPr id="545" name="Free-form: Shape 544">
                  <a:extLst>
                    <a:ext uri="{FF2B5EF4-FFF2-40B4-BE49-F238E27FC236}">
                      <a16:creationId xmlns:a16="http://schemas.microsoft.com/office/drawing/2014/main" id="{25DB8B72-D350-4CE2-9B07-FFC571D10848}"/>
                    </a:ext>
                  </a:extLst>
                </p:cNvPr>
                <p:cNvSpPr/>
                <p:nvPr/>
              </p:nvSpPr>
              <p:spPr>
                <a:xfrm>
                  <a:off x="4324241" y="4347390"/>
                  <a:ext cx="208034" cy="122472"/>
                </a:xfrm>
                <a:custGeom>
                  <a:avLst/>
                  <a:gdLst>
                    <a:gd name="connsiteX0" fmla="*/ 104381 w 208034"/>
                    <a:gd name="connsiteY0" fmla="*/ 0 h 122472"/>
                    <a:gd name="connsiteX1" fmla="*/ 0 w 208034"/>
                    <a:gd name="connsiteY1" fmla="*/ 61236 h 122472"/>
                    <a:gd name="connsiteX2" fmla="*/ 103692 w 208034"/>
                    <a:gd name="connsiteY2" fmla="*/ 122473 h 122472"/>
                    <a:gd name="connsiteX3" fmla="*/ 208035 w 208034"/>
                    <a:gd name="connsiteY3" fmla="*/ 61236 h 122472"/>
                    <a:gd name="connsiteX4" fmla="*/ 104381 w 208034"/>
                    <a:gd name="connsiteY4" fmla="*/ 0 h 12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472">
                      <a:moveTo>
                        <a:pt x="104381" y="0"/>
                      </a:moveTo>
                      <a:lnTo>
                        <a:pt x="0" y="61236"/>
                      </a:lnTo>
                      <a:lnTo>
                        <a:pt x="103692" y="122473"/>
                      </a:lnTo>
                      <a:lnTo>
                        <a:pt x="208035"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46" name="Free-form: Shape 545">
                  <a:extLst>
                    <a:ext uri="{FF2B5EF4-FFF2-40B4-BE49-F238E27FC236}">
                      <a16:creationId xmlns:a16="http://schemas.microsoft.com/office/drawing/2014/main" id="{48A84CE7-ABD9-F108-CAA2-F547873B1FA1}"/>
                    </a:ext>
                  </a:extLst>
                </p:cNvPr>
                <p:cNvSpPr/>
                <p:nvPr/>
              </p:nvSpPr>
              <p:spPr>
                <a:xfrm>
                  <a:off x="4185666" y="4428707"/>
                  <a:ext cx="208073" cy="122472"/>
                </a:xfrm>
                <a:custGeom>
                  <a:avLst/>
                  <a:gdLst>
                    <a:gd name="connsiteX0" fmla="*/ 104381 w 208073"/>
                    <a:gd name="connsiteY0" fmla="*/ 0 h 122472"/>
                    <a:gd name="connsiteX1" fmla="*/ 0 w 208073"/>
                    <a:gd name="connsiteY1" fmla="*/ 61236 h 122472"/>
                    <a:gd name="connsiteX2" fmla="*/ 103692 w 208073"/>
                    <a:gd name="connsiteY2" fmla="*/ 122473 h 122472"/>
                    <a:gd name="connsiteX3" fmla="*/ 208073 w 208073"/>
                    <a:gd name="connsiteY3" fmla="*/ 61236 h 122472"/>
                    <a:gd name="connsiteX4" fmla="*/ 104381 w 208073"/>
                    <a:gd name="connsiteY4" fmla="*/ 0 h 12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472">
                      <a:moveTo>
                        <a:pt x="104381" y="0"/>
                      </a:moveTo>
                      <a:lnTo>
                        <a:pt x="0" y="61236"/>
                      </a:lnTo>
                      <a:lnTo>
                        <a:pt x="103692" y="122473"/>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47" name="Free-form: Shape 546">
                  <a:extLst>
                    <a:ext uri="{FF2B5EF4-FFF2-40B4-BE49-F238E27FC236}">
                      <a16:creationId xmlns:a16="http://schemas.microsoft.com/office/drawing/2014/main" id="{A3BF6878-4B38-8ACC-D6AD-6DEC25D2FEAA}"/>
                    </a:ext>
                  </a:extLst>
                </p:cNvPr>
                <p:cNvSpPr/>
                <p:nvPr/>
              </p:nvSpPr>
              <p:spPr>
                <a:xfrm>
                  <a:off x="4047091" y="4510024"/>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48" name="Free-form: Shape 547">
                  <a:extLst>
                    <a:ext uri="{FF2B5EF4-FFF2-40B4-BE49-F238E27FC236}">
                      <a16:creationId xmlns:a16="http://schemas.microsoft.com/office/drawing/2014/main" id="{807DED74-2A21-877C-BF08-8E5449EF8323}"/>
                    </a:ext>
                  </a:extLst>
                </p:cNvPr>
                <p:cNvSpPr/>
                <p:nvPr/>
              </p:nvSpPr>
              <p:spPr>
                <a:xfrm>
                  <a:off x="3908515" y="4591341"/>
                  <a:ext cx="208073" cy="122510"/>
                </a:xfrm>
                <a:custGeom>
                  <a:avLst/>
                  <a:gdLst>
                    <a:gd name="connsiteX0" fmla="*/ 104381 w 208073"/>
                    <a:gd name="connsiteY0" fmla="*/ 0 h 122510"/>
                    <a:gd name="connsiteX1" fmla="*/ 0 w 208073"/>
                    <a:gd name="connsiteY1" fmla="*/ 61275 h 122510"/>
                    <a:gd name="connsiteX2" fmla="*/ 103692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692"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49" name="Free-form: Shape 548">
                  <a:extLst>
                    <a:ext uri="{FF2B5EF4-FFF2-40B4-BE49-F238E27FC236}">
                      <a16:creationId xmlns:a16="http://schemas.microsoft.com/office/drawing/2014/main" id="{C8A63B5D-AED2-689C-DEF3-1F453AE95DD5}"/>
                    </a:ext>
                  </a:extLst>
                </p:cNvPr>
                <p:cNvSpPr/>
                <p:nvPr/>
              </p:nvSpPr>
              <p:spPr>
                <a:xfrm>
                  <a:off x="3769978" y="4672658"/>
                  <a:ext cx="208034" cy="122510"/>
                </a:xfrm>
                <a:custGeom>
                  <a:avLst/>
                  <a:gdLst>
                    <a:gd name="connsiteX0" fmla="*/ 104343 w 208034"/>
                    <a:gd name="connsiteY0" fmla="*/ 0 h 122510"/>
                    <a:gd name="connsiteX1" fmla="*/ 0 w 208034"/>
                    <a:gd name="connsiteY1" fmla="*/ 61236 h 122510"/>
                    <a:gd name="connsiteX2" fmla="*/ 103692 w 208034"/>
                    <a:gd name="connsiteY2" fmla="*/ 122511 h 122510"/>
                    <a:gd name="connsiteX3" fmla="*/ 208035 w 208034"/>
                    <a:gd name="connsiteY3" fmla="*/ 61275 h 122510"/>
                    <a:gd name="connsiteX4" fmla="*/ 104343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43" y="0"/>
                      </a:moveTo>
                      <a:lnTo>
                        <a:pt x="0" y="61236"/>
                      </a:lnTo>
                      <a:lnTo>
                        <a:pt x="103692" y="122511"/>
                      </a:lnTo>
                      <a:lnTo>
                        <a:pt x="208035" y="61275"/>
                      </a:lnTo>
                      <a:lnTo>
                        <a:pt x="104343" y="0"/>
                      </a:lnTo>
                      <a:close/>
                    </a:path>
                  </a:pathLst>
                </a:custGeom>
                <a:solidFill>
                  <a:srgbClr val="99FEEF"/>
                </a:solidFill>
                <a:ln w="3820" cap="flat">
                  <a:noFill/>
                  <a:prstDash val="solid"/>
                  <a:miter/>
                </a:ln>
              </p:spPr>
              <p:txBody>
                <a:bodyPr rtlCol="0" anchor="ctr"/>
                <a:lstStyle/>
                <a:p>
                  <a:endParaRPr lang="en-GB"/>
                </a:p>
              </p:txBody>
            </p:sp>
            <p:sp>
              <p:nvSpPr>
                <p:cNvPr id="550" name="Free-form: Shape 549">
                  <a:extLst>
                    <a:ext uri="{FF2B5EF4-FFF2-40B4-BE49-F238E27FC236}">
                      <a16:creationId xmlns:a16="http://schemas.microsoft.com/office/drawing/2014/main" id="{DB95D8B0-6074-F767-3C4D-E9586D478229}"/>
                    </a:ext>
                  </a:extLst>
                </p:cNvPr>
                <p:cNvSpPr/>
                <p:nvPr/>
              </p:nvSpPr>
              <p:spPr>
                <a:xfrm>
                  <a:off x="3631403" y="4753974"/>
                  <a:ext cx="208034" cy="122510"/>
                </a:xfrm>
                <a:custGeom>
                  <a:avLst/>
                  <a:gdLst>
                    <a:gd name="connsiteX0" fmla="*/ 104343 w 208034"/>
                    <a:gd name="connsiteY0" fmla="*/ 0 h 122510"/>
                    <a:gd name="connsiteX1" fmla="*/ 0 w 208034"/>
                    <a:gd name="connsiteY1" fmla="*/ 61275 h 122510"/>
                    <a:gd name="connsiteX2" fmla="*/ 103692 w 208034"/>
                    <a:gd name="connsiteY2" fmla="*/ 122510 h 122510"/>
                    <a:gd name="connsiteX3" fmla="*/ 208035 w 208034"/>
                    <a:gd name="connsiteY3" fmla="*/ 61275 h 122510"/>
                    <a:gd name="connsiteX4" fmla="*/ 104343 w 208034"/>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510">
                      <a:moveTo>
                        <a:pt x="104343" y="0"/>
                      </a:moveTo>
                      <a:lnTo>
                        <a:pt x="0" y="61275"/>
                      </a:lnTo>
                      <a:lnTo>
                        <a:pt x="103692" y="122510"/>
                      </a:lnTo>
                      <a:lnTo>
                        <a:pt x="208035" y="61275"/>
                      </a:lnTo>
                      <a:lnTo>
                        <a:pt x="104343" y="0"/>
                      </a:lnTo>
                      <a:close/>
                    </a:path>
                  </a:pathLst>
                </a:custGeom>
                <a:solidFill>
                  <a:srgbClr val="99FEEF"/>
                </a:solidFill>
                <a:ln w="3820" cap="flat">
                  <a:noFill/>
                  <a:prstDash val="solid"/>
                  <a:miter/>
                </a:ln>
              </p:spPr>
              <p:txBody>
                <a:bodyPr rtlCol="0" anchor="ctr"/>
                <a:lstStyle/>
                <a:p>
                  <a:endParaRPr lang="en-GB"/>
                </a:p>
              </p:txBody>
            </p:sp>
            <p:sp>
              <p:nvSpPr>
                <p:cNvPr id="551" name="Free-form: Shape 550">
                  <a:extLst>
                    <a:ext uri="{FF2B5EF4-FFF2-40B4-BE49-F238E27FC236}">
                      <a16:creationId xmlns:a16="http://schemas.microsoft.com/office/drawing/2014/main" id="{B21099F5-E985-89CA-25FA-8C04492F0300}"/>
                    </a:ext>
                  </a:extLst>
                </p:cNvPr>
                <p:cNvSpPr/>
                <p:nvPr/>
              </p:nvSpPr>
              <p:spPr>
                <a:xfrm>
                  <a:off x="3492828" y="4835330"/>
                  <a:ext cx="208073" cy="122472"/>
                </a:xfrm>
                <a:custGeom>
                  <a:avLst/>
                  <a:gdLst>
                    <a:gd name="connsiteX0" fmla="*/ 104381 w 208073"/>
                    <a:gd name="connsiteY0" fmla="*/ 0 h 122472"/>
                    <a:gd name="connsiteX1" fmla="*/ 0 w 208073"/>
                    <a:gd name="connsiteY1" fmla="*/ 61236 h 122472"/>
                    <a:gd name="connsiteX2" fmla="*/ 103692 w 208073"/>
                    <a:gd name="connsiteY2" fmla="*/ 122472 h 122472"/>
                    <a:gd name="connsiteX3" fmla="*/ 208073 w 208073"/>
                    <a:gd name="connsiteY3" fmla="*/ 61236 h 122472"/>
                    <a:gd name="connsiteX4" fmla="*/ 104381 w 208073"/>
                    <a:gd name="connsiteY4" fmla="*/ 0 h 12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472">
                      <a:moveTo>
                        <a:pt x="104381" y="0"/>
                      </a:moveTo>
                      <a:lnTo>
                        <a:pt x="0" y="61236"/>
                      </a:lnTo>
                      <a:lnTo>
                        <a:pt x="103692" y="122472"/>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52" name="Free-form: Shape 551">
                  <a:extLst>
                    <a:ext uri="{FF2B5EF4-FFF2-40B4-BE49-F238E27FC236}">
                      <a16:creationId xmlns:a16="http://schemas.microsoft.com/office/drawing/2014/main" id="{291A7F9E-BA07-F1E6-E34F-46B6065C45EC}"/>
                    </a:ext>
                  </a:extLst>
                </p:cNvPr>
                <p:cNvSpPr/>
                <p:nvPr/>
              </p:nvSpPr>
              <p:spPr>
                <a:xfrm>
                  <a:off x="3354253" y="4916646"/>
                  <a:ext cx="208073" cy="122472"/>
                </a:xfrm>
                <a:custGeom>
                  <a:avLst/>
                  <a:gdLst>
                    <a:gd name="connsiteX0" fmla="*/ 104381 w 208073"/>
                    <a:gd name="connsiteY0" fmla="*/ 0 h 122472"/>
                    <a:gd name="connsiteX1" fmla="*/ 0 w 208073"/>
                    <a:gd name="connsiteY1" fmla="*/ 61236 h 122472"/>
                    <a:gd name="connsiteX2" fmla="*/ 103692 w 208073"/>
                    <a:gd name="connsiteY2" fmla="*/ 122473 h 122472"/>
                    <a:gd name="connsiteX3" fmla="*/ 208073 w 208073"/>
                    <a:gd name="connsiteY3" fmla="*/ 61236 h 122472"/>
                    <a:gd name="connsiteX4" fmla="*/ 104381 w 208073"/>
                    <a:gd name="connsiteY4" fmla="*/ 0 h 12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472">
                      <a:moveTo>
                        <a:pt x="104381" y="0"/>
                      </a:moveTo>
                      <a:lnTo>
                        <a:pt x="0" y="61236"/>
                      </a:lnTo>
                      <a:lnTo>
                        <a:pt x="103692" y="122473"/>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53" name="Free-form: Shape 552">
                  <a:extLst>
                    <a:ext uri="{FF2B5EF4-FFF2-40B4-BE49-F238E27FC236}">
                      <a16:creationId xmlns:a16="http://schemas.microsoft.com/office/drawing/2014/main" id="{EB5DBC62-AAEF-5F64-0A75-DF9DB77D8ECF}"/>
                    </a:ext>
                  </a:extLst>
                </p:cNvPr>
                <p:cNvSpPr/>
                <p:nvPr/>
              </p:nvSpPr>
              <p:spPr>
                <a:xfrm>
                  <a:off x="3077102" y="4997963"/>
                  <a:ext cx="346648" cy="203827"/>
                </a:xfrm>
                <a:custGeom>
                  <a:avLst/>
                  <a:gdLst>
                    <a:gd name="connsiteX0" fmla="*/ 346648 w 346648"/>
                    <a:gd name="connsiteY0" fmla="*/ 61236 h 203827"/>
                    <a:gd name="connsiteX1" fmla="*/ 242956 w 346648"/>
                    <a:gd name="connsiteY1" fmla="*/ 0 h 203827"/>
                    <a:gd name="connsiteX2" fmla="*/ 0 w 346648"/>
                    <a:gd name="connsiteY2" fmla="*/ 142553 h 203827"/>
                    <a:gd name="connsiteX3" fmla="*/ 103692 w 346648"/>
                    <a:gd name="connsiteY3" fmla="*/ 203828 h 203827"/>
                    <a:gd name="connsiteX4" fmla="*/ 346648 w 346648"/>
                    <a:gd name="connsiteY4" fmla="*/ 61236 h 203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48" h="203827">
                      <a:moveTo>
                        <a:pt x="346648" y="61236"/>
                      </a:moveTo>
                      <a:lnTo>
                        <a:pt x="242956" y="0"/>
                      </a:lnTo>
                      <a:lnTo>
                        <a:pt x="0" y="142553"/>
                      </a:lnTo>
                      <a:lnTo>
                        <a:pt x="103692" y="203828"/>
                      </a:lnTo>
                      <a:lnTo>
                        <a:pt x="346648" y="61236"/>
                      </a:lnTo>
                      <a:close/>
                    </a:path>
                  </a:pathLst>
                </a:custGeom>
                <a:solidFill>
                  <a:srgbClr val="99FEEF"/>
                </a:solidFill>
                <a:ln w="3820" cap="flat">
                  <a:noFill/>
                  <a:prstDash val="solid"/>
                  <a:miter/>
                </a:ln>
              </p:spPr>
              <p:txBody>
                <a:bodyPr rtlCol="0" anchor="ctr"/>
                <a:lstStyle/>
                <a:p>
                  <a:endParaRPr lang="en-GB"/>
                </a:p>
              </p:txBody>
            </p:sp>
            <p:sp>
              <p:nvSpPr>
                <p:cNvPr id="554" name="Free-form: Shape 553">
                  <a:extLst>
                    <a:ext uri="{FF2B5EF4-FFF2-40B4-BE49-F238E27FC236}">
                      <a16:creationId xmlns:a16="http://schemas.microsoft.com/office/drawing/2014/main" id="{FF909AE8-81AC-0FA6-1D02-3E2BB97B873C}"/>
                    </a:ext>
                  </a:extLst>
                </p:cNvPr>
                <p:cNvSpPr/>
                <p:nvPr/>
              </p:nvSpPr>
              <p:spPr>
                <a:xfrm>
                  <a:off x="4929336" y="4154349"/>
                  <a:ext cx="208073" cy="122510"/>
                </a:xfrm>
                <a:custGeom>
                  <a:avLst/>
                  <a:gdLst>
                    <a:gd name="connsiteX0" fmla="*/ 104381 w 208073"/>
                    <a:gd name="connsiteY0" fmla="*/ 0 h 122510"/>
                    <a:gd name="connsiteX1" fmla="*/ 0 w 208073"/>
                    <a:gd name="connsiteY1" fmla="*/ 61275 h 122510"/>
                    <a:gd name="connsiteX2" fmla="*/ 103693 w 208073"/>
                    <a:gd name="connsiteY2" fmla="*/ 122511 h 122510"/>
                    <a:gd name="connsiteX3" fmla="*/ 208073 w 208073"/>
                    <a:gd name="connsiteY3" fmla="*/ 61275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75"/>
                      </a:lnTo>
                      <a:lnTo>
                        <a:pt x="103693" y="122511"/>
                      </a:lnTo>
                      <a:lnTo>
                        <a:pt x="208073" y="61275"/>
                      </a:lnTo>
                      <a:lnTo>
                        <a:pt x="104381" y="0"/>
                      </a:lnTo>
                      <a:close/>
                    </a:path>
                  </a:pathLst>
                </a:custGeom>
                <a:solidFill>
                  <a:srgbClr val="99FEEF"/>
                </a:solidFill>
                <a:ln w="3820" cap="flat">
                  <a:noFill/>
                  <a:prstDash val="solid"/>
                  <a:miter/>
                </a:ln>
              </p:spPr>
              <p:txBody>
                <a:bodyPr rtlCol="0" anchor="ctr"/>
                <a:lstStyle/>
                <a:p>
                  <a:endParaRPr lang="en-GB"/>
                </a:p>
              </p:txBody>
            </p:sp>
            <p:sp>
              <p:nvSpPr>
                <p:cNvPr id="555" name="Free-form: Shape 554">
                  <a:extLst>
                    <a:ext uri="{FF2B5EF4-FFF2-40B4-BE49-F238E27FC236}">
                      <a16:creationId xmlns:a16="http://schemas.microsoft.com/office/drawing/2014/main" id="{BCEB7E0A-A69D-523D-DA7A-E720B0B5CBB7}"/>
                    </a:ext>
                  </a:extLst>
                </p:cNvPr>
                <p:cNvSpPr/>
                <p:nvPr/>
              </p:nvSpPr>
              <p:spPr>
                <a:xfrm>
                  <a:off x="4790799" y="4235704"/>
                  <a:ext cx="208034" cy="122472"/>
                </a:xfrm>
                <a:custGeom>
                  <a:avLst/>
                  <a:gdLst>
                    <a:gd name="connsiteX0" fmla="*/ 104342 w 208034"/>
                    <a:gd name="connsiteY0" fmla="*/ 0 h 122472"/>
                    <a:gd name="connsiteX1" fmla="*/ 0 w 208034"/>
                    <a:gd name="connsiteY1" fmla="*/ 61236 h 122472"/>
                    <a:gd name="connsiteX2" fmla="*/ 103692 w 208034"/>
                    <a:gd name="connsiteY2" fmla="*/ 122473 h 122472"/>
                    <a:gd name="connsiteX3" fmla="*/ 208035 w 208034"/>
                    <a:gd name="connsiteY3" fmla="*/ 61236 h 122472"/>
                    <a:gd name="connsiteX4" fmla="*/ 104342 w 208034"/>
                    <a:gd name="connsiteY4" fmla="*/ 0 h 12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34" h="122472">
                      <a:moveTo>
                        <a:pt x="104342" y="0"/>
                      </a:moveTo>
                      <a:lnTo>
                        <a:pt x="0" y="61236"/>
                      </a:lnTo>
                      <a:lnTo>
                        <a:pt x="103692" y="122473"/>
                      </a:lnTo>
                      <a:lnTo>
                        <a:pt x="208035" y="61236"/>
                      </a:lnTo>
                      <a:lnTo>
                        <a:pt x="104342" y="0"/>
                      </a:lnTo>
                      <a:close/>
                    </a:path>
                  </a:pathLst>
                </a:custGeom>
                <a:solidFill>
                  <a:srgbClr val="99FEEF"/>
                </a:solidFill>
                <a:ln w="3820" cap="flat">
                  <a:noFill/>
                  <a:prstDash val="solid"/>
                  <a:miter/>
                </a:ln>
              </p:spPr>
              <p:txBody>
                <a:bodyPr rtlCol="0" anchor="ctr"/>
                <a:lstStyle/>
                <a:p>
                  <a:endParaRPr lang="en-GB"/>
                </a:p>
              </p:txBody>
            </p:sp>
            <p:sp>
              <p:nvSpPr>
                <p:cNvPr id="556" name="Free-form: Shape 555">
                  <a:extLst>
                    <a:ext uri="{FF2B5EF4-FFF2-40B4-BE49-F238E27FC236}">
                      <a16:creationId xmlns:a16="http://schemas.microsoft.com/office/drawing/2014/main" id="{3803DFD0-1AF7-9189-68DF-8106D09C5BC8}"/>
                    </a:ext>
                  </a:extLst>
                </p:cNvPr>
                <p:cNvSpPr/>
                <p:nvPr/>
              </p:nvSpPr>
              <p:spPr>
                <a:xfrm>
                  <a:off x="4652224" y="4317021"/>
                  <a:ext cx="208073" cy="122510"/>
                </a:xfrm>
                <a:custGeom>
                  <a:avLst/>
                  <a:gdLst>
                    <a:gd name="connsiteX0" fmla="*/ 104342 w 208073"/>
                    <a:gd name="connsiteY0" fmla="*/ 0 h 122510"/>
                    <a:gd name="connsiteX1" fmla="*/ 0 w 208073"/>
                    <a:gd name="connsiteY1" fmla="*/ 61236 h 122510"/>
                    <a:gd name="connsiteX2" fmla="*/ 103692 w 208073"/>
                    <a:gd name="connsiteY2" fmla="*/ 122510 h 122510"/>
                    <a:gd name="connsiteX3" fmla="*/ 208073 w 208073"/>
                    <a:gd name="connsiteY3" fmla="*/ 61236 h 122510"/>
                    <a:gd name="connsiteX4" fmla="*/ 104342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42" y="0"/>
                      </a:moveTo>
                      <a:lnTo>
                        <a:pt x="0" y="61236"/>
                      </a:lnTo>
                      <a:lnTo>
                        <a:pt x="103692" y="122510"/>
                      </a:lnTo>
                      <a:lnTo>
                        <a:pt x="208073" y="61236"/>
                      </a:lnTo>
                      <a:lnTo>
                        <a:pt x="104342" y="0"/>
                      </a:lnTo>
                      <a:close/>
                    </a:path>
                  </a:pathLst>
                </a:custGeom>
                <a:solidFill>
                  <a:srgbClr val="99FEEF"/>
                </a:solidFill>
                <a:ln w="3820" cap="flat">
                  <a:noFill/>
                  <a:prstDash val="solid"/>
                  <a:miter/>
                </a:ln>
              </p:spPr>
              <p:txBody>
                <a:bodyPr rtlCol="0" anchor="ctr"/>
                <a:lstStyle/>
                <a:p>
                  <a:endParaRPr lang="en-GB"/>
                </a:p>
              </p:txBody>
            </p:sp>
            <p:sp>
              <p:nvSpPr>
                <p:cNvPr id="557" name="Free-form: Shape 556">
                  <a:extLst>
                    <a:ext uri="{FF2B5EF4-FFF2-40B4-BE49-F238E27FC236}">
                      <a16:creationId xmlns:a16="http://schemas.microsoft.com/office/drawing/2014/main" id="{AEF34733-9FF3-DB11-1C1A-7687D67FF1E7}"/>
                    </a:ext>
                  </a:extLst>
                </p:cNvPr>
                <p:cNvSpPr/>
                <p:nvPr/>
              </p:nvSpPr>
              <p:spPr>
                <a:xfrm>
                  <a:off x="4513649" y="4398338"/>
                  <a:ext cx="208073" cy="122510"/>
                </a:xfrm>
                <a:custGeom>
                  <a:avLst/>
                  <a:gdLst>
                    <a:gd name="connsiteX0" fmla="*/ 104343 w 208073"/>
                    <a:gd name="connsiteY0" fmla="*/ 0 h 122510"/>
                    <a:gd name="connsiteX1" fmla="*/ 0 w 208073"/>
                    <a:gd name="connsiteY1" fmla="*/ 61236 h 122510"/>
                    <a:gd name="connsiteX2" fmla="*/ 103692 w 208073"/>
                    <a:gd name="connsiteY2" fmla="*/ 122510 h 122510"/>
                    <a:gd name="connsiteX3" fmla="*/ 208073 w 208073"/>
                    <a:gd name="connsiteY3" fmla="*/ 61236 h 122510"/>
                    <a:gd name="connsiteX4" fmla="*/ 104343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43" y="0"/>
                      </a:moveTo>
                      <a:lnTo>
                        <a:pt x="0" y="61236"/>
                      </a:lnTo>
                      <a:lnTo>
                        <a:pt x="103692" y="122510"/>
                      </a:lnTo>
                      <a:lnTo>
                        <a:pt x="208073" y="61236"/>
                      </a:lnTo>
                      <a:lnTo>
                        <a:pt x="104343" y="0"/>
                      </a:lnTo>
                      <a:close/>
                    </a:path>
                  </a:pathLst>
                </a:custGeom>
                <a:solidFill>
                  <a:srgbClr val="99FEEF"/>
                </a:solidFill>
                <a:ln w="3820" cap="flat">
                  <a:noFill/>
                  <a:prstDash val="solid"/>
                  <a:miter/>
                </a:ln>
              </p:spPr>
              <p:txBody>
                <a:bodyPr rtlCol="0" anchor="ctr"/>
                <a:lstStyle/>
                <a:p>
                  <a:endParaRPr lang="en-GB"/>
                </a:p>
              </p:txBody>
            </p:sp>
            <p:sp>
              <p:nvSpPr>
                <p:cNvPr id="558" name="Free-form: Shape 557">
                  <a:extLst>
                    <a:ext uri="{FF2B5EF4-FFF2-40B4-BE49-F238E27FC236}">
                      <a16:creationId xmlns:a16="http://schemas.microsoft.com/office/drawing/2014/main" id="{067C2F2F-839F-BC90-4C43-6D152819746C}"/>
                    </a:ext>
                  </a:extLst>
                </p:cNvPr>
                <p:cNvSpPr/>
                <p:nvPr/>
              </p:nvSpPr>
              <p:spPr>
                <a:xfrm>
                  <a:off x="4375074" y="4479654"/>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59" name="Free-form: Shape 558">
                  <a:extLst>
                    <a:ext uri="{FF2B5EF4-FFF2-40B4-BE49-F238E27FC236}">
                      <a16:creationId xmlns:a16="http://schemas.microsoft.com/office/drawing/2014/main" id="{2297B114-6AA4-EC35-1706-58A17C2C178A}"/>
                    </a:ext>
                  </a:extLst>
                </p:cNvPr>
                <p:cNvSpPr/>
                <p:nvPr/>
              </p:nvSpPr>
              <p:spPr>
                <a:xfrm>
                  <a:off x="4236498" y="4560971"/>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60" name="Free-form: Shape 559">
                  <a:extLst>
                    <a:ext uri="{FF2B5EF4-FFF2-40B4-BE49-F238E27FC236}">
                      <a16:creationId xmlns:a16="http://schemas.microsoft.com/office/drawing/2014/main" id="{804A6F50-8AEC-1E3C-500F-D77B4B7123D1}"/>
                    </a:ext>
                  </a:extLst>
                </p:cNvPr>
                <p:cNvSpPr/>
                <p:nvPr/>
              </p:nvSpPr>
              <p:spPr>
                <a:xfrm>
                  <a:off x="3820811" y="4642288"/>
                  <a:ext cx="485185" cy="285144"/>
                </a:xfrm>
                <a:custGeom>
                  <a:avLst/>
                  <a:gdLst>
                    <a:gd name="connsiteX0" fmla="*/ 381493 w 485185"/>
                    <a:gd name="connsiteY0" fmla="*/ 0 h 285144"/>
                    <a:gd name="connsiteX1" fmla="*/ 0 w 485185"/>
                    <a:gd name="connsiteY1" fmla="*/ 223908 h 285144"/>
                    <a:gd name="connsiteX2" fmla="*/ 103692 w 485185"/>
                    <a:gd name="connsiteY2" fmla="*/ 285145 h 285144"/>
                    <a:gd name="connsiteX3" fmla="*/ 485185 w 485185"/>
                    <a:gd name="connsiteY3" fmla="*/ 61275 h 285144"/>
                    <a:gd name="connsiteX4" fmla="*/ 381493 w 485185"/>
                    <a:gd name="connsiteY4" fmla="*/ 0 h 28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85" h="285144">
                      <a:moveTo>
                        <a:pt x="381493" y="0"/>
                      </a:moveTo>
                      <a:lnTo>
                        <a:pt x="0" y="223908"/>
                      </a:lnTo>
                      <a:lnTo>
                        <a:pt x="103692" y="285145"/>
                      </a:lnTo>
                      <a:lnTo>
                        <a:pt x="485185" y="61275"/>
                      </a:lnTo>
                      <a:lnTo>
                        <a:pt x="381493" y="0"/>
                      </a:lnTo>
                      <a:close/>
                    </a:path>
                  </a:pathLst>
                </a:custGeom>
                <a:solidFill>
                  <a:srgbClr val="99FEEF"/>
                </a:solidFill>
                <a:ln w="3820" cap="flat">
                  <a:noFill/>
                  <a:prstDash val="solid"/>
                  <a:miter/>
                </a:ln>
              </p:spPr>
              <p:txBody>
                <a:bodyPr rtlCol="0" anchor="ctr"/>
                <a:lstStyle/>
                <a:p>
                  <a:endParaRPr lang="en-GB"/>
                </a:p>
              </p:txBody>
            </p:sp>
            <p:sp>
              <p:nvSpPr>
                <p:cNvPr id="561" name="Free-form: Shape 560">
                  <a:extLst>
                    <a:ext uri="{FF2B5EF4-FFF2-40B4-BE49-F238E27FC236}">
                      <a16:creationId xmlns:a16="http://schemas.microsoft.com/office/drawing/2014/main" id="{91399ACB-3605-9F68-9E0E-A26973A001FB}"/>
                    </a:ext>
                  </a:extLst>
                </p:cNvPr>
                <p:cNvSpPr/>
                <p:nvPr/>
              </p:nvSpPr>
              <p:spPr>
                <a:xfrm>
                  <a:off x="3682236" y="4886277"/>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62" name="Free-form: Shape 561">
                  <a:extLst>
                    <a:ext uri="{FF2B5EF4-FFF2-40B4-BE49-F238E27FC236}">
                      <a16:creationId xmlns:a16="http://schemas.microsoft.com/office/drawing/2014/main" id="{2F9C7227-0312-6569-434E-5804D443F169}"/>
                    </a:ext>
                  </a:extLst>
                </p:cNvPr>
                <p:cNvSpPr/>
                <p:nvPr/>
              </p:nvSpPr>
              <p:spPr>
                <a:xfrm>
                  <a:off x="3543661" y="4967594"/>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63" name="Free-form: Shape 562">
                  <a:extLst>
                    <a:ext uri="{FF2B5EF4-FFF2-40B4-BE49-F238E27FC236}">
                      <a16:creationId xmlns:a16="http://schemas.microsoft.com/office/drawing/2014/main" id="{68C2F2A8-ABF3-C0C3-E5BD-F0EA0F9A1102}"/>
                    </a:ext>
                  </a:extLst>
                </p:cNvPr>
                <p:cNvSpPr/>
                <p:nvPr/>
              </p:nvSpPr>
              <p:spPr>
                <a:xfrm>
                  <a:off x="3405085" y="5048910"/>
                  <a:ext cx="208073" cy="122510"/>
                </a:xfrm>
                <a:custGeom>
                  <a:avLst/>
                  <a:gdLst>
                    <a:gd name="connsiteX0" fmla="*/ 104381 w 208073"/>
                    <a:gd name="connsiteY0" fmla="*/ 0 h 122510"/>
                    <a:gd name="connsiteX1" fmla="*/ 0 w 208073"/>
                    <a:gd name="connsiteY1" fmla="*/ 61236 h 122510"/>
                    <a:gd name="connsiteX2" fmla="*/ 103692 w 208073"/>
                    <a:gd name="connsiteY2" fmla="*/ 122511 h 122510"/>
                    <a:gd name="connsiteX3" fmla="*/ 208073 w 208073"/>
                    <a:gd name="connsiteY3" fmla="*/ 61236 h 122510"/>
                    <a:gd name="connsiteX4" fmla="*/ 104381 w 208073"/>
                    <a:gd name="connsiteY4" fmla="*/ 0 h 12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73" h="122510">
                      <a:moveTo>
                        <a:pt x="104381" y="0"/>
                      </a:moveTo>
                      <a:lnTo>
                        <a:pt x="0" y="61236"/>
                      </a:lnTo>
                      <a:lnTo>
                        <a:pt x="103692" y="122511"/>
                      </a:lnTo>
                      <a:lnTo>
                        <a:pt x="208073" y="61236"/>
                      </a:lnTo>
                      <a:lnTo>
                        <a:pt x="104381" y="0"/>
                      </a:lnTo>
                      <a:close/>
                    </a:path>
                  </a:pathLst>
                </a:custGeom>
                <a:solidFill>
                  <a:srgbClr val="99FEEF"/>
                </a:solidFill>
                <a:ln w="3820" cap="flat">
                  <a:noFill/>
                  <a:prstDash val="solid"/>
                  <a:miter/>
                </a:ln>
              </p:spPr>
              <p:txBody>
                <a:bodyPr rtlCol="0" anchor="ctr"/>
                <a:lstStyle/>
                <a:p>
                  <a:endParaRPr lang="en-GB"/>
                </a:p>
              </p:txBody>
            </p:sp>
            <p:sp>
              <p:nvSpPr>
                <p:cNvPr id="564" name="Free-form: Shape 563">
                  <a:extLst>
                    <a:ext uri="{FF2B5EF4-FFF2-40B4-BE49-F238E27FC236}">
                      <a16:creationId xmlns:a16="http://schemas.microsoft.com/office/drawing/2014/main" id="{DB164121-52E5-8ED3-2E4C-B0AD86E8488A}"/>
                    </a:ext>
                  </a:extLst>
                </p:cNvPr>
                <p:cNvSpPr/>
                <p:nvPr/>
              </p:nvSpPr>
              <p:spPr>
                <a:xfrm>
                  <a:off x="3214798" y="5130227"/>
                  <a:ext cx="259785" cy="152880"/>
                </a:xfrm>
                <a:custGeom>
                  <a:avLst/>
                  <a:gdLst>
                    <a:gd name="connsiteX0" fmla="*/ 156093 w 259785"/>
                    <a:gd name="connsiteY0" fmla="*/ 0 h 152880"/>
                    <a:gd name="connsiteX1" fmla="*/ 0 w 259785"/>
                    <a:gd name="connsiteY1" fmla="*/ 91606 h 152880"/>
                    <a:gd name="connsiteX2" fmla="*/ 103692 w 259785"/>
                    <a:gd name="connsiteY2" fmla="*/ 152880 h 152880"/>
                    <a:gd name="connsiteX3" fmla="*/ 259786 w 259785"/>
                    <a:gd name="connsiteY3" fmla="*/ 61275 h 152880"/>
                    <a:gd name="connsiteX4" fmla="*/ 156093 w 259785"/>
                    <a:gd name="connsiteY4" fmla="*/ 0 h 15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85" h="152880">
                      <a:moveTo>
                        <a:pt x="156093" y="0"/>
                      </a:moveTo>
                      <a:lnTo>
                        <a:pt x="0" y="91606"/>
                      </a:lnTo>
                      <a:lnTo>
                        <a:pt x="103692" y="152880"/>
                      </a:lnTo>
                      <a:lnTo>
                        <a:pt x="259786" y="61275"/>
                      </a:lnTo>
                      <a:lnTo>
                        <a:pt x="156093" y="0"/>
                      </a:lnTo>
                      <a:close/>
                    </a:path>
                  </a:pathLst>
                </a:custGeom>
                <a:solidFill>
                  <a:srgbClr val="99FEEF"/>
                </a:solidFill>
                <a:ln w="3820" cap="flat">
                  <a:noFill/>
                  <a:prstDash val="solid"/>
                  <a:miter/>
                </a:ln>
              </p:spPr>
              <p:txBody>
                <a:bodyPr rtlCol="0" anchor="ctr"/>
                <a:lstStyle/>
                <a:p>
                  <a:endParaRPr lang="en-GB"/>
                </a:p>
              </p:txBody>
            </p:sp>
          </p:grpSp>
        </p:grpSp>
        <p:sp>
          <p:nvSpPr>
            <p:cNvPr id="565" name="Free-form: Shape 564">
              <a:extLst>
                <a:ext uri="{FF2B5EF4-FFF2-40B4-BE49-F238E27FC236}">
                  <a16:creationId xmlns:a16="http://schemas.microsoft.com/office/drawing/2014/main" id="{60AB0F61-D798-04B8-93E0-A73E6AC1F506}"/>
                </a:ext>
              </a:extLst>
            </p:cNvPr>
            <p:cNvSpPr/>
            <p:nvPr/>
          </p:nvSpPr>
          <p:spPr>
            <a:xfrm>
              <a:off x="4033245" y="4643627"/>
              <a:ext cx="853750" cy="502282"/>
            </a:xfrm>
            <a:custGeom>
              <a:avLst/>
              <a:gdLst>
                <a:gd name="connsiteX0" fmla="*/ 530204 w 853750"/>
                <a:gd name="connsiteY0" fmla="*/ 0 h 502282"/>
                <a:gd name="connsiteX1" fmla="*/ 0 w 853750"/>
                <a:gd name="connsiteY1" fmla="*/ 311153 h 502282"/>
                <a:gd name="connsiteX2" fmla="*/ 323508 w 853750"/>
                <a:gd name="connsiteY2" fmla="*/ 502282 h 502282"/>
                <a:gd name="connsiteX3" fmla="*/ 853750 w 853750"/>
                <a:gd name="connsiteY3" fmla="*/ 191091 h 502282"/>
                <a:gd name="connsiteX4" fmla="*/ 530204 w 853750"/>
                <a:gd name="connsiteY4" fmla="*/ 0 h 502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750" h="502282">
                  <a:moveTo>
                    <a:pt x="530204" y="0"/>
                  </a:moveTo>
                  <a:lnTo>
                    <a:pt x="0" y="311153"/>
                  </a:lnTo>
                  <a:lnTo>
                    <a:pt x="323508" y="502282"/>
                  </a:lnTo>
                  <a:lnTo>
                    <a:pt x="853750" y="191091"/>
                  </a:lnTo>
                  <a:lnTo>
                    <a:pt x="530204" y="0"/>
                  </a:lnTo>
                  <a:close/>
                </a:path>
              </a:pathLst>
            </a:custGeom>
            <a:solidFill>
              <a:srgbClr val="007F6B"/>
            </a:solidFill>
            <a:ln w="3820" cap="flat">
              <a:noFill/>
              <a:prstDash val="solid"/>
              <a:miter/>
            </a:ln>
          </p:spPr>
          <p:txBody>
            <a:bodyPr rtlCol="0" anchor="ctr"/>
            <a:lstStyle/>
            <a:p>
              <a:endParaRPr lang="en-GB"/>
            </a:p>
          </p:txBody>
        </p:sp>
        <p:grpSp>
          <p:nvGrpSpPr>
            <p:cNvPr id="566" name="Graphic 3">
              <a:extLst>
                <a:ext uri="{FF2B5EF4-FFF2-40B4-BE49-F238E27FC236}">
                  <a16:creationId xmlns:a16="http://schemas.microsoft.com/office/drawing/2014/main" id="{23532DE5-FC77-2E2C-9503-D95CAC180C16}"/>
                </a:ext>
              </a:extLst>
            </p:cNvPr>
            <p:cNvGrpSpPr/>
            <p:nvPr/>
          </p:nvGrpSpPr>
          <p:grpSpPr>
            <a:xfrm>
              <a:off x="2248175" y="1919721"/>
              <a:ext cx="2368363" cy="3078229"/>
              <a:chOff x="2248175" y="1919721"/>
              <a:chExt cx="2368363" cy="3078229"/>
            </a:xfrm>
          </p:grpSpPr>
          <p:grpSp>
            <p:nvGrpSpPr>
              <p:cNvPr id="567" name="Graphic 3">
                <a:extLst>
                  <a:ext uri="{FF2B5EF4-FFF2-40B4-BE49-F238E27FC236}">
                    <a16:creationId xmlns:a16="http://schemas.microsoft.com/office/drawing/2014/main" id="{DD682F65-1CBC-8AC1-DF57-0C7B8D3872BF}"/>
                  </a:ext>
                </a:extLst>
              </p:cNvPr>
              <p:cNvGrpSpPr/>
              <p:nvPr/>
            </p:nvGrpSpPr>
            <p:grpSpPr>
              <a:xfrm>
                <a:off x="2248175" y="1919721"/>
                <a:ext cx="2368363" cy="3078229"/>
                <a:chOff x="2248175" y="1919721"/>
                <a:chExt cx="2368363" cy="3078229"/>
              </a:xfrm>
            </p:grpSpPr>
            <p:sp>
              <p:nvSpPr>
                <p:cNvPr id="568" name="Free-form: Shape 567">
                  <a:extLst>
                    <a:ext uri="{FF2B5EF4-FFF2-40B4-BE49-F238E27FC236}">
                      <a16:creationId xmlns:a16="http://schemas.microsoft.com/office/drawing/2014/main" id="{A8506F3E-A76A-BD87-AB07-640C8E4C69CA}"/>
                    </a:ext>
                  </a:extLst>
                </p:cNvPr>
                <p:cNvSpPr/>
                <p:nvPr/>
              </p:nvSpPr>
              <p:spPr>
                <a:xfrm>
                  <a:off x="2248175" y="1919721"/>
                  <a:ext cx="2347287" cy="3074340"/>
                </a:xfrm>
                <a:custGeom>
                  <a:avLst/>
                  <a:gdLst>
                    <a:gd name="connsiteX0" fmla="*/ 98108 w 2347287"/>
                    <a:gd name="connsiteY0" fmla="*/ 1328247 h 3074340"/>
                    <a:gd name="connsiteX1" fmla="*/ 2306974 w 2347287"/>
                    <a:gd name="connsiteY1" fmla="*/ 31920 h 3074340"/>
                    <a:gd name="connsiteX2" fmla="*/ 2347288 w 2347287"/>
                    <a:gd name="connsiteY2" fmla="*/ 27981 h 3074340"/>
                    <a:gd name="connsiteX3" fmla="*/ 2305712 w 2347287"/>
                    <a:gd name="connsiteY3" fmla="*/ 3922 h 3074340"/>
                    <a:gd name="connsiteX4" fmla="*/ 2265397 w 2347287"/>
                    <a:gd name="connsiteY4" fmla="*/ 7862 h 3074340"/>
                    <a:gd name="connsiteX5" fmla="*/ 56532 w 2347287"/>
                    <a:gd name="connsiteY5" fmla="*/ 1304227 h 3074340"/>
                    <a:gd name="connsiteX6" fmla="*/ 0 w 2347287"/>
                    <a:gd name="connsiteY6" fmla="*/ 1403788 h 3074340"/>
                    <a:gd name="connsiteX7" fmla="*/ 4475 w 2347287"/>
                    <a:gd name="connsiteY7" fmla="*/ 3013334 h 3074340"/>
                    <a:gd name="connsiteX8" fmla="*/ 21075 w 2347287"/>
                    <a:gd name="connsiteY8" fmla="*/ 3050282 h 3074340"/>
                    <a:gd name="connsiteX9" fmla="*/ 55040 w 2347287"/>
                    <a:gd name="connsiteY9" fmla="*/ 3069827 h 3074340"/>
                    <a:gd name="connsiteX10" fmla="*/ 62690 w 2347287"/>
                    <a:gd name="connsiteY10" fmla="*/ 3074341 h 3074340"/>
                    <a:gd name="connsiteX11" fmla="*/ 46090 w 2347287"/>
                    <a:gd name="connsiteY11" fmla="*/ 3037392 h 3074340"/>
                    <a:gd name="connsiteX12" fmla="*/ 41615 w 2347287"/>
                    <a:gd name="connsiteY12" fmla="*/ 1427847 h 3074340"/>
                    <a:gd name="connsiteX13" fmla="*/ 98147 w 2347287"/>
                    <a:gd name="connsiteY13" fmla="*/ 1328285 h 307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7287" h="3074340">
                      <a:moveTo>
                        <a:pt x="98108" y="1328247"/>
                      </a:moveTo>
                      <a:lnTo>
                        <a:pt x="2306974" y="31920"/>
                      </a:lnTo>
                      <a:cubicBezTo>
                        <a:pt x="2322694" y="22702"/>
                        <a:pt x="2336961" y="21861"/>
                        <a:pt x="2347288" y="27981"/>
                      </a:cubicBezTo>
                      <a:cubicBezTo>
                        <a:pt x="2321814" y="12911"/>
                        <a:pt x="2331185" y="18992"/>
                        <a:pt x="2305712" y="3922"/>
                      </a:cubicBezTo>
                      <a:cubicBezTo>
                        <a:pt x="2295384" y="-2198"/>
                        <a:pt x="2281079" y="-1356"/>
                        <a:pt x="2265397" y="7862"/>
                      </a:cubicBezTo>
                      <a:lnTo>
                        <a:pt x="56532" y="1304227"/>
                      </a:lnTo>
                      <a:cubicBezTo>
                        <a:pt x="25321" y="1322510"/>
                        <a:pt x="-114" y="1367299"/>
                        <a:pt x="0" y="1403788"/>
                      </a:cubicBezTo>
                      <a:lnTo>
                        <a:pt x="4475" y="3013334"/>
                      </a:lnTo>
                      <a:cubicBezTo>
                        <a:pt x="4514" y="3031463"/>
                        <a:pt x="10901" y="3044277"/>
                        <a:pt x="21075" y="3050282"/>
                      </a:cubicBezTo>
                      <a:cubicBezTo>
                        <a:pt x="43986" y="3063822"/>
                        <a:pt x="32091" y="3056287"/>
                        <a:pt x="55040" y="3069827"/>
                      </a:cubicBezTo>
                      <a:cubicBezTo>
                        <a:pt x="57335" y="3071166"/>
                        <a:pt x="60395" y="3072963"/>
                        <a:pt x="62690" y="3074341"/>
                      </a:cubicBezTo>
                      <a:cubicBezTo>
                        <a:pt x="52478" y="3068297"/>
                        <a:pt x="46128" y="3055522"/>
                        <a:pt x="46090" y="3037392"/>
                      </a:cubicBezTo>
                      <a:lnTo>
                        <a:pt x="41615" y="1427847"/>
                      </a:lnTo>
                      <a:cubicBezTo>
                        <a:pt x="41500" y="1391357"/>
                        <a:pt x="66936" y="1346568"/>
                        <a:pt x="98147" y="1328285"/>
                      </a:cubicBezTo>
                      <a:close/>
                    </a:path>
                  </a:pathLst>
                </a:custGeom>
                <a:solidFill>
                  <a:srgbClr val="00BFA1"/>
                </a:solidFill>
                <a:ln w="3820" cap="flat">
                  <a:noFill/>
                  <a:prstDash val="solid"/>
                  <a:miter/>
                </a:ln>
              </p:spPr>
              <p:txBody>
                <a:bodyPr rtlCol="0" anchor="ctr"/>
                <a:lstStyle/>
                <a:p>
                  <a:endParaRPr lang="en-GB"/>
                </a:p>
              </p:txBody>
            </p:sp>
            <p:sp>
              <p:nvSpPr>
                <p:cNvPr id="569" name="Free-form: Shape 568">
                  <a:extLst>
                    <a:ext uri="{FF2B5EF4-FFF2-40B4-BE49-F238E27FC236}">
                      <a16:creationId xmlns:a16="http://schemas.microsoft.com/office/drawing/2014/main" id="{F46E1961-B0AF-F0F7-88DB-44C8CBDAC983}"/>
                    </a:ext>
                  </a:extLst>
                </p:cNvPr>
                <p:cNvSpPr/>
                <p:nvPr/>
              </p:nvSpPr>
              <p:spPr>
                <a:xfrm>
                  <a:off x="2289752" y="1943819"/>
                  <a:ext cx="2326786" cy="3054132"/>
                </a:xfrm>
                <a:custGeom>
                  <a:avLst/>
                  <a:gdLst>
                    <a:gd name="connsiteX0" fmla="*/ 61390 w 2326786"/>
                    <a:gd name="connsiteY0" fmla="*/ 3046304 h 3054132"/>
                    <a:gd name="connsiteX1" fmla="*/ 2273659 w 2326786"/>
                    <a:gd name="connsiteY1" fmla="*/ 1754950 h 3054132"/>
                    <a:gd name="connsiteX2" fmla="*/ 2326787 w 2326786"/>
                    <a:gd name="connsiteY2" fmla="*/ 1650377 h 3054132"/>
                    <a:gd name="connsiteX3" fmla="*/ 2322312 w 2326786"/>
                    <a:gd name="connsiteY3" fmla="*/ 40832 h 3054132"/>
                    <a:gd name="connsiteX4" fmla="*/ 2265397 w 2326786"/>
                    <a:gd name="connsiteY4" fmla="*/ 7861 h 3054132"/>
                    <a:gd name="connsiteX5" fmla="*/ 56532 w 2326786"/>
                    <a:gd name="connsiteY5" fmla="*/ 1304150 h 3054132"/>
                    <a:gd name="connsiteX6" fmla="*/ 0 w 2326786"/>
                    <a:gd name="connsiteY6" fmla="*/ 1403711 h 3054132"/>
                    <a:gd name="connsiteX7" fmla="*/ 4475 w 2326786"/>
                    <a:gd name="connsiteY7" fmla="*/ 3013257 h 3054132"/>
                    <a:gd name="connsiteX8" fmla="*/ 61390 w 2326786"/>
                    <a:gd name="connsiteY8" fmla="*/ 3046304 h 305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786" h="3054132">
                      <a:moveTo>
                        <a:pt x="61390" y="3046304"/>
                      </a:moveTo>
                      <a:lnTo>
                        <a:pt x="2273659" y="1754950"/>
                      </a:lnTo>
                      <a:cubicBezTo>
                        <a:pt x="2304870" y="1736628"/>
                        <a:pt x="2326901" y="1686867"/>
                        <a:pt x="2326787" y="1650377"/>
                      </a:cubicBezTo>
                      <a:lnTo>
                        <a:pt x="2322312" y="40832"/>
                      </a:lnTo>
                      <a:cubicBezTo>
                        <a:pt x="2322197" y="4343"/>
                        <a:pt x="2296570" y="-10460"/>
                        <a:pt x="2265397" y="7861"/>
                      </a:cubicBezTo>
                      <a:lnTo>
                        <a:pt x="56532" y="1304150"/>
                      </a:lnTo>
                      <a:cubicBezTo>
                        <a:pt x="25321" y="1322471"/>
                        <a:pt x="-114" y="1367260"/>
                        <a:pt x="0" y="1403711"/>
                      </a:cubicBezTo>
                      <a:lnTo>
                        <a:pt x="4475" y="3013257"/>
                      </a:lnTo>
                      <a:cubicBezTo>
                        <a:pt x="4590" y="3049746"/>
                        <a:pt x="30179" y="3064587"/>
                        <a:pt x="61390" y="3046304"/>
                      </a:cubicBezTo>
                      <a:close/>
                    </a:path>
                  </a:pathLst>
                </a:custGeom>
                <a:solidFill>
                  <a:srgbClr val="99FEEF"/>
                </a:solidFill>
                <a:ln w="3820" cap="flat">
                  <a:noFill/>
                  <a:prstDash val="solid"/>
                  <a:miter/>
                </a:ln>
              </p:spPr>
              <p:txBody>
                <a:bodyPr rtlCol="0" anchor="ctr"/>
                <a:lstStyle/>
                <a:p>
                  <a:endParaRPr lang="en-GB"/>
                </a:p>
              </p:txBody>
            </p:sp>
          </p:grpSp>
          <p:grpSp>
            <p:nvGrpSpPr>
              <p:cNvPr id="570" name="Graphic 3">
                <a:extLst>
                  <a:ext uri="{FF2B5EF4-FFF2-40B4-BE49-F238E27FC236}">
                    <a16:creationId xmlns:a16="http://schemas.microsoft.com/office/drawing/2014/main" id="{20DF2635-D6C6-3D93-3FC0-8BC77A172C32}"/>
                  </a:ext>
                </a:extLst>
              </p:cNvPr>
              <p:cNvGrpSpPr/>
              <p:nvPr/>
            </p:nvGrpSpPr>
            <p:grpSpPr>
              <a:xfrm>
                <a:off x="2370801" y="2040876"/>
                <a:ext cx="2197237" cy="2860011"/>
                <a:chOff x="2370801" y="2040876"/>
                <a:chExt cx="2197237" cy="2860011"/>
              </a:xfrm>
            </p:grpSpPr>
            <p:sp>
              <p:nvSpPr>
                <p:cNvPr id="571" name="Free-form: Shape 570">
                  <a:extLst>
                    <a:ext uri="{FF2B5EF4-FFF2-40B4-BE49-F238E27FC236}">
                      <a16:creationId xmlns:a16="http://schemas.microsoft.com/office/drawing/2014/main" id="{AE963C97-6BED-5938-1960-7AB5B9B9C629}"/>
                    </a:ext>
                  </a:extLst>
                </p:cNvPr>
                <p:cNvSpPr/>
                <p:nvPr/>
              </p:nvSpPr>
              <p:spPr>
                <a:xfrm>
                  <a:off x="2370801" y="2040876"/>
                  <a:ext cx="2197237" cy="2860011"/>
                </a:xfrm>
                <a:custGeom>
                  <a:avLst/>
                  <a:gdLst>
                    <a:gd name="connsiteX0" fmla="*/ 2192839 w 2197237"/>
                    <a:gd name="connsiteY0" fmla="*/ 0 h 2860011"/>
                    <a:gd name="connsiteX1" fmla="*/ 0 w 2197237"/>
                    <a:gd name="connsiteY1" fmla="*/ 1286917 h 2860011"/>
                    <a:gd name="connsiteX2" fmla="*/ 4399 w 2197237"/>
                    <a:gd name="connsiteY2" fmla="*/ 2860012 h 2860011"/>
                    <a:gd name="connsiteX3" fmla="*/ 2197238 w 2197237"/>
                    <a:gd name="connsiteY3" fmla="*/ 1573094 h 2860011"/>
                    <a:gd name="connsiteX4" fmla="*/ 2192839 w 2197237"/>
                    <a:gd name="connsiteY4" fmla="*/ 0 h 2860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37" h="2860011">
                      <a:moveTo>
                        <a:pt x="2192839" y="0"/>
                      </a:moveTo>
                      <a:lnTo>
                        <a:pt x="0" y="1286917"/>
                      </a:lnTo>
                      <a:lnTo>
                        <a:pt x="4399" y="2860012"/>
                      </a:lnTo>
                      <a:lnTo>
                        <a:pt x="2197238" y="1573094"/>
                      </a:lnTo>
                      <a:lnTo>
                        <a:pt x="2192839" y="0"/>
                      </a:lnTo>
                      <a:close/>
                    </a:path>
                  </a:pathLst>
                </a:custGeom>
                <a:solidFill>
                  <a:srgbClr val="007F6B"/>
                </a:solidFill>
                <a:ln w="3820" cap="flat">
                  <a:noFill/>
                  <a:prstDash val="solid"/>
                  <a:miter/>
                </a:ln>
              </p:spPr>
              <p:txBody>
                <a:bodyPr rtlCol="0" anchor="ctr"/>
                <a:lstStyle/>
                <a:p>
                  <a:endParaRPr lang="en-GB"/>
                </a:p>
              </p:txBody>
            </p:sp>
            <p:sp>
              <p:nvSpPr>
                <p:cNvPr id="572" name="Free-form: Shape 571">
                  <a:extLst>
                    <a:ext uri="{FF2B5EF4-FFF2-40B4-BE49-F238E27FC236}">
                      <a16:creationId xmlns:a16="http://schemas.microsoft.com/office/drawing/2014/main" id="{6E8E3C13-FA33-14A0-6FD3-B199722DF7E9}"/>
                    </a:ext>
                  </a:extLst>
                </p:cNvPr>
                <p:cNvSpPr/>
                <p:nvPr/>
              </p:nvSpPr>
              <p:spPr>
                <a:xfrm>
                  <a:off x="2414481" y="2107964"/>
                  <a:ext cx="2120051" cy="2728512"/>
                </a:xfrm>
                <a:custGeom>
                  <a:avLst/>
                  <a:gdLst>
                    <a:gd name="connsiteX0" fmla="*/ 2115806 w 2120051"/>
                    <a:gd name="connsiteY0" fmla="*/ 0 h 2728512"/>
                    <a:gd name="connsiteX1" fmla="*/ 0 w 2120051"/>
                    <a:gd name="connsiteY1" fmla="*/ 1248018 h 2728512"/>
                    <a:gd name="connsiteX2" fmla="*/ 4246 w 2120051"/>
                    <a:gd name="connsiteY2" fmla="*/ 2728513 h 2728512"/>
                    <a:gd name="connsiteX3" fmla="*/ 2120052 w 2120051"/>
                    <a:gd name="connsiteY3" fmla="*/ 1480494 h 2728512"/>
                    <a:gd name="connsiteX4" fmla="*/ 2115806 w 2120051"/>
                    <a:gd name="connsiteY4" fmla="*/ 0 h 272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051" h="2728512">
                      <a:moveTo>
                        <a:pt x="2115806" y="0"/>
                      </a:moveTo>
                      <a:lnTo>
                        <a:pt x="0" y="1248018"/>
                      </a:lnTo>
                      <a:lnTo>
                        <a:pt x="4246" y="2728513"/>
                      </a:lnTo>
                      <a:lnTo>
                        <a:pt x="2120052" y="1480494"/>
                      </a:lnTo>
                      <a:lnTo>
                        <a:pt x="2115806" y="0"/>
                      </a:lnTo>
                      <a:close/>
                    </a:path>
                  </a:pathLst>
                </a:custGeom>
                <a:solidFill>
                  <a:srgbClr val="43486F"/>
                </a:solidFill>
                <a:ln w="3820" cap="flat">
                  <a:noFill/>
                  <a:prstDash val="solid"/>
                  <a:miter/>
                </a:ln>
              </p:spPr>
              <p:txBody>
                <a:bodyPr rtlCol="0" anchor="ctr"/>
                <a:lstStyle/>
                <a:p>
                  <a:endParaRPr lang="en-GB"/>
                </a:p>
              </p:txBody>
            </p:sp>
          </p:grpSp>
        </p:grpSp>
      </p:grpSp>
      <p:grpSp>
        <p:nvGrpSpPr>
          <p:cNvPr id="573" name="Graphic 3">
            <a:extLst>
              <a:ext uri="{FF2B5EF4-FFF2-40B4-BE49-F238E27FC236}">
                <a16:creationId xmlns:a16="http://schemas.microsoft.com/office/drawing/2014/main" id="{F53A501B-6E61-53C0-7A88-B14FBA2337F9}"/>
              </a:ext>
            </a:extLst>
          </p:cNvPr>
          <p:cNvGrpSpPr/>
          <p:nvPr/>
        </p:nvGrpSpPr>
        <p:grpSpPr>
          <a:xfrm>
            <a:off x="6542373" y="3029893"/>
            <a:ext cx="3988356" cy="2534075"/>
            <a:chOff x="4867870" y="3029893"/>
            <a:chExt cx="3988356" cy="2534075"/>
          </a:xfrm>
        </p:grpSpPr>
        <p:grpSp>
          <p:nvGrpSpPr>
            <p:cNvPr id="574" name="Graphic 3">
              <a:extLst>
                <a:ext uri="{FF2B5EF4-FFF2-40B4-BE49-F238E27FC236}">
                  <a16:creationId xmlns:a16="http://schemas.microsoft.com/office/drawing/2014/main" id="{7C7D860A-C547-ADB7-65A5-37B1CB06812F}"/>
                </a:ext>
              </a:extLst>
            </p:cNvPr>
            <p:cNvGrpSpPr/>
            <p:nvPr/>
          </p:nvGrpSpPr>
          <p:grpSpPr>
            <a:xfrm>
              <a:off x="4867870" y="3256874"/>
              <a:ext cx="3988356" cy="2307094"/>
              <a:chOff x="4867870" y="3256874"/>
              <a:chExt cx="3988356" cy="2307094"/>
            </a:xfrm>
          </p:grpSpPr>
          <p:sp>
            <p:nvSpPr>
              <p:cNvPr id="575" name="Free-form: Shape 574">
                <a:extLst>
                  <a:ext uri="{FF2B5EF4-FFF2-40B4-BE49-F238E27FC236}">
                    <a16:creationId xmlns:a16="http://schemas.microsoft.com/office/drawing/2014/main" id="{C9CEF910-8130-A7CD-BBA6-DC6276B2CCFC}"/>
                  </a:ext>
                </a:extLst>
              </p:cNvPr>
              <p:cNvSpPr/>
              <p:nvPr/>
            </p:nvSpPr>
            <p:spPr>
              <a:xfrm>
                <a:off x="4867870" y="3273442"/>
                <a:ext cx="1452304" cy="814315"/>
              </a:xfrm>
              <a:custGeom>
                <a:avLst/>
                <a:gdLst>
                  <a:gd name="connsiteX0" fmla="*/ 1282672 w 1452304"/>
                  <a:gd name="connsiteY0" fmla="*/ 0 h 814315"/>
                  <a:gd name="connsiteX1" fmla="*/ 0 w 1452304"/>
                  <a:gd name="connsiteY1" fmla="*/ 379274 h 814315"/>
                  <a:gd name="connsiteX2" fmla="*/ 753500 w 1452304"/>
                  <a:gd name="connsiteY2" fmla="*/ 814316 h 814315"/>
                  <a:gd name="connsiteX3" fmla="*/ 1452305 w 1452304"/>
                  <a:gd name="connsiteY3" fmla="*/ 607734 h 814315"/>
                  <a:gd name="connsiteX4" fmla="*/ 1282710 w 1452304"/>
                  <a:gd name="connsiteY4" fmla="*/ 0 h 81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304" h="814315">
                    <a:moveTo>
                      <a:pt x="1282672" y="0"/>
                    </a:moveTo>
                    <a:cubicBezTo>
                      <a:pt x="812595" y="42915"/>
                      <a:pt x="361298" y="169327"/>
                      <a:pt x="0" y="379274"/>
                    </a:cubicBezTo>
                    <a:lnTo>
                      <a:pt x="753500" y="814316"/>
                    </a:lnTo>
                    <a:cubicBezTo>
                      <a:pt x="950328" y="699952"/>
                      <a:pt x="1196192" y="631104"/>
                      <a:pt x="1452305" y="607734"/>
                    </a:cubicBezTo>
                    <a:lnTo>
                      <a:pt x="1282710" y="0"/>
                    </a:lnTo>
                    <a:close/>
                  </a:path>
                </a:pathLst>
              </a:custGeom>
              <a:solidFill>
                <a:srgbClr val="65FF80"/>
              </a:solidFill>
              <a:ln w="3820" cap="flat">
                <a:noFill/>
                <a:prstDash val="solid"/>
                <a:miter/>
              </a:ln>
            </p:spPr>
            <p:txBody>
              <a:bodyPr rtlCol="0" anchor="ctr"/>
              <a:lstStyle/>
              <a:p>
                <a:endParaRPr lang="en-GB"/>
              </a:p>
            </p:txBody>
          </p:sp>
          <p:sp>
            <p:nvSpPr>
              <p:cNvPr id="576" name="Free-form: Shape 575">
                <a:extLst>
                  <a:ext uri="{FF2B5EF4-FFF2-40B4-BE49-F238E27FC236}">
                    <a16:creationId xmlns:a16="http://schemas.microsoft.com/office/drawing/2014/main" id="{1B62A49F-B375-C4C7-92F5-154940A5A69F}"/>
                  </a:ext>
                </a:extLst>
              </p:cNvPr>
              <p:cNvSpPr/>
              <p:nvPr/>
            </p:nvSpPr>
            <p:spPr>
              <a:xfrm>
                <a:off x="6150542" y="3256874"/>
                <a:ext cx="1425263" cy="695330"/>
              </a:xfrm>
              <a:custGeom>
                <a:avLst/>
                <a:gdLst>
                  <a:gd name="connsiteX0" fmla="*/ 945968 w 1425263"/>
                  <a:gd name="connsiteY0" fmla="*/ 695330 h 695330"/>
                  <a:gd name="connsiteX1" fmla="*/ 1425263 w 1425263"/>
                  <a:gd name="connsiteY1" fmla="*/ 146958 h 695330"/>
                  <a:gd name="connsiteX2" fmla="*/ 0 w 1425263"/>
                  <a:gd name="connsiteY2" fmla="*/ 16568 h 695330"/>
                  <a:gd name="connsiteX3" fmla="*/ 169595 w 1425263"/>
                  <a:gd name="connsiteY3" fmla="*/ 624302 h 695330"/>
                  <a:gd name="connsiteX4" fmla="*/ 945968 w 1425263"/>
                  <a:gd name="connsiteY4" fmla="*/ 695330 h 69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263" h="695330">
                    <a:moveTo>
                      <a:pt x="945968" y="695330"/>
                    </a:moveTo>
                    <a:lnTo>
                      <a:pt x="1425263" y="146958"/>
                    </a:lnTo>
                    <a:cubicBezTo>
                      <a:pt x="981386" y="16109"/>
                      <a:pt x="480863" y="-27380"/>
                      <a:pt x="0" y="16568"/>
                    </a:cubicBezTo>
                    <a:lnTo>
                      <a:pt x="169595" y="624302"/>
                    </a:lnTo>
                    <a:cubicBezTo>
                      <a:pt x="431560" y="600397"/>
                      <a:pt x="704159" y="624073"/>
                      <a:pt x="945968" y="695330"/>
                    </a:cubicBezTo>
                    <a:close/>
                  </a:path>
                </a:pathLst>
              </a:custGeom>
              <a:solidFill>
                <a:srgbClr val="CCFFF7"/>
              </a:solidFill>
              <a:ln w="3820" cap="flat">
                <a:noFill/>
                <a:prstDash val="solid"/>
                <a:miter/>
              </a:ln>
            </p:spPr>
            <p:txBody>
              <a:bodyPr rtlCol="0" anchor="ctr"/>
              <a:lstStyle/>
              <a:p>
                <a:endParaRPr lang="en-GB"/>
              </a:p>
            </p:txBody>
          </p:sp>
          <p:sp>
            <p:nvSpPr>
              <p:cNvPr id="577" name="Free-form: Shape 576">
                <a:extLst>
                  <a:ext uri="{FF2B5EF4-FFF2-40B4-BE49-F238E27FC236}">
                    <a16:creationId xmlns:a16="http://schemas.microsoft.com/office/drawing/2014/main" id="{D2E0AF9D-7956-75E7-1660-03248CBA05EE}"/>
                  </a:ext>
                </a:extLst>
              </p:cNvPr>
              <p:cNvSpPr/>
              <p:nvPr/>
            </p:nvSpPr>
            <p:spPr>
              <a:xfrm>
                <a:off x="7424723" y="4723490"/>
                <a:ext cx="1404111" cy="840478"/>
              </a:xfrm>
              <a:custGeom>
                <a:avLst/>
                <a:gdLst>
                  <a:gd name="connsiteX0" fmla="*/ 1404111 w 1404111"/>
                  <a:gd name="connsiteY0" fmla="*/ 96272 h 840478"/>
                  <a:gd name="connsiteX1" fmla="*/ 354336 w 1404111"/>
                  <a:gd name="connsiteY1" fmla="*/ 0 h 840478"/>
                  <a:gd name="connsiteX2" fmla="*/ 0 w 1404111"/>
                  <a:gd name="connsiteY2" fmla="*/ 405437 h 840478"/>
                  <a:gd name="connsiteX3" fmla="*/ 753500 w 1404111"/>
                  <a:gd name="connsiteY3" fmla="*/ 840478 h 840478"/>
                  <a:gd name="connsiteX4" fmla="*/ 1404111 w 1404111"/>
                  <a:gd name="connsiteY4" fmla="*/ 96272 h 84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1" h="840478">
                    <a:moveTo>
                      <a:pt x="1404111" y="96272"/>
                    </a:moveTo>
                    <a:lnTo>
                      <a:pt x="354336" y="0"/>
                    </a:lnTo>
                    <a:cubicBezTo>
                      <a:pt x="314825" y="148405"/>
                      <a:pt x="196828" y="291073"/>
                      <a:pt x="0" y="405437"/>
                    </a:cubicBezTo>
                    <a:lnTo>
                      <a:pt x="753500" y="840478"/>
                    </a:lnTo>
                    <a:cubicBezTo>
                      <a:pt x="1114798" y="630531"/>
                      <a:pt x="1331554" y="368680"/>
                      <a:pt x="1404111" y="96272"/>
                    </a:cubicBezTo>
                    <a:close/>
                  </a:path>
                </a:pathLst>
              </a:custGeom>
              <a:solidFill>
                <a:srgbClr val="7F7F7F"/>
              </a:solidFill>
              <a:ln w="3820" cap="flat">
                <a:noFill/>
                <a:prstDash val="solid"/>
                <a:miter/>
              </a:ln>
            </p:spPr>
            <p:txBody>
              <a:bodyPr rtlCol="0" anchor="ctr"/>
              <a:lstStyle/>
              <a:p>
                <a:endParaRPr lang="en-GB"/>
              </a:p>
            </p:txBody>
          </p:sp>
          <p:sp>
            <p:nvSpPr>
              <p:cNvPr id="578" name="Free-form: Shape 577">
                <a:extLst>
                  <a:ext uri="{FF2B5EF4-FFF2-40B4-BE49-F238E27FC236}">
                    <a16:creationId xmlns:a16="http://schemas.microsoft.com/office/drawing/2014/main" id="{F877C4CF-4C47-CDB1-A308-50472AEDA454}"/>
                  </a:ext>
                </a:extLst>
              </p:cNvPr>
              <p:cNvSpPr/>
              <p:nvPr/>
            </p:nvSpPr>
            <p:spPr>
              <a:xfrm>
                <a:off x="7653871" y="3994622"/>
                <a:ext cx="1202355" cy="825178"/>
              </a:xfrm>
              <a:custGeom>
                <a:avLst/>
                <a:gdLst>
                  <a:gd name="connsiteX0" fmla="*/ 1174963 w 1202355"/>
                  <a:gd name="connsiteY0" fmla="*/ 825140 h 825178"/>
                  <a:gd name="connsiteX1" fmla="*/ 945126 w 1202355"/>
                  <a:gd name="connsiteY1" fmla="*/ 0 h 825178"/>
                  <a:gd name="connsiteX2" fmla="*/ 0 w 1202355"/>
                  <a:gd name="connsiteY2" fmla="*/ 279445 h 825178"/>
                  <a:gd name="connsiteX3" fmla="*/ 125188 w 1202355"/>
                  <a:gd name="connsiteY3" fmla="*/ 728906 h 825178"/>
                  <a:gd name="connsiteX4" fmla="*/ 1174963 w 1202355"/>
                  <a:gd name="connsiteY4" fmla="*/ 825178 h 82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355" h="825178">
                    <a:moveTo>
                      <a:pt x="1174963" y="825140"/>
                    </a:moveTo>
                    <a:cubicBezTo>
                      <a:pt x="1249204" y="546460"/>
                      <a:pt x="1172515" y="256687"/>
                      <a:pt x="945126" y="0"/>
                    </a:cubicBezTo>
                    <a:lnTo>
                      <a:pt x="0" y="279445"/>
                    </a:lnTo>
                    <a:cubicBezTo>
                      <a:pt x="123887" y="419283"/>
                      <a:pt x="165617" y="577097"/>
                      <a:pt x="125188" y="728906"/>
                    </a:cubicBezTo>
                    <a:lnTo>
                      <a:pt x="1174963" y="825178"/>
                    </a:lnTo>
                    <a:close/>
                  </a:path>
                </a:pathLst>
              </a:custGeom>
              <a:solidFill>
                <a:srgbClr val="E3E4EE"/>
              </a:solidFill>
              <a:ln w="3820" cap="flat">
                <a:noFill/>
                <a:prstDash val="solid"/>
                <a:miter/>
              </a:ln>
            </p:spPr>
            <p:txBody>
              <a:bodyPr rtlCol="0" anchor="ctr"/>
              <a:lstStyle/>
              <a:p>
                <a:endParaRPr lang="en-GB"/>
              </a:p>
            </p:txBody>
          </p:sp>
          <p:sp>
            <p:nvSpPr>
              <p:cNvPr id="579" name="Free-form: Shape 578">
                <a:extLst>
                  <a:ext uri="{FF2B5EF4-FFF2-40B4-BE49-F238E27FC236}">
                    <a16:creationId xmlns:a16="http://schemas.microsoft.com/office/drawing/2014/main" id="{816B9925-66EE-4F0D-837A-962A4A063E12}"/>
                  </a:ext>
                </a:extLst>
              </p:cNvPr>
              <p:cNvSpPr/>
              <p:nvPr/>
            </p:nvSpPr>
            <p:spPr>
              <a:xfrm>
                <a:off x="7096434" y="3403793"/>
                <a:ext cx="1502563" cy="870235"/>
              </a:xfrm>
              <a:custGeom>
                <a:avLst/>
                <a:gdLst>
                  <a:gd name="connsiteX0" fmla="*/ 557437 w 1502563"/>
                  <a:gd name="connsiteY0" fmla="*/ 870236 h 870235"/>
                  <a:gd name="connsiteX1" fmla="*/ 1502564 w 1502563"/>
                  <a:gd name="connsiteY1" fmla="*/ 590790 h 870235"/>
                  <a:gd name="connsiteX2" fmla="*/ 1071003 w 1502563"/>
                  <a:gd name="connsiteY2" fmla="*/ 248885 h 870235"/>
                  <a:gd name="connsiteX3" fmla="*/ 479295 w 1502563"/>
                  <a:gd name="connsiteY3" fmla="*/ 0 h 870235"/>
                  <a:gd name="connsiteX4" fmla="*/ 0 w 1502563"/>
                  <a:gd name="connsiteY4" fmla="*/ 548373 h 870235"/>
                  <a:gd name="connsiteX5" fmla="*/ 322398 w 1502563"/>
                  <a:gd name="connsiteY5" fmla="*/ 683888 h 870235"/>
                  <a:gd name="connsiteX6" fmla="*/ 557399 w 1502563"/>
                  <a:gd name="connsiteY6" fmla="*/ 870198 h 87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2563" h="870235">
                    <a:moveTo>
                      <a:pt x="557437" y="870236"/>
                    </a:moveTo>
                    <a:lnTo>
                      <a:pt x="1502564" y="590790"/>
                    </a:lnTo>
                    <a:cubicBezTo>
                      <a:pt x="1393440" y="467553"/>
                      <a:pt x="1249586" y="351965"/>
                      <a:pt x="1071003" y="248885"/>
                    </a:cubicBezTo>
                    <a:cubicBezTo>
                      <a:pt x="892458" y="145804"/>
                      <a:pt x="692455" y="62843"/>
                      <a:pt x="479295" y="0"/>
                    </a:cubicBezTo>
                    <a:lnTo>
                      <a:pt x="0" y="548373"/>
                    </a:lnTo>
                    <a:cubicBezTo>
                      <a:pt x="116085" y="582605"/>
                      <a:pt x="225132" y="627739"/>
                      <a:pt x="322398" y="683888"/>
                    </a:cubicBezTo>
                    <a:cubicBezTo>
                      <a:pt x="419665" y="740037"/>
                      <a:pt x="497960" y="803032"/>
                      <a:pt x="557399" y="870198"/>
                    </a:cubicBezTo>
                    <a:close/>
                  </a:path>
                </a:pathLst>
              </a:custGeom>
              <a:solidFill>
                <a:srgbClr val="E5FFE9"/>
              </a:solidFill>
              <a:ln w="3820" cap="flat">
                <a:noFill/>
                <a:prstDash val="solid"/>
                <a:miter/>
              </a:ln>
            </p:spPr>
            <p:txBody>
              <a:bodyPr rtlCol="0" anchor="ctr"/>
              <a:lstStyle/>
              <a:p>
                <a:endParaRPr lang="en-GB"/>
              </a:p>
            </p:txBody>
          </p:sp>
        </p:grpSp>
        <p:grpSp>
          <p:nvGrpSpPr>
            <p:cNvPr id="580" name="Graphic 3">
              <a:extLst>
                <a:ext uri="{FF2B5EF4-FFF2-40B4-BE49-F238E27FC236}">
                  <a16:creationId xmlns:a16="http://schemas.microsoft.com/office/drawing/2014/main" id="{9F1D609E-578A-13E3-AC47-DD03ADF62CAF}"/>
                </a:ext>
              </a:extLst>
            </p:cNvPr>
            <p:cNvGrpSpPr/>
            <p:nvPr/>
          </p:nvGrpSpPr>
          <p:grpSpPr>
            <a:xfrm>
              <a:off x="5238386" y="3093271"/>
              <a:ext cx="862861" cy="718846"/>
              <a:chOff x="5238386" y="3093271"/>
              <a:chExt cx="862861" cy="718846"/>
            </a:xfrm>
          </p:grpSpPr>
          <p:grpSp>
            <p:nvGrpSpPr>
              <p:cNvPr id="581" name="Graphic 3">
                <a:extLst>
                  <a:ext uri="{FF2B5EF4-FFF2-40B4-BE49-F238E27FC236}">
                    <a16:creationId xmlns:a16="http://schemas.microsoft.com/office/drawing/2014/main" id="{4CB3F076-E0D7-5B4C-17F4-07791FF1CF3F}"/>
                  </a:ext>
                </a:extLst>
              </p:cNvPr>
              <p:cNvGrpSpPr/>
              <p:nvPr/>
            </p:nvGrpSpPr>
            <p:grpSpPr>
              <a:xfrm>
                <a:off x="5238386" y="3093271"/>
                <a:ext cx="862861" cy="718846"/>
                <a:chOff x="5238386" y="3093271"/>
                <a:chExt cx="862861" cy="718846"/>
              </a:xfrm>
            </p:grpSpPr>
            <p:sp>
              <p:nvSpPr>
                <p:cNvPr id="582" name="Free-form: Shape 581">
                  <a:extLst>
                    <a:ext uri="{FF2B5EF4-FFF2-40B4-BE49-F238E27FC236}">
                      <a16:creationId xmlns:a16="http://schemas.microsoft.com/office/drawing/2014/main" id="{E9407C8B-BB43-A819-337C-E36A17E44B0C}"/>
                    </a:ext>
                  </a:extLst>
                </p:cNvPr>
                <p:cNvSpPr/>
                <p:nvPr/>
              </p:nvSpPr>
              <p:spPr>
                <a:xfrm>
                  <a:off x="5238386" y="3341754"/>
                  <a:ext cx="862854" cy="470363"/>
                </a:xfrm>
                <a:custGeom>
                  <a:avLst/>
                  <a:gdLst>
                    <a:gd name="connsiteX0" fmla="*/ 736978 w 862854"/>
                    <a:gd name="connsiteY0" fmla="*/ 397213 h 470363"/>
                    <a:gd name="connsiteX1" fmla="*/ 862242 w 862854"/>
                    <a:gd name="connsiteY1" fmla="*/ 221881 h 470363"/>
                    <a:gd name="connsiteX2" fmla="*/ 862854 w 862854"/>
                    <a:gd name="connsiteY2" fmla="*/ 2486 h 470363"/>
                    <a:gd name="connsiteX3" fmla="*/ 737589 w 862854"/>
                    <a:gd name="connsiteY3" fmla="*/ 177818 h 470363"/>
                    <a:gd name="connsiteX4" fmla="*/ 127904 w 862854"/>
                    <a:gd name="connsiteY4" fmla="*/ 177818 h 470363"/>
                    <a:gd name="connsiteX5" fmla="*/ 613 w 862854"/>
                    <a:gd name="connsiteY5" fmla="*/ 0 h 470363"/>
                    <a:gd name="connsiteX6" fmla="*/ 1 w 862854"/>
                    <a:gd name="connsiteY6" fmla="*/ 219395 h 470363"/>
                    <a:gd name="connsiteX7" fmla="*/ 127292 w 862854"/>
                    <a:gd name="connsiteY7" fmla="*/ 397213 h 470363"/>
                    <a:gd name="connsiteX8" fmla="*/ 736978 w 862854"/>
                    <a:gd name="connsiteY8" fmla="*/ 397213 h 4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54" h="470363">
                      <a:moveTo>
                        <a:pt x="736978" y="397213"/>
                      </a:moveTo>
                      <a:cubicBezTo>
                        <a:pt x="820360" y="348752"/>
                        <a:pt x="862089" y="285374"/>
                        <a:pt x="862242" y="221881"/>
                      </a:cubicBezTo>
                      <a:lnTo>
                        <a:pt x="862854" y="2486"/>
                      </a:lnTo>
                      <a:cubicBezTo>
                        <a:pt x="862663" y="65979"/>
                        <a:pt x="820933" y="129396"/>
                        <a:pt x="737589" y="177818"/>
                      </a:cubicBezTo>
                      <a:cubicBezTo>
                        <a:pt x="569754" y="275353"/>
                        <a:pt x="296811" y="275353"/>
                        <a:pt x="127904" y="177818"/>
                      </a:cubicBezTo>
                      <a:cubicBezTo>
                        <a:pt x="42877" y="128745"/>
                        <a:pt x="421" y="64334"/>
                        <a:pt x="613" y="0"/>
                      </a:cubicBezTo>
                      <a:lnTo>
                        <a:pt x="1" y="219395"/>
                      </a:lnTo>
                      <a:cubicBezTo>
                        <a:pt x="-191" y="283729"/>
                        <a:pt x="42265" y="348140"/>
                        <a:pt x="127292" y="397213"/>
                      </a:cubicBezTo>
                      <a:cubicBezTo>
                        <a:pt x="296199" y="494747"/>
                        <a:pt x="569142" y="494747"/>
                        <a:pt x="736978" y="397213"/>
                      </a:cubicBezTo>
                      <a:close/>
                    </a:path>
                  </a:pathLst>
                </a:custGeom>
                <a:solidFill>
                  <a:srgbClr val="00BF21"/>
                </a:solidFill>
                <a:ln w="3820" cap="flat">
                  <a:noFill/>
                  <a:prstDash val="solid"/>
                  <a:miter/>
                </a:ln>
              </p:spPr>
              <p:txBody>
                <a:bodyPr rtlCol="0" anchor="ctr"/>
                <a:lstStyle/>
                <a:p>
                  <a:endParaRPr lang="en-GB"/>
                </a:p>
              </p:txBody>
            </p:sp>
            <p:sp>
              <p:nvSpPr>
                <p:cNvPr id="583" name="Free-form: Shape 582">
                  <a:extLst>
                    <a:ext uri="{FF2B5EF4-FFF2-40B4-BE49-F238E27FC236}">
                      <a16:creationId xmlns:a16="http://schemas.microsoft.com/office/drawing/2014/main" id="{7A625922-4DB6-2951-9CB3-F0C8CE4AE07A}"/>
                    </a:ext>
                  </a:extLst>
                </p:cNvPr>
                <p:cNvSpPr/>
                <p:nvPr/>
              </p:nvSpPr>
              <p:spPr>
                <a:xfrm>
                  <a:off x="5239001" y="3093271"/>
                  <a:ext cx="862246" cy="499452"/>
                </a:xfrm>
                <a:custGeom>
                  <a:avLst/>
                  <a:gdLst>
                    <a:gd name="connsiteX0" fmla="*/ 736974 w 862246"/>
                    <a:gd name="connsiteY0" fmla="*/ 426301 h 499452"/>
                    <a:gd name="connsiteX1" fmla="*/ 734985 w 862246"/>
                    <a:gd name="connsiteY1" fmla="*/ 73151 h 499452"/>
                    <a:gd name="connsiteX2" fmla="*/ 125300 w 862246"/>
                    <a:gd name="connsiteY2" fmla="*/ 73151 h 499452"/>
                    <a:gd name="connsiteX3" fmla="*/ 127289 w 862246"/>
                    <a:gd name="connsiteY3" fmla="*/ 426301 h 499452"/>
                    <a:gd name="connsiteX4" fmla="*/ 736974 w 862246"/>
                    <a:gd name="connsiteY4" fmla="*/ 426301 h 499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246" h="499452">
                      <a:moveTo>
                        <a:pt x="736974" y="426301"/>
                      </a:moveTo>
                      <a:cubicBezTo>
                        <a:pt x="904772" y="328767"/>
                        <a:pt x="903892" y="170685"/>
                        <a:pt x="734985" y="73151"/>
                      </a:cubicBezTo>
                      <a:cubicBezTo>
                        <a:pt x="566041" y="-24384"/>
                        <a:pt x="293098" y="-24384"/>
                        <a:pt x="125300" y="73151"/>
                      </a:cubicBezTo>
                      <a:cubicBezTo>
                        <a:pt x="-42535" y="170685"/>
                        <a:pt x="-41655" y="328767"/>
                        <a:pt x="127289" y="426301"/>
                      </a:cubicBezTo>
                      <a:cubicBezTo>
                        <a:pt x="296196" y="523836"/>
                        <a:pt x="569139" y="523836"/>
                        <a:pt x="736974" y="426301"/>
                      </a:cubicBezTo>
                      <a:close/>
                    </a:path>
                  </a:pathLst>
                </a:custGeom>
                <a:solidFill>
                  <a:srgbClr val="00FF2D"/>
                </a:solidFill>
                <a:ln w="3820" cap="flat">
                  <a:noFill/>
                  <a:prstDash val="solid"/>
                  <a:miter/>
                </a:ln>
              </p:spPr>
              <p:txBody>
                <a:bodyPr rtlCol="0" anchor="ctr"/>
                <a:lstStyle/>
                <a:p>
                  <a:endParaRPr lang="en-GB"/>
                </a:p>
              </p:txBody>
            </p:sp>
          </p:grpSp>
          <p:grpSp>
            <p:nvGrpSpPr>
              <p:cNvPr id="584" name="Graphic 3">
                <a:extLst>
                  <a:ext uri="{FF2B5EF4-FFF2-40B4-BE49-F238E27FC236}">
                    <a16:creationId xmlns:a16="http://schemas.microsoft.com/office/drawing/2014/main" id="{071162F5-6DCB-97B4-B5AD-D92D739B90FB}"/>
                  </a:ext>
                </a:extLst>
              </p:cNvPr>
              <p:cNvGrpSpPr/>
              <p:nvPr/>
            </p:nvGrpSpPr>
            <p:grpSpPr>
              <a:xfrm>
                <a:off x="5421400" y="3185078"/>
                <a:ext cx="535503" cy="317305"/>
                <a:chOff x="5421400" y="3185078"/>
                <a:chExt cx="535503" cy="317305"/>
              </a:xfrm>
              <a:solidFill>
                <a:srgbClr val="FFFFFF"/>
              </a:solidFill>
            </p:grpSpPr>
            <p:sp>
              <p:nvSpPr>
                <p:cNvPr id="585" name="Free-form: Shape 584">
                  <a:extLst>
                    <a:ext uri="{FF2B5EF4-FFF2-40B4-BE49-F238E27FC236}">
                      <a16:creationId xmlns:a16="http://schemas.microsoft.com/office/drawing/2014/main" id="{36656950-A7C0-5573-BC7D-48B35D419178}"/>
                    </a:ext>
                  </a:extLst>
                </p:cNvPr>
                <p:cNvSpPr/>
                <p:nvPr/>
              </p:nvSpPr>
              <p:spPr>
                <a:xfrm>
                  <a:off x="5592111" y="3185078"/>
                  <a:ext cx="137499" cy="79528"/>
                </a:xfrm>
                <a:custGeom>
                  <a:avLst/>
                  <a:gdLst>
                    <a:gd name="connsiteX0" fmla="*/ 100518 w 137499"/>
                    <a:gd name="connsiteY0" fmla="*/ 71650 h 79528"/>
                    <a:gd name="connsiteX1" fmla="*/ 114134 w 137499"/>
                    <a:gd name="connsiteY1" fmla="*/ 79529 h 79528"/>
                    <a:gd name="connsiteX2" fmla="*/ 113790 w 137499"/>
                    <a:gd name="connsiteY2" fmla="*/ 13626 h 79528"/>
                    <a:gd name="connsiteX3" fmla="*/ 0 w 137499"/>
                    <a:gd name="connsiteY3" fmla="*/ 13626 h 79528"/>
                    <a:gd name="connsiteX4" fmla="*/ 13617 w 137499"/>
                    <a:gd name="connsiteY4" fmla="*/ 21505 h 79528"/>
                    <a:gd name="connsiteX5" fmla="*/ 100212 w 137499"/>
                    <a:gd name="connsiteY5" fmla="*/ 21505 h 79528"/>
                    <a:gd name="connsiteX6" fmla="*/ 100480 w 137499"/>
                    <a:gd name="connsiteY6" fmla="*/ 71650 h 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99" h="79528">
                      <a:moveTo>
                        <a:pt x="100518" y="71650"/>
                      </a:moveTo>
                      <a:lnTo>
                        <a:pt x="114134" y="79529"/>
                      </a:lnTo>
                      <a:cubicBezTo>
                        <a:pt x="145422" y="61361"/>
                        <a:pt x="145269" y="31794"/>
                        <a:pt x="113790" y="13626"/>
                      </a:cubicBezTo>
                      <a:cubicBezTo>
                        <a:pt x="82311" y="-4542"/>
                        <a:pt x="31287" y="-4542"/>
                        <a:pt x="0" y="13626"/>
                      </a:cubicBezTo>
                      <a:lnTo>
                        <a:pt x="13617" y="21505"/>
                      </a:lnTo>
                      <a:cubicBezTo>
                        <a:pt x="37407" y="7698"/>
                        <a:pt x="76268" y="7698"/>
                        <a:pt x="100212" y="21505"/>
                      </a:cubicBezTo>
                      <a:cubicBezTo>
                        <a:pt x="124155" y="35313"/>
                        <a:pt x="124270" y="57842"/>
                        <a:pt x="100480" y="71650"/>
                      </a:cubicBezTo>
                      <a:close/>
                    </a:path>
                  </a:pathLst>
                </a:custGeom>
                <a:solidFill>
                  <a:srgbClr val="FFFFFF"/>
                </a:solidFill>
                <a:ln w="3820" cap="flat">
                  <a:noFill/>
                  <a:prstDash val="solid"/>
                  <a:miter/>
                </a:ln>
              </p:spPr>
              <p:txBody>
                <a:bodyPr rtlCol="0" anchor="ctr"/>
                <a:lstStyle/>
                <a:p>
                  <a:endParaRPr lang="en-GB"/>
                </a:p>
              </p:txBody>
            </p:sp>
            <p:sp>
              <p:nvSpPr>
                <p:cNvPr id="586" name="Free-form: Shape 585">
                  <a:extLst>
                    <a:ext uri="{FF2B5EF4-FFF2-40B4-BE49-F238E27FC236}">
                      <a16:creationId xmlns:a16="http://schemas.microsoft.com/office/drawing/2014/main" id="{6ACE6E04-14D4-A16D-FD03-8CF21CD5F95B}"/>
                    </a:ext>
                  </a:extLst>
                </p:cNvPr>
                <p:cNvSpPr/>
                <p:nvPr/>
              </p:nvSpPr>
              <p:spPr>
                <a:xfrm>
                  <a:off x="5819385" y="3316271"/>
                  <a:ext cx="137519" cy="79528"/>
                </a:xfrm>
                <a:custGeom>
                  <a:avLst/>
                  <a:gdLst>
                    <a:gd name="connsiteX0" fmla="*/ 100518 w 137519"/>
                    <a:gd name="connsiteY0" fmla="*/ 71649 h 79528"/>
                    <a:gd name="connsiteX1" fmla="*/ 114173 w 137519"/>
                    <a:gd name="connsiteY1" fmla="*/ 79529 h 79528"/>
                    <a:gd name="connsiteX2" fmla="*/ 113790 w 137519"/>
                    <a:gd name="connsiteY2" fmla="*/ 13626 h 79528"/>
                    <a:gd name="connsiteX3" fmla="*/ 0 w 137519"/>
                    <a:gd name="connsiteY3" fmla="*/ 13626 h 79528"/>
                    <a:gd name="connsiteX4" fmla="*/ 13655 w 137519"/>
                    <a:gd name="connsiteY4" fmla="*/ 21505 h 79528"/>
                    <a:gd name="connsiteX5" fmla="*/ 100250 w 137519"/>
                    <a:gd name="connsiteY5" fmla="*/ 21505 h 79528"/>
                    <a:gd name="connsiteX6" fmla="*/ 100518 w 137519"/>
                    <a:gd name="connsiteY6" fmla="*/ 71649 h 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19" h="79528">
                      <a:moveTo>
                        <a:pt x="100518" y="71649"/>
                      </a:moveTo>
                      <a:lnTo>
                        <a:pt x="114173" y="79529"/>
                      </a:lnTo>
                      <a:cubicBezTo>
                        <a:pt x="145460" y="61360"/>
                        <a:pt x="145269" y="31794"/>
                        <a:pt x="113790" y="13626"/>
                      </a:cubicBezTo>
                      <a:cubicBezTo>
                        <a:pt x="82311" y="-4542"/>
                        <a:pt x="31287" y="-4542"/>
                        <a:pt x="0" y="13626"/>
                      </a:cubicBezTo>
                      <a:lnTo>
                        <a:pt x="13655" y="21505"/>
                      </a:lnTo>
                      <a:cubicBezTo>
                        <a:pt x="37445" y="7697"/>
                        <a:pt x="76306" y="7697"/>
                        <a:pt x="100250" y="21505"/>
                      </a:cubicBezTo>
                      <a:cubicBezTo>
                        <a:pt x="124194" y="35351"/>
                        <a:pt x="124308" y="57842"/>
                        <a:pt x="100518" y="71649"/>
                      </a:cubicBezTo>
                      <a:close/>
                    </a:path>
                  </a:pathLst>
                </a:custGeom>
                <a:solidFill>
                  <a:srgbClr val="FFFFFF"/>
                </a:solidFill>
                <a:ln w="3820" cap="flat">
                  <a:noFill/>
                  <a:prstDash val="solid"/>
                  <a:miter/>
                </a:ln>
              </p:spPr>
              <p:txBody>
                <a:bodyPr rtlCol="0" anchor="ctr"/>
                <a:lstStyle/>
                <a:p>
                  <a:endParaRPr lang="en-GB"/>
                </a:p>
              </p:txBody>
            </p:sp>
            <p:sp>
              <p:nvSpPr>
                <p:cNvPr id="587" name="Free-form: Shape 586">
                  <a:extLst>
                    <a:ext uri="{FF2B5EF4-FFF2-40B4-BE49-F238E27FC236}">
                      <a16:creationId xmlns:a16="http://schemas.microsoft.com/office/drawing/2014/main" id="{8A8DAEEF-6943-EA13-F0EA-1D9401FC4A47}"/>
                    </a:ext>
                  </a:extLst>
                </p:cNvPr>
                <p:cNvSpPr/>
                <p:nvPr/>
              </p:nvSpPr>
              <p:spPr>
                <a:xfrm>
                  <a:off x="5421400" y="3276272"/>
                  <a:ext cx="386738" cy="226110"/>
                </a:xfrm>
                <a:custGeom>
                  <a:avLst/>
                  <a:gdLst>
                    <a:gd name="connsiteX0" fmla="*/ 386739 w 386738"/>
                    <a:gd name="connsiteY0" fmla="*/ 193998 h 226110"/>
                    <a:gd name="connsiteX1" fmla="*/ 50724 w 386738"/>
                    <a:gd name="connsiteY1" fmla="*/ 0 h 226110"/>
                    <a:gd name="connsiteX2" fmla="*/ 72679 w 386738"/>
                    <a:gd name="connsiteY2" fmla="*/ 181873 h 226110"/>
                    <a:gd name="connsiteX3" fmla="*/ 386739 w 386738"/>
                    <a:gd name="connsiteY3" fmla="*/ 193998 h 226110"/>
                  </a:gdLst>
                  <a:ahLst/>
                  <a:cxnLst>
                    <a:cxn ang="0">
                      <a:pos x="connsiteX0" y="connsiteY0"/>
                    </a:cxn>
                    <a:cxn ang="0">
                      <a:pos x="connsiteX1" y="connsiteY1"/>
                    </a:cxn>
                    <a:cxn ang="0">
                      <a:pos x="connsiteX2" y="connsiteY2"/>
                    </a:cxn>
                    <a:cxn ang="0">
                      <a:pos x="connsiteX3" y="connsiteY3"/>
                    </a:cxn>
                  </a:cxnLst>
                  <a:rect l="l" t="t" r="r" b="b"/>
                  <a:pathLst>
                    <a:path w="386738" h="226110">
                      <a:moveTo>
                        <a:pt x="386739" y="193998"/>
                      </a:moveTo>
                      <a:lnTo>
                        <a:pt x="50724" y="0"/>
                      </a:lnTo>
                      <a:cubicBezTo>
                        <a:pt x="-16403" y="39014"/>
                        <a:pt x="-24435" y="125800"/>
                        <a:pt x="72679" y="181873"/>
                      </a:cubicBezTo>
                      <a:cubicBezTo>
                        <a:pt x="175262" y="241120"/>
                        <a:pt x="313722" y="236415"/>
                        <a:pt x="386739" y="193998"/>
                      </a:cubicBezTo>
                      <a:close/>
                    </a:path>
                  </a:pathLst>
                </a:custGeom>
                <a:solidFill>
                  <a:srgbClr val="FFFFFF"/>
                </a:solidFill>
                <a:ln w="3820" cap="flat">
                  <a:noFill/>
                  <a:prstDash val="solid"/>
                  <a:miter/>
                </a:ln>
              </p:spPr>
              <p:txBody>
                <a:bodyPr rtlCol="0" anchor="ctr"/>
                <a:lstStyle/>
                <a:p>
                  <a:endParaRPr lang="en-GB"/>
                </a:p>
              </p:txBody>
            </p:sp>
          </p:grpSp>
        </p:grpSp>
        <p:grpSp>
          <p:nvGrpSpPr>
            <p:cNvPr id="588" name="Graphic 3">
              <a:extLst>
                <a:ext uri="{FF2B5EF4-FFF2-40B4-BE49-F238E27FC236}">
                  <a16:creationId xmlns:a16="http://schemas.microsoft.com/office/drawing/2014/main" id="{BBEF8D12-B354-79A9-F337-BEA3C0172F6C}"/>
                </a:ext>
              </a:extLst>
            </p:cNvPr>
            <p:cNvGrpSpPr/>
            <p:nvPr/>
          </p:nvGrpSpPr>
          <p:grpSpPr>
            <a:xfrm>
              <a:off x="6364696" y="3029893"/>
              <a:ext cx="862918" cy="718846"/>
              <a:chOff x="6364696" y="3029893"/>
              <a:chExt cx="862918" cy="718846"/>
            </a:xfrm>
          </p:grpSpPr>
          <p:grpSp>
            <p:nvGrpSpPr>
              <p:cNvPr id="589" name="Graphic 3">
                <a:extLst>
                  <a:ext uri="{FF2B5EF4-FFF2-40B4-BE49-F238E27FC236}">
                    <a16:creationId xmlns:a16="http://schemas.microsoft.com/office/drawing/2014/main" id="{199CE244-6FDE-165B-5BB1-080FBFFF4F3F}"/>
                  </a:ext>
                </a:extLst>
              </p:cNvPr>
              <p:cNvGrpSpPr/>
              <p:nvPr/>
            </p:nvGrpSpPr>
            <p:grpSpPr>
              <a:xfrm>
                <a:off x="6364696" y="3029893"/>
                <a:ext cx="862918" cy="718846"/>
                <a:chOff x="6364696" y="3029893"/>
                <a:chExt cx="862918" cy="718846"/>
              </a:xfrm>
            </p:grpSpPr>
            <p:sp>
              <p:nvSpPr>
                <p:cNvPr id="590" name="Free-form: Shape 589">
                  <a:extLst>
                    <a:ext uri="{FF2B5EF4-FFF2-40B4-BE49-F238E27FC236}">
                      <a16:creationId xmlns:a16="http://schemas.microsoft.com/office/drawing/2014/main" id="{57262A57-2E2D-C578-824D-9F69D5A94A1B}"/>
                    </a:ext>
                  </a:extLst>
                </p:cNvPr>
                <p:cNvSpPr/>
                <p:nvPr/>
              </p:nvSpPr>
              <p:spPr>
                <a:xfrm>
                  <a:off x="6364696" y="3278376"/>
                  <a:ext cx="862892" cy="470363"/>
                </a:xfrm>
                <a:custGeom>
                  <a:avLst/>
                  <a:gdLst>
                    <a:gd name="connsiteX0" fmla="*/ 737016 w 862892"/>
                    <a:gd name="connsiteY0" fmla="*/ 397251 h 470363"/>
                    <a:gd name="connsiteX1" fmla="*/ 862280 w 862892"/>
                    <a:gd name="connsiteY1" fmla="*/ 221919 h 470363"/>
                    <a:gd name="connsiteX2" fmla="*/ 862892 w 862892"/>
                    <a:gd name="connsiteY2" fmla="*/ 2486 h 470363"/>
                    <a:gd name="connsiteX3" fmla="*/ 737628 w 862892"/>
                    <a:gd name="connsiteY3" fmla="*/ 177818 h 470363"/>
                    <a:gd name="connsiteX4" fmla="*/ 127904 w 862892"/>
                    <a:gd name="connsiteY4" fmla="*/ 177818 h 470363"/>
                    <a:gd name="connsiteX5" fmla="*/ 613 w 862892"/>
                    <a:gd name="connsiteY5" fmla="*/ 0 h 470363"/>
                    <a:gd name="connsiteX6" fmla="*/ 1 w 862892"/>
                    <a:gd name="connsiteY6" fmla="*/ 219395 h 470363"/>
                    <a:gd name="connsiteX7" fmla="*/ 127293 w 862892"/>
                    <a:gd name="connsiteY7" fmla="*/ 397213 h 470363"/>
                    <a:gd name="connsiteX8" fmla="*/ 737016 w 862892"/>
                    <a:gd name="connsiteY8" fmla="*/ 397213 h 4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92" h="470363">
                      <a:moveTo>
                        <a:pt x="737016" y="397251"/>
                      </a:moveTo>
                      <a:cubicBezTo>
                        <a:pt x="820360" y="348790"/>
                        <a:pt x="862089" y="285412"/>
                        <a:pt x="862280" y="221919"/>
                      </a:cubicBezTo>
                      <a:lnTo>
                        <a:pt x="862892" y="2486"/>
                      </a:lnTo>
                      <a:cubicBezTo>
                        <a:pt x="862701" y="65979"/>
                        <a:pt x="820972" y="129357"/>
                        <a:pt x="737628" y="177818"/>
                      </a:cubicBezTo>
                      <a:cubicBezTo>
                        <a:pt x="569792" y="275353"/>
                        <a:pt x="296811" y="275353"/>
                        <a:pt x="127904" y="177818"/>
                      </a:cubicBezTo>
                      <a:cubicBezTo>
                        <a:pt x="42916" y="128745"/>
                        <a:pt x="460" y="64334"/>
                        <a:pt x="613" y="0"/>
                      </a:cubicBezTo>
                      <a:lnTo>
                        <a:pt x="1" y="219395"/>
                      </a:lnTo>
                      <a:cubicBezTo>
                        <a:pt x="-191" y="283729"/>
                        <a:pt x="42266" y="348140"/>
                        <a:pt x="127293" y="397213"/>
                      </a:cubicBezTo>
                      <a:cubicBezTo>
                        <a:pt x="296199" y="494747"/>
                        <a:pt x="569181" y="494747"/>
                        <a:pt x="737016" y="397213"/>
                      </a:cubicBezTo>
                      <a:close/>
                    </a:path>
                  </a:pathLst>
                </a:custGeom>
                <a:solidFill>
                  <a:srgbClr val="00BFA1"/>
                </a:solidFill>
                <a:ln w="3820" cap="flat">
                  <a:noFill/>
                  <a:prstDash val="solid"/>
                  <a:miter/>
                </a:ln>
              </p:spPr>
              <p:txBody>
                <a:bodyPr rtlCol="0" anchor="ctr"/>
                <a:lstStyle/>
                <a:p>
                  <a:endParaRPr lang="en-GB"/>
                </a:p>
              </p:txBody>
            </p:sp>
            <p:sp>
              <p:nvSpPr>
                <p:cNvPr id="591" name="Free-form: Shape 590">
                  <a:extLst>
                    <a:ext uri="{FF2B5EF4-FFF2-40B4-BE49-F238E27FC236}">
                      <a16:creationId xmlns:a16="http://schemas.microsoft.com/office/drawing/2014/main" id="{18C2ABA7-5575-E353-E04E-CC1B7203D675}"/>
                    </a:ext>
                  </a:extLst>
                </p:cNvPr>
                <p:cNvSpPr/>
                <p:nvPr/>
              </p:nvSpPr>
              <p:spPr>
                <a:xfrm>
                  <a:off x="6365364" y="3029893"/>
                  <a:ext cx="862250" cy="499451"/>
                </a:xfrm>
                <a:custGeom>
                  <a:avLst/>
                  <a:gdLst>
                    <a:gd name="connsiteX0" fmla="*/ 736998 w 862250"/>
                    <a:gd name="connsiteY0" fmla="*/ 426301 h 499451"/>
                    <a:gd name="connsiteX1" fmla="*/ 734971 w 862250"/>
                    <a:gd name="connsiteY1" fmla="*/ 73151 h 499451"/>
                    <a:gd name="connsiteX2" fmla="*/ 125286 w 862250"/>
                    <a:gd name="connsiteY2" fmla="*/ 73151 h 499451"/>
                    <a:gd name="connsiteX3" fmla="*/ 127275 w 862250"/>
                    <a:gd name="connsiteY3" fmla="*/ 426301 h 499451"/>
                    <a:gd name="connsiteX4" fmla="*/ 736998 w 862250"/>
                    <a:gd name="connsiteY4" fmla="*/ 426301 h 499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250" h="499451">
                      <a:moveTo>
                        <a:pt x="736998" y="426301"/>
                      </a:moveTo>
                      <a:cubicBezTo>
                        <a:pt x="904795" y="328767"/>
                        <a:pt x="903877" y="170685"/>
                        <a:pt x="734971" y="73151"/>
                      </a:cubicBezTo>
                      <a:cubicBezTo>
                        <a:pt x="566065" y="-24384"/>
                        <a:pt x="293083" y="-24384"/>
                        <a:pt x="125286" y="73151"/>
                      </a:cubicBezTo>
                      <a:cubicBezTo>
                        <a:pt x="-42549" y="170685"/>
                        <a:pt x="-41631" y="328805"/>
                        <a:pt x="127275" y="426301"/>
                      </a:cubicBezTo>
                      <a:cubicBezTo>
                        <a:pt x="296181" y="523836"/>
                        <a:pt x="569163" y="523836"/>
                        <a:pt x="736998" y="426301"/>
                      </a:cubicBezTo>
                      <a:close/>
                    </a:path>
                  </a:pathLst>
                </a:custGeom>
                <a:solidFill>
                  <a:srgbClr val="00FFD8"/>
                </a:solidFill>
                <a:ln w="3820" cap="flat">
                  <a:noFill/>
                  <a:prstDash val="solid"/>
                  <a:miter/>
                </a:ln>
              </p:spPr>
              <p:txBody>
                <a:bodyPr rtlCol="0" anchor="ctr"/>
                <a:lstStyle/>
                <a:p>
                  <a:endParaRPr lang="en-GB"/>
                </a:p>
              </p:txBody>
            </p:sp>
          </p:grpSp>
          <p:grpSp>
            <p:nvGrpSpPr>
              <p:cNvPr id="592" name="Graphic 3">
                <a:extLst>
                  <a:ext uri="{FF2B5EF4-FFF2-40B4-BE49-F238E27FC236}">
                    <a16:creationId xmlns:a16="http://schemas.microsoft.com/office/drawing/2014/main" id="{88366A4A-90E4-AF1C-E77F-5A7F472F5C9D}"/>
                  </a:ext>
                </a:extLst>
              </p:cNvPr>
              <p:cNvGrpSpPr/>
              <p:nvPr/>
            </p:nvGrpSpPr>
            <p:grpSpPr>
              <a:xfrm>
                <a:off x="6549216" y="3111525"/>
                <a:ext cx="519822" cy="307708"/>
                <a:chOff x="6549216" y="3111525"/>
                <a:chExt cx="519822" cy="307708"/>
              </a:xfrm>
              <a:solidFill>
                <a:srgbClr val="FFFFFF"/>
              </a:solidFill>
            </p:grpSpPr>
            <p:sp>
              <p:nvSpPr>
                <p:cNvPr id="593" name="Free-form: Shape 592">
                  <a:extLst>
                    <a:ext uri="{FF2B5EF4-FFF2-40B4-BE49-F238E27FC236}">
                      <a16:creationId xmlns:a16="http://schemas.microsoft.com/office/drawing/2014/main" id="{EB29E983-10AE-4E00-1E3A-3FD174024CDA}"/>
                    </a:ext>
                  </a:extLst>
                </p:cNvPr>
                <p:cNvSpPr/>
                <p:nvPr/>
              </p:nvSpPr>
              <p:spPr>
                <a:xfrm>
                  <a:off x="6727687" y="3111525"/>
                  <a:ext cx="117328" cy="67948"/>
                </a:xfrm>
                <a:custGeom>
                  <a:avLst/>
                  <a:gdLst>
                    <a:gd name="connsiteX0" fmla="*/ 100279 w 117328"/>
                    <a:gd name="connsiteY0" fmla="*/ 57995 h 67948"/>
                    <a:gd name="connsiteX1" fmla="*/ 100011 w 117328"/>
                    <a:gd name="connsiteY1" fmla="*/ 9954 h 67948"/>
                    <a:gd name="connsiteX2" fmla="*/ 17050 w 117328"/>
                    <a:gd name="connsiteY2" fmla="*/ 9954 h 67948"/>
                    <a:gd name="connsiteX3" fmla="*/ 17318 w 117328"/>
                    <a:gd name="connsiteY3" fmla="*/ 57995 h 67948"/>
                    <a:gd name="connsiteX4" fmla="*/ 100279 w 117328"/>
                    <a:gd name="connsiteY4" fmla="*/ 57995 h 6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8" h="67948">
                      <a:moveTo>
                        <a:pt x="100279" y="57995"/>
                      </a:moveTo>
                      <a:cubicBezTo>
                        <a:pt x="123113" y="44722"/>
                        <a:pt x="122999" y="23227"/>
                        <a:pt x="100011" y="9954"/>
                      </a:cubicBezTo>
                      <a:cubicBezTo>
                        <a:pt x="77024" y="-3318"/>
                        <a:pt x="39884" y="-3318"/>
                        <a:pt x="17050" y="9954"/>
                      </a:cubicBezTo>
                      <a:cubicBezTo>
                        <a:pt x="-5785" y="23227"/>
                        <a:pt x="-5670" y="44722"/>
                        <a:pt x="17318" y="57995"/>
                      </a:cubicBezTo>
                      <a:cubicBezTo>
                        <a:pt x="40305" y="71267"/>
                        <a:pt x="77444" y="71267"/>
                        <a:pt x="100279" y="57995"/>
                      </a:cubicBezTo>
                      <a:close/>
                    </a:path>
                  </a:pathLst>
                </a:custGeom>
                <a:solidFill>
                  <a:srgbClr val="FFFFFF"/>
                </a:solidFill>
                <a:ln w="3820" cap="flat">
                  <a:noFill/>
                  <a:prstDash val="solid"/>
                  <a:miter/>
                </a:ln>
              </p:spPr>
              <p:txBody>
                <a:bodyPr rtlCol="0" anchor="ctr"/>
                <a:lstStyle/>
                <a:p>
                  <a:endParaRPr lang="en-GB"/>
                </a:p>
              </p:txBody>
            </p:sp>
            <p:sp>
              <p:nvSpPr>
                <p:cNvPr id="594" name="Free-form: Shape 593">
                  <a:extLst>
                    <a:ext uri="{FF2B5EF4-FFF2-40B4-BE49-F238E27FC236}">
                      <a16:creationId xmlns:a16="http://schemas.microsoft.com/office/drawing/2014/main" id="{D0CED106-F6E8-055B-073B-4A865BBB986F}"/>
                    </a:ext>
                  </a:extLst>
                </p:cNvPr>
                <p:cNvSpPr/>
                <p:nvPr/>
              </p:nvSpPr>
              <p:spPr>
                <a:xfrm>
                  <a:off x="6951710" y="3240883"/>
                  <a:ext cx="117328" cy="67948"/>
                </a:xfrm>
                <a:custGeom>
                  <a:avLst/>
                  <a:gdLst>
                    <a:gd name="connsiteX0" fmla="*/ 100279 w 117328"/>
                    <a:gd name="connsiteY0" fmla="*/ 57995 h 67948"/>
                    <a:gd name="connsiteX1" fmla="*/ 100011 w 117328"/>
                    <a:gd name="connsiteY1" fmla="*/ 9954 h 67948"/>
                    <a:gd name="connsiteX2" fmla="*/ 17050 w 117328"/>
                    <a:gd name="connsiteY2" fmla="*/ 9954 h 67948"/>
                    <a:gd name="connsiteX3" fmla="*/ 17317 w 117328"/>
                    <a:gd name="connsiteY3" fmla="*/ 57995 h 67948"/>
                    <a:gd name="connsiteX4" fmla="*/ 100279 w 117328"/>
                    <a:gd name="connsiteY4" fmla="*/ 57995 h 6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8" h="67948">
                      <a:moveTo>
                        <a:pt x="100279" y="57995"/>
                      </a:moveTo>
                      <a:cubicBezTo>
                        <a:pt x="123114" y="44722"/>
                        <a:pt x="122999" y="23227"/>
                        <a:pt x="100011" y="9954"/>
                      </a:cubicBezTo>
                      <a:cubicBezTo>
                        <a:pt x="77024" y="-3318"/>
                        <a:pt x="39884" y="-3318"/>
                        <a:pt x="17050" y="9954"/>
                      </a:cubicBezTo>
                      <a:cubicBezTo>
                        <a:pt x="-5785" y="23227"/>
                        <a:pt x="-5670" y="44722"/>
                        <a:pt x="17317" y="57995"/>
                      </a:cubicBezTo>
                      <a:cubicBezTo>
                        <a:pt x="40305" y="71267"/>
                        <a:pt x="77444" y="71267"/>
                        <a:pt x="100279" y="57995"/>
                      </a:cubicBezTo>
                      <a:close/>
                    </a:path>
                  </a:pathLst>
                </a:custGeom>
                <a:solidFill>
                  <a:srgbClr val="FFFFFF"/>
                </a:solidFill>
                <a:ln w="3820" cap="flat">
                  <a:noFill/>
                  <a:prstDash val="solid"/>
                  <a:miter/>
                </a:ln>
              </p:spPr>
              <p:txBody>
                <a:bodyPr rtlCol="0" anchor="ctr"/>
                <a:lstStyle/>
                <a:p>
                  <a:endParaRPr lang="en-GB"/>
                </a:p>
              </p:txBody>
            </p:sp>
            <p:sp>
              <p:nvSpPr>
                <p:cNvPr id="595" name="Free-form: Shape 594">
                  <a:extLst>
                    <a:ext uri="{FF2B5EF4-FFF2-40B4-BE49-F238E27FC236}">
                      <a16:creationId xmlns:a16="http://schemas.microsoft.com/office/drawing/2014/main" id="{56D2EB54-AC39-ADD3-A454-E26A40A4AA6A}"/>
                    </a:ext>
                  </a:extLst>
                </p:cNvPr>
                <p:cNvSpPr/>
                <p:nvPr/>
              </p:nvSpPr>
              <p:spPr>
                <a:xfrm>
                  <a:off x="6549216" y="3192998"/>
                  <a:ext cx="391253" cy="226236"/>
                </a:xfrm>
                <a:custGeom>
                  <a:avLst/>
                  <a:gdLst>
                    <a:gd name="connsiteX0" fmla="*/ 50711 w 391253"/>
                    <a:gd name="connsiteY0" fmla="*/ 2608 h 226236"/>
                    <a:gd name="connsiteX1" fmla="*/ 46504 w 391253"/>
                    <a:gd name="connsiteY1" fmla="*/ 887 h 226236"/>
                    <a:gd name="connsiteX2" fmla="*/ 26002 w 391253"/>
                    <a:gd name="connsiteY2" fmla="*/ 5056 h 226236"/>
                    <a:gd name="connsiteX3" fmla="*/ 78556 w 391253"/>
                    <a:gd name="connsiteY3" fmla="*/ 181076 h 226236"/>
                    <a:gd name="connsiteX4" fmla="*/ 382595 w 391253"/>
                    <a:gd name="connsiteY4" fmla="*/ 210949 h 226236"/>
                    <a:gd name="connsiteX5" fmla="*/ 389710 w 391253"/>
                    <a:gd name="connsiteY5" fmla="*/ 199015 h 226236"/>
                    <a:gd name="connsiteX6" fmla="*/ 386726 w 391253"/>
                    <a:gd name="connsiteY6" fmla="*/ 196605 h 226236"/>
                    <a:gd name="connsiteX7" fmla="*/ 369132 w 391253"/>
                    <a:gd name="connsiteY7" fmla="*/ 194884 h 226236"/>
                    <a:gd name="connsiteX8" fmla="*/ 100243 w 391253"/>
                    <a:gd name="connsiteY8" fmla="*/ 168454 h 226236"/>
                    <a:gd name="connsiteX9" fmla="*/ 53771 w 391253"/>
                    <a:gd name="connsiteY9" fmla="*/ 12782 h 226236"/>
                    <a:gd name="connsiteX10" fmla="*/ 50749 w 391253"/>
                    <a:gd name="connsiteY10" fmla="*/ 2608 h 22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253" h="226236">
                      <a:moveTo>
                        <a:pt x="50711" y="2608"/>
                      </a:moveTo>
                      <a:cubicBezTo>
                        <a:pt x="49525" y="1919"/>
                        <a:pt x="48110" y="1346"/>
                        <a:pt x="46504" y="887"/>
                      </a:cubicBezTo>
                      <a:cubicBezTo>
                        <a:pt x="38816" y="-1256"/>
                        <a:pt x="29674" y="619"/>
                        <a:pt x="26002" y="5056"/>
                      </a:cubicBezTo>
                      <a:cubicBezTo>
                        <a:pt x="-22765" y="63997"/>
                        <a:pt x="-1651" y="134757"/>
                        <a:pt x="78556" y="181076"/>
                      </a:cubicBezTo>
                      <a:cubicBezTo>
                        <a:pt x="158802" y="227396"/>
                        <a:pt x="280968" y="239406"/>
                        <a:pt x="382595" y="210949"/>
                      </a:cubicBezTo>
                      <a:cubicBezTo>
                        <a:pt x="390207" y="208807"/>
                        <a:pt x="393420" y="203452"/>
                        <a:pt x="389710" y="199015"/>
                      </a:cubicBezTo>
                      <a:cubicBezTo>
                        <a:pt x="388945" y="198097"/>
                        <a:pt x="387912" y="197294"/>
                        <a:pt x="386726" y="196605"/>
                      </a:cubicBezTo>
                      <a:cubicBezTo>
                        <a:pt x="382213" y="194005"/>
                        <a:pt x="375175" y="193201"/>
                        <a:pt x="369132" y="194884"/>
                      </a:cubicBezTo>
                      <a:cubicBezTo>
                        <a:pt x="279286" y="220052"/>
                        <a:pt x="171195" y="209419"/>
                        <a:pt x="100243" y="168454"/>
                      </a:cubicBezTo>
                      <a:cubicBezTo>
                        <a:pt x="29292" y="127490"/>
                        <a:pt x="10626" y="64953"/>
                        <a:pt x="53771" y="12782"/>
                      </a:cubicBezTo>
                      <a:cubicBezTo>
                        <a:pt x="56678" y="9263"/>
                        <a:pt x="55262" y="5209"/>
                        <a:pt x="50749" y="2608"/>
                      </a:cubicBezTo>
                      <a:close/>
                    </a:path>
                  </a:pathLst>
                </a:custGeom>
                <a:solidFill>
                  <a:srgbClr val="FFFFFF"/>
                </a:solidFill>
                <a:ln w="3820" cap="flat">
                  <a:noFill/>
                  <a:prstDash val="solid"/>
                  <a:miter/>
                </a:ln>
              </p:spPr>
              <p:txBody>
                <a:bodyPr rtlCol="0" anchor="ctr"/>
                <a:lstStyle/>
                <a:p>
                  <a:endParaRPr lang="en-GB"/>
                </a:p>
              </p:txBody>
            </p:sp>
          </p:grpSp>
        </p:grpSp>
        <p:grpSp>
          <p:nvGrpSpPr>
            <p:cNvPr id="596" name="Graphic 3">
              <a:extLst>
                <a:ext uri="{FF2B5EF4-FFF2-40B4-BE49-F238E27FC236}">
                  <a16:creationId xmlns:a16="http://schemas.microsoft.com/office/drawing/2014/main" id="{70337047-E9E6-086D-FEA0-935CC9E919E3}"/>
                </a:ext>
              </a:extLst>
            </p:cNvPr>
            <p:cNvGrpSpPr/>
            <p:nvPr/>
          </p:nvGrpSpPr>
          <p:grpSpPr>
            <a:xfrm>
              <a:off x="7453715" y="3276253"/>
              <a:ext cx="862861" cy="718885"/>
              <a:chOff x="7453715" y="3276253"/>
              <a:chExt cx="862861" cy="718885"/>
            </a:xfrm>
          </p:grpSpPr>
          <p:grpSp>
            <p:nvGrpSpPr>
              <p:cNvPr id="597" name="Graphic 3">
                <a:extLst>
                  <a:ext uri="{FF2B5EF4-FFF2-40B4-BE49-F238E27FC236}">
                    <a16:creationId xmlns:a16="http://schemas.microsoft.com/office/drawing/2014/main" id="{CAAC8F37-7626-0204-229E-D3834F82F847}"/>
                  </a:ext>
                </a:extLst>
              </p:cNvPr>
              <p:cNvGrpSpPr/>
              <p:nvPr/>
            </p:nvGrpSpPr>
            <p:grpSpPr>
              <a:xfrm>
                <a:off x="7453715" y="3276253"/>
                <a:ext cx="862861" cy="718885"/>
                <a:chOff x="7453715" y="3276253"/>
                <a:chExt cx="862861" cy="718885"/>
              </a:xfrm>
            </p:grpSpPr>
            <p:sp>
              <p:nvSpPr>
                <p:cNvPr id="598" name="Free-form: Shape 597">
                  <a:extLst>
                    <a:ext uri="{FF2B5EF4-FFF2-40B4-BE49-F238E27FC236}">
                      <a16:creationId xmlns:a16="http://schemas.microsoft.com/office/drawing/2014/main" id="{EBC5CA3F-D522-8867-8702-542B19495120}"/>
                    </a:ext>
                  </a:extLst>
                </p:cNvPr>
                <p:cNvSpPr/>
                <p:nvPr/>
              </p:nvSpPr>
              <p:spPr>
                <a:xfrm>
                  <a:off x="7453715" y="3524774"/>
                  <a:ext cx="862854" cy="470364"/>
                </a:xfrm>
                <a:custGeom>
                  <a:avLst/>
                  <a:gdLst>
                    <a:gd name="connsiteX0" fmla="*/ 736978 w 862854"/>
                    <a:gd name="connsiteY0" fmla="*/ 397213 h 470364"/>
                    <a:gd name="connsiteX1" fmla="*/ 862242 w 862854"/>
                    <a:gd name="connsiteY1" fmla="*/ 221881 h 470364"/>
                    <a:gd name="connsiteX2" fmla="*/ 862855 w 862854"/>
                    <a:gd name="connsiteY2" fmla="*/ 2486 h 470364"/>
                    <a:gd name="connsiteX3" fmla="*/ 737590 w 862854"/>
                    <a:gd name="connsiteY3" fmla="*/ 177819 h 470364"/>
                    <a:gd name="connsiteX4" fmla="*/ 127905 w 862854"/>
                    <a:gd name="connsiteY4" fmla="*/ 177819 h 470364"/>
                    <a:gd name="connsiteX5" fmla="*/ 613 w 862854"/>
                    <a:gd name="connsiteY5" fmla="*/ 0 h 470364"/>
                    <a:gd name="connsiteX6" fmla="*/ 1 w 862854"/>
                    <a:gd name="connsiteY6" fmla="*/ 219395 h 470364"/>
                    <a:gd name="connsiteX7" fmla="*/ 127293 w 862854"/>
                    <a:gd name="connsiteY7" fmla="*/ 397213 h 470364"/>
                    <a:gd name="connsiteX8" fmla="*/ 736978 w 862854"/>
                    <a:gd name="connsiteY8" fmla="*/ 397213 h 4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54" h="470364">
                      <a:moveTo>
                        <a:pt x="736978" y="397213"/>
                      </a:moveTo>
                      <a:cubicBezTo>
                        <a:pt x="820360" y="348752"/>
                        <a:pt x="862089" y="285374"/>
                        <a:pt x="862242" y="221881"/>
                      </a:cubicBezTo>
                      <a:lnTo>
                        <a:pt x="862855" y="2486"/>
                      </a:lnTo>
                      <a:cubicBezTo>
                        <a:pt x="862663" y="65979"/>
                        <a:pt x="820934" y="129396"/>
                        <a:pt x="737590" y="177819"/>
                      </a:cubicBezTo>
                      <a:cubicBezTo>
                        <a:pt x="569754" y="275353"/>
                        <a:pt x="296811" y="275353"/>
                        <a:pt x="127905" y="177819"/>
                      </a:cubicBezTo>
                      <a:cubicBezTo>
                        <a:pt x="42878" y="128745"/>
                        <a:pt x="421" y="64334"/>
                        <a:pt x="613" y="0"/>
                      </a:cubicBezTo>
                      <a:lnTo>
                        <a:pt x="1" y="219395"/>
                      </a:lnTo>
                      <a:cubicBezTo>
                        <a:pt x="-190" y="283729"/>
                        <a:pt x="42266" y="348140"/>
                        <a:pt x="127293" y="397213"/>
                      </a:cubicBezTo>
                      <a:cubicBezTo>
                        <a:pt x="296199" y="494748"/>
                        <a:pt x="569142" y="494748"/>
                        <a:pt x="736978" y="397213"/>
                      </a:cubicBezTo>
                      <a:close/>
                    </a:path>
                  </a:pathLst>
                </a:custGeom>
                <a:solidFill>
                  <a:srgbClr val="4FFF6D"/>
                </a:solidFill>
                <a:ln w="3820" cap="flat">
                  <a:noFill/>
                  <a:prstDash val="solid"/>
                  <a:miter/>
                </a:ln>
              </p:spPr>
              <p:txBody>
                <a:bodyPr rtlCol="0" anchor="ctr"/>
                <a:lstStyle/>
                <a:p>
                  <a:endParaRPr lang="en-GB"/>
                </a:p>
              </p:txBody>
            </p:sp>
            <p:sp>
              <p:nvSpPr>
                <p:cNvPr id="599" name="Free-form: Shape 598">
                  <a:extLst>
                    <a:ext uri="{FF2B5EF4-FFF2-40B4-BE49-F238E27FC236}">
                      <a16:creationId xmlns:a16="http://schemas.microsoft.com/office/drawing/2014/main" id="{F18DE170-FFD9-0993-8AEC-DD4AEF1171E6}"/>
                    </a:ext>
                  </a:extLst>
                </p:cNvPr>
                <p:cNvSpPr/>
                <p:nvPr/>
              </p:nvSpPr>
              <p:spPr>
                <a:xfrm>
                  <a:off x="7454330" y="3276253"/>
                  <a:ext cx="862246" cy="499452"/>
                </a:xfrm>
                <a:custGeom>
                  <a:avLst/>
                  <a:gdLst>
                    <a:gd name="connsiteX0" fmla="*/ 736975 w 862246"/>
                    <a:gd name="connsiteY0" fmla="*/ 426301 h 499452"/>
                    <a:gd name="connsiteX1" fmla="*/ 734986 w 862246"/>
                    <a:gd name="connsiteY1" fmla="*/ 73151 h 499452"/>
                    <a:gd name="connsiteX2" fmla="*/ 125300 w 862246"/>
                    <a:gd name="connsiteY2" fmla="*/ 73151 h 499452"/>
                    <a:gd name="connsiteX3" fmla="*/ 127289 w 862246"/>
                    <a:gd name="connsiteY3" fmla="*/ 426301 h 499452"/>
                    <a:gd name="connsiteX4" fmla="*/ 736975 w 862246"/>
                    <a:gd name="connsiteY4" fmla="*/ 426301 h 499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246" h="499452">
                      <a:moveTo>
                        <a:pt x="736975" y="426301"/>
                      </a:moveTo>
                      <a:cubicBezTo>
                        <a:pt x="904772" y="328767"/>
                        <a:pt x="903892" y="170685"/>
                        <a:pt x="734986" y="73151"/>
                      </a:cubicBezTo>
                      <a:cubicBezTo>
                        <a:pt x="566041" y="-24384"/>
                        <a:pt x="293098" y="-24384"/>
                        <a:pt x="125300" y="73151"/>
                      </a:cubicBezTo>
                      <a:cubicBezTo>
                        <a:pt x="-42535" y="170685"/>
                        <a:pt x="-41655" y="328767"/>
                        <a:pt x="127289" y="426301"/>
                      </a:cubicBezTo>
                      <a:cubicBezTo>
                        <a:pt x="296196" y="523836"/>
                        <a:pt x="569139" y="523836"/>
                        <a:pt x="736975" y="426301"/>
                      </a:cubicBezTo>
                      <a:close/>
                    </a:path>
                  </a:pathLst>
                </a:custGeom>
                <a:solidFill>
                  <a:srgbClr val="BFFFCA"/>
                </a:solidFill>
                <a:ln w="3820" cap="flat">
                  <a:noFill/>
                  <a:prstDash val="solid"/>
                  <a:miter/>
                </a:ln>
              </p:spPr>
              <p:txBody>
                <a:bodyPr rtlCol="0" anchor="ctr"/>
                <a:lstStyle/>
                <a:p>
                  <a:endParaRPr lang="en-GB"/>
                </a:p>
              </p:txBody>
            </p:sp>
          </p:grpSp>
          <p:grpSp>
            <p:nvGrpSpPr>
              <p:cNvPr id="600" name="Graphic 3">
                <a:extLst>
                  <a:ext uri="{FF2B5EF4-FFF2-40B4-BE49-F238E27FC236}">
                    <a16:creationId xmlns:a16="http://schemas.microsoft.com/office/drawing/2014/main" id="{1A2DDD92-7622-B84B-3A5D-8F0AEBCAFE37}"/>
                  </a:ext>
                </a:extLst>
              </p:cNvPr>
              <p:cNvGrpSpPr/>
              <p:nvPr/>
            </p:nvGrpSpPr>
            <p:grpSpPr>
              <a:xfrm>
                <a:off x="7630907" y="3359913"/>
                <a:ext cx="509134" cy="295337"/>
                <a:chOff x="7630907" y="3359913"/>
                <a:chExt cx="509134" cy="295337"/>
              </a:xfrm>
              <a:solidFill>
                <a:srgbClr val="FFFFFF"/>
              </a:solidFill>
            </p:grpSpPr>
            <p:sp>
              <p:nvSpPr>
                <p:cNvPr id="601" name="Free-form: Shape 600">
                  <a:extLst>
                    <a:ext uri="{FF2B5EF4-FFF2-40B4-BE49-F238E27FC236}">
                      <a16:creationId xmlns:a16="http://schemas.microsoft.com/office/drawing/2014/main" id="{F49D3B46-BCAE-E401-185C-0AE8871D1E61}"/>
                    </a:ext>
                  </a:extLst>
                </p:cNvPr>
                <p:cNvSpPr/>
                <p:nvPr/>
              </p:nvSpPr>
              <p:spPr>
                <a:xfrm>
                  <a:off x="7798728" y="3359913"/>
                  <a:ext cx="117328" cy="67948"/>
                </a:xfrm>
                <a:custGeom>
                  <a:avLst/>
                  <a:gdLst>
                    <a:gd name="connsiteX0" fmla="*/ 100279 w 117328"/>
                    <a:gd name="connsiteY0" fmla="*/ 57995 h 67948"/>
                    <a:gd name="connsiteX1" fmla="*/ 100011 w 117328"/>
                    <a:gd name="connsiteY1" fmla="*/ 9954 h 67948"/>
                    <a:gd name="connsiteX2" fmla="*/ 17050 w 117328"/>
                    <a:gd name="connsiteY2" fmla="*/ 9954 h 67948"/>
                    <a:gd name="connsiteX3" fmla="*/ 17317 w 117328"/>
                    <a:gd name="connsiteY3" fmla="*/ 57995 h 67948"/>
                    <a:gd name="connsiteX4" fmla="*/ 100279 w 117328"/>
                    <a:gd name="connsiteY4" fmla="*/ 57995 h 6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8" h="67948">
                      <a:moveTo>
                        <a:pt x="100279" y="57995"/>
                      </a:moveTo>
                      <a:cubicBezTo>
                        <a:pt x="123113" y="44722"/>
                        <a:pt x="122999" y="23227"/>
                        <a:pt x="100011" y="9954"/>
                      </a:cubicBezTo>
                      <a:cubicBezTo>
                        <a:pt x="77024" y="-3318"/>
                        <a:pt x="39884" y="-3318"/>
                        <a:pt x="17050" y="9954"/>
                      </a:cubicBezTo>
                      <a:cubicBezTo>
                        <a:pt x="-5785" y="23227"/>
                        <a:pt x="-5670" y="44722"/>
                        <a:pt x="17317" y="57995"/>
                      </a:cubicBezTo>
                      <a:cubicBezTo>
                        <a:pt x="40305" y="71267"/>
                        <a:pt x="77445" y="71267"/>
                        <a:pt x="100279" y="57995"/>
                      </a:cubicBezTo>
                      <a:close/>
                    </a:path>
                  </a:pathLst>
                </a:custGeom>
                <a:solidFill>
                  <a:srgbClr val="FFFFFF"/>
                </a:solidFill>
                <a:ln w="3820" cap="flat">
                  <a:noFill/>
                  <a:prstDash val="solid"/>
                  <a:miter/>
                </a:ln>
              </p:spPr>
              <p:txBody>
                <a:bodyPr rtlCol="0" anchor="ctr"/>
                <a:lstStyle/>
                <a:p>
                  <a:endParaRPr lang="en-GB"/>
                </a:p>
              </p:txBody>
            </p:sp>
            <p:sp>
              <p:nvSpPr>
                <p:cNvPr id="602" name="Free-form: Shape 601">
                  <a:extLst>
                    <a:ext uri="{FF2B5EF4-FFF2-40B4-BE49-F238E27FC236}">
                      <a16:creationId xmlns:a16="http://schemas.microsoft.com/office/drawing/2014/main" id="{6D71F634-5871-3728-7513-D820C006FBFB}"/>
                    </a:ext>
                  </a:extLst>
                </p:cNvPr>
                <p:cNvSpPr/>
                <p:nvPr/>
              </p:nvSpPr>
              <p:spPr>
                <a:xfrm>
                  <a:off x="8022713" y="3489232"/>
                  <a:ext cx="117328" cy="67948"/>
                </a:xfrm>
                <a:custGeom>
                  <a:avLst/>
                  <a:gdLst>
                    <a:gd name="connsiteX0" fmla="*/ 100279 w 117328"/>
                    <a:gd name="connsiteY0" fmla="*/ 57995 h 67948"/>
                    <a:gd name="connsiteX1" fmla="*/ 100011 w 117328"/>
                    <a:gd name="connsiteY1" fmla="*/ 9954 h 67948"/>
                    <a:gd name="connsiteX2" fmla="*/ 17050 w 117328"/>
                    <a:gd name="connsiteY2" fmla="*/ 9954 h 67948"/>
                    <a:gd name="connsiteX3" fmla="*/ 17318 w 117328"/>
                    <a:gd name="connsiteY3" fmla="*/ 57995 h 67948"/>
                    <a:gd name="connsiteX4" fmla="*/ 100279 w 117328"/>
                    <a:gd name="connsiteY4" fmla="*/ 57995 h 6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8" h="67948">
                      <a:moveTo>
                        <a:pt x="100279" y="57995"/>
                      </a:moveTo>
                      <a:cubicBezTo>
                        <a:pt x="123114" y="44722"/>
                        <a:pt x="122999" y="23227"/>
                        <a:pt x="100011" y="9954"/>
                      </a:cubicBezTo>
                      <a:cubicBezTo>
                        <a:pt x="77024" y="-3318"/>
                        <a:pt x="39884" y="-3318"/>
                        <a:pt x="17050" y="9954"/>
                      </a:cubicBezTo>
                      <a:cubicBezTo>
                        <a:pt x="-5785" y="23227"/>
                        <a:pt x="-5670" y="44722"/>
                        <a:pt x="17318" y="57995"/>
                      </a:cubicBezTo>
                      <a:cubicBezTo>
                        <a:pt x="40305" y="71267"/>
                        <a:pt x="77444" y="71267"/>
                        <a:pt x="100279" y="57995"/>
                      </a:cubicBezTo>
                      <a:close/>
                    </a:path>
                  </a:pathLst>
                </a:custGeom>
                <a:solidFill>
                  <a:srgbClr val="FFFFFF"/>
                </a:solidFill>
                <a:ln w="3820" cap="flat">
                  <a:noFill/>
                  <a:prstDash val="solid"/>
                  <a:miter/>
                </a:ln>
              </p:spPr>
              <p:txBody>
                <a:bodyPr rtlCol="0" anchor="ctr"/>
                <a:lstStyle/>
                <a:p>
                  <a:endParaRPr lang="en-GB"/>
                </a:p>
              </p:txBody>
            </p:sp>
            <p:sp>
              <p:nvSpPr>
                <p:cNvPr id="603" name="Free-form: Shape 602">
                  <a:extLst>
                    <a:ext uri="{FF2B5EF4-FFF2-40B4-BE49-F238E27FC236}">
                      <a16:creationId xmlns:a16="http://schemas.microsoft.com/office/drawing/2014/main" id="{F06FC8FF-7ED2-49FC-16B7-B050E29DEC89}"/>
                    </a:ext>
                  </a:extLst>
                </p:cNvPr>
                <p:cNvSpPr/>
                <p:nvPr/>
              </p:nvSpPr>
              <p:spPr>
                <a:xfrm>
                  <a:off x="7630907" y="3523885"/>
                  <a:ext cx="227451" cy="131365"/>
                </a:xfrm>
                <a:custGeom>
                  <a:avLst/>
                  <a:gdLst>
                    <a:gd name="connsiteX0" fmla="*/ 201241 w 227451"/>
                    <a:gd name="connsiteY0" fmla="*/ 128755 h 131365"/>
                    <a:gd name="connsiteX1" fmla="*/ 222966 w 227451"/>
                    <a:gd name="connsiteY1" fmla="*/ 128755 h 131365"/>
                    <a:gd name="connsiteX2" fmla="*/ 222928 w 227451"/>
                    <a:gd name="connsiteY2" fmla="*/ 116171 h 131365"/>
                    <a:gd name="connsiteX3" fmla="*/ 26215 w 227451"/>
                    <a:gd name="connsiteY3" fmla="*/ 2610 h 131365"/>
                    <a:gd name="connsiteX4" fmla="*/ 4451 w 227451"/>
                    <a:gd name="connsiteY4" fmla="*/ 2610 h 131365"/>
                    <a:gd name="connsiteX5" fmla="*/ 4528 w 227451"/>
                    <a:gd name="connsiteY5" fmla="*/ 15194 h 131365"/>
                    <a:gd name="connsiteX6" fmla="*/ 201241 w 227451"/>
                    <a:gd name="connsiteY6" fmla="*/ 128755 h 13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451" h="131365">
                      <a:moveTo>
                        <a:pt x="201241" y="128755"/>
                      </a:moveTo>
                      <a:cubicBezTo>
                        <a:pt x="207246" y="132235"/>
                        <a:pt x="217000" y="132235"/>
                        <a:pt x="222966" y="128755"/>
                      </a:cubicBezTo>
                      <a:cubicBezTo>
                        <a:pt x="228972" y="125274"/>
                        <a:pt x="228933" y="119613"/>
                        <a:pt x="222928" y="116171"/>
                      </a:cubicBezTo>
                      <a:lnTo>
                        <a:pt x="26215" y="2610"/>
                      </a:lnTo>
                      <a:cubicBezTo>
                        <a:pt x="20171" y="-870"/>
                        <a:pt x="10418" y="-870"/>
                        <a:pt x="4451" y="2610"/>
                      </a:cubicBezTo>
                      <a:cubicBezTo>
                        <a:pt x="-1515" y="6091"/>
                        <a:pt x="-1477" y="11714"/>
                        <a:pt x="4528" y="15194"/>
                      </a:cubicBezTo>
                      <a:lnTo>
                        <a:pt x="201241" y="128755"/>
                      </a:lnTo>
                      <a:close/>
                    </a:path>
                  </a:pathLst>
                </a:custGeom>
                <a:solidFill>
                  <a:srgbClr val="FFFFFF"/>
                </a:solidFill>
                <a:ln w="3820" cap="flat">
                  <a:noFill/>
                  <a:prstDash val="solid"/>
                  <a:miter/>
                </a:ln>
              </p:spPr>
              <p:txBody>
                <a:bodyPr rtlCol="0" anchor="ctr"/>
                <a:lstStyle/>
                <a:p>
                  <a:endParaRPr lang="en-GB"/>
                </a:p>
              </p:txBody>
            </p:sp>
          </p:grpSp>
        </p:grpSp>
        <p:grpSp>
          <p:nvGrpSpPr>
            <p:cNvPr id="604" name="Graphic 3">
              <a:extLst>
                <a:ext uri="{FF2B5EF4-FFF2-40B4-BE49-F238E27FC236}">
                  <a16:creationId xmlns:a16="http://schemas.microsoft.com/office/drawing/2014/main" id="{A66E54DD-62B8-76D4-2343-567E38E01E0C}"/>
                </a:ext>
              </a:extLst>
            </p:cNvPr>
            <p:cNvGrpSpPr/>
            <p:nvPr/>
          </p:nvGrpSpPr>
          <p:grpSpPr>
            <a:xfrm>
              <a:off x="7930294" y="3952228"/>
              <a:ext cx="824605" cy="686938"/>
              <a:chOff x="7930294" y="3952228"/>
              <a:chExt cx="824605" cy="686938"/>
            </a:xfrm>
          </p:grpSpPr>
          <p:grpSp>
            <p:nvGrpSpPr>
              <p:cNvPr id="605" name="Graphic 3">
                <a:extLst>
                  <a:ext uri="{FF2B5EF4-FFF2-40B4-BE49-F238E27FC236}">
                    <a16:creationId xmlns:a16="http://schemas.microsoft.com/office/drawing/2014/main" id="{D9AAA89B-C347-8716-E656-1032742C8CEB}"/>
                  </a:ext>
                </a:extLst>
              </p:cNvPr>
              <p:cNvGrpSpPr/>
              <p:nvPr/>
            </p:nvGrpSpPr>
            <p:grpSpPr>
              <a:xfrm>
                <a:off x="7930294" y="3952228"/>
                <a:ext cx="824605" cy="686938"/>
                <a:chOff x="7930294" y="3952228"/>
                <a:chExt cx="824605" cy="686938"/>
              </a:xfrm>
            </p:grpSpPr>
            <p:sp>
              <p:nvSpPr>
                <p:cNvPr id="606" name="Free-form: Shape 605">
                  <a:extLst>
                    <a:ext uri="{FF2B5EF4-FFF2-40B4-BE49-F238E27FC236}">
                      <a16:creationId xmlns:a16="http://schemas.microsoft.com/office/drawing/2014/main" id="{A6D5A9C5-86FD-0C93-8C06-14D4B09BB0C9}"/>
                    </a:ext>
                  </a:extLst>
                </p:cNvPr>
                <p:cNvSpPr/>
                <p:nvPr/>
              </p:nvSpPr>
              <p:spPr>
                <a:xfrm>
                  <a:off x="7930294" y="4189652"/>
                  <a:ext cx="824605" cy="449513"/>
                </a:xfrm>
                <a:custGeom>
                  <a:avLst/>
                  <a:gdLst>
                    <a:gd name="connsiteX0" fmla="*/ 704275 w 824605"/>
                    <a:gd name="connsiteY0" fmla="*/ 379619 h 449513"/>
                    <a:gd name="connsiteX1" fmla="*/ 823994 w 824605"/>
                    <a:gd name="connsiteY1" fmla="*/ 212089 h 449513"/>
                    <a:gd name="connsiteX2" fmla="*/ 824606 w 824605"/>
                    <a:gd name="connsiteY2" fmla="*/ 2410 h 449513"/>
                    <a:gd name="connsiteX3" fmla="*/ 704887 w 824605"/>
                    <a:gd name="connsiteY3" fmla="*/ 169939 h 449513"/>
                    <a:gd name="connsiteX4" fmla="*/ 122244 w 824605"/>
                    <a:gd name="connsiteY4" fmla="*/ 169939 h 449513"/>
                    <a:gd name="connsiteX5" fmla="*/ 613 w 824605"/>
                    <a:gd name="connsiteY5" fmla="*/ 0 h 449513"/>
                    <a:gd name="connsiteX6" fmla="*/ 1 w 824605"/>
                    <a:gd name="connsiteY6" fmla="*/ 209679 h 449513"/>
                    <a:gd name="connsiteX7" fmla="*/ 121632 w 824605"/>
                    <a:gd name="connsiteY7" fmla="*/ 379619 h 449513"/>
                    <a:gd name="connsiteX8" fmla="*/ 704275 w 824605"/>
                    <a:gd name="connsiteY8" fmla="*/ 379619 h 44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5" h="449513">
                      <a:moveTo>
                        <a:pt x="704275" y="379619"/>
                      </a:moveTo>
                      <a:cubicBezTo>
                        <a:pt x="783947" y="333338"/>
                        <a:pt x="823802" y="272752"/>
                        <a:pt x="823994" y="212089"/>
                      </a:cubicBezTo>
                      <a:lnTo>
                        <a:pt x="824606" y="2410"/>
                      </a:lnTo>
                      <a:cubicBezTo>
                        <a:pt x="824453" y="63072"/>
                        <a:pt x="784559" y="123658"/>
                        <a:pt x="704887" y="169939"/>
                      </a:cubicBezTo>
                      <a:cubicBezTo>
                        <a:pt x="544510" y="263152"/>
                        <a:pt x="283654" y="263113"/>
                        <a:pt x="122244" y="169939"/>
                      </a:cubicBezTo>
                      <a:cubicBezTo>
                        <a:pt x="41004" y="123046"/>
                        <a:pt x="460" y="61466"/>
                        <a:pt x="613" y="0"/>
                      </a:cubicBezTo>
                      <a:lnTo>
                        <a:pt x="1" y="209679"/>
                      </a:lnTo>
                      <a:cubicBezTo>
                        <a:pt x="-190" y="271145"/>
                        <a:pt x="40392" y="332688"/>
                        <a:pt x="121632" y="379619"/>
                      </a:cubicBezTo>
                      <a:cubicBezTo>
                        <a:pt x="283041" y="472793"/>
                        <a:pt x="543898" y="472831"/>
                        <a:pt x="704275" y="379619"/>
                      </a:cubicBezTo>
                      <a:close/>
                    </a:path>
                  </a:pathLst>
                </a:custGeom>
                <a:solidFill>
                  <a:srgbClr val="757BAB"/>
                </a:solidFill>
                <a:ln w="3820" cap="flat">
                  <a:noFill/>
                  <a:prstDash val="solid"/>
                  <a:miter/>
                </a:ln>
              </p:spPr>
              <p:txBody>
                <a:bodyPr rtlCol="0" anchor="ctr"/>
                <a:lstStyle/>
                <a:p>
                  <a:endParaRPr lang="en-GB"/>
                </a:p>
              </p:txBody>
            </p:sp>
            <p:sp>
              <p:nvSpPr>
                <p:cNvPr id="607" name="Free-form: Shape 606">
                  <a:extLst>
                    <a:ext uri="{FF2B5EF4-FFF2-40B4-BE49-F238E27FC236}">
                      <a16:creationId xmlns:a16="http://schemas.microsoft.com/office/drawing/2014/main" id="{65B19DC3-45B1-A45F-4FF5-06C351A9F1FF}"/>
                    </a:ext>
                  </a:extLst>
                </p:cNvPr>
                <p:cNvSpPr/>
                <p:nvPr/>
              </p:nvSpPr>
              <p:spPr>
                <a:xfrm>
                  <a:off x="7930947" y="3952228"/>
                  <a:ext cx="823949" cy="477258"/>
                </a:xfrm>
                <a:custGeom>
                  <a:avLst/>
                  <a:gdLst>
                    <a:gd name="connsiteX0" fmla="*/ 704233 w 823949"/>
                    <a:gd name="connsiteY0" fmla="*/ 407364 h 477258"/>
                    <a:gd name="connsiteX1" fmla="*/ 702321 w 823949"/>
                    <a:gd name="connsiteY1" fmla="*/ 69895 h 477258"/>
                    <a:gd name="connsiteX2" fmla="*/ 119716 w 823949"/>
                    <a:gd name="connsiteY2" fmla="*/ 69895 h 477258"/>
                    <a:gd name="connsiteX3" fmla="*/ 121629 w 823949"/>
                    <a:gd name="connsiteY3" fmla="*/ 407364 h 477258"/>
                    <a:gd name="connsiteX4" fmla="*/ 704272 w 823949"/>
                    <a:gd name="connsiteY4" fmla="*/ 407364 h 47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949" h="477258">
                      <a:moveTo>
                        <a:pt x="704233" y="407364"/>
                      </a:moveTo>
                      <a:cubicBezTo>
                        <a:pt x="864611" y="314190"/>
                        <a:pt x="863731" y="163069"/>
                        <a:pt x="702321" y="69895"/>
                      </a:cubicBezTo>
                      <a:cubicBezTo>
                        <a:pt x="540911" y="-23279"/>
                        <a:pt x="280055" y="-23317"/>
                        <a:pt x="119716" y="69895"/>
                      </a:cubicBezTo>
                      <a:cubicBezTo>
                        <a:pt x="-40661" y="163107"/>
                        <a:pt x="-39781" y="314190"/>
                        <a:pt x="121629" y="407364"/>
                      </a:cubicBezTo>
                      <a:cubicBezTo>
                        <a:pt x="283038" y="500538"/>
                        <a:pt x="543895" y="500576"/>
                        <a:pt x="704272" y="407364"/>
                      </a:cubicBezTo>
                      <a:close/>
                    </a:path>
                  </a:pathLst>
                </a:custGeom>
                <a:solidFill>
                  <a:srgbClr val="BABDD5"/>
                </a:solidFill>
                <a:ln w="3820" cap="flat">
                  <a:noFill/>
                  <a:prstDash val="solid"/>
                  <a:miter/>
                </a:ln>
              </p:spPr>
              <p:txBody>
                <a:bodyPr rtlCol="0" anchor="ctr"/>
                <a:lstStyle/>
                <a:p>
                  <a:endParaRPr lang="en-GB"/>
                </a:p>
              </p:txBody>
            </p:sp>
          </p:grpSp>
          <p:grpSp>
            <p:nvGrpSpPr>
              <p:cNvPr id="608" name="Graphic 3">
                <a:extLst>
                  <a:ext uri="{FF2B5EF4-FFF2-40B4-BE49-F238E27FC236}">
                    <a16:creationId xmlns:a16="http://schemas.microsoft.com/office/drawing/2014/main" id="{9FBD7E78-FC13-6173-BCE1-FD7D2ABC1644}"/>
                  </a:ext>
                </a:extLst>
              </p:cNvPr>
              <p:cNvGrpSpPr/>
              <p:nvPr/>
            </p:nvGrpSpPr>
            <p:grpSpPr>
              <a:xfrm>
                <a:off x="8066827" y="4017256"/>
                <a:ext cx="514940" cy="305105"/>
                <a:chOff x="8066827" y="4017256"/>
                <a:chExt cx="514940" cy="305105"/>
              </a:xfrm>
              <a:solidFill>
                <a:srgbClr val="FFFFFF"/>
              </a:solidFill>
            </p:grpSpPr>
            <p:sp>
              <p:nvSpPr>
                <p:cNvPr id="609" name="Free-form: Shape 608">
                  <a:extLst>
                    <a:ext uri="{FF2B5EF4-FFF2-40B4-BE49-F238E27FC236}">
                      <a16:creationId xmlns:a16="http://schemas.microsoft.com/office/drawing/2014/main" id="{D36B9AD9-C7AE-96A4-1C03-C861DD3AA317}"/>
                    </a:ext>
                  </a:extLst>
                </p:cNvPr>
                <p:cNvSpPr/>
                <p:nvPr/>
              </p:nvSpPr>
              <p:spPr>
                <a:xfrm>
                  <a:off x="8255619" y="4017256"/>
                  <a:ext cx="112107" cy="64888"/>
                </a:xfrm>
                <a:custGeom>
                  <a:avLst/>
                  <a:gdLst>
                    <a:gd name="connsiteX0" fmla="*/ 95833 w 112107"/>
                    <a:gd name="connsiteY0" fmla="*/ 55394 h 64888"/>
                    <a:gd name="connsiteX1" fmla="*/ 95565 w 112107"/>
                    <a:gd name="connsiteY1" fmla="*/ 9495 h 64888"/>
                    <a:gd name="connsiteX2" fmla="*/ 16275 w 112107"/>
                    <a:gd name="connsiteY2" fmla="*/ 9495 h 64888"/>
                    <a:gd name="connsiteX3" fmla="*/ 16543 w 112107"/>
                    <a:gd name="connsiteY3" fmla="*/ 55394 h 64888"/>
                    <a:gd name="connsiteX4" fmla="*/ 95833 w 112107"/>
                    <a:gd name="connsiteY4" fmla="*/ 55394 h 6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7" h="64888">
                      <a:moveTo>
                        <a:pt x="95833" y="55394"/>
                      </a:moveTo>
                      <a:cubicBezTo>
                        <a:pt x="117634" y="42733"/>
                        <a:pt x="117519" y="22156"/>
                        <a:pt x="95565" y="9495"/>
                      </a:cubicBezTo>
                      <a:cubicBezTo>
                        <a:pt x="73610" y="-3165"/>
                        <a:pt x="38115" y="-3165"/>
                        <a:pt x="16275" y="9495"/>
                      </a:cubicBezTo>
                      <a:cubicBezTo>
                        <a:pt x="-5526" y="22156"/>
                        <a:pt x="-5412" y="42733"/>
                        <a:pt x="16543" y="55394"/>
                      </a:cubicBezTo>
                      <a:cubicBezTo>
                        <a:pt x="38497" y="68054"/>
                        <a:pt x="73992" y="68054"/>
                        <a:pt x="95833" y="55394"/>
                      </a:cubicBezTo>
                      <a:close/>
                    </a:path>
                  </a:pathLst>
                </a:custGeom>
                <a:solidFill>
                  <a:srgbClr val="FFFFFF"/>
                </a:solidFill>
                <a:ln w="3820" cap="flat">
                  <a:noFill/>
                  <a:prstDash val="solid"/>
                  <a:miter/>
                </a:ln>
              </p:spPr>
              <p:txBody>
                <a:bodyPr rtlCol="0" anchor="ctr"/>
                <a:lstStyle/>
                <a:p>
                  <a:endParaRPr lang="en-GB"/>
                </a:p>
              </p:txBody>
            </p:sp>
            <p:sp>
              <p:nvSpPr>
                <p:cNvPr id="610" name="Free-form: Shape 609">
                  <a:extLst>
                    <a:ext uri="{FF2B5EF4-FFF2-40B4-BE49-F238E27FC236}">
                      <a16:creationId xmlns:a16="http://schemas.microsoft.com/office/drawing/2014/main" id="{9254B678-A383-9A28-F0CA-C4ED64C2BA19}"/>
                    </a:ext>
                  </a:extLst>
                </p:cNvPr>
                <p:cNvSpPr/>
                <p:nvPr/>
              </p:nvSpPr>
              <p:spPr>
                <a:xfrm>
                  <a:off x="8469659" y="4140837"/>
                  <a:ext cx="112107" cy="64888"/>
                </a:xfrm>
                <a:custGeom>
                  <a:avLst/>
                  <a:gdLst>
                    <a:gd name="connsiteX0" fmla="*/ 95833 w 112107"/>
                    <a:gd name="connsiteY0" fmla="*/ 55394 h 64888"/>
                    <a:gd name="connsiteX1" fmla="*/ 95565 w 112107"/>
                    <a:gd name="connsiteY1" fmla="*/ 9495 h 64888"/>
                    <a:gd name="connsiteX2" fmla="*/ 16275 w 112107"/>
                    <a:gd name="connsiteY2" fmla="*/ 9495 h 64888"/>
                    <a:gd name="connsiteX3" fmla="*/ 16543 w 112107"/>
                    <a:gd name="connsiteY3" fmla="*/ 55394 h 64888"/>
                    <a:gd name="connsiteX4" fmla="*/ 95833 w 112107"/>
                    <a:gd name="connsiteY4" fmla="*/ 55394 h 6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7" h="64888">
                      <a:moveTo>
                        <a:pt x="95833" y="55394"/>
                      </a:moveTo>
                      <a:cubicBezTo>
                        <a:pt x="117634" y="42733"/>
                        <a:pt x="117520" y="22156"/>
                        <a:pt x="95565" y="9495"/>
                      </a:cubicBezTo>
                      <a:cubicBezTo>
                        <a:pt x="73610" y="-3165"/>
                        <a:pt x="38115" y="-3165"/>
                        <a:pt x="16275" y="9495"/>
                      </a:cubicBezTo>
                      <a:cubicBezTo>
                        <a:pt x="-5527" y="22156"/>
                        <a:pt x="-5412" y="42733"/>
                        <a:pt x="16543" y="55394"/>
                      </a:cubicBezTo>
                      <a:cubicBezTo>
                        <a:pt x="38498" y="68054"/>
                        <a:pt x="73993" y="68054"/>
                        <a:pt x="95833" y="55394"/>
                      </a:cubicBezTo>
                      <a:close/>
                    </a:path>
                  </a:pathLst>
                </a:custGeom>
                <a:solidFill>
                  <a:srgbClr val="FFFFFF"/>
                </a:solidFill>
                <a:ln w="3820" cap="flat">
                  <a:noFill/>
                  <a:prstDash val="solid"/>
                  <a:miter/>
                </a:ln>
              </p:spPr>
              <p:txBody>
                <a:bodyPr rtlCol="0" anchor="ctr"/>
                <a:lstStyle/>
                <a:p>
                  <a:endParaRPr lang="en-GB"/>
                </a:p>
              </p:txBody>
            </p:sp>
            <p:sp>
              <p:nvSpPr>
                <p:cNvPr id="611" name="Free-form: Shape 610">
                  <a:extLst>
                    <a:ext uri="{FF2B5EF4-FFF2-40B4-BE49-F238E27FC236}">
                      <a16:creationId xmlns:a16="http://schemas.microsoft.com/office/drawing/2014/main" id="{236B0F86-E7CC-AD8C-DCED-20AB43237951}"/>
                    </a:ext>
                  </a:extLst>
                </p:cNvPr>
                <p:cNvSpPr/>
                <p:nvPr/>
              </p:nvSpPr>
              <p:spPr>
                <a:xfrm>
                  <a:off x="8066827" y="4157306"/>
                  <a:ext cx="285691" cy="165055"/>
                </a:xfrm>
                <a:custGeom>
                  <a:avLst/>
                  <a:gdLst>
                    <a:gd name="connsiteX0" fmla="*/ 260490 w 285691"/>
                    <a:gd name="connsiteY0" fmla="*/ 162584 h 165055"/>
                    <a:gd name="connsiteX1" fmla="*/ 269823 w 285691"/>
                    <a:gd name="connsiteY1" fmla="*/ 165032 h 165055"/>
                    <a:gd name="connsiteX2" fmla="*/ 285543 w 285691"/>
                    <a:gd name="connsiteY2" fmla="*/ 157191 h 165055"/>
                    <a:gd name="connsiteX3" fmla="*/ 200784 w 285691"/>
                    <a:gd name="connsiteY3" fmla="*/ 48258 h 165055"/>
                    <a:gd name="connsiteX4" fmla="*/ 13365 w 285691"/>
                    <a:gd name="connsiteY4" fmla="*/ 141 h 165055"/>
                    <a:gd name="connsiteX5" fmla="*/ 54 w 285691"/>
                    <a:gd name="connsiteY5" fmla="*/ 9321 h 165055"/>
                    <a:gd name="connsiteX6" fmla="*/ 4338 w 285691"/>
                    <a:gd name="connsiteY6" fmla="*/ 14638 h 165055"/>
                    <a:gd name="connsiteX7" fmla="*/ 15928 w 285691"/>
                    <a:gd name="connsiteY7" fmla="*/ 17124 h 165055"/>
                    <a:gd name="connsiteX8" fmla="*/ 180053 w 285691"/>
                    <a:gd name="connsiteY8" fmla="*/ 60307 h 165055"/>
                    <a:gd name="connsiteX9" fmla="*/ 256206 w 285691"/>
                    <a:gd name="connsiteY9" fmla="*/ 155929 h 165055"/>
                    <a:gd name="connsiteX10" fmla="*/ 260490 w 285691"/>
                    <a:gd name="connsiteY10" fmla="*/ 162584 h 16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691" h="165055">
                      <a:moveTo>
                        <a:pt x="260490" y="162584"/>
                      </a:moveTo>
                      <a:cubicBezTo>
                        <a:pt x="262900" y="163961"/>
                        <a:pt x="266151" y="164917"/>
                        <a:pt x="269823" y="165032"/>
                      </a:cubicBezTo>
                      <a:cubicBezTo>
                        <a:pt x="277932" y="165376"/>
                        <a:pt x="284969" y="161857"/>
                        <a:pt x="285543" y="157191"/>
                      </a:cubicBezTo>
                      <a:cubicBezTo>
                        <a:pt x="285811" y="154896"/>
                        <a:pt x="291319" y="100544"/>
                        <a:pt x="200784" y="48258"/>
                      </a:cubicBezTo>
                      <a:cubicBezTo>
                        <a:pt x="110172" y="-4066"/>
                        <a:pt x="17266" y="-50"/>
                        <a:pt x="13365" y="141"/>
                      </a:cubicBezTo>
                      <a:cubicBezTo>
                        <a:pt x="5294" y="524"/>
                        <a:pt x="-634" y="4655"/>
                        <a:pt x="54" y="9321"/>
                      </a:cubicBezTo>
                      <a:cubicBezTo>
                        <a:pt x="360" y="11425"/>
                        <a:pt x="1967" y="13261"/>
                        <a:pt x="4338" y="14638"/>
                      </a:cubicBezTo>
                      <a:cubicBezTo>
                        <a:pt x="7283" y="16359"/>
                        <a:pt x="11452" y="17315"/>
                        <a:pt x="15928" y="17124"/>
                      </a:cubicBezTo>
                      <a:cubicBezTo>
                        <a:pt x="19331" y="16971"/>
                        <a:pt x="99654" y="13873"/>
                        <a:pt x="180053" y="60307"/>
                      </a:cubicBezTo>
                      <a:cubicBezTo>
                        <a:pt x="260567" y="106779"/>
                        <a:pt x="256244" y="155470"/>
                        <a:pt x="256206" y="155929"/>
                      </a:cubicBezTo>
                      <a:cubicBezTo>
                        <a:pt x="255862" y="158491"/>
                        <a:pt x="257583" y="160901"/>
                        <a:pt x="260490" y="162584"/>
                      </a:cubicBezTo>
                      <a:close/>
                    </a:path>
                  </a:pathLst>
                </a:custGeom>
                <a:solidFill>
                  <a:srgbClr val="FFFFFF"/>
                </a:solidFill>
                <a:ln w="3820" cap="flat">
                  <a:noFill/>
                  <a:prstDash val="solid"/>
                  <a:miter/>
                </a:ln>
              </p:spPr>
              <p:txBody>
                <a:bodyPr rtlCol="0" anchor="ctr"/>
                <a:lstStyle/>
                <a:p>
                  <a:endParaRPr lang="en-GB"/>
                </a:p>
              </p:txBody>
            </p:sp>
          </p:grpSp>
        </p:grpSp>
        <p:grpSp>
          <p:nvGrpSpPr>
            <p:cNvPr id="612" name="Graphic 3">
              <a:extLst>
                <a:ext uri="{FF2B5EF4-FFF2-40B4-BE49-F238E27FC236}">
                  <a16:creationId xmlns:a16="http://schemas.microsoft.com/office/drawing/2014/main" id="{9EECBD6C-BCBC-C3D8-D1A4-26CEEBDC9C1E}"/>
                </a:ext>
              </a:extLst>
            </p:cNvPr>
            <p:cNvGrpSpPr/>
            <p:nvPr/>
          </p:nvGrpSpPr>
          <p:grpSpPr>
            <a:xfrm>
              <a:off x="7719391" y="4666485"/>
              <a:ext cx="824605" cy="686899"/>
              <a:chOff x="7719391" y="4666485"/>
              <a:chExt cx="824605" cy="686899"/>
            </a:xfrm>
          </p:grpSpPr>
          <p:grpSp>
            <p:nvGrpSpPr>
              <p:cNvPr id="613" name="Graphic 3">
                <a:extLst>
                  <a:ext uri="{FF2B5EF4-FFF2-40B4-BE49-F238E27FC236}">
                    <a16:creationId xmlns:a16="http://schemas.microsoft.com/office/drawing/2014/main" id="{FB223A34-EAB4-7B1E-6ABC-2C2FB91BA5B8}"/>
                  </a:ext>
                </a:extLst>
              </p:cNvPr>
              <p:cNvGrpSpPr/>
              <p:nvPr/>
            </p:nvGrpSpPr>
            <p:grpSpPr>
              <a:xfrm>
                <a:off x="7719391" y="4666485"/>
                <a:ext cx="824605" cy="686899"/>
                <a:chOff x="7719391" y="4666485"/>
                <a:chExt cx="824605" cy="686899"/>
              </a:xfrm>
            </p:grpSpPr>
            <p:sp>
              <p:nvSpPr>
                <p:cNvPr id="614" name="Free-form: Shape 613">
                  <a:extLst>
                    <a:ext uri="{FF2B5EF4-FFF2-40B4-BE49-F238E27FC236}">
                      <a16:creationId xmlns:a16="http://schemas.microsoft.com/office/drawing/2014/main" id="{CBFA6AF6-2855-2839-EAB9-85791C5B88C8}"/>
                    </a:ext>
                  </a:extLst>
                </p:cNvPr>
                <p:cNvSpPr/>
                <p:nvPr/>
              </p:nvSpPr>
              <p:spPr>
                <a:xfrm>
                  <a:off x="7719391" y="4903871"/>
                  <a:ext cx="824605" cy="449513"/>
                </a:xfrm>
                <a:custGeom>
                  <a:avLst/>
                  <a:gdLst>
                    <a:gd name="connsiteX0" fmla="*/ 704275 w 824605"/>
                    <a:gd name="connsiteY0" fmla="*/ 379619 h 449513"/>
                    <a:gd name="connsiteX1" fmla="*/ 823993 w 824605"/>
                    <a:gd name="connsiteY1" fmla="*/ 212090 h 449513"/>
                    <a:gd name="connsiteX2" fmla="*/ 824605 w 824605"/>
                    <a:gd name="connsiteY2" fmla="*/ 2410 h 449513"/>
                    <a:gd name="connsiteX3" fmla="*/ 704887 w 824605"/>
                    <a:gd name="connsiteY3" fmla="*/ 169939 h 449513"/>
                    <a:gd name="connsiteX4" fmla="*/ 122244 w 824605"/>
                    <a:gd name="connsiteY4" fmla="*/ 169939 h 449513"/>
                    <a:gd name="connsiteX5" fmla="*/ 612 w 824605"/>
                    <a:gd name="connsiteY5" fmla="*/ 0 h 449513"/>
                    <a:gd name="connsiteX6" fmla="*/ 1 w 824605"/>
                    <a:gd name="connsiteY6" fmla="*/ 209680 h 449513"/>
                    <a:gd name="connsiteX7" fmla="*/ 121631 w 824605"/>
                    <a:gd name="connsiteY7" fmla="*/ 379619 h 449513"/>
                    <a:gd name="connsiteX8" fmla="*/ 704275 w 824605"/>
                    <a:gd name="connsiteY8" fmla="*/ 379619 h 44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5" h="449513">
                      <a:moveTo>
                        <a:pt x="704275" y="379619"/>
                      </a:moveTo>
                      <a:cubicBezTo>
                        <a:pt x="783947" y="333338"/>
                        <a:pt x="823802" y="272752"/>
                        <a:pt x="823993" y="212090"/>
                      </a:cubicBezTo>
                      <a:lnTo>
                        <a:pt x="824605" y="2410"/>
                      </a:lnTo>
                      <a:cubicBezTo>
                        <a:pt x="824452" y="63072"/>
                        <a:pt x="784559" y="123658"/>
                        <a:pt x="704887" y="169939"/>
                      </a:cubicBezTo>
                      <a:cubicBezTo>
                        <a:pt x="544510" y="263152"/>
                        <a:pt x="283653" y="263113"/>
                        <a:pt x="122244" y="169939"/>
                      </a:cubicBezTo>
                      <a:cubicBezTo>
                        <a:pt x="41003" y="123046"/>
                        <a:pt x="460" y="61504"/>
                        <a:pt x="612" y="0"/>
                      </a:cubicBezTo>
                      <a:lnTo>
                        <a:pt x="1" y="209680"/>
                      </a:lnTo>
                      <a:cubicBezTo>
                        <a:pt x="-191" y="271145"/>
                        <a:pt x="40391" y="332688"/>
                        <a:pt x="121631" y="379619"/>
                      </a:cubicBezTo>
                      <a:cubicBezTo>
                        <a:pt x="283041" y="472793"/>
                        <a:pt x="543898" y="472831"/>
                        <a:pt x="704275" y="379619"/>
                      </a:cubicBezTo>
                      <a:close/>
                    </a:path>
                  </a:pathLst>
                </a:custGeom>
                <a:solidFill>
                  <a:srgbClr val="595959"/>
                </a:solidFill>
                <a:ln w="3820" cap="flat">
                  <a:noFill/>
                  <a:prstDash val="solid"/>
                  <a:miter/>
                </a:ln>
              </p:spPr>
              <p:txBody>
                <a:bodyPr rtlCol="0" anchor="ctr"/>
                <a:lstStyle/>
                <a:p>
                  <a:endParaRPr lang="en-GB"/>
                </a:p>
              </p:txBody>
            </p:sp>
            <p:sp>
              <p:nvSpPr>
                <p:cNvPr id="615" name="Free-form: Shape 614">
                  <a:extLst>
                    <a:ext uri="{FF2B5EF4-FFF2-40B4-BE49-F238E27FC236}">
                      <a16:creationId xmlns:a16="http://schemas.microsoft.com/office/drawing/2014/main" id="{DD681146-E191-563B-10A7-5293AE89C714}"/>
                    </a:ext>
                  </a:extLst>
                </p:cNvPr>
                <p:cNvSpPr/>
                <p:nvPr/>
              </p:nvSpPr>
              <p:spPr>
                <a:xfrm>
                  <a:off x="7720044" y="4666485"/>
                  <a:ext cx="823949" cy="477258"/>
                </a:xfrm>
                <a:custGeom>
                  <a:avLst/>
                  <a:gdLst>
                    <a:gd name="connsiteX0" fmla="*/ 704233 w 823949"/>
                    <a:gd name="connsiteY0" fmla="*/ 407364 h 477258"/>
                    <a:gd name="connsiteX1" fmla="*/ 702321 w 823949"/>
                    <a:gd name="connsiteY1" fmla="*/ 69895 h 477258"/>
                    <a:gd name="connsiteX2" fmla="*/ 119716 w 823949"/>
                    <a:gd name="connsiteY2" fmla="*/ 69895 h 477258"/>
                    <a:gd name="connsiteX3" fmla="*/ 121629 w 823949"/>
                    <a:gd name="connsiteY3" fmla="*/ 407364 h 477258"/>
                    <a:gd name="connsiteX4" fmla="*/ 704272 w 823949"/>
                    <a:gd name="connsiteY4" fmla="*/ 407364 h 47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949" h="477258">
                      <a:moveTo>
                        <a:pt x="704233" y="407364"/>
                      </a:moveTo>
                      <a:cubicBezTo>
                        <a:pt x="864611" y="314190"/>
                        <a:pt x="863731" y="163069"/>
                        <a:pt x="702321" y="69895"/>
                      </a:cubicBezTo>
                      <a:cubicBezTo>
                        <a:pt x="540911" y="-23279"/>
                        <a:pt x="280055" y="-23318"/>
                        <a:pt x="119716" y="69895"/>
                      </a:cubicBezTo>
                      <a:cubicBezTo>
                        <a:pt x="-40661" y="163107"/>
                        <a:pt x="-39781" y="314190"/>
                        <a:pt x="121629" y="407364"/>
                      </a:cubicBezTo>
                      <a:cubicBezTo>
                        <a:pt x="283038" y="500538"/>
                        <a:pt x="543895" y="500576"/>
                        <a:pt x="704272" y="407364"/>
                      </a:cubicBezTo>
                      <a:close/>
                    </a:path>
                  </a:pathLst>
                </a:custGeom>
                <a:solidFill>
                  <a:srgbClr val="000000"/>
                </a:solidFill>
                <a:ln w="3820" cap="flat">
                  <a:noFill/>
                  <a:prstDash val="solid"/>
                  <a:miter/>
                </a:ln>
              </p:spPr>
              <p:txBody>
                <a:bodyPr rtlCol="0" anchor="ctr"/>
                <a:lstStyle/>
                <a:p>
                  <a:endParaRPr lang="en-GB"/>
                </a:p>
              </p:txBody>
            </p:sp>
          </p:grpSp>
          <p:grpSp>
            <p:nvGrpSpPr>
              <p:cNvPr id="616" name="Graphic 3">
                <a:extLst>
                  <a:ext uri="{FF2B5EF4-FFF2-40B4-BE49-F238E27FC236}">
                    <a16:creationId xmlns:a16="http://schemas.microsoft.com/office/drawing/2014/main" id="{5416913E-0751-74E0-319A-FB51AA414EF8}"/>
                  </a:ext>
                </a:extLst>
              </p:cNvPr>
              <p:cNvGrpSpPr/>
              <p:nvPr/>
            </p:nvGrpSpPr>
            <p:grpSpPr>
              <a:xfrm>
                <a:off x="7867474" y="4736342"/>
                <a:ext cx="525400" cy="304903"/>
                <a:chOff x="7867474" y="4736342"/>
                <a:chExt cx="525400" cy="304903"/>
              </a:xfrm>
              <a:solidFill>
                <a:srgbClr val="FFFFFF"/>
              </a:solidFill>
            </p:grpSpPr>
            <p:sp>
              <p:nvSpPr>
                <p:cNvPr id="617" name="Free-form: Shape 616">
                  <a:extLst>
                    <a:ext uri="{FF2B5EF4-FFF2-40B4-BE49-F238E27FC236}">
                      <a16:creationId xmlns:a16="http://schemas.microsoft.com/office/drawing/2014/main" id="{E51DA983-C8F8-F9C7-D419-FC4893757A7C}"/>
                    </a:ext>
                  </a:extLst>
                </p:cNvPr>
                <p:cNvSpPr/>
                <p:nvPr/>
              </p:nvSpPr>
              <p:spPr>
                <a:xfrm>
                  <a:off x="7867474" y="4876191"/>
                  <a:ext cx="285680" cy="165054"/>
                </a:xfrm>
                <a:custGeom>
                  <a:avLst/>
                  <a:gdLst>
                    <a:gd name="connsiteX0" fmla="*/ 260490 w 285680"/>
                    <a:gd name="connsiteY0" fmla="*/ 162584 h 165054"/>
                    <a:gd name="connsiteX1" fmla="*/ 269822 w 285680"/>
                    <a:gd name="connsiteY1" fmla="*/ 165032 h 165054"/>
                    <a:gd name="connsiteX2" fmla="*/ 285543 w 285680"/>
                    <a:gd name="connsiteY2" fmla="*/ 157190 h 165054"/>
                    <a:gd name="connsiteX3" fmla="*/ 200784 w 285680"/>
                    <a:gd name="connsiteY3" fmla="*/ 48258 h 165054"/>
                    <a:gd name="connsiteX4" fmla="*/ 13365 w 285680"/>
                    <a:gd name="connsiteY4" fmla="*/ 141 h 165054"/>
                    <a:gd name="connsiteX5" fmla="*/ 54 w 285680"/>
                    <a:gd name="connsiteY5" fmla="*/ 9321 h 165054"/>
                    <a:gd name="connsiteX6" fmla="*/ 4338 w 285680"/>
                    <a:gd name="connsiteY6" fmla="*/ 14637 h 165054"/>
                    <a:gd name="connsiteX7" fmla="*/ 15928 w 285680"/>
                    <a:gd name="connsiteY7" fmla="*/ 17123 h 165054"/>
                    <a:gd name="connsiteX8" fmla="*/ 180053 w 285680"/>
                    <a:gd name="connsiteY8" fmla="*/ 60306 h 165054"/>
                    <a:gd name="connsiteX9" fmla="*/ 256206 w 285680"/>
                    <a:gd name="connsiteY9" fmla="*/ 155928 h 165054"/>
                    <a:gd name="connsiteX10" fmla="*/ 260528 w 285680"/>
                    <a:gd name="connsiteY10" fmla="*/ 162584 h 16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680" h="165054">
                      <a:moveTo>
                        <a:pt x="260490" y="162584"/>
                      </a:moveTo>
                      <a:cubicBezTo>
                        <a:pt x="262900" y="163960"/>
                        <a:pt x="266151" y="164917"/>
                        <a:pt x="269822" y="165032"/>
                      </a:cubicBezTo>
                      <a:cubicBezTo>
                        <a:pt x="277932" y="165376"/>
                        <a:pt x="284969" y="161857"/>
                        <a:pt x="285543" y="157190"/>
                      </a:cubicBezTo>
                      <a:cubicBezTo>
                        <a:pt x="285772" y="154896"/>
                        <a:pt x="291319" y="100544"/>
                        <a:pt x="200784" y="48258"/>
                      </a:cubicBezTo>
                      <a:cubicBezTo>
                        <a:pt x="110172" y="-4066"/>
                        <a:pt x="17266" y="-50"/>
                        <a:pt x="13365" y="141"/>
                      </a:cubicBezTo>
                      <a:cubicBezTo>
                        <a:pt x="5294" y="524"/>
                        <a:pt x="-634" y="4654"/>
                        <a:pt x="54" y="9321"/>
                      </a:cubicBezTo>
                      <a:cubicBezTo>
                        <a:pt x="360" y="11424"/>
                        <a:pt x="1967" y="13260"/>
                        <a:pt x="4338" y="14637"/>
                      </a:cubicBezTo>
                      <a:cubicBezTo>
                        <a:pt x="7283" y="16359"/>
                        <a:pt x="11452" y="17315"/>
                        <a:pt x="15928" y="17123"/>
                      </a:cubicBezTo>
                      <a:cubicBezTo>
                        <a:pt x="19293" y="16971"/>
                        <a:pt x="99654" y="13872"/>
                        <a:pt x="180053" y="60306"/>
                      </a:cubicBezTo>
                      <a:cubicBezTo>
                        <a:pt x="260567" y="106779"/>
                        <a:pt x="256244" y="155469"/>
                        <a:pt x="256206" y="155928"/>
                      </a:cubicBezTo>
                      <a:cubicBezTo>
                        <a:pt x="255900" y="158491"/>
                        <a:pt x="257583" y="160901"/>
                        <a:pt x="260528" y="162584"/>
                      </a:cubicBezTo>
                      <a:close/>
                    </a:path>
                  </a:pathLst>
                </a:custGeom>
                <a:solidFill>
                  <a:srgbClr val="FFFFFF"/>
                </a:solidFill>
                <a:ln w="3820" cap="flat">
                  <a:noFill/>
                  <a:prstDash val="solid"/>
                  <a:miter/>
                </a:ln>
              </p:spPr>
              <p:txBody>
                <a:bodyPr rtlCol="0" anchor="ctr"/>
                <a:lstStyle/>
                <a:p>
                  <a:endParaRPr lang="en-GB"/>
                </a:p>
              </p:txBody>
            </p:sp>
            <p:sp>
              <p:nvSpPr>
                <p:cNvPr id="618" name="Free-form: Shape 617">
                  <a:extLst>
                    <a:ext uri="{FF2B5EF4-FFF2-40B4-BE49-F238E27FC236}">
                      <a16:creationId xmlns:a16="http://schemas.microsoft.com/office/drawing/2014/main" id="{84CF2C38-CCBA-BF7D-1F36-ACB51D4F41F6}"/>
                    </a:ext>
                  </a:extLst>
                </p:cNvPr>
                <p:cNvSpPr/>
                <p:nvPr/>
              </p:nvSpPr>
              <p:spPr>
                <a:xfrm>
                  <a:off x="8056797" y="4736342"/>
                  <a:ext cx="102071" cy="75905"/>
                </a:xfrm>
                <a:custGeom>
                  <a:avLst/>
                  <a:gdLst>
                    <a:gd name="connsiteX0" fmla="*/ 102072 w 102071"/>
                    <a:gd name="connsiteY0" fmla="*/ 70722 h 75905"/>
                    <a:gd name="connsiteX1" fmla="*/ 41754 w 102071"/>
                    <a:gd name="connsiteY1" fmla="*/ 0 h 75905"/>
                    <a:gd name="connsiteX2" fmla="*/ 19799 w 102071"/>
                    <a:gd name="connsiteY2" fmla="*/ 8529 h 75905"/>
                    <a:gd name="connsiteX3" fmla="*/ 20105 w 102071"/>
                    <a:gd name="connsiteY3" fmla="*/ 64372 h 75905"/>
                    <a:gd name="connsiteX4" fmla="*/ 102072 w 102071"/>
                    <a:gd name="connsiteY4" fmla="*/ 70722 h 7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1" h="75905">
                      <a:moveTo>
                        <a:pt x="102072" y="70722"/>
                      </a:moveTo>
                      <a:lnTo>
                        <a:pt x="41754" y="0"/>
                      </a:lnTo>
                      <a:cubicBezTo>
                        <a:pt x="33759" y="1912"/>
                        <a:pt x="26263" y="4743"/>
                        <a:pt x="19799" y="8529"/>
                      </a:cubicBezTo>
                      <a:cubicBezTo>
                        <a:pt x="-6708" y="23944"/>
                        <a:pt x="-6593" y="48958"/>
                        <a:pt x="20105" y="64372"/>
                      </a:cubicBezTo>
                      <a:cubicBezTo>
                        <a:pt x="42404" y="77224"/>
                        <a:pt x="76063" y="79328"/>
                        <a:pt x="102072" y="70722"/>
                      </a:cubicBezTo>
                      <a:close/>
                    </a:path>
                  </a:pathLst>
                </a:custGeom>
                <a:solidFill>
                  <a:srgbClr val="FFFFFF"/>
                </a:solidFill>
                <a:ln w="3820" cap="flat">
                  <a:noFill/>
                  <a:prstDash val="solid"/>
                  <a:miter/>
                </a:ln>
              </p:spPr>
              <p:txBody>
                <a:bodyPr rtlCol="0" anchor="ctr"/>
                <a:lstStyle/>
                <a:p>
                  <a:endParaRPr lang="en-GB"/>
                </a:p>
              </p:txBody>
            </p:sp>
            <p:sp>
              <p:nvSpPr>
                <p:cNvPr id="619" name="Free-form: Shape 618">
                  <a:extLst>
                    <a:ext uri="{FF2B5EF4-FFF2-40B4-BE49-F238E27FC236}">
                      <a16:creationId xmlns:a16="http://schemas.microsoft.com/office/drawing/2014/main" id="{AEE986DD-3588-E3EC-5DC4-846E203F84B5}"/>
                    </a:ext>
                  </a:extLst>
                </p:cNvPr>
                <p:cNvSpPr/>
                <p:nvPr/>
              </p:nvSpPr>
              <p:spPr>
                <a:xfrm>
                  <a:off x="8261790" y="4871589"/>
                  <a:ext cx="131084" cy="59027"/>
                </a:xfrm>
                <a:custGeom>
                  <a:avLst/>
                  <a:gdLst>
                    <a:gd name="connsiteX0" fmla="*/ 116436 w 131084"/>
                    <a:gd name="connsiteY0" fmla="*/ 47429 h 59027"/>
                    <a:gd name="connsiteX1" fmla="*/ 131085 w 131084"/>
                    <a:gd name="connsiteY1" fmla="*/ 34691 h 59027"/>
                    <a:gd name="connsiteX2" fmla="*/ 8842 w 131084"/>
                    <a:gd name="connsiteY2" fmla="*/ 0 h 59027"/>
                    <a:gd name="connsiteX3" fmla="*/ 20087 w 131084"/>
                    <a:gd name="connsiteY3" fmla="*/ 47466 h 59027"/>
                    <a:gd name="connsiteX4" fmla="*/ 116474 w 131084"/>
                    <a:gd name="connsiteY4" fmla="*/ 47466 h 5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84" h="59027">
                      <a:moveTo>
                        <a:pt x="116436" y="47429"/>
                      </a:moveTo>
                      <a:cubicBezTo>
                        <a:pt x="122900" y="43680"/>
                        <a:pt x="127796" y="39319"/>
                        <a:pt x="131085" y="34691"/>
                      </a:cubicBezTo>
                      <a:lnTo>
                        <a:pt x="8842" y="0"/>
                      </a:lnTo>
                      <a:cubicBezTo>
                        <a:pt x="-5922" y="15070"/>
                        <a:pt x="-2212" y="34577"/>
                        <a:pt x="20087" y="47466"/>
                      </a:cubicBezTo>
                      <a:cubicBezTo>
                        <a:pt x="46785" y="62881"/>
                        <a:pt x="89968" y="62881"/>
                        <a:pt x="116474" y="47466"/>
                      </a:cubicBezTo>
                      <a:close/>
                    </a:path>
                  </a:pathLst>
                </a:custGeom>
                <a:solidFill>
                  <a:srgbClr val="FFFFFF"/>
                </a:solidFill>
                <a:ln w="3820" cap="flat">
                  <a:noFill/>
                  <a:prstDash val="solid"/>
                  <a:miter/>
                </a:ln>
              </p:spPr>
              <p:txBody>
                <a:bodyPr rtlCol="0" anchor="ctr"/>
                <a:lstStyle/>
                <a:p>
                  <a:endParaRPr lang="en-GB"/>
                </a:p>
              </p:txBody>
            </p:sp>
          </p:grpSp>
        </p:grpSp>
        <p:grpSp>
          <p:nvGrpSpPr>
            <p:cNvPr id="620" name="Graphic 3">
              <a:extLst>
                <a:ext uri="{FF2B5EF4-FFF2-40B4-BE49-F238E27FC236}">
                  <a16:creationId xmlns:a16="http://schemas.microsoft.com/office/drawing/2014/main" id="{7E2C3A6A-A618-3F2B-0141-DF070E5276A3}"/>
                </a:ext>
              </a:extLst>
            </p:cNvPr>
            <p:cNvGrpSpPr/>
            <p:nvPr/>
          </p:nvGrpSpPr>
          <p:grpSpPr>
            <a:xfrm>
              <a:off x="6356703" y="3840283"/>
              <a:ext cx="1219080" cy="866708"/>
              <a:chOff x="6356703" y="3840283"/>
              <a:chExt cx="1219080" cy="866708"/>
            </a:xfrm>
          </p:grpSpPr>
          <p:grpSp>
            <p:nvGrpSpPr>
              <p:cNvPr id="621" name="Graphic 3">
                <a:extLst>
                  <a:ext uri="{FF2B5EF4-FFF2-40B4-BE49-F238E27FC236}">
                    <a16:creationId xmlns:a16="http://schemas.microsoft.com/office/drawing/2014/main" id="{5359A44E-0131-09FF-0A2B-316A7132FB41}"/>
                  </a:ext>
                </a:extLst>
              </p:cNvPr>
              <p:cNvGrpSpPr/>
              <p:nvPr/>
            </p:nvGrpSpPr>
            <p:grpSpPr>
              <a:xfrm>
                <a:off x="6356703" y="3840283"/>
                <a:ext cx="1219080" cy="866708"/>
                <a:chOff x="6356703" y="3840283"/>
                <a:chExt cx="1219080" cy="866708"/>
              </a:xfrm>
            </p:grpSpPr>
            <p:sp>
              <p:nvSpPr>
                <p:cNvPr id="622" name="Free-form: Shape 621">
                  <a:extLst>
                    <a:ext uri="{FF2B5EF4-FFF2-40B4-BE49-F238E27FC236}">
                      <a16:creationId xmlns:a16="http://schemas.microsoft.com/office/drawing/2014/main" id="{9F32F276-EB82-BF10-29F9-FF4990A8A9B2}"/>
                    </a:ext>
                  </a:extLst>
                </p:cNvPr>
                <p:cNvSpPr/>
                <p:nvPr/>
              </p:nvSpPr>
              <p:spPr>
                <a:xfrm>
                  <a:off x="6356703" y="3863964"/>
                  <a:ext cx="1219064" cy="843027"/>
                </a:xfrm>
                <a:custGeom>
                  <a:avLst/>
                  <a:gdLst>
                    <a:gd name="connsiteX0" fmla="*/ 303848 w 1219064"/>
                    <a:gd name="connsiteY0" fmla="*/ 807163 h 843027"/>
                    <a:gd name="connsiteX1" fmla="*/ 1209311 w 1219064"/>
                    <a:gd name="connsiteY1" fmla="*/ 173803 h 843027"/>
                    <a:gd name="connsiteX2" fmla="*/ 1218605 w 1219064"/>
                    <a:gd name="connsiteY2" fmla="*/ 158885 h 843027"/>
                    <a:gd name="connsiteX3" fmla="*/ 1219064 w 1219064"/>
                    <a:gd name="connsiteY3" fmla="*/ 0 h 843027"/>
                    <a:gd name="connsiteX4" fmla="*/ 1209770 w 1219064"/>
                    <a:gd name="connsiteY4" fmla="*/ 14917 h 843027"/>
                    <a:gd name="connsiteX5" fmla="*/ 304307 w 1219064"/>
                    <a:gd name="connsiteY5" fmla="*/ 648278 h 843027"/>
                    <a:gd name="connsiteX6" fmla="*/ 51101 w 1219064"/>
                    <a:gd name="connsiteY6" fmla="*/ 655048 h 843027"/>
                    <a:gd name="connsiteX7" fmla="*/ 459 w 1219064"/>
                    <a:gd name="connsiteY7" fmla="*/ 584326 h 843027"/>
                    <a:gd name="connsiteX8" fmla="*/ 0 w 1219064"/>
                    <a:gd name="connsiteY8" fmla="*/ 743212 h 843027"/>
                    <a:gd name="connsiteX9" fmla="*/ 50642 w 1219064"/>
                    <a:gd name="connsiteY9" fmla="*/ 813934 h 843027"/>
                    <a:gd name="connsiteX10" fmla="*/ 303848 w 1219064"/>
                    <a:gd name="connsiteY10" fmla="*/ 807163 h 84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064" h="843027">
                      <a:moveTo>
                        <a:pt x="303848" y="807163"/>
                      </a:moveTo>
                      <a:lnTo>
                        <a:pt x="1209311" y="173803"/>
                      </a:lnTo>
                      <a:cubicBezTo>
                        <a:pt x="1215507" y="169442"/>
                        <a:pt x="1218605" y="164164"/>
                        <a:pt x="1218605" y="158885"/>
                      </a:cubicBezTo>
                      <a:lnTo>
                        <a:pt x="1219064" y="0"/>
                      </a:lnTo>
                      <a:cubicBezTo>
                        <a:pt x="1219064" y="5278"/>
                        <a:pt x="1215966" y="10557"/>
                        <a:pt x="1209770" y="14917"/>
                      </a:cubicBezTo>
                      <a:lnTo>
                        <a:pt x="304307" y="648278"/>
                      </a:lnTo>
                      <a:cubicBezTo>
                        <a:pt x="239973" y="693259"/>
                        <a:pt x="122702" y="696395"/>
                        <a:pt x="51101" y="655048"/>
                      </a:cubicBezTo>
                      <a:cubicBezTo>
                        <a:pt x="17097" y="635426"/>
                        <a:pt x="383" y="609800"/>
                        <a:pt x="459" y="584326"/>
                      </a:cubicBezTo>
                      <a:lnTo>
                        <a:pt x="0" y="743212"/>
                      </a:lnTo>
                      <a:cubicBezTo>
                        <a:pt x="-76" y="768723"/>
                        <a:pt x="16677" y="794312"/>
                        <a:pt x="50642" y="813934"/>
                      </a:cubicBezTo>
                      <a:cubicBezTo>
                        <a:pt x="122281" y="855280"/>
                        <a:pt x="239552" y="852144"/>
                        <a:pt x="303848" y="807163"/>
                      </a:cubicBezTo>
                      <a:close/>
                    </a:path>
                  </a:pathLst>
                </a:custGeom>
                <a:solidFill>
                  <a:srgbClr val="000000"/>
                </a:solidFill>
                <a:ln w="3820" cap="flat">
                  <a:noFill/>
                  <a:prstDash val="solid"/>
                  <a:miter/>
                </a:ln>
              </p:spPr>
              <p:txBody>
                <a:bodyPr rtlCol="0" anchor="ctr"/>
                <a:lstStyle/>
                <a:p>
                  <a:endParaRPr lang="en-GB"/>
                </a:p>
              </p:txBody>
            </p:sp>
            <p:sp>
              <p:nvSpPr>
                <p:cNvPr id="623" name="Free-form: Shape 622">
                  <a:extLst>
                    <a:ext uri="{FF2B5EF4-FFF2-40B4-BE49-F238E27FC236}">
                      <a16:creationId xmlns:a16="http://schemas.microsoft.com/office/drawing/2014/main" id="{0C6331DE-939E-8398-6337-5ED1C3D18DB5}"/>
                    </a:ext>
                  </a:extLst>
                </p:cNvPr>
                <p:cNvSpPr/>
                <p:nvPr/>
              </p:nvSpPr>
              <p:spPr>
                <a:xfrm>
                  <a:off x="6357130" y="3840283"/>
                  <a:ext cx="1218652" cy="707785"/>
                </a:xfrm>
                <a:custGeom>
                  <a:avLst/>
                  <a:gdLst>
                    <a:gd name="connsiteX0" fmla="*/ 303880 w 1218652"/>
                    <a:gd name="connsiteY0" fmla="*/ 671921 h 707785"/>
                    <a:gd name="connsiteX1" fmla="*/ 1209342 w 1218652"/>
                    <a:gd name="connsiteY1" fmla="*/ 38560 h 707785"/>
                    <a:gd name="connsiteX2" fmla="*/ 1206665 w 1218652"/>
                    <a:gd name="connsiteY2" fmla="*/ 6890 h 707785"/>
                    <a:gd name="connsiteX3" fmla="*/ 1151969 w 1218652"/>
                    <a:gd name="connsiteY3" fmla="*/ 5437 h 707785"/>
                    <a:gd name="connsiteX4" fmla="*/ 61459 w 1218652"/>
                    <a:gd name="connsiteY4" fmla="*/ 531969 h 707785"/>
                    <a:gd name="connsiteX5" fmla="*/ 50673 w 1218652"/>
                    <a:gd name="connsiteY5" fmla="*/ 678691 h 707785"/>
                    <a:gd name="connsiteX6" fmla="*/ 303880 w 1218652"/>
                    <a:gd name="connsiteY6" fmla="*/ 671921 h 70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52" h="707785">
                      <a:moveTo>
                        <a:pt x="303880" y="671921"/>
                      </a:moveTo>
                      <a:lnTo>
                        <a:pt x="1209342" y="38560"/>
                      </a:lnTo>
                      <a:cubicBezTo>
                        <a:pt x="1222729" y="29189"/>
                        <a:pt x="1221544" y="15458"/>
                        <a:pt x="1206665" y="6890"/>
                      </a:cubicBezTo>
                      <a:cubicBezTo>
                        <a:pt x="1191748" y="-1716"/>
                        <a:pt x="1168110" y="-2328"/>
                        <a:pt x="1151969" y="5437"/>
                      </a:cubicBezTo>
                      <a:lnTo>
                        <a:pt x="61459" y="531969"/>
                      </a:lnTo>
                      <a:cubicBezTo>
                        <a:pt x="-15995" y="569376"/>
                        <a:pt x="-20967" y="637344"/>
                        <a:pt x="50673" y="678691"/>
                      </a:cubicBezTo>
                      <a:cubicBezTo>
                        <a:pt x="122313" y="720038"/>
                        <a:pt x="239584" y="716901"/>
                        <a:pt x="303880" y="671921"/>
                      </a:cubicBezTo>
                      <a:close/>
                    </a:path>
                  </a:pathLst>
                </a:custGeom>
                <a:solidFill>
                  <a:srgbClr val="595959"/>
                </a:solidFill>
                <a:ln w="3820" cap="flat">
                  <a:noFill/>
                  <a:prstDash val="solid"/>
                  <a:miter/>
                </a:ln>
              </p:spPr>
              <p:txBody>
                <a:bodyPr rtlCol="0" anchor="ctr"/>
                <a:lstStyle/>
                <a:p>
                  <a:endParaRPr lang="en-GB"/>
                </a:p>
              </p:txBody>
            </p:sp>
          </p:grpSp>
          <p:sp>
            <p:nvSpPr>
              <p:cNvPr id="624" name="Free-form: Shape 623">
                <a:extLst>
                  <a:ext uri="{FF2B5EF4-FFF2-40B4-BE49-F238E27FC236}">
                    <a16:creationId xmlns:a16="http://schemas.microsoft.com/office/drawing/2014/main" id="{AC7C5359-2E29-A4CC-2C88-6B1ABF4F4268}"/>
                  </a:ext>
                </a:extLst>
              </p:cNvPr>
              <p:cNvSpPr/>
              <p:nvPr/>
            </p:nvSpPr>
            <p:spPr>
              <a:xfrm>
                <a:off x="6407917" y="4379462"/>
                <a:ext cx="237344" cy="137504"/>
              </a:xfrm>
              <a:custGeom>
                <a:avLst/>
                <a:gdLst>
                  <a:gd name="connsiteX0" fmla="*/ 202872 w 237344"/>
                  <a:gd name="connsiteY0" fmla="*/ 117367 h 137504"/>
                  <a:gd name="connsiteX1" fmla="*/ 202336 w 237344"/>
                  <a:gd name="connsiteY1" fmla="*/ 20138 h 137504"/>
                  <a:gd name="connsiteX2" fmla="*/ 34501 w 237344"/>
                  <a:gd name="connsiteY2" fmla="*/ 20138 h 137504"/>
                  <a:gd name="connsiteX3" fmla="*/ 35036 w 237344"/>
                  <a:gd name="connsiteY3" fmla="*/ 117367 h 137504"/>
                  <a:gd name="connsiteX4" fmla="*/ 202872 w 237344"/>
                  <a:gd name="connsiteY4" fmla="*/ 117367 h 137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44" h="137504">
                    <a:moveTo>
                      <a:pt x="202872" y="117367"/>
                    </a:moveTo>
                    <a:cubicBezTo>
                      <a:pt x="249038" y="90516"/>
                      <a:pt x="248809" y="46989"/>
                      <a:pt x="202336" y="20138"/>
                    </a:cubicBezTo>
                    <a:cubicBezTo>
                      <a:pt x="155826" y="-6713"/>
                      <a:pt x="80667" y="-6713"/>
                      <a:pt x="34501" y="20138"/>
                    </a:cubicBezTo>
                    <a:cubicBezTo>
                      <a:pt x="-11704" y="46989"/>
                      <a:pt x="-11474" y="90516"/>
                      <a:pt x="35036" y="117367"/>
                    </a:cubicBezTo>
                    <a:cubicBezTo>
                      <a:pt x="81509" y="144217"/>
                      <a:pt x="156667" y="144217"/>
                      <a:pt x="202872" y="117367"/>
                    </a:cubicBezTo>
                    <a:close/>
                  </a:path>
                </a:pathLst>
              </a:custGeom>
              <a:solidFill>
                <a:srgbClr val="FFFFFF"/>
              </a:solidFill>
              <a:ln w="3820" cap="flat">
                <a:noFill/>
                <a:prstDash val="solid"/>
                <a:miter/>
              </a:ln>
            </p:spPr>
            <p:txBody>
              <a:bodyPr rtlCol="0" anchor="ctr"/>
              <a:lstStyle/>
              <a:p>
                <a:endParaRPr lang="en-GB"/>
              </a:p>
            </p:txBody>
          </p:sp>
        </p:grpSp>
      </p:grpSp>
      <p:grpSp>
        <p:nvGrpSpPr>
          <p:cNvPr id="625" name="Graphic 3">
            <a:extLst>
              <a:ext uri="{FF2B5EF4-FFF2-40B4-BE49-F238E27FC236}">
                <a16:creationId xmlns:a16="http://schemas.microsoft.com/office/drawing/2014/main" id="{B2876A43-7FDA-BAEC-9724-E94491641463}"/>
              </a:ext>
            </a:extLst>
          </p:cNvPr>
          <p:cNvGrpSpPr/>
          <p:nvPr/>
        </p:nvGrpSpPr>
        <p:grpSpPr>
          <a:xfrm>
            <a:off x="4177798" y="1556991"/>
            <a:ext cx="1638040" cy="3036720"/>
            <a:chOff x="2503295" y="1556991"/>
            <a:chExt cx="1638040" cy="3036720"/>
          </a:xfrm>
        </p:grpSpPr>
        <p:grpSp>
          <p:nvGrpSpPr>
            <p:cNvPr id="626" name="Graphic 3">
              <a:extLst>
                <a:ext uri="{FF2B5EF4-FFF2-40B4-BE49-F238E27FC236}">
                  <a16:creationId xmlns:a16="http://schemas.microsoft.com/office/drawing/2014/main" id="{4D59A7FA-788D-10FC-725F-F16EB708580C}"/>
                </a:ext>
              </a:extLst>
            </p:cNvPr>
            <p:cNvGrpSpPr/>
            <p:nvPr/>
          </p:nvGrpSpPr>
          <p:grpSpPr>
            <a:xfrm>
              <a:off x="2503295" y="1556991"/>
              <a:ext cx="1504323" cy="2004616"/>
              <a:chOff x="2503295" y="1556991"/>
              <a:chExt cx="1504323" cy="2004616"/>
            </a:xfrm>
          </p:grpSpPr>
          <p:grpSp>
            <p:nvGrpSpPr>
              <p:cNvPr id="627" name="Graphic 3">
                <a:extLst>
                  <a:ext uri="{FF2B5EF4-FFF2-40B4-BE49-F238E27FC236}">
                    <a16:creationId xmlns:a16="http://schemas.microsoft.com/office/drawing/2014/main" id="{4578F9BA-1FC0-DFB0-CD77-AB1446428B5A}"/>
                  </a:ext>
                </a:extLst>
              </p:cNvPr>
              <p:cNvGrpSpPr/>
              <p:nvPr/>
            </p:nvGrpSpPr>
            <p:grpSpPr>
              <a:xfrm>
                <a:off x="2503295" y="1799450"/>
                <a:ext cx="1388544" cy="1762157"/>
                <a:chOff x="2503295" y="1799450"/>
                <a:chExt cx="1388544" cy="1762157"/>
              </a:xfrm>
            </p:grpSpPr>
            <p:sp>
              <p:nvSpPr>
                <p:cNvPr id="628" name="Free-form: Shape 627">
                  <a:extLst>
                    <a:ext uri="{FF2B5EF4-FFF2-40B4-BE49-F238E27FC236}">
                      <a16:creationId xmlns:a16="http://schemas.microsoft.com/office/drawing/2014/main" id="{44FCAF29-172E-86A3-A6BC-F28028573695}"/>
                    </a:ext>
                  </a:extLst>
                </p:cNvPr>
                <p:cNvSpPr/>
                <p:nvPr/>
              </p:nvSpPr>
              <p:spPr>
                <a:xfrm>
                  <a:off x="3722703" y="1799450"/>
                  <a:ext cx="169135" cy="84835"/>
                </a:xfrm>
                <a:custGeom>
                  <a:avLst/>
                  <a:gdLst>
                    <a:gd name="connsiteX0" fmla="*/ 26353 w 169135"/>
                    <a:gd name="connsiteY0" fmla="*/ 0 h 84835"/>
                    <a:gd name="connsiteX1" fmla="*/ 0 w 169135"/>
                    <a:gd name="connsiteY1" fmla="*/ 1874 h 84835"/>
                    <a:gd name="connsiteX2" fmla="*/ 142783 w 169135"/>
                    <a:gd name="connsiteY2" fmla="*/ 84836 h 84835"/>
                    <a:gd name="connsiteX3" fmla="*/ 169136 w 169135"/>
                    <a:gd name="connsiteY3" fmla="*/ 82962 h 84835"/>
                    <a:gd name="connsiteX4" fmla="*/ 26353 w 169135"/>
                    <a:gd name="connsiteY4" fmla="*/ 0 h 8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35" h="84835">
                      <a:moveTo>
                        <a:pt x="26353" y="0"/>
                      </a:moveTo>
                      <a:lnTo>
                        <a:pt x="0" y="1874"/>
                      </a:lnTo>
                      <a:lnTo>
                        <a:pt x="142783" y="84836"/>
                      </a:lnTo>
                      <a:lnTo>
                        <a:pt x="169136" y="82962"/>
                      </a:lnTo>
                      <a:lnTo>
                        <a:pt x="26353" y="0"/>
                      </a:lnTo>
                      <a:close/>
                    </a:path>
                  </a:pathLst>
                </a:custGeom>
                <a:solidFill>
                  <a:srgbClr val="F29A76"/>
                </a:solidFill>
                <a:ln w="3820" cap="flat">
                  <a:noFill/>
                  <a:prstDash val="solid"/>
                  <a:miter/>
                </a:ln>
              </p:spPr>
              <p:txBody>
                <a:bodyPr rtlCol="0" anchor="ctr"/>
                <a:lstStyle/>
                <a:p>
                  <a:endParaRPr lang="en-GB"/>
                </a:p>
              </p:txBody>
            </p:sp>
            <p:sp>
              <p:nvSpPr>
                <p:cNvPr id="629" name="Free-form: Shape 628">
                  <a:extLst>
                    <a:ext uri="{FF2B5EF4-FFF2-40B4-BE49-F238E27FC236}">
                      <a16:creationId xmlns:a16="http://schemas.microsoft.com/office/drawing/2014/main" id="{684477C7-B50A-8D35-15C3-B898B8981E5A}"/>
                    </a:ext>
                  </a:extLst>
                </p:cNvPr>
                <p:cNvSpPr/>
                <p:nvPr/>
              </p:nvSpPr>
              <p:spPr>
                <a:xfrm>
                  <a:off x="2503295" y="3445638"/>
                  <a:ext cx="142859" cy="115970"/>
                </a:xfrm>
                <a:custGeom>
                  <a:avLst/>
                  <a:gdLst>
                    <a:gd name="connsiteX0" fmla="*/ 142783 w 142859"/>
                    <a:gd name="connsiteY0" fmla="*/ 82962 h 115970"/>
                    <a:gd name="connsiteX1" fmla="*/ 0 w 142859"/>
                    <a:gd name="connsiteY1" fmla="*/ 0 h 115970"/>
                    <a:gd name="connsiteX2" fmla="*/ 115 w 142859"/>
                    <a:gd name="connsiteY2" fmla="*/ 33009 h 115970"/>
                    <a:gd name="connsiteX3" fmla="*/ 142859 w 142859"/>
                    <a:gd name="connsiteY3" fmla="*/ 115970 h 115970"/>
                    <a:gd name="connsiteX4" fmla="*/ 142783 w 142859"/>
                    <a:gd name="connsiteY4" fmla="*/ 82962 h 115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59" h="115970">
                      <a:moveTo>
                        <a:pt x="142783" y="82962"/>
                      </a:moveTo>
                      <a:lnTo>
                        <a:pt x="0" y="0"/>
                      </a:lnTo>
                      <a:lnTo>
                        <a:pt x="115" y="33009"/>
                      </a:lnTo>
                      <a:lnTo>
                        <a:pt x="142859" y="115970"/>
                      </a:lnTo>
                      <a:lnTo>
                        <a:pt x="142783" y="82962"/>
                      </a:lnTo>
                      <a:close/>
                    </a:path>
                  </a:pathLst>
                </a:custGeom>
                <a:solidFill>
                  <a:srgbClr val="43486F"/>
                </a:solidFill>
                <a:ln w="3820" cap="flat">
                  <a:noFill/>
                  <a:prstDash val="solid"/>
                  <a:miter/>
                </a:ln>
              </p:spPr>
              <p:txBody>
                <a:bodyPr rtlCol="0" anchor="ctr"/>
                <a:lstStyle/>
                <a:p>
                  <a:endParaRPr lang="en-GB"/>
                </a:p>
              </p:txBody>
            </p:sp>
            <p:sp>
              <p:nvSpPr>
                <p:cNvPr id="630" name="Free-form: Shape 629">
                  <a:extLst>
                    <a:ext uri="{FF2B5EF4-FFF2-40B4-BE49-F238E27FC236}">
                      <a16:creationId xmlns:a16="http://schemas.microsoft.com/office/drawing/2014/main" id="{4C2FD91C-2F7E-7758-9F7E-CA6262412AA9}"/>
                    </a:ext>
                  </a:extLst>
                </p:cNvPr>
                <p:cNvSpPr/>
                <p:nvPr/>
              </p:nvSpPr>
              <p:spPr>
                <a:xfrm>
                  <a:off x="2646077" y="1882450"/>
                  <a:ext cx="1245761" cy="1679158"/>
                </a:xfrm>
                <a:custGeom>
                  <a:avLst/>
                  <a:gdLst>
                    <a:gd name="connsiteX0" fmla="*/ 347146 w 1245761"/>
                    <a:gd name="connsiteY0" fmla="*/ 1448977 h 1679158"/>
                    <a:gd name="connsiteX1" fmla="*/ 0 w 1245761"/>
                    <a:gd name="connsiteY1" fmla="*/ 1646149 h 1679158"/>
                    <a:gd name="connsiteX2" fmla="*/ 77 w 1245761"/>
                    <a:gd name="connsiteY2" fmla="*/ 1679158 h 1679158"/>
                    <a:gd name="connsiteX3" fmla="*/ 347222 w 1245761"/>
                    <a:gd name="connsiteY3" fmla="*/ 1481986 h 1679158"/>
                    <a:gd name="connsiteX4" fmla="*/ 449423 w 1245761"/>
                    <a:gd name="connsiteY4" fmla="*/ 1304971 h 1679158"/>
                    <a:gd name="connsiteX5" fmla="*/ 448811 w 1245761"/>
                    <a:gd name="connsiteY5" fmla="*/ 1003341 h 1679158"/>
                    <a:gd name="connsiteX6" fmla="*/ 517965 w 1245761"/>
                    <a:gd name="connsiteY6" fmla="*/ 883584 h 1679158"/>
                    <a:gd name="connsiteX7" fmla="*/ 971671 w 1245761"/>
                    <a:gd name="connsiteY7" fmla="*/ 621657 h 1679158"/>
                    <a:gd name="connsiteX8" fmla="*/ 1108716 w 1245761"/>
                    <a:gd name="connsiteY8" fmla="*/ 439516 h 1679158"/>
                    <a:gd name="connsiteX9" fmla="*/ 1245762 w 1245761"/>
                    <a:gd name="connsiteY9" fmla="*/ 0 h 1679158"/>
                    <a:gd name="connsiteX10" fmla="*/ 1219408 w 1245761"/>
                    <a:gd name="connsiteY10" fmla="*/ 1874 h 1679158"/>
                    <a:gd name="connsiteX11" fmla="*/ 1082401 w 1245761"/>
                    <a:gd name="connsiteY11" fmla="*/ 441352 h 1679158"/>
                    <a:gd name="connsiteX12" fmla="*/ 971595 w 1245761"/>
                    <a:gd name="connsiteY12" fmla="*/ 588648 h 1679158"/>
                    <a:gd name="connsiteX13" fmla="*/ 517888 w 1245761"/>
                    <a:gd name="connsiteY13" fmla="*/ 850576 h 1679158"/>
                    <a:gd name="connsiteX14" fmla="*/ 420086 w 1245761"/>
                    <a:gd name="connsiteY14" fmla="*/ 1019979 h 1679158"/>
                    <a:gd name="connsiteX15" fmla="*/ 420698 w 1245761"/>
                    <a:gd name="connsiteY15" fmla="*/ 1321609 h 1679158"/>
                    <a:gd name="connsiteX16" fmla="*/ 347146 w 1245761"/>
                    <a:gd name="connsiteY16" fmla="*/ 1448977 h 167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5761" h="1679158">
                      <a:moveTo>
                        <a:pt x="347146" y="1448977"/>
                      </a:moveTo>
                      <a:lnTo>
                        <a:pt x="0" y="1646149"/>
                      </a:lnTo>
                      <a:lnTo>
                        <a:pt x="77" y="1679158"/>
                      </a:lnTo>
                      <a:lnTo>
                        <a:pt x="347222" y="1481986"/>
                      </a:lnTo>
                      <a:cubicBezTo>
                        <a:pt x="403754" y="1449360"/>
                        <a:pt x="449614" y="1369955"/>
                        <a:pt x="449423" y="1304971"/>
                      </a:cubicBezTo>
                      <a:lnTo>
                        <a:pt x="448811" y="1003341"/>
                      </a:lnTo>
                      <a:cubicBezTo>
                        <a:pt x="448696" y="959393"/>
                        <a:pt x="479716" y="905654"/>
                        <a:pt x="517965" y="883584"/>
                      </a:cubicBezTo>
                      <a:lnTo>
                        <a:pt x="971671" y="621657"/>
                      </a:lnTo>
                      <a:cubicBezTo>
                        <a:pt x="1031110" y="587348"/>
                        <a:pt x="1084888" y="515861"/>
                        <a:pt x="1108716" y="439516"/>
                      </a:cubicBezTo>
                      <a:lnTo>
                        <a:pt x="1245762" y="0"/>
                      </a:lnTo>
                      <a:lnTo>
                        <a:pt x="1219408" y="1874"/>
                      </a:lnTo>
                      <a:lnTo>
                        <a:pt x="1082401" y="441352"/>
                      </a:lnTo>
                      <a:cubicBezTo>
                        <a:pt x="1063162" y="503086"/>
                        <a:pt x="1019635" y="560880"/>
                        <a:pt x="971595" y="588648"/>
                      </a:cubicBezTo>
                      <a:lnTo>
                        <a:pt x="517888" y="850576"/>
                      </a:lnTo>
                      <a:cubicBezTo>
                        <a:pt x="463766" y="881825"/>
                        <a:pt x="419895" y="957787"/>
                        <a:pt x="420086" y="1019979"/>
                      </a:cubicBezTo>
                      <a:lnTo>
                        <a:pt x="420698" y="1321609"/>
                      </a:lnTo>
                      <a:cubicBezTo>
                        <a:pt x="420813" y="1368349"/>
                        <a:pt x="387842" y="1425492"/>
                        <a:pt x="347146" y="1448977"/>
                      </a:cubicBezTo>
                      <a:close/>
                    </a:path>
                  </a:pathLst>
                </a:custGeom>
                <a:solidFill>
                  <a:srgbClr val="00BF21"/>
                </a:solidFill>
                <a:ln w="3820" cap="flat">
                  <a:noFill/>
                  <a:prstDash val="solid"/>
                  <a:miter/>
                </a:ln>
              </p:spPr>
              <p:txBody>
                <a:bodyPr rtlCol="0" anchor="ctr"/>
                <a:lstStyle/>
                <a:p>
                  <a:endParaRPr lang="en-GB"/>
                </a:p>
              </p:txBody>
            </p:sp>
            <p:sp>
              <p:nvSpPr>
                <p:cNvPr id="631" name="Free-form: Shape 630">
                  <a:extLst>
                    <a:ext uri="{FF2B5EF4-FFF2-40B4-BE49-F238E27FC236}">
                      <a16:creationId xmlns:a16="http://schemas.microsoft.com/office/drawing/2014/main" id="{6828BFB7-BC56-404E-AEFF-F53D62BF179A}"/>
                    </a:ext>
                  </a:extLst>
                </p:cNvPr>
                <p:cNvSpPr/>
                <p:nvPr/>
              </p:nvSpPr>
              <p:spPr>
                <a:xfrm>
                  <a:off x="2503295" y="1801362"/>
                  <a:ext cx="1362190" cy="1727236"/>
                </a:xfrm>
                <a:custGeom>
                  <a:avLst/>
                  <a:gdLst>
                    <a:gd name="connsiteX0" fmla="*/ 347146 w 1362190"/>
                    <a:gd name="connsiteY0" fmla="*/ 1447103 h 1727236"/>
                    <a:gd name="connsiteX1" fmla="*/ 0 w 1362190"/>
                    <a:gd name="connsiteY1" fmla="*/ 1644275 h 1727236"/>
                    <a:gd name="connsiteX2" fmla="*/ 142783 w 1362190"/>
                    <a:gd name="connsiteY2" fmla="*/ 1727237 h 1727236"/>
                    <a:gd name="connsiteX3" fmla="*/ 489928 w 1362190"/>
                    <a:gd name="connsiteY3" fmla="*/ 1530065 h 1727236"/>
                    <a:gd name="connsiteX4" fmla="*/ 563481 w 1362190"/>
                    <a:gd name="connsiteY4" fmla="*/ 1402696 h 1727236"/>
                    <a:gd name="connsiteX5" fmla="*/ 562869 w 1362190"/>
                    <a:gd name="connsiteY5" fmla="*/ 1101067 h 1727236"/>
                    <a:gd name="connsiteX6" fmla="*/ 660671 w 1362190"/>
                    <a:gd name="connsiteY6" fmla="*/ 931663 h 1727236"/>
                    <a:gd name="connsiteX7" fmla="*/ 1114377 w 1362190"/>
                    <a:gd name="connsiteY7" fmla="*/ 669736 h 1727236"/>
                    <a:gd name="connsiteX8" fmla="*/ 1225184 w 1362190"/>
                    <a:gd name="connsiteY8" fmla="*/ 522440 h 1727236"/>
                    <a:gd name="connsiteX9" fmla="*/ 1362191 w 1362190"/>
                    <a:gd name="connsiteY9" fmla="*/ 82962 h 1727236"/>
                    <a:gd name="connsiteX10" fmla="*/ 1219408 w 1362190"/>
                    <a:gd name="connsiteY10" fmla="*/ 0 h 1727236"/>
                    <a:gd name="connsiteX11" fmla="*/ 1082401 w 1362190"/>
                    <a:gd name="connsiteY11" fmla="*/ 439478 h 1727236"/>
                    <a:gd name="connsiteX12" fmla="*/ 971595 w 1362190"/>
                    <a:gd name="connsiteY12" fmla="*/ 586774 h 1727236"/>
                    <a:gd name="connsiteX13" fmla="*/ 517888 w 1362190"/>
                    <a:gd name="connsiteY13" fmla="*/ 848701 h 1727236"/>
                    <a:gd name="connsiteX14" fmla="*/ 420086 w 1362190"/>
                    <a:gd name="connsiteY14" fmla="*/ 1018105 h 1727236"/>
                    <a:gd name="connsiteX15" fmla="*/ 420698 w 1362190"/>
                    <a:gd name="connsiteY15" fmla="*/ 1319735 h 1727236"/>
                    <a:gd name="connsiteX16" fmla="*/ 347146 w 1362190"/>
                    <a:gd name="connsiteY16" fmla="*/ 1447103 h 17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2190" h="1727236">
                      <a:moveTo>
                        <a:pt x="347146" y="1447103"/>
                      </a:moveTo>
                      <a:lnTo>
                        <a:pt x="0" y="1644275"/>
                      </a:lnTo>
                      <a:lnTo>
                        <a:pt x="142783" y="1727237"/>
                      </a:lnTo>
                      <a:lnTo>
                        <a:pt x="489928" y="1530065"/>
                      </a:lnTo>
                      <a:cubicBezTo>
                        <a:pt x="530625" y="1506580"/>
                        <a:pt x="563595" y="1449436"/>
                        <a:pt x="563481" y="1402696"/>
                      </a:cubicBezTo>
                      <a:lnTo>
                        <a:pt x="562869" y="1101067"/>
                      </a:lnTo>
                      <a:cubicBezTo>
                        <a:pt x="562677" y="1038913"/>
                        <a:pt x="606549" y="962912"/>
                        <a:pt x="660671" y="931663"/>
                      </a:cubicBezTo>
                      <a:lnTo>
                        <a:pt x="1114377" y="669736"/>
                      </a:lnTo>
                      <a:cubicBezTo>
                        <a:pt x="1162418" y="642005"/>
                        <a:pt x="1205907" y="584173"/>
                        <a:pt x="1225184" y="522440"/>
                      </a:cubicBezTo>
                      <a:lnTo>
                        <a:pt x="1362191" y="82962"/>
                      </a:lnTo>
                      <a:lnTo>
                        <a:pt x="1219408" y="0"/>
                      </a:lnTo>
                      <a:lnTo>
                        <a:pt x="1082401" y="439478"/>
                      </a:lnTo>
                      <a:cubicBezTo>
                        <a:pt x="1063124" y="501212"/>
                        <a:pt x="1019635" y="559005"/>
                        <a:pt x="971595" y="586774"/>
                      </a:cubicBezTo>
                      <a:lnTo>
                        <a:pt x="517888" y="848701"/>
                      </a:lnTo>
                      <a:cubicBezTo>
                        <a:pt x="463804" y="879951"/>
                        <a:pt x="419895" y="955913"/>
                        <a:pt x="420086" y="1018105"/>
                      </a:cubicBezTo>
                      <a:lnTo>
                        <a:pt x="420698" y="1319735"/>
                      </a:lnTo>
                      <a:cubicBezTo>
                        <a:pt x="420813" y="1366475"/>
                        <a:pt x="387842" y="1423618"/>
                        <a:pt x="347146" y="1447103"/>
                      </a:cubicBezTo>
                      <a:close/>
                    </a:path>
                  </a:pathLst>
                </a:custGeom>
                <a:solidFill>
                  <a:srgbClr val="00FF2D"/>
                </a:solidFill>
                <a:ln w="3820" cap="flat">
                  <a:noFill/>
                  <a:prstDash val="solid"/>
                  <a:miter/>
                </a:ln>
              </p:spPr>
              <p:txBody>
                <a:bodyPr rtlCol="0" anchor="ctr"/>
                <a:lstStyle/>
                <a:p>
                  <a:endParaRPr lang="en-GB"/>
                </a:p>
              </p:txBody>
            </p:sp>
          </p:grpSp>
          <p:sp>
            <p:nvSpPr>
              <p:cNvPr id="632" name="Free-form: Shape 631">
                <a:extLst>
                  <a:ext uri="{FF2B5EF4-FFF2-40B4-BE49-F238E27FC236}">
                    <a16:creationId xmlns:a16="http://schemas.microsoft.com/office/drawing/2014/main" id="{F85A7062-547B-E95B-D4AA-0551CD4E53B6}"/>
                  </a:ext>
                </a:extLst>
              </p:cNvPr>
              <p:cNvSpPr/>
              <p:nvPr/>
            </p:nvSpPr>
            <p:spPr>
              <a:xfrm>
                <a:off x="3615759" y="1559171"/>
                <a:ext cx="363133" cy="389601"/>
              </a:xfrm>
              <a:custGeom>
                <a:avLst/>
                <a:gdLst>
                  <a:gd name="connsiteX0" fmla="*/ 0 w 363133"/>
                  <a:gd name="connsiteY0" fmla="*/ 184321 h 389601"/>
                  <a:gd name="connsiteX1" fmla="*/ 363134 w 363133"/>
                  <a:gd name="connsiteY1" fmla="*/ 389602 h 389601"/>
                  <a:gd name="connsiteX2" fmla="*/ 266900 w 363133"/>
                  <a:gd name="connsiteY2" fmla="*/ 0 h 389601"/>
                  <a:gd name="connsiteX3" fmla="*/ 0 w 363133"/>
                  <a:gd name="connsiteY3" fmla="*/ 184321 h 389601"/>
                </a:gdLst>
                <a:ahLst/>
                <a:cxnLst>
                  <a:cxn ang="0">
                    <a:pos x="connsiteX0" y="connsiteY0"/>
                  </a:cxn>
                  <a:cxn ang="0">
                    <a:pos x="connsiteX1" y="connsiteY1"/>
                  </a:cxn>
                  <a:cxn ang="0">
                    <a:pos x="connsiteX2" y="connsiteY2"/>
                  </a:cxn>
                  <a:cxn ang="0">
                    <a:pos x="connsiteX3" y="connsiteY3"/>
                  </a:cxn>
                </a:cxnLst>
                <a:rect l="l" t="t" r="r" b="b"/>
                <a:pathLst>
                  <a:path w="363133" h="389601">
                    <a:moveTo>
                      <a:pt x="0" y="184321"/>
                    </a:moveTo>
                    <a:lnTo>
                      <a:pt x="363134" y="389602"/>
                    </a:lnTo>
                    <a:lnTo>
                      <a:pt x="266900" y="0"/>
                    </a:lnTo>
                    <a:lnTo>
                      <a:pt x="0" y="184321"/>
                    </a:lnTo>
                    <a:close/>
                  </a:path>
                </a:pathLst>
              </a:custGeom>
              <a:solidFill>
                <a:srgbClr val="00FF2D"/>
              </a:solidFill>
              <a:ln w="3820" cap="flat">
                <a:noFill/>
                <a:prstDash val="solid"/>
                <a:miter/>
              </a:ln>
            </p:spPr>
            <p:txBody>
              <a:bodyPr rtlCol="0" anchor="ctr"/>
              <a:lstStyle/>
              <a:p>
                <a:endParaRPr lang="en-GB"/>
              </a:p>
            </p:txBody>
          </p:sp>
          <p:sp>
            <p:nvSpPr>
              <p:cNvPr id="633" name="Free-form: Shape 632">
                <a:extLst>
                  <a:ext uri="{FF2B5EF4-FFF2-40B4-BE49-F238E27FC236}">
                    <a16:creationId xmlns:a16="http://schemas.microsoft.com/office/drawing/2014/main" id="{539E3C59-4825-A999-D927-D4E2E187AABB}"/>
                  </a:ext>
                </a:extLst>
              </p:cNvPr>
              <p:cNvSpPr/>
              <p:nvPr/>
            </p:nvSpPr>
            <p:spPr>
              <a:xfrm>
                <a:off x="3882659" y="1556991"/>
                <a:ext cx="124958" cy="391781"/>
              </a:xfrm>
              <a:custGeom>
                <a:avLst/>
                <a:gdLst>
                  <a:gd name="connsiteX0" fmla="*/ 27807 w 124958"/>
                  <a:gd name="connsiteY0" fmla="*/ 0 h 391781"/>
                  <a:gd name="connsiteX1" fmla="*/ 0 w 124958"/>
                  <a:gd name="connsiteY1" fmla="*/ 2180 h 391781"/>
                  <a:gd name="connsiteX2" fmla="*/ 96234 w 124958"/>
                  <a:gd name="connsiteY2" fmla="*/ 391782 h 391781"/>
                  <a:gd name="connsiteX3" fmla="*/ 124959 w 124958"/>
                  <a:gd name="connsiteY3" fmla="*/ 381722 h 391781"/>
                  <a:gd name="connsiteX4" fmla="*/ 27807 w 124958"/>
                  <a:gd name="connsiteY4" fmla="*/ 0 h 391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8" h="391781">
                    <a:moveTo>
                      <a:pt x="27807" y="0"/>
                    </a:moveTo>
                    <a:lnTo>
                      <a:pt x="0" y="2180"/>
                    </a:lnTo>
                    <a:lnTo>
                      <a:pt x="96234" y="391782"/>
                    </a:lnTo>
                    <a:lnTo>
                      <a:pt x="124959" y="381722"/>
                    </a:lnTo>
                    <a:lnTo>
                      <a:pt x="27807" y="0"/>
                    </a:lnTo>
                    <a:close/>
                  </a:path>
                </a:pathLst>
              </a:custGeom>
              <a:solidFill>
                <a:srgbClr val="00BF21"/>
              </a:solidFill>
              <a:ln w="3820" cap="flat">
                <a:noFill/>
                <a:prstDash val="solid"/>
                <a:miter/>
              </a:ln>
            </p:spPr>
            <p:txBody>
              <a:bodyPr rtlCol="0" anchor="ctr"/>
              <a:lstStyle/>
              <a:p>
                <a:endParaRPr lang="en-GB"/>
              </a:p>
            </p:txBody>
          </p:sp>
        </p:grpSp>
        <p:grpSp>
          <p:nvGrpSpPr>
            <p:cNvPr id="634" name="Graphic 3">
              <a:extLst>
                <a:ext uri="{FF2B5EF4-FFF2-40B4-BE49-F238E27FC236}">
                  <a16:creationId xmlns:a16="http://schemas.microsoft.com/office/drawing/2014/main" id="{65A295BB-805B-33A2-04EB-D00E5CDEE925}"/>
                </a:ext>
              </a:extLst>
            </p:cNvPr>
            <p:cNvGrpSpPr/>
            <p:nvPr/>
          </p:nvGrpSpPr>
          <p:grpSpPr>
            <a:xfrm>
              <a:off x="2617620" y="1964761"/>
              <a:ext cx="1523715" cy="2628951"/>
              <a:chOff x="2617620" y="1964761"/>
              <a:chExt cx="1523715" cy="2628951"/>
            </a:xfrm>
          </p:grpSpPr>
          <p:grpSp>
            <p:nvGrpSpPr>
              <p:cNvPr id="635" name="Graphic 3">
                <a:extLst>
                  <a:ext uri="{FF2B5EF4-FFF2-40B4-BE49-F238E27FC236}">
                    <a16:creationId xmlns:a16="http://schemas.microsoft.com/office/drawing/2014/main" id="{59A7A8EA-1E18-AF72-19BC-7D8F489337B9}"/>
                  </a:ext>
                </a:extLst>
              </p:cNvPr>
              <p:cNvGrpSpPr/>
              <p:nvPr/>
            </p:nvGrpSpPr>
            <p:grpSpPr>
              <a:xfrm>
                <a:off x="2618615" y="4142224"/>
                <a:ext cx="195604" cy="451488"/>
                <a:chOff x="2618615" y="4142224"/>
                <a:chExt cx="195604" cy="451488"/>
              </a:xfrm>
            </p:grpSpPr>
            <p:sp>
              <p:nvSpPr>
                <p:cNvPr id="636" name="Free-form: Shape 635">
                  <a:extLst>
                    <a:ext uri="{FF2B5EF4-FFF2-40B4-BE49-F238E27FC236}">
                      <a16:creationId xmlns:a16="http://schemas.microsoft.com/office/drawing/2014/main" id="{872A9BC8-1F47-3105-1713-E6FCED1209E9}"/>
                    </a:ext>
                  </a:extLst>
                </p:cNvPr>
                <p:cNvSpPr/>
                <p:nvPr/>
              </p:nvSpPr>
              <p:spPr>
                <a:xfrm>
                  <a:off x="2618615" y="4219754"/>
                  <a:ext cx="61312" cy="373958"/>
                </a:xfrm>
                <a:custGeom>
                  <a:avLst/>
                  <a:gdLst>
                    <a:gd name="connsiteX0" fmla="*/ 60357 w 61312"/>
                    <a:gd name="connsiteY0" fmla="*/ 35074 h 373958"/>
                    <a:gd name="connsiteX1" fmla="*/ 0 w 61312"/>
                    <a:gd name="connsiteY1" fmla="*/ 0 h 373958"/>
                    <a:gd name="connsiteX2" fmla="*/ 956 w 61312"/>
                    <a:gd name="connsiteY2" fmla="*/ 338884 h 373958"/>
                    <a:gd name="connsiteX3" fmla="*/ 61313 w 61312"/>
                    <a:gd name="connsiteY3" fmla="*/ 373958 h 373958"/>
                    <a:gd name="connsiteX4" fmla="*/ 60357 w 61312"/>
                    <a:gd name="connsiteY4" fmla="*/ 35074 h 37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12" h="373958">
                      <a:moveTo>
                        <a:pt x="60357" y="35074"/>
                      </a:moveTo>
                      <a:lnTo>
                        <a:pt x="0" y="0"/>
                      </a:lnTo>
                      <a:lnTo>
                        <a:pt x="956" y="338884"/>
                      </a:lnTo>
                      <a:lnTo>
                        <a:pt x="61313" y="373958"/>
                      </a:lnTo>
                      <a:lnTo>
                        <a:pt x="60357" y="35074"/>
                      </a:lnTo>
                      <a:close/>
                    </a:path>
                  </a:pathLst>
                </a:custGeom>
                <a:solidFill>
                  <a:srgbClr val="43486F"/>
                </a:solidFill>
                <a:ln w="3820" cap="flat">
                  <a:noFill/>
                  <a:prstDash val="solid"/>
                  <a:miter/>
                </a:ln>
              </p:spPr>
              <p:txBody>
                <a:bodyPr rtlCol="0" anchor="ctr"/>
                <a:lstStyle/>
                <a:p>
                  <a:endParaRPr lang="en-GB"/>
                </a:p>
              </p:txBody>
            </p:sp>
            <p:sp>
              <p:nvSpPr>
                <p:cNvPr id="637" name="Free-form: Shape 636">
                  <a:extLst>
                    <a:ext uri="{FF2B5EF4-FFF2-40B4-BE49-F238E27FC236}">
                      <a16:creationId xmlns:a16="http://schemas.microsoft.com/office/drawing/2014/main" id="{177F8FE0-1213-4D0D-38CB-426CA3C22D8A}"/>
                    </a:ext>
                  </a:extLst>
                </p:cNvPr>
                <p:cNvSpPr/>
                <p:nvPr/>
              </p:nvSpPr>
              <p:spPr>
                <a:xfrm>
                  <a:off x="2618615" y="4142224"/>
                  <a:ext cx="194647" cy="112604"/>
                </a:xfrm>
                <a:custGeom>
                  <a:avLst/>
                  <a:gdLst>
                    <a:gd name="connsiteX0" fmla="*/ 134291 w 194647"/>
                    <a:gd name="connsiteY0" fmla="*/ 0 h 112604"/>
                    <a:gd name="connsiteX1" fmla="*/ 0 w 194647"/>
                    <a:gd name="connsiteY1" fmla="*/ 77530 h 112604"/>
                    <a:gd name="connsiteX2" fmla="*/ 60357 w 194647"/>
                    <a:gd name="connsiteY2" fmla="*/ 112605 h 112604"/>
                    <a:gd name="connsiteX3" fmla="*/ 194648 w 194647"/>
                    <a:gd name="connsiteY3" fmla="*/ 35074 h 112604"/>
                    <a:gd name="connsiteX4" fmla="*/ 134291 w 194647"/>
                    <a:gd name="connsiteY4" fmla="*/ 0 h 112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47" h="112604">
                      <a:moveTo>
                        <a:pt x="134291" y="0"/>
                      </a:moveTo>
                      <a:lnTo>
                        <a:pt x="0" y="77530"/>
                      </a:lnTo>
                      <a:lnTo>
                        <a:pt x="60357" y="112605"/>
                      </a:lnTo>
                      <a:lnTo>
                        <a:pt x="194648" y="35074"/>
                      </a:lnTo>
                      <a:lnTo>
                        <a:pt x="134291" y="0"/>
                      </a:lnTo>
                      <a:close/>
                    </a:path>
                  </a:pathLst>
                </a:custGeom>
                <a:solidFill>
                  <a:srgbClr val="757BAB"/>
                </a:solidFill>
                <a:ln w="3820" cap="flat">
                  <a:noFill/>
                  <a:prstDash val="solid"/>
                  <a:miter/>
                </a:ln>
              </p:spPr>
              <p:txBody>
                <a:bodyPr rtlCol="0" anchor="ctr"/>
                <a:lstStyle/>
                <a:p>
                  <a:endParaRPr lang="en-GB"/>
                </a:p>
              </p:txBody>
            </p:sp>
            <p:sp>
              <p:nvSpPr>
                <p:cNvPr id="638" name="Free-form: Shape 637">
                  <a:extLst>
                    <a:ext uri="{FF2B5EF4-FFF2-40B4-BE49-F238E27FC236}">
                      <a16:creationId xmlns:a16="http://schemas.microsoft.com/office/drawing/2014/main" id="{788FB404-12B0-A181-D36A-D66451EFE3B5}"/>
                    </a:ext>
                  </a:extLst>
                </p:cNvPr>
                <p:cNvSpPr/>
                <p:nvPr/>
              </p:nvSpPr>
              <p:spPr>
                <a:xfrm>
                  <a:off x="2678971" y="4177298"/>
                  <a:ext cx="135247" cy="416414"/>
                </a:xfrm>
                <a:custGeom>
                  <a:avLst/>
                  <a:gdLst>
                    <a:gd name="connsiteX0" fmla="*/ 134291 w 135247"/>
                    <a:gd name="connsiteY0" fmla="*/ 0 h 416414"/>
                    <a:gd name="connsiteX1" fmla="*/ 0 w 135247"/>
                    <a:gd name="connsiteY1" fmla="*/ 77530 h 416414"/>
                    <a:gd name="connsiteX2" fmla="*/ 956 w 135247"/>
                    <a:gd name="connsiteY2" fmla="*/ 416414 h 416414"/>
                    <a:gd name="connsiteX3" fmla="*/ 135248 w 135247"/>
                    <a:gd name="connsiteY3" fmla="*/ 338884 h 416414"/>
                    <a:gd name="connsiteX4" fmla="*/ 134291 w 135247"/>
                    <a:gd name="connsiteY4" fmla="*/ 0 h 416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47" h="416414">
                      <a:moveTo>
                        <a:pt x="134291" y="0"/>
                      </a:moveTo>
                      <a:lnTo>
                        <a:pt x="0" y="77530"/>
                      </a:lnTo>
                      <a:lnTo>
                        <a:pt x="956" y="416414"/>
                      </a:lnTo>
                      <a:lnTo>
                        <a:pt x="135248" y="338884"/>
                      </a:lnTo>
                      <a:lnTo>
                        <a:pt x="134291" y="0"/>
                      </a:lnTo>
                      <a:close/>
                    </a:path>
                  </a:pathLst>
                </a:custGeom>
                <a:solidFill>
                  <a:srgbClr val="757BAB"/>
                </a:solidFill>
                <a:ln w="3820" cap="flat">
                  <a:noFill/>
                  <a:prstDash val="solid"/>
                  <a:miter/>
                </a:ln>
              </p:spPr>
              <p:txBody>
                <a:bodyPr rtlCol="0" anchor="ctr"/>
                <a:lstStyle/>
                <a:p>
                  <a:endParaRPr lang="en-GB"/>
                </a:p>
              </p:txBody>
            </p:sp>
          </p:grpSp>
          <p:grpSp>
            <p:nvGrpSpPr>
              <p:cNvPr id="639" name="Graphic 3">
                <a:extLst>
                  <a:ext uri="{FF2B5EF4-FFF2-40B4-BE49-F238E27FC236}">
                    <a16:creationId xmlns:a16="http://schemas.microsoft.com/office/drawing/2014/main" id="{8DDD9B39-54E9-CDFD-B6A6-89AFB9C1CC05}"/>
                  </a:ext>
                </a:extLst>
              </p:cNvPr>
              <p:cNvGrpSpPr/>
              <p:nvPr/>
            </p:nvGrpSpPr>
            <p:grpSpPr>
              <a:xfrm>
                <a:off x="2617620" y="3803378"/>
                <a:ext cx="195642" cy="451450"/>
                <a:chOff x="2617620" y="3803378"/>
                <a:chExt cx="195642" cy="451450"/>
              </a:xfrm>
            </p:grpSpPr>
            <p:sp>
              <p:nvSpPr>
                <p:cNvPr id="640" name="Free-form: Shape 639">
                  <a:extLst>
                    <a:ext uri="{FF2B5EF4-FFF2-40B4-BE49-F238E27FC236}">
                      <a16:creationId xmlns:a16="http://schemas.microsoft.com/office/drawing/2014/main" id="{1B106A2C-0794-0C13-9FF5-3FBC3FA13E0E}"/>
                    </a:ext>
                  </a:extLst>
                </p:cNvPr>
                <p:cNvSpPr/>
                <p:nvPr/>
              </p:nvSpPr>
              <p:spPr>
                <a:xfrm>
                  <a:off x="2617620" y="3880909"/>
                  <a:ext cx="61350" cy="373919"/>
                </a:xfrm>
                <a:custGeom>
                  <a:avLst/>
                  <a:gdLst>
                    <a:gd name="connsiteX0" fmla="*/ 60395 w 61350"/>
                    <a:gd name="connsiteY0" fmla="*/ 35074 h 373919"/>
                    <a:gd name="connsiteX1" fmla="*/ 0 w 61350"/>
                    <a:gd name="connsiteY1" fmla="*/ 0 h 373919"/>
                    <a:gd name="connsiteX2" fmla="*/ 994 w 61350"/>
                    <a:gd name="connsiteY2" fmla="*/ 338846 h 373919"/>
                    <a:gd name="connsiteX3" fmla="*/ 61351 w 61350"/>
                    <a:gd name="connsiteY3" fmla="*/ 373920 h 373919"/>
                    <a:gd name="connsiteX4" fmla="*/ 60395 w 61350"/>
                    <a:gd name="connsiteY4" fmla="*/ 35074 h 37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0" h="373919">
                      <a:moveTo>
                        <a:pt x="60395" y="35074"/>
                      </a:moveTo>
                      <a:lnTo>
                        <a:pt x="0" y="0"/>
                      </a:lnTo>
                      <a:lnTo>
                        <a:pt x="994" y="338846"/>
                      </a:lnTo>
                      <a:lnTo>
                        <a:pt x="61351" y="373920"/>
                      </a:lnTo>
                      <a:lnTo>
                        <a:pt x="60395" y="35074"/>
                      </a:lnTo>
                      <a:close/>
                    </a:path>
                  </a:pathLst>
                </a:custGeom>
                <a:solidFill>
                  <a:srgbClr val="00BF21"/>
                </a:solidFill>
                <a:ln w="3820" cap="flat">
                  <a:noFill/>
                  <a:prstDash val="solid"/>
                  <a:miter/>
                </a:ln>
              </p:spPr>
              <p:txBody>
                <a:bodyPr rtlCol="0" anchor="ctr"/>
                <a:lstStyle/>
                <a:p>
                  <a:endParaRPr lang="en-GB"/>
                </a:p>
              </p:txBody>
            </p:sp>
            <p:sp>
              <p:nvSpPr>
                <p:cNvPr id="641" name="Free-form: Shape 640">
                  <a:extLst>
                    <a:ext uri="{FF2B5EF4-FFF2-40B4-BE49-F238E27FC236}">
                      <a16:creationId xmlns:a16="http://schemas.microsoft.com/office/drawing/2014/main" id="{4E9CB49F-A421-F613-E85E-BF398FEB11C1}"/>
                    </a:ext>
                  </a:extLst>
                </p:cNvPr>
                <p:cNvSpPr/>
                <p:nvPr/>
              </p:nvSpPr>
              <p:spPr>
                <a:xfrm>
                  <a:off x="2617620" y="3803378"/>
                  <a:ext cx="194686" cy="112604"/>
                </a:xfrm>
                <a:custGeom>
                  <a:avLst/>
                  <a:gdLst>
                    <a:gd name="connsiteX0" fmla="*/ 134330 w 194686"/>
                    <a:gd name="connsiteY0" fmla="*/ 0 h 112604"/>
                    <a:gd name="connsiteX1" fmla="*/ 0 w 194686"/>
                    <a:gd name="connsiteY1" fmla="*/ 77530 h 112604"/>
                    <a:gd name="connsiteX2" fmla="*/ 60395 w 194686"/>
                    <a:gd name="connsiteY2" fmla="*/ 112604 h 112604"/>
                    <a:gd name="connsiteX3" fmla="*/ 194686 w 194686"/>
                    <a:gd name="connsiteY3" fmla="*/ 35074 h 112604"/>
                    <a:gd name="connsiteX4" fmla="*/ 134330 w 194686"/>
                    <a:gd name="connsiteY4" fmla="*/ 0 h 112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86" h="112604">
                      <a:moveTo>
                        <a:pt x="134330" y="0"/>
                      </a:moveTo>
                      <a:lnTo>
                        <a:pt x="0" y="77530"/>
                      </a:lnTo>
                      <a:lnTo>
                        <a:pt x="60395" y="112604"/>
                      </a:lnTo>
                      <a:lnTo>
                        <a:pt x="194686" y="35074"/>
                      </a:lnTo>
                      <a:lnTo>
                        <a:pt x="134330" y="0"/>
                      </a:lnTo>
                      <a:close/>
                    </a:path>
                  </a:pathLst>
                </a:custGeom>
                <a:solidFill>
                  <a:srgbClr val="00BF21"/>
                </a:solidFill>
                <a:ln w="3820" cap="flat">
                  <a:noFill/>
                  <a:prstDash val="solid"/>
                  <a:miter/>
                </a:ln>
              </p:spPr>
              <p:txBody>
                <a:bodyPr rtlCol="0" anchor="ctr"/>
                <a:lstStyle/>
                <a:p>
                  <a:endParaRPr lang="en-GB"/>
                </a:p>
              </p:txBody>
            </p:sp>
            <p:sp>
              <p:nvSpPr>
                <p:cNvPr id="642" name="Free-form: Shape 641">
                  <a:extLst>
                    <a:ext uri="{FF2B5EF4-FFF2-40B4-BE49-F238E27FC236}">
                      <a16:creationId xmlns:a16="http://schemas.microsoft.com/office/drawing/2014/main" id="{36DC0FF6-0192-A88B-14F5-AB20BE578B9B}"/>
                    </a:ext>
                  </a:extLst>
                </p:cNvPr>
                <p:cNvSpPr/>
                <p:nvPr/>
              </p:nvSpPr>
              <p:spPr>
                <a:xfrm>
                  <a:off x="2678015" y="3838452"/>
                  <a:ext cx="135247" cy="416376"/>
                </a:xfrm>
                <a:custGeom>
                  <a:avLst/>
                  <a:gdLst>
                    <a:gd name="connsiteX0" fmla="*/ 134291 w 135247"/>
                    <a:gd name="connsiteY0" fmla="*/ 0 h 416376"/>
                    <a:gd name="connsiteX1" fmla="*/ 0 w 135247"/>
                    <a:gd name="connsiteY1" fmla="*/ 77530 h 416376"/>
                    <a:gd name="connsiteX2" fmla="*/ 956 w 135247"/>
                    <a:gd name="connsiteY2" fmla="*/ 416376 h 416376"/>
                    <a:gd name="connsiteX3" fmla="*/ 135248 w 135247"/>
                    <a:gd name="connsiteY3" fmla="*/ 338846 h 416376"/>
                    <a:gd name="connsiteX4" fmla="*/ 134291 w 135247"/>
                    <a:gd name="connsiteY4" fmla="*/ 0 h 41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47" h="416376">
                      <a:moveTo>
                        <a:pt x="134291" y="0"/>
                      </a:moveTo>
                      <a:lnTo>
                        <a:pt x="0" y="77530"/>
                      </a:lnTo>
                      <a:lnTo>
                        <a:pt x="956" y="416376"/>
                      </a:lnTo>
                      <a:lnTo>
                        <a:pt x="135248" y="338846"/>
                      </a:lnTo>
                      <a:lnTo>
                        <a:pt x="134291" y="0"/>
                      </a:lnTo>
                      <a:close/>
                    </a:path>
                  </a:pathLst>
                </a:custGeom>
                <a:solidFill>
                  <a:srgbClr val="99FEAB"/>
                </a:solidFill>
                <a:ln w="3820" cap="flat">
                  <a:noFill/>
                  <a:prstDash val="solid"/>
                  <a:miter/>
                </a:ln>
              </p:spPr>
              <p:txBody>
                <a:bodyPr rtlCol="0" anchor="ctr"/>
                <a:lstStyle/>
                <a:p>
                  <a:endParaRPr lang="en-GB"/>
                </a:p>
              </p:txBody>
            </p:sp>
          </p:grpSp>
          <p:grpSp>
            <p:nvGrpSpPr>
              <p:cNvPr id="643" name="Graphic 3">
                <a:extLst>
                  <a:ext uri="{FF2B5EF4-FFF2-40B4-BE49-F238E27FC236}">
                    <a16:creationId xmlns:a16="http://schemas.microsoft.com/office/drawing/2014/main" id="{63853A71-569E-E9E9-8DA8-D69E5C87CF35}"/>
                  </a:ext>
                </a:extLst>
              </p:cNvPr>
              <p:cNvGrpSpPr/>
              <p:nvPr/>
            </p:nvGrpSpPr>
            <p:grpSpPr>
              <a:xfrm>
                <a:off x="2883219" y="3437491"/>
                <a:ext cx="196445" cy="1002996"/>
                <a:chOff x="2883219" y="3437491"/>
                <a:chExt cx="196445" cy="1002996"/>
              </a:xfrm>
            </p:grpSpPr>
            <p:sp>
              <p:nvSpPr>
                <p:cNvPr id="644" name="Free-form: Shape 643">
                  <a:extLst>
                    <a:ext uri="{FF2B5EF4-FFF2-40B4-BE49-F238E27FC236}">
                      <a16:creationId xmlns:a16="http://schemas.microsoft.com/office/drawing/2014/main" id="{7D44A64F-0A6A-7172-06DC-D3367CF658C3}"/>
                    </a:ext>
                  </a:extLst>
                </p:cNvPr>
                <p:cNvSpPr/>
                <p:nvPr/>
              </p:nvSpPr>
              <p:spPr>
                <a:xfrm>
                  <a:off x="2883602" y="3934342"/>
                  <a:ext cx="61695" cy="506145"/>
                </a:xfrm>
                <a:custGeom>
                  <a:avLst/>
                  <a:gdLst>
                    <a:gd name="connsiteX0" fmla="*/ 60357 w 61695"/>
                    <a:gd name="connsiteY0" fmla="*/ 35074 h 506145"/>
                    <a:gd name="connsiteX1" fmla="*/ 0 w 61695"/>
                    <a:gd name="connsiteY1" fmla="*/ 0 h 506145"/>
                    <a:gd name="connsiteX2" fmla="*/ 1339 w 61695"/>
                    <a:gd name="connsiteY2" fmla="*/ 471072 h 506145"/>
                    <a:gd name="connsiteX3" fmla="*/ 61695 w 61695"/>
                    <a:gd name="connsiteY3" fmla="*/ 506145 h 506145"/>
                    <a:gd name="connsiteX4" fmla="*/ 60357 w 61695"/>
                    <a:gd name="connsiteY4" fmla="*/ 35074 h 50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95" h="506145">
                      <a:moveTo>
                        <a:pt x="60357" y="35074"/>
                      </a:moveTo>
                      <a:lnTo>
                        <a:pt x="0" y="0"/>
                      </a:lnTo>
                      <a:lnTo>
                        <a:pt x="1339" y="471072"/>
                      </a:lnTo>
                      <a:lnTo>
                        <a:pt x="61695" y="506145"/>
                      </a:lnTo>
                      <a:lnTo>
                        <a:pt x="60357" y="35074"/>
                      </a:lnTo>
                      <a:close/>
                    </a:path>
                  </a:pathLst>
                </a:custGeom>
                <a:solidFill>
                  <a:srgbClr val="43486F"/>
                </a:solidFill>
                <a:ln w="3820" cap="flat">
                  <a:noFill/>
                  <a:prstDash val="solid"/>
                  <a:miter/>
                </a:ln>
              </p:spPr>
              <p:txBody>
                <a:bodyPr rtlCol="0" anchor="ctr"/>
                <a:lstStyle/>
                <a:p>
                  <a:endParaRPr lang="en-GB"/>
                </a:p>
              </p:txBody>
            </p:sp>
            <p:sp>
              <p:nvSpPr>
                <p:cNvPr id="645" name="Free-form: Shape 644">
                  <a:extLst>
                    <a:ext uri="{FF2B5EF4-FFF2-40B4-BE49-F238E27FC236}">
                      <a16:creationId xmlns:a16="http://schemas.microsoft.com/office/drawing/2014/main" id="{85419B27-1E42-78ED-D5E3-7D1ADB7B4DCD}"/>
                    </a:ext>
                  </a:extLst>
                </p:cNvPr>
                <p:cNvSpPr/>
                <p:nvPr/>
              </p:nvSpPr>
              <p:spPr>
                <a:xfrm>
                  <a:off x="2883602" y="3856774"/>
                  <a:ext cx="194724" cy="112642"/>
                </a:xfrm>
                <a:custGeom>
                  <a:avLst/>
                  <a:gdLst>
                    <a:gd name="connsiteX0" fmla="*/ 134330 w 194724"/>
                    <a:gd name="connsiteY0" fmla="*/ 0 h 112642"/>
                    <a:gd name="connsiteX1" fmla="*/ 0 w 194724"/>
                    <a:gd name="connsiteY1" fmla="*/ 77568 h 112642"/>
                    <a:gd name="connsiteX2" fmla="*/ 60357 w 194724"/>
                    <a:gd name="connsiteY2" fmla="*/ 112643 h 112642"/>
                    <a:gd name="connsiteX3" fmla="*/ 194724 w 194724"/>
                    <a:gd name="connsiteY3" fmla="*/ 35074 h 112642"/>
                    <a:gd name="connsiteX4" fmla="*/ 134330 w 194724"/>
                    <a:gd name="connsiteY4" fmla="*/ 0 h 1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24" h="112642">
                      <a:moveTo>
                        <a:pt x="134330" y="0"/>
                      </a:moveTo>
                      <a:lnTo>
                        <a:pt x="0" y="77568"/>
                      </a:lnTo>
                      <a:lnTo>
                        <a:pt x="60357" y="112643"/>
                      </a:lnTo>
                      <a:lnTo>
                        <a:pt x="194724" y="35074"/>
                      </a:lnTo>
                      <a:lnTo>
                        <a:pt x="134330" y="0"/>
                      </a:lnTo>
                      <a:close/>
                    </a:path>
                  </a:pathLst>
                </a:custGeom>
                <a:solidFill>
                  <a:srgbClr val="757BAB"/>
                </a:solidFill>
                <a:ln w="3820" cap="flat">
                  <a:noFill/>
                  <a:prstDash val="solid"/>
                  <a:miter/>
                </a:ln>
              </p:spPr>
              <p:txBody>
                <a:bodyPr rtlCol="0" anchor="ctr"/>
                <a:lstStyle/>
                <a:p>
                  <a:endParaRPr lang="en-GB"/>
                </a:p>
              </p:txBody>
            </p:sp>
            <p:sp>
              <p:nvSpPr>
                <p:cNvPr id="646" name="Free-form: Shape 645">
                  <a:extLst>
                    <a:ext uri="{FF2B5EF4-FFF2-40B4-BE49-F238E27FC236}">
                      <a16:creationId xmlns:a16="http://schemas.microsoft.com/office/drawing/2014/main" id="{F48741F1-B90E-B05F-F4C2-12FFD4928710}"/>
                    </a:ext>
                  </a:extLst>
                </p:cNvPr>
                <p:cNvSpPr/>
                <p:nvPr/>
              </p:nvSpPr>
              <p:spPr>
                <a:xfrm>
                  <a:off x="2943958" y="3891848"/>
                  <a:ext cx="135706" cy="548639"/>
                </a:xfrm>
                <a:custGeom>
                  <a:avLst/>
                  <a:gdLst>
                    <a:gd name="connsiteX0" fmla="*/ 134368 w 135706"/>
                    <a:gd name="connsiteY0" fmla="*/ 0 h 548639"/>
                    <a:gd name="connsiteX1" fmla="*/ 0 w 135706"/>
                    <a:gd name="connsiteY1" fmla="*/ 77569 h 548639"/>
                    <a:gd name="connsiteX2" fmla="*/ 1339 w 135706"/>
                    <a:gd name="connsiteY2" fmla="*/ 548640 h 548639"/>
                    <a:gd name="connsiteX3" fmla="*/ 135707 w 135706"/>
                    <a:gd name="connsiteY3" fmla="*/ 471072 h 548639"/>
                    <a:gd name="connsiteX4" fmla="*/ 134368 w 135706"/>
                    <a:gd name="connsiteY4" fmla="*/ 0 h 548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6" h="548639">
                      <a:moveTo>
                        <a:pt x="134368" y="0"/>
                      </a:moveTo>
                      <a:lnTo>
                        <a:pt x="0" y="77569"/>
                      </a:lnTo>
                      <a:lnTo>
                        <a:pt x="1339" y="548640"/>
                      </a:lnTo>
                      <a:lnTo>
                        <a:pt x="135707" y="471072"/>
                      </a:lnTo>
                      <a:lnTo>
                        <a:pt x="134368" y="0"/>
                      </a:lnTo>
                      <a:close/>
                    </a:path>
                  </a:pathLst>
                </a:custGeom>
                <a:solidFill>
                  <a:srgbClr val="757BAB"/>
                </a:solidFill>
                <a:ln w="3820" cap="flat">
                  <a:noFill/>
                  <a:prstDash val="solid"/>
                  <a:miter/>
                </a:ln>
              </p:spPr>
              <p:txBody>
                <a:bodyPr rtlCol="0" anchor="ctr"/>
                <a:lstStyle/>
                <a:p>
                  <a:endParaRPr lang="en-GB"/>
                </a:p>
              </p:txBody>
            </p:sp>
            <p:sp>
              <p:nvSpPr>
                <p:cNvPr id="647" name="Free-form: Shape 646">
                  <a:extLst>
                    <a:ext uri="{FF2B5EF4-FFF2-40B4-BE49-F238E27FC236}">
                      <a16:creationId xmlns:a16="http://schemas.microsoft.com/office/drawing/2014/main" id="{97BDC585-7A21-7A39-68BA-9F00FBEF051A}"/>
                    </a:ext>
                  </a:extLst>
                </p:cNvPr>
                <p:cNvSpPr/>
                <p:nvPr/>
              </p:nvSpPr>
              <p:spPr>
                <a:xfrm>
                  <a:off x="2883219" y="3515059"/>
                  <a:ext cx="60739" cy="454356"/>
                </a:xfrm>
                <a:custGeom>
                  <a:avLst/>
                  <a:gdLst>
                    <a:gd name="connsiteX0" fmla="*/ 60357 w 60739"/>
                    <a:gd name="connsiteY0" fmla="*/ 35074 h 454356"/>
                    <a:gd name="connsiteX1" fmla="*/ 0 w 60739"/>
                    <a:gd name="connsiteY1" fmla="*/ 0 h 454356"/>
                    <a:gd name="connsiteX2" fmla="*/ 383 w 60739"/>
                    <a:gd name="connsiteY2" fmla="*/ 419283 h 454356"/>
                    <a:gd name="connsiteX3" fmla="*/ 60739 w 60739"/>
                    <a:gd name="connsiteY3" fmla="*/ 454357 h 454356"/>
                    <a:gd name="connsiteX4" fmla="*/ 60357 w 60739"/>
                    <a:gd name="connsiteY4" fmla="*/ 35074 h 45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39" h="454356">
                      <a:moveTo>
                        <a:pt x="60357" y="35074"/>
                      </a:moveTo>
                      <a:lnTo>
                        <a:pt x="0" y="0"/>
                      </a:lnTo>
                      <a:lnTo>
                        <a:pt x="383" y="419283"/>
                      </a:lnTo>
                      <a:lnTo>
                        <a:pt x="60739" y="454357"/>
                      </a:lnTo>
                      <a:lnTo>
                        <a:pt x="60357" y="35074"/>
                      </a:lnTo>
                      <a:close/>
                    </a:path>
                  </a:pathLst>
                </a:custGeom>
                <a:solidFill>
                  <a:srgbClr val="00BF21"/>
                </a:solidFill>
                <a:ln w="3820" cap="flat">
                  <a:noFill/>
                  <a:prstDash val="solid"/>
                  <a:miter/>
                </a:ln>
              </p:spPr>
              <p:txBody>
                <a:bodyPr rtlCol="0" anchor="ctr"/>
                <a:lstStyle/>
                <a:p>
                  <a:endParaRPr lang="en-GB"/>
                </a:p>
              </p:txBody>
            </p:sp>
            <p:sp>
              <p:nvSpPr>
                <p:cNvPr id="648" name="Free-form: Shape 647">
                  <a:extLst>
                    <a:ext uri="{FF2B5EF4-FFF2-40B4-BE49-F238E27FC236}">
                      <a16:creationId xmlns:a16="http://schemas.microsoft.com/office/drawing/2014/main" id="{7AAA926B-9C2B-28AB-EFC6-BF2E6EDD790B}"/>
                    </a:ext>
                  </a:extLst>
                </p:cNvPr>
                <p:cNvSpPr/>
                <p:nvPr/>
              </p:nvSpPr>
              <p:spPr>
                <a:xfrm>
                  <a:off x="2883219" y="3437491"/>
                  <a:ext cx="194724" cy="112642"/>
                </a:xfrm>
                <a:custGeom>
                  <a:avLst/>
                  <a:gdLst>
                    <a:gd name="connsiteX0" fmla="*/ 134330 w 194724"/>
                    <a:gd name="connsiteY0" fmla="*/ 0 h 112642"/>
                    <a:gd name="connsiteX1" fmla="*/ 0 w 194724"/>
                    <a:gd name="connsiteY1" fmla="*/ 77569 h 112642"/>
                    <a:gd name="connsiteX2" fmla="*/ 60357 w 194724"/>
                    <a:gd name="connsiteY2" fmla="*/ 112643 h 112642"/>
                    <a:gd name="connsiteX3" fmla="*/ 194724 w 194724"/>
                    <a:gd name="connsiteY3" fmla="*/ 35074 h 112642"/>
                    <a:gd name="connsiteX4" fmla="*/ 134330 w 194724"/>
                    <a:gd name="connsiteY4" fmla="*/ 0 h 1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24" h="112642">
                      <a:moveTo>
                        <a:pt x="134330" y="0"/>
                      </a:moveTo>
                      <a:lnTo>
                        <a:pt x="0" y="77569"/>
                      </a:lnTo>
                      <a:lnTo>
                        <a:pt x="60357" y="112643"/>
                      </a:lnTo>
                      <a:lnTo>
                        <a:pt x="194724" y="35074"/>
                      </a:lnTo>
                      <a:lnTo>
                        <a:pt x="134330" y="0"/>
                      </a:lnTo>
                      <a:close/>
                    </a:path>
                  </a:pathLst>
                </a:custGeom>
                <a:solidFill>
                  <a:srgbClr val="00BF21"/>
                </a:solidFill>
                <a:ln w="3820" cap="flat">
                  <a:noFill/>
                  <a:prstDash val="solid"/>
                  <a:miter/>
                </a:ln>
              </p:spPr>
              <p:txBody>
                <a:bodyPr rtlCol="0" anchor="ctr"/>
                <a:lstStyle/>
                <a:p>
                  <a:endParaRPr lang="en-GB"/>
                </a:p>
              </p:txBody>
            </p:sp>
            <p:sp>
              <p:nvSpPr>
                <p:cNvPr id="649" name="Free-form: Shape 648">
                  <a:extLst>
                    <a:ext uri="{FF2B5EF4-FFF2-40B4-BE49-F238E27FC236}">
                      <a16:creationId xmlns:a16="http://schemas.microsoft.com/office/drawing/2014/main" id="{46F75698-7586-EF61-0DB0-77D7D5CFBC14}"/>
                    </a:ext>
                  </a:extLst>
                </p:cNvPr>
                <p:cNvSpPr/>
                <p:nvPr/>
              </p:nvSpPr>
              <p:spPr>
                <a:xfrm>
                  <a:off x="2943576" y="3472565"/>
                  <a:ext cx="134750" cy="496851"/>
                </a:xfrm>
                <a:custGeom>
                  <a:avLst/>
                  <a:gdLst>
                    <a:gd name="connsiteX0" fmla="*/ 134368 w 134750"/>
                    <a:gd name="connsiteY0" fmla="*/ 0 h 496851"/>
                    <a:gd name="connsiteX1" fmla="*/ 0 w 134750"/>
                    <a:gd name="connsiteY1" fmla="*/ 77568 h 496851"/>
                    <a:gd name="connsiteX2" fmla="*/ 383 w 134750"/>
                    <a:gd name="connsiteY2" fmla="*/ 496851 h 496851"/>
                    <a:gd name="connsiteX3" fmla="*/ 134750 w 134750"/>
                    <a:gd name="connsiteY3" fmla="*/ 419283 h 496851"/>
                    <a:gd name="connsiteX4" fmla="*/ 134368 w 134750"/>
                    <a:gd name="connsiteY4" fmla="*/ 0 h 49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496851">
                      <a:moveTo>
                        <a:pt x="134368" y="0"/>
                      </a:moveTo>
                      <a:lnTo>
                        <a:pt x="0" y="77568"/>
                      </a:lnTo>
                      <a:lnTo>
                        <a:pt x="383" y="496851"/>
                      </a:lnTo>
                      <a:lnTo>
                        <a:pt x="134750" y="419283"/>
                      </a:lnTo>
                      <a:lnTo>
                        <a:pt x="134368" y="0"/>
                      </a:lnTo>
                      <a:close/>
                    </a:path>
                  </a:pathLst>
                </a:custGeom>
                <a:solidFill>
                  <a:srgbClr val="99FEAB"/>
                </a:solidFill>
                <a:ln w="3820" cap="flat">
                  <a:noFill/>
                  <a:prstDash val="solid"/>
                  <a:miter/>
                </a:ln>
              </p:spPr>
              <p:txBody>
                <a:bodyPr rtlCol="0" anchor="ctr"/>
                <a:lstStyle/>
                <a:p>
                  <a:endParaRPr lang="en-GB"/>
                </a:p>
              </p:txBody>
            </p:sp>
          </p:grpSp>
          <p:grpSp>
            <p:nvGrpSpPr>
              <p:cNvPr id="650" name="Graphic 3">
                <a:extLst>
                  <a:ext uri="{FF2B5EF4-FFF2-40B4-BE49-F238E27FC236}">
                    <a16:creationId xmlns:a16="http://schemas.microsoft.com/office/drawing/2014/main" id="{AC7B8C2A-B447-0176-9A75-155351895AD8}"/>
                  </a:ext>
                </a:extLst>
              </p:cNvPr>
              <p:cNvGrpSpPr/>
              <p:nvPr/>
            </p:nvGrpSpPr>
            <p:grpSpPr>
              <a:xfrm>
                <a:off x="3149813" y="3681403"/>
                <a:ext cx="195259" cy="605860"/>
                <a:chOff x="3149813" y="3681403"/>
                <a:chExt cx="195259" cy="605860"/>
              </a:xfrm>
            </p:grpSpPr>
            <p:sp>
              <p:nvSpPr>
                <p:cNvPr id="651" name="Free-form: Shape 650">
                  <a:extLst>
                    <a:ext uri="{FF2B5EF4-FFF2-40B4-BE49-F238E27FC236}">
                      <a16:creationId xmlns:a16="http://schemas.microsoft.com/office/drawing/2014/main" id="{FCD10F87-C1DD-9039-3577-97FA6E563FC4}"/>
                    </a:ext>
                  </a:extLst>
                </p:cNvPr>
                <p:cNvSpPr/>
                <p:nvPr/>
              </p:nvSpPr>
              <p:spPr>
                <a:xfrm>
                  <a:off x="3149813" y="3758971"/>
                  <a:ext cx="60891" cy="528291"/>
                </a:xfrm>
                <a:custGeom>
                  <a:avLst/>
                  <a:gdLst>
                    <a:gd name="connsiteX0" fmla="*/ 60357 w 60891"/>
                    <a:gd name="connsiteY0" fmla="*/ 35074 h 528291"/>
                    <a:gd name="connsiteX1" fmla="*/ 0 w 60891"/>
                    <a:gd name="connsiteY1" fmla="*/ 0 h 528291"/>
                    <a:gd name="connsiteX2" fmla="*/ 535 w 60891"/>
                    <a:gd name="connsiteY2" fmla="*/ 493217 h 528291"/>
                    <a:gd name="connsiteX3" fmla="*/ 60892 w 60891"/>
                    <a:gd name="connsiteY3" fmla="*/ 528292 h 528291"/>
                    <a:gd name="connsiteX4" fmla="*/ 60357 w 60891"/>
                    <a:gd name="connsiteY4" fmla="*/ 35074 h 528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91" h="528291">
                      <a:moveTo>
                        <a:pt x="60357" y="35074"/>
                      </a:moveTo>
                      <a:lnTo>
                        <a:pt x="0" y="0"/>
                      </a:lnTo>
                      <a:lnTo>
                        <a:pt x="535" y="493217"/>
                      </a:lnTo>
                      <a:lnTo>
                        <a:pt x="60892" y="528292"/>
                      </a:lnTo>
                      <a:lnTo>
                        <a:pt x="60357" y="35074"/>
                      </a:lnTo>
                      <a:close/>
                    </a:path>
                  </a:pathLst>
                </a:custGeom>
                <a:solidFill>
                  <a:srgbClr val="43486F"/>
                </a:solidFill>
                <a:ln w="3820" cap="flat">
                  <a:noFill/>
                  <a:prstDash val="solid"/>
                  <a:miter/>
                </a:ln>
              </p:spPr>
              <p:txBody>
                <a:bodyPr rtlCol="0" anchor="ctr"/>
                <a:lstStyle/>
                <a:p>
                  <a:endParaRPr lang="en-GB"/>
                </a:p>
              </p:txBody>
            </p:sp>
            <p:sp>
              <p:nvSpPr>
                <p:cNvPr id="652" name="Free-form: Shape 651">
                  <a:extLst>
                    <a:ext uri="{FF2B5EF4-FFF2-40B4-BE49-F238E27FC236}">
                      <a16:creationId xmlns:a16="http://schemas.microsoft.com/office/drawing/2014/main" id="{26E7BD9E-7791-A6EA-649B-CD77C9244FF3}"/>
                    </a:ext>
                  </a:extLst>
                </p:cNvPr>
                <p:cNvSpPr/>
                <p:nvPr/>
              </p:nvSpPr>
              <p:spPr>
                <a:xfrm>
                  <a:off x="3149813" y="3681403"/>
                  <a:ext cx="194724" cy="112642"/>
                </a:xfrm>
                <a:custGeom>
                  <a:avLst/>
                  <a:gdLst>
                    <a:gd name="connsiteX0" fmla="*/ 134368 w 194724"/>
                    <a:gd name="connsiteY0" fmla="*/ 0 h 112642"/>
                    <a:gd name="connsiteX1" fmla="*/ 0 w 194724"/>
                    <a:gd name="connsiteY1" fmla="*/ 77569 h 112642"/>
                    <a:gd name="connsiteX2" fmla="*/ 60357 w 194724"/>
                    <a:gd name="connsiteY2" fmla="*/ 112643 h 112642"/>
                    <a:gd name="connsiteX3" fmla="*/ 194724 w 194724"/>
                    <a:gd name="connsiteY3" fmla="*/ 35074 h 112642"/>
                    <a:gd name="connsiteX4" fmla="*/ 134368 w 194724"/>
                    <a:gd name="connsiteY4" fmla="*/ 0 h 1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24" h="112642">
                      <a:moveTo>
                        <a:pt x="134368" y="0"/>
                      </a:moveTo>
                      <a:lnTo>
                        <a:pt x="0" y="77569"/>
                      </a:lnTo>
                      <a:lnTo>
                        <a:pt x="60357" y="112643"/>
                      </a:lnTo>
                      <a:lnTo>
                        <a:pt x="194724" y="35074"/>
                      </a:lnTo>
                      <a:lnTo>
                        <a:pt x="134368" y="0"/>
                      </a:lnTo>
                      <a:close/>
                    </a:path>
                  </a:pathLst>
                </a:custGeom>
                <a:solidFill>
                  <a:srgbClr val="757BAB"/>
                </a:solidFill>
                <a:ln w="3820" cap="flat">
                  <a:noFill/>
                  <a:prstDash val="solid"/>
                  <a:miter/>
                </a:ln>
              </p:spPr>
              <p:txBody>
                <a:bodyPr rtlCol="0" anchor="ctr"/>
                <a:lstStyle/>
                <a:p>
                  <a:endParaRPr lang="en-GB"/>
                </a:p>
              </p:txBody>
            </p:sp>
            <p:sp>
              <p:nvSpPr>
                <p:cNvPr id="653" name="Free-form: Shape 652">
                  <a:extLst>
                    <a:ext uri="{FF2B5EF4-FFF2-40B4-BE49-F238E27FC236}">
                      <a16:creationId xmlns:a16="http://schemas.microsoft.com/office/drawing/2014/main" id="{6220451F-EA61-6A9A-49F7-8BDFC3981F7F}"/>
                    </a:ext>
                  </a:extLst>
                </p:cNvPr>
                <p:cNvSpPr/>
                <p:nvPr/>
              </p:nvSpPr>
              <p:spPr>
                <a:xfrm>
                  <a:off x="3210170" y="3716477"/>
                  <a:ext cx="134903" cy="570786"/>
                </a:xfrm>
                <a:custGeom>
                  <a:avLst/>
                  <a:gdLst>
                    <a:gd name="connsiteX0" fmla="*/ 134368 w 134903"/>
                    <a:gd name="connsiteY0" fmla="*/ 0 h 570786"/>
                    <a:gd name="connsiteX1" fmla="*/ 0 w 134903"/>
                    <a:gd name="connsiteY1" fmla="*/ 77569 h 570786"/>
                    <a:gd name="connsiteX2" fmla="*/ 535 w 134903"/>
                    <a:gd name="connsiteY2" fmla="*/ 570786 h 570786"/>
                    <a:gd name="connsiteX3" fmla="*/ 134903 w 134903"/>
                    <a:gd name="connsiteY3" fmla="*/ 493218 h 570786"/>
                    <a:gd name="connsiteX4" fmla="*/ 134368 w 134903"/>
                    <a:gd name="connsiteY4" fmla="*/ 0 h 57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03" h="570786">
                      <a:moveTo>
                        <a:pt x="134368" y="0"/>
                      </a:moveTo>
                      <a:lnTo>
                        <a:pt x="0" y="77569"/>
                      </a:lnTo>
                      <a:lnTo>
                        <a:pt x="535" y="570786"/>
                      </a:lnTo>
                      <a:lnTo>
                        <a:pt x="134903" y="493218"/>
                      </a:lnTo>
                      <a:lnTo>
                        <a:pt x="134368" y="0"/>
                      </a:lnTo>
                      <a:close/>
                    </a:path>
                  </a:pathLst>
                </a:custGeom>
                <a:solidFill>
                  <a:srgbClr val="757BAB"/>
                </a:solidFill>
                <a:ln w="3820" cap="flat">
                  <a:noFill/>
                  <a:prstDash val="solid"/>
                  <a:miter/>
                </a:ln>
              </p:spPr>
              <p:txBody>
                <a:bodyPr rtlCol="0" anchor="ctr"/>
                <a:lstStyle/>
                <a:p>
                  <a:endParaRPr lang="en-GB"/>
                </a:p>
              </p:txBody>
            </p:sp>
          </p:grpSp>
          <p:grpSp>
            <p:nvGrpSpPr>
              <p:cNvPr id="654" name="Graphic 3">
                <a:extLst>
                  <a:ext uri="{FF2B5EF4-FFF2-40B4-BE49-F238E27FC236}">
                    <a16:creationId xmlns:a16="http://schemas.microsoft.com/office/drawing/2014/main" id="{CFCBBDA2-BED4-D95F-D316-1D31F2ADBE29}"/>
                  </a:ext>
                </a:extLst>
              </p:cNvPr>
              <p:cNvGrpSpPr/>
              <p:nvPr/>
            </p:nvGrpSpPr>
            <p:grpSpPr>
              <a:xfrm>
                <a:off x="3149278" y="2979997"/>
                <a:ext cx="195259" cy="814048"/>
                <a:chOff x="3149278" y="2979997"/>
                <a:chExt cx="195259" cy="814048"/>
              </a:xfrm>
            </p:grpSpPr>
            <p:sp>
              <p:nvSpPr>
                <p:cNvPr id="655" name="Free-form: Shape 654">
                  <a:extLst>
                    <a:ext uri="{FF2B5EF4-FFF2-40B4-BE49-F238E27FC236}">
                      <a16:creationId xmlns:a16="http://schemas.microsoft.com/office/drawing/2014/main" id="{43AF9D8B-BE94-6589-A106-810F5E9EE6C4}"/>
                    </a:ext>
                  </a:extLst>
                </p:cNvPr>
                <p:cNvSpPr/>
                <p:nvPr/>
              </p:nvSpPr>
              <p:spPr>
                <a:xfrm>
                  <a:off x="3149278" y="3057566"/>
                  <a:ext cx="60891" cy="736479"/>
                </a:xfrm>
                <a:custGeom>
                  <a:avLst/>
                  <a:gdLst>
                    <a:gd name="connsiteX0" fmla="*/ 60357 w 60891"/>
                    <a:gd name="connsiteY0" fmla="*/ 35074 h 736479"/>
                    <a:gd name="connsiteX1" fmla="*/ 0 w 60891"/>
                    <a:gd name="connsiteY1" fmla="*/ 0 h 736479"/>
                    <a:gd name="connsiteX2" fmla="*/ 535 w 60891"/>
                    <a:gd name="connsiteY2" fmla="*/ 701406 h 736479"/>
                    <a:gd name="connsiteX3" fmla="*/ 60892 w 60891"/>
                    <a:gd name="connsiteY3" fmla="*/ 736480 h 736479"/>
                    <a:gd name="connsiteX4" fmla="*/ 60357 w 60891"/>
                    <a:gd name="connsiteY4" fmla="*/ 35074 h 736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91" h="736479">
                      <a:moveTo>
                        <a:pt x="60357" y="35074"/>
                      </a:moveTo>
                      <a:lnTo>
                        <a:pt x="0" y="0"/>
                      </a:lnTo>
                      <a:lnTo>
                        <a:pt x="535" y="701406"/>
                      </a:lnTo>
                      <a:lnTo>
                        <a:pt x="60892" y="736480"/>
                      </a:lnTo>
                      <a:lnTo>
                        <a:pt x="60357" y="35074"/>
                      </a:lnTo>
                      <a:close/>
                    </a:path>
                  </a:pathLst>
                </a:custGeom>
                <a:solidFill>
                  <a:srgbClr val="00BF21"/>
                </a:solidFill>
                <a:ln w="3820" cap="flat">
                  <a:noFill/>
                  <a:prstDash val="solid"/>
                  <a:miter/>
                </a:ln>
              </p:spPr>
              <p:txBody>
                <a:bodyPr rtlCol="0" anchor="ctr"/>
                <a:lstStyle/>
                <a:p>
                  <a:endParaRPr lang="en-GB"/>
                </a:p>
              </p:txBody>
            </p:sp>
            <p:sp>
              <p:nvSpPr>
                <p:cNvPr id="656" name="Free-form: Shape 655">
                  <a:extLst>
                    <a:ext uri="{FF2B5EF4-FFF2-40B4-BE49-F238E27FC236}">
                      <a16:creationId xmlns:a16="http://schemas.microsoft.com/office/drawing/2014/main" id="{ED909D48-FD3A-1D11-9FF5-A9C808D94584}"/>
                    </a:ext>
                  </a:extLst>
                </p:cNvPr>
                <p:cNvSpPr/>
                <p:nvPr/>
              </p:nvSpPr>
              <p:spPr>
                <a:xfrm>
                  <a:off x="3149278" y="2979997"/>
                  <a:ext cx="194686" cy="112642"/>
                </a:xfrm>
                <a:custGeom>
                  <a:avLst/>
                  <a:gdLst>
                    <a:gd name="connsiteX0" fmla="*/ 134330 w 194686"/>
                    <a:gd name="connsiteY0" fmla="*/ 0 h 112642"/>
                    <a:gd name="connsiteX1" fmla="*/ 0 w 194686"/>
                    <a:gd name="connsiteY1" fmla="*/ 77569 h 112642"/>
                    <a:gd name="connsiteX2" fmla="*/ 60357 w 194686"/>
                    <a:gd name="connsiteY2" fmla="*/ 112643 h 112642"/>
                    <a:gd name="connsiteX3" fmla="*/ 194686 w 194686"/>
                    <a:gd name="connsiteY3" fmla="*/ 35074 h 112642"/>
                    <a:gd name="connsiteX4" fmla="*/ 134330 w 194686"/>
                    <a:gd name="connsiteY4" fmla="*/ 0 h 1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86" h="112642">
                      <a:moveTo>
                        <a:pt x="134330" y="0"/>
                      </a:moveTo>
                      <a:lnTo>
                        <a:pt x="0" y="77569"/>
                      </a:lnTo>
                      <a:lnTo>
                        <a:pt x="60357" y="112643"/>
                      </a:lnTo>
                      <a:lnTo>
                        <a:pt x="194686" y="35074"/>
                      </a:lnTo>
                      <a:lnTo>
                        <a:pt x="134330" y="0"/>
                      </a:lnTo>
                      <a:close/>
                    </a:path>
                  </a:pathLst>
                </a:custGeom>
                <a:solidFill>
                  <a:srgbClr val="00BF21"/>
                </a:solidFill>
                <a:ln w="3820" cap="flat">
                  <a:noFill/>
                  <a:prstDash val="solid"/>
                  <a:miter/>
                </a:ln>
              </p:spPr>
              <p:txBody>
                <a:bodyPr rtlCol="0" anchor="ctr"/>
                <a:lstStyle/>
                <a:p>
                  <a:endParaRPr lang="en-GB"/>
                </a:p>
              </p:txBody>
            </p:sp>
            <p:sp>
              <p:nvSpPr>
                <p:cNvPr id="657" name="Free-form: Shape 656">
                  <a:extLst>
                    <a:ext uri="{FF2B5EF4-FFF2-40B4-BE49-F238E27FC236}">
                      <a16:creationId xmlns:a16="http://schemas.microsoft.com/office/drawing/2014/main" id="{475E376D-2012-75CF-67C9-178D6659DC60}"/>
                    </a:ext>
                  </a:extLst>
                </p:cNvPr>
                <p:cNvSpPr/>
                <p:nvPr/>
              </p:nvSpPr>
              <p:spPr>
                <a:xfrm>
                  <a:off x="3209634" y="3015072"/>
                  <a:ext cx="134903" cy="778973"/>
                </a:xfrm>
                <a:custGeom>
                  <a:avLst/>
                  <a:gdLst>
                    <a:gd name="connsiteX0" fmla="*/ 134330 w 134903"/>
                    <a:gd name="connsiteY0" fmla="*/ 0 h 778973"/>
                    <a:gd name="connsiteX1" fmla="*/ 0 w 134903"/>
                    <a:gd name="connsiteY1" fmla="*/ 77568 h 778973"/>
                    <a:gd name="connsiteX2" fmla="*/ 535 w 134903"/>
                    <a:gd name="connsiteY2" fmla="*/ 778974 h 778973"/>
                    <a:gd name="connsiteX3" fmla="*/ 134903 w 134903"/>
                    <a:gd name="connsiteY3" fmla="*/ 701405 h 778973"/>
                    <a:gd name="connsiteX4" fmla="*/ 134330 w 134903"/>
                    <a:gd name="connsiteY4" fmla="*/ 0 h 77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03" h="778973">
                      <a:moveTo>
                        <a:pt x="134330" y="0"/>
                      </a:moveTo>
                      <a:lnTo>
                        <a:pt x="0" y="77568"/>
                      </a:lnTo>
                      <a:lnTo>
                        <a:pt x="535" y="778974"/>
                      </a:lnTo>
                      <a:lnTo>
                        <a:pt x="134903" y="701405"/>
                      </a:lnTo>
                      <a:lnTo>
                        <a:pt x="134330" y="0"/>
                      </a:lnTo>
                      <a:close/>
                    </a:path>
                  </a:pathLst>
                </a:custGeom>
                <a:solidFill>
                  <a:srgbClr val="99FEAB"/>
                </a:solidFill>
                <a:ln w="3820" cap="flat">
                  <a:noFill/>
                  <a:prstDash val="solid"/>
                  <a:miter/>
                </a:ln>
              </p:spPr>
              <p:txBody>
                <a:bodyPr rtlCol="0" anchor="ctr"/>
                <a:lstStyle/>
                <a:p>
                  <a:endParaRPr lang="en-GB"/>
                </a:p>
              </p:txBody>
            </p:sp>
          </p:grpSp>
          <p:grpSp>
            <p:nvGrpSpPr>
              <p:cNvPr id="658" name="Graphic 3">
                <a:extLst>
                  <a:ext uri="{FF2B5EF4-FFF2-40B4-BE49-F238E27FC236}">
                    <a16:creationId xmlns:a16="http://schemas.microsoft.com/office/drawing/2014/main" id="{CF3FB5E0-8580-25AB-029C-F69D5495126C}"/>
                  </a:ext>
                </a:extLst>
              </p:cNvPr>
              <p:cNvGrpSpPr/>
              <p:nvPr/>
            </p:nvGrpSpPr>
            <p:grpSpPr>
              <a:xfrm>
                <a:off x="3414839" y="3660137"/>
                <a:ext cx="195642" cy="473863"/>
                <a:chOff x="3414839" y="3660137"/>
                <a:chExt cx="195642" cy="473863"/>
              </a:xfrm>
            </p:grpSpPr>
            <p:sp>
              <p:nvSpPr>
                <p:cNvPr id="659" name="Free-form: Shape 658">
                  <a:extLst>
                    <a:ext uri="{FF2B5EF4-FFF2-40B4-BE49-F238E27FC236}">
                      <a16:creationId xmlns:a16="http://schemas.microsoft.com/office/drawing/2014/main" id="{06397D67-6110-DAA1-7D9F-7D17080448EB}"/>
                    </a:ext>
                  </a:extLst>
                </p:cNvPr>
                <p:cNvSpPr/>
                <p:nvPr/>
              </p:nvSpPr>
              <p:spPr>
                <a:xfrm>
                  <a:off x="3414839" y="3737705"/>
                  <a:ext cx="61312" cy="396294"/>
                </a:xfrm>
                <a:custGeom>
                  <a:avLst/>
                  <a:gdLst>
                    <a:gd name="connsiteX0" fmla="*/ 60357 w 61312"/>
                    <a:gd name="connsiteY0" fmla="*/ 35074 h 396294"/>
                    <a:gd name="connsiteX1" fmla="*/ 0 w 61312"/>
                    <a:gd name="connsiteY1" fmla="*/ 0 h 396294"/>
                    <a:gd name="connsiteX2" fmla="*/ 956 w 61312"/>
                    <a:gd name="connsiteY2" fmla="*/ 361221 h 396294"/>
                    <a:gd name="connsiteX3" fmla="*/ 61313 w 61312"/>
                    <a:gd name="connsiteY3" fmla="*/ 396295 h 396294"/>
                    <a:gd name="connsiteX4" fmla="*/ 60357 w 61312"/>
                    <a:gd name="connsiteY4" fmla="*/ 35074 h 396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12" h="396294">
                      <a:moveTo>
                        <a:pt x="60357" y="35074"/>
                      </a:moveTo>
                      <a:lnTo>
                        <a:pt x="0" y="0"/>
                      </a:lnTo>
                      <a:lnTo>
                        <a:pt x="956" y="361221"/>
                      </a:lnTo>
                      <a:lnTo>
                        <a:pt x="61313" y="396295"/>
                      </a:lnTo>
                      <a:lnTo>
                        <a:pt x="60357" y="35074"/>
                      </a:lnTo>
                      <a:close/>
                    </a:path>
                  </a:pathLst>
                </a:custGeom>
                <a:solidFill>
                  <a:srgbClr val="43486F"/>
                </a:solidFill>
                <a:ln w="3820" cap="flat">
                  <a:noFill/>
                  <a:prstDash val="solid"/>
                  <a:miter/>
                </a:ln>
              </p:spPr>
              <p:txBody>
                <a:bodyPr rtlCol="0" anchor="ctr"/>
                <a:lstStyle/>
                <a:p>
                  <a:endParaRPr lang="en-GB"/>
                </a:p>
              </p:txBody>
            </p:sp>
            <p:sp>
              <p:nvSpPr>
                <p:cNvPr id="660" name="Free-form: Shape 659">
                  <a:extLst>
                    <a:ext uri="{FF2B5EF4-FFF2-40B4-BE49-F238E27FC236}">
                      <a16:creationId xmlns:a16="http://schemas.microsoft.com/office/drawing/2014/main" id="{8B833969-B256-8BCF-AD4A-319A533A5E13}"/>
                    </a:ext>
                  </a:extLst>
                </p:cNvPr>
                <p:cNvSpPr/>
                <p:nvPr/>
              </p:nvSpPr>
              <p:spPr>
                <a:xfrm>
                  <a:off x="3414839" y="3660137"/>
                  <a:ext cx="194686" cy="112642"/>
                </a:xfrm>
                <a:custGeom>
                  <a:avLst/>
                  <a:gdLst>
                    <a:gd name="connsiteX0" fmla="*/ 134330 w 194686"/>
                    <a:gd name="connsiteY0" fmla="*/ 0 h 112642"/>
                    <a:gd name="connsiteX1" fmla="*/ 0 w 194686"/>
                    <a:gd name="connsiteY1" fmla="*/ 77569 h 112642"/>
                    <a:gd name="connsiteX2" fmla="*/ 60357 w 194686"/>
                    <a:gd name="connsiteY2" fmla="*/ 112643 h 112642"/>
                    <a:gd name="connsiteX3" fmla="*/ 194686 w 194686"/>
                    <a:gd name="connsiteY3" fmla="*/ 35074 h 112642"/>
                    <a:gd name="connsiteX4" fmla="*/ 134330 w 194686"/>
                    <a:gd name="connsiteY4" fmla="*/ 0 h 1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86" h="112642">
                      <a:moveTo>
                        <a:pt x="134330" y="0"/>
                      </a:moveTo>
                      <a:lnTo>
                        <a:pt x="0" y="77569"/>
                      </a:lnTo>
                      <a:lnTo>
                        <a:pt x="60357" y="112643"/>
                      </a:lnTo>
                      <a:lnTo>
                        <a:pt x="194686" y="35074"/>
                      </a:lnTo>
                      <a:lnTo>
                        <a:pt x="134330" y="0"/>
                      </a:lnTo>
                      <a:close/>
                    </a:path>
                  </a:pathLst>
                </a:custGeom>
                <a:solidFill>
                  <a:srgbClr val="757BAB"/>
                </a:solidFill>
                <a:ln w="3820" cap="flat">
                  <a:noFill/>
                  <a:prstDash val="solid"/>
                  <a:miter/>
                </a:ln>
              </p:spPr>
              <p:txBody>
                <a:bodyPr rtlCol="0" anchor="ctr"/>
                <a:lstStyle/>
                <a:p>
                  <a:endParaRPr lang="en-GB"/>
                </a:p>
              </p:txBody>
            </p:sp>
            <p:sp>
              <p:nvSpPr>
                <p:cNvPr id="661" name="Free-form: Shape 660">
                  <a:extLst>
                    <a:ext uri="{FF2B5EF4-FFF2-40B4-BE49-F238E27FC236}">
                      <a16:creationId xmlns:a16="http://schemas.microsoft.com/office/drawing/2014/main" id="{4C159122-289D-D7CC-3730-CFDF267D3893}"/>
                    </a:ext>
                  </a:extLst>
                </p:cNvPr>
                <p:cNvSpPr/>
                <p:nvPr/>
              </p:nvSpPr>
              <p:spPr>
                <a:xfrm>
                  <a:off x="3475195" y="3695211"/>
                  <a:ext cx="135285" cy="438789"/>
                </a:xfrm>
                <a:custGeom>
                  <a:avLst/>
                  <a:gdLst>
                    <a:gd name="connsiteX0" fmla="*/ 134330 w 135285"/>
                    <a:gd name="connsiteY0" fmla="*/ 0 h 438789"/>
                    <a:gd name="connsiteX1" fmla="*/ 0 w 135285"/>
                    <a:gd name="connsiteY1" fmla="*/ 77569 h 438789"/>
                    <a:gd name="connsiteX2" fmla="*/ 956 w 135285"/>
                    <a:gd name="connsiteY2" fmla="*/ 438790 h 438789"/>
                    <a:gd name="connsiteX3" fmla="*/ 135286 w 135285"/>
                    <a:gd name="connsiteY3" fmla="*/ 361221 h 438789"/>
                    <a:gd name="connsiteX4" fmla="*/ 134330 w 135285"/>
                    <a:gd name="connsiteY4" fmla="*/ 0 h 43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85" h="438789">
                      <a:moveTo>
                        <a:pt x="134330" y="0"/>
                      </a:moveTo>
                      <a:lnTo>
                        <a:pt x="0" y="77569"/>
                      </a:lnTo>
                      <a:lnTo>
                        <a:pt x="956" y="438790"/>
                      </a:lnTo>
                      <a:lnTo>
                        <a:pt x="135286" y="361221"/>
                      </a:lnTo>
                      <a:lnTo>
                        <a:pt x="134330" y="0"/>
                      </a:lnTo>
                      <a:close/>
                    </a:path>
                  </a:pathLst>
                </a:custGeom>
                <a:solidFill>
                  <a:srgbClr val="757BAB"/>
                </a:solidFill>
                <a:ln w="3820" cap="flat">
                  <a:noFill/>
                  <a:prstDash val="solid"/>
                  <a:miter/>
                </a:ln>
              </p:spPr>
              <p:txBody>
                <a:bodyPr rtlCol="0" anchor="ctr"/>
                <a:lstStyle/>
                <a:p>
                  <a:endParaRPr lang="en-GB"/>
                </a:p>
              </p:txBody>
            </p:sp>
          </p:grpSp>
          <p:grpSp>
            <p:nvGrpSpPr>
              <p:cNvPr id="662" name="Graphic 3">
                <a:extLst>
                  <a:ext uri="{FF2B5EF4-FFF2-40B4-BE49-F238E27FC236}">
                    <a16:creationId xmlns:a16="http://schemas.microsoft.com/office/drawing/2014/main" id="{02DE3AC1-317D-73F8-90C4-B7A23E903B8F}"/>
                  </a:ext>
                </a:extLst>
              </p:cNvPr>
              <p:cNvGrpSpPr/>
              <p:nvPr/>
            </p:nvGrpSpPr>
            <p:grpSpPr>
              <a:xfrm>
                <a:off x="3412506" y="2719103"/>
                <a:ext cx="197019" cy="1053676"/>
                <a:chOff x="3412506" y="2719103"/>
                <a:chExt cx="197019" cy="1053676"/>
              </a:xfrm>
            </p:grpSpPr>
            <p:sp>
              <p:nvSpPr>
                <p:cNvPr id="663" name="Free-form: Shape 662">
                  <a:extLst>
                    <a:ext uri="{FF2B5EF4-FFF2-40B4-BE49-F238E27FC236}">
                      <a16:creationId xmlns:a16="http://schemas.microsoft.com/office/drawing/2014/main" id="{D9A2313E-0D47-3A2C-E9D8-B182E8A55A3B}"/>
                    </a:ext>
                  </a:extLst>
                </p:cNvPr>
                <p:cNvSpPr/>
                <p:nvPr/>
              </p:nvSpPr>
              <p:spPr>
                <a:xfrm>
                  <a:off x="3412506" y="2796671"/>
                  <a:ext cx="62689" cy="976108"/>
                </a:xfrm>
                <a:custGeom>
                  <a:avLst/>
                  <a:gdLst>
                    <a:gd name="connsiteX0" fmla="*/ 60395 w 62689"/>
                    <a:gd name="connsiteY0" fmla="*/ 35112 h 976108"/>
                    <a:gd name="connsiteX1" fmla="*/ 0 w 62689"/>
                    <a:gd name="connsiteY1" fmla="*/ 0 h 976108"/>
                    <a:gd name="connsiteX2" fmla="*/ 2333 w 62689"/>
                    <a:gd name="connsiteY2" fmla="*/ 941034 h 976108"/>
                    <a:gd name="connsiteX3" fmla="*/ 62690 w 62689"/>
                    <a:gd name="connsiteY3" fmla="*/ 976108 h 976108"/>
                    <a:gd name="connsiteX4" fmla="*/ 60395 w 62689"/>
                    <a:gd name="connsiteY4" fmla="*/ 35112 h 97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89" h="976108">
                      <a:moveTo>
                        <a:pt x="60395" y="35112"/>
                      </a:moveTo>
                      <a:lnTo>
                        <a:pt x="0" y="0"/>
                      </a:lnTo>
                      <a:lnTo>
                        <a:pt x="2333" y="941034"/>
                      </a:lnTo>
                      <a:lnTo>
                        <a:pt x="62690" y="976108"/>
                      </a:lnTo>
                      <a:lnTo>
                        <a:pt x="60395" y="35112"/>
                      </a:lnTo>
                      <a:close/>
                    </a:path>
                  </a:pathLst>
                </a:custGeom>
                <a:solidFill>
                  <a:srgbClr val="00BF21"/>
                </a:solidFill>
                <a:ln w="3820" cap="flat">
                  <a:noFill/>
                  <a:prstDash val="solid"/>
                  <a:miter/>
                </a:ln>
              </p:spPr>
              <p:txBody>
                <a:bodyPr rtlCol="0" anchor="ctr"/>
                <a:lstStyle/>
                <a:p>
                  <a:endParaRPr lang="en-GB"/>
                </a:p>
              </p:txBody>
            </p:sp>
            <p:sp>
              <p:nvSpPr>
                <p:cNvPr id="664" name="Free-form: Shape 663">
                  <a:extLst>
                    <a:ext uri="{FF2B5EF4-FFF2-40B4-BE49-F238E27FC236}">
                      <a16:creationId xmlns:a16="http://schemas.microsoft.com/office/drawing/2014/main" id="{C2D5B856-E271-A8C4-D9C9-E55250D19E71}"/>
                    </a:ext>
                  </a:extLst>
                </p:cNvPr>
                <p:cNvSpPr/>
                <p:nvPr/>
              </p:nvSpPr>
              <p:spPr>
                <a:xfrm>
                  <a:off x="3412506" y="2719103"/>
                  <a:ext cx="194724" cy="112680"/>
                </a:xfrm>
                <a:custGeom>
                  <a:avLst/>
                  <a:gdLst>
                    <a:gd name="connsiteX0" fmla="*/ 134368 w 194724"/>
                    <a:gd name="connsiteY0" fmla="*/ 0 h 112680"/>
                    <a:gd name="connsiteX1" fmla="*/ 0 w 194724"/>
                    <a:gd name="connsiteY1" fmla="*/ 77568 h 112680"/>
                    <a:gd name="connsiteX2" fmla="*/ 60395 w 194724"/>
                    <a:gd name="connsiteY2" fmla="*/ 112681 h 112680"/>
                    <a:gd name="connsiteX3" fmla="*/ 194724 w 194724"/>
                    <a:gd name="connsiteY3" fmla="*/ 35112 h 112680"/>
                    <a:gd name="connsiteX4" fmla="*/ 134368 w 194724"/>
                    <a:gd name="connsiteY4" fmla="*/ 0 h 112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24" h="112680">
                      <a:moveTo>
                        <a:pt x="134368" y="0"/>
                      </a:moveTo>
                      <a:lnTo>
                        <a:pt x="0" y="77568"/>
                      </a:lnTo>
                      <a:lnTo>
                        <a:pt x="60395" y="112681"/>
                      </a:lnTo>
                      <a:lnTo>
                        <a:pt x="194724" y="35112"/>
                      </a:lnTo>
                      <a:lnTo>
                        <a:pt x="134368" y="0"/>
                      </a:lnTo>
                      <a:close/>
                    </a:path>
                  </a:pathLst>
                </a:custGeom>
                <a:solidFill>
                  <a:srgbClr val="00BF21"/>
                </a:solidFill>
                <a:ln w="3820" cap="flat">
                  <a:noFill/>
                  <a:prstDash val="solid"/>
                  <a:miter/>
                </a:ln>
              </p:spPr>
              <p:txBody>
                <a:bodyPr rtlCol="0" anchor="ctr"/>
                <a:lstStyle/>
                <a:p>
                  <a:endParaRPr lang="en-GB"/>
                </a:p>
              </p:txBody>
            </p:sp>
            <p:sp>
              <p:nvSpPr>
                <p:cNvPr id="665" name="Free-form: Shape 664">
                  <a:extLst>
                    <a:ext uri="{FF2B5EF4-FFF2-40B4-BE49-F238E27FC236}">
                      <a16:creationId xmlns:a16="http://schemas.microsoft.com/office/drawing/2014/main" id="{E73C8314-5BB4-F80C-4395-0F80C47F5B51}"/>
                    </a:ext>
                  </a:extLst>
                </p:cNvPr>
                <p:cNvSpPr/>
                <p:nvPr/>
              </p:nvSpPr>
              <p:spPr>
                <a:xfrm>
                  <a:off x="3472900" y="2754215"/>
                  <a:ext cx="136624" cy="1018564"/>
                </a:xfrm>
                <a:custGeom>
                  <a:avLst/>
                  <a:gdLst>
                    <a:gd name="connsiteX0" fmla="*/ 134330 w 136624"/>
                    <a:gd name="connsiteY0" fmla="*/ 0 h 1018564"/>
                    <a:gd name="connsiteX1" fmla="*/ 0 w 136624"/>
                    <a:gd name="connsiteY1" fmla="*/ 77568 h 1018564"/>
                    <a:gd name="connsiteX2" fmla="*/ 2295 w 136624"/>
                    <a:gd name="connsiteY2" fmla="*/ 1018564 h 1018564"/>
                    <a:gd name="connsiteX3" fmla="*/ 136625 w 136624"/>
                    <a:gd name="connsiteY3" fmla="*/ 940995 h 1018564"/>
                    <a:gd name="connsiteX4" fmla="*/ 134330 w 136624"/>
                    <a:gd name="connsiteY4" fmla="*/ 0 h 10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24" h="1018564">
                      <a:moveTo>
                        <a:pt x="134330" y="0"/>
                      </a:moveTo>
                      <a:lnTo>
                        <a:pt x="0" y="77568"/>
                      </a:lnTo>
                      <a:lnTo>
                        <a:pt x="2295" y="1018564"/>
                      </a:lnTo>
                      <a:lnTo>
                        <a:pt x="136625" y="940995"/>
                      </a:lnTo>
                      <a:lnTo>
                        <a:pt x="134330" y="0"/>
                      </a:lnTo>
                      <a:close/>
                    </a:path>
                  </a:pathLst>
                </a:custGeom>
                <a:solidFill>
                  <a:srgbClr val="99FEAB"/>
                </a:solidFill>
                <a:ln w="3820" cap="flat">
                  <a:noFill/>
                  <a:prstDash val="solid"/>
                  <a:miter/>
                </a:ln>
              </p:spPr>
              <p:txBody>
                <a:bodyPr rtlCol="0" anchor="ctr"/>
                <a:lstStyle/>
                <a:p>
                  <a:endParaRPr lang="en-GB"/>
                </a:p>
              </p:txBody>
            </p:sp>
          </p:grpSp>
          <p:grpSp>
            <p:nvGrpSpPr>
              <p:cNvPr id="666" name="Graphic 3">
                <a:extLst>
                  <a:ext uri="{FF2B5EF4-FFF2-40B4-BE49-F238E27FC236}">
                    <a16:creationId xmlns:a16="http://schemas.microsoft.com/office/drawing/2014/main" id="{8635A397-C9EC-E25D-C2CD-FDEFCEB36D0F}"/>
                  </a:ext>
                </a:extLst>
              </p:cNvPr>
              <p:cNvGrpSpPr/>
              <p:nvPr/>
            </p:nvGrpSpPr>
            <p:grpSpPr>
              <a:xfrm>
                <a:off x="3679635" y="3238941"/>
                <a:ext cx="196292" cy="741834"/>
                <a:chOff x="3679635" y="3238941"/>
                <a:chExt cx="196292" cy="741834"/>
              </a:xfrm>
            </p:grpSpPr>
            <p:sp>
              <p:nvSpPr>
                <p:cNvPr id="667" name="Free-form: Shape 666">
                  <a:extLst>
                    <a:ext uri="{FF2B5EF4-FFF2-40B4-BE49-F238E27FC236}">
                      <a16:creationId xmlns:a16="http://schemas.microsoft.com/office/drawing/2014/main" id="{66CC1501-B258-5B0A-0A6A-96C2432B054B}"/>
                    </a:ext>
                  </a:extLst>
                </p:cNvPr>
                <p:cNvSpPr/>
                <p:nvPr/>
              </p:nvSpPr>
              <p:spPr>
                <a:xfrm>
                  <a:off x="3679635" y="3316510"/>
                  <a:ext cx="61924" cy="664265"/>
                </a:xfrm>
                <a:custGeom>
                  <a:avLst/>
                  <a:gdLst>
                    <a:gd name="connsiteX0" fmla="*/ 60357 w 61924"/>
                    <a:gd name="connsiteY0" fmla="*/ 35074 h 664265"/>
                    <a:gd name="connsiteX1" fmla="*/ 0 w 61924"/>
                    <a:gd name="connsiteY1" fmla="*/ 0 h 664265"/>
                    <a:gd name="connsiteX2" fmla="*/ 1568 w 61924"/>
                    <a:gd name="connsiteY2" fmla="*/ 629192 h 664265"/>
                    <a:gd name="connsiteX3" fmla="*/ 61925 w 61924"/>
                    <a:gd name="connsiteY3" fmla="*/ 664266 h 664265"/>
                    <a:gd name="connsiteX4" fmla="*/ 60357 w 61924"/>
                    <a:gd name="connsiteY4" fmla="*/ 35074 h 664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24" h="664265">
                      <a:moveTo>
                        <a:pt x="60357" y="35074"/>
                      </a:moveTo>
                      <a:lnTo>
                        <a:pt x="0" y="0"/>
                      </a:lnTo>
                      <a:lnTo>
                        <a:pt x="1568" y="629192"/>
                      </a:lnTo>
                      <a:lnTo>
                        <a:pt x="61925" y="664266"/>
                      </a:lnTo>
                      <a:lnTo>
                        <a:pt x="60357" y="35074"/>
                      </a:lnTo>
                      <a:close/>
                    </a:path>
                  </a:pathLst>
                </a:custGeom>
                <a:solidFill>
                  <a:srgbClr val="43486F"/>
                </a:solidFill>
                <a:ln w="3820" cap="flat">
                  <a:noFill/>
                  <a:prstDash val="solid"/>
                  <a:miter/>
                </a:ln>
              </p:spPr>
              <p:txBody>
                <a:bodyPr rtlCol="0" anchor="ctr"/>
                <a:lstStyle/>
                <a:p>
                  <a:endParaRPr lang="en-GB"/>
                </a:p>
              </p:txBody>
            </p:sp>
            <p:sp>
              <p:nvSpPr>
                <p:cNvPr id="668" name="Free-form: Shape 667">
                  <a:extLst>
                    <a:ext uri="{FF2B5EF4-FFF2-40B4-BE49-F238E27FC236}">
                      <a16:creationId xmlns:a16="http://schemas.microsoft.com/office/drawing/2014/main" id="{4FF97265-0D15-14A8-6463-72539D75C1C6}"/>
                    </a:ext>
                  </a:extLst>
                </p:cNvPr>
                <p:cNvSpPr/>
                <p:nvPr/>
              </p:nvSpPr>
              <p:spPr>
                <a:xfrm>
                  <a:off x="3679635" y="3238941"/>
                  <a:ext cx="194724" cy="112642"/>
                </a:xfrm>
                <a:custGeom>
                  <a:avLst/>
                  <a:gdLst>
                    <a:gd name="connsiteX0" fmla="*/ 134368 w 194724"/>
                    <a:gd name="connsiteY0" fmla="*/ 0 h 112642"/>
                    <a:gd name="connsiteX1" fmla="*/ 0 w 194724"/>
                    <a:gd name="connsiteY1" fmla="*/ 77569 h 112642"/>
                    <a:gd name="connsiteX2" fmla="*/ 60357 w 194724"/>
                    <a:gd name="connsiteY2" fmla="*/ 112643 h 112642"/>
                    <a:gd name="connsiteX3" fmla="*/ 194724 w 194724"/>
                    <a:gd name="connsiteY3" fmla="*/ 35074 h 112642"/>
                    <a:gd name="connsiteX4" fmla="*/ 134368 w 194724"/>
                    <a:gd name="connsiteY4" fmla="*/ 0 h 1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24" h="112642">
                      <a:moveTo>
                        <a:pt x="134368" y="0"/>
                      </a:moveTo>
                      <a:lnTo>
                        <a:pt x="0" y="77569"/>
                      </a:lnTo>
                      <a:lnTo>
                        <a:pt x="60357" y="112643"/>
                      </a:lnTo>
                      <a:lnTo>
                        <a:pt x="194724" y="35074"/>
                      </a:lnTo>
                      <a:lnTo>
                        <a:pt x="134368" y="0"/>
                      </a:lnTo>
                      <a:close/>
                    </a:path>
                  </a:pathLst>
                </a:custGeom>
                <a:solidFill>
                  <a:srgbClr val="757BAB"/>
                </a:solidFill>
                <a:ln w="3820" cap="flat">
                  <a:noFill/>
                  <a:prstDash val="solid"/>
                  <a:miter/>
                </a:ln>
              </p:spPr>
              <p:txBody>
                <a:bodyPr rtlCol="0" anchor="ctr"/>
                <a:lstStyle/>
                <a:p>
                  <a:endParaRPr lang="en-GB"/>
                </a:p>
              </p:txBody>
            </p:sp>
            <p:sp>
              <p:nvSpPr>
                <p:cNvPr id="669" name="Free-form: Shape 668">
                  <a:extLst>
                    <a:ext uri="{FF2B5EF4-FFF2-40B4-BE49-F238E27FC236}">
                      <a16:creationId xmlns:a16="http://schemas.microsoft.com/office/drawing/2014/main" id="{1D744B4A-9857-FCA8-67D2-A4FAC30A073D}"/>
                    </a:ext>
                  </a:extLst>
                </p:cNvPr>
                <p:cNvSpPr/>
                <p:nvPr/>
              </p:nvSpPr>
              <p:spPr>
                <a:xfrm>
                  <a:off x="3739991" y="3274016"/>
                  <a:ext cx="135936" cy="706760"/>
                </a:xfrm>
                <a:custGeom>
                  <a:avLst/>
                  <a:gdLst>
                    <a:gd name="connsiteX0" fmla="*/ 134368 w 135936"/>
                    <a:gd name="connsiteY0" fmla="*/ 0 h 706760"/>
                    <a:gd name="connsiteX1" fmla="*/ 0 w 135936"/>
                    <a:gd name="connsiteY1" fmla="*/ 77569 h 706760"/>
                    <a:gd name="connsiteX2" fmla="*/ 1568 w 135936"/>
                    <a:gd name="connsiteY2" fmla="*/ 706760 h 706760"/>
                    <a:gd name="connsiteX3" fmla="*/ 135936 w 135936"/>
                    <a:gd name="connsiteY3" fmla="*/ 629192 h 706760"/>
                    <a:gd name="connsiteX4" fmla="*/ 134368 w 135936"/>
                    <a:gd name="connsiteY4" fmla="*/ 0 h 706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36" h="706760">
                      <a:moveTo>
                        <a:pt x="134368" y="0"/>
                      </a:moveTo>
                      <a:lnTo>
                        <a:pt x="0" y="77569"/>
                      </a:lnTo>
                      <a:lnTo>
                        <a:pt x="1568" y="706760"/>
                      </a:lnTo>
                      <a:lnTo>
                        <a:pt x="135936" y="629192"/>
                      </a:lnTo>
                      <a:lnTo>
                        <a:pt x="134368" y="0"/>
                      </a:lnTo>
                      <a:close/>
                    </a:path>
                  </a:pathLst>
                </a:custGeom>
                <a:solidFill>
                  <a:srgbClr val="757BAB"/>
                </a:solidFill>
                <a:ln w="3820" cap="flat">
                  <a:noFill/>
                  <a:prstDash val="solid"/>
                  <a:miter/>
                </a:ln>
              </p:spPr>
              <p:txBody>
                <a:bodyPr rtlCol="0" anchor="ctr"/>
                <a:lstStyle/>
                <a:p>
                  <a:endParaRPr lang="en-GB"/>
                </a:p>
              </p:txBody>
            </p:sp>
          </p:grpSp>
          <p:grpSp>
            <p:nvGrpSpPr>
              <p:cNvPr id="670" name="Graphic 3">
                <a:extLst>
                  <a:ext uri="{FF2B5EF4-FFF2-40B4-BE49-F238E27FC236}">
                    <a16:creationId xmlns:a16="http://schemas.microsoft.com/office/drawing/2014/main" id="{F89873EC-88A1-5CDD-FB66-0E3DD06E838A}"/>
                  </a:ext>
                </a:extLst>
              </p:cNvPr>
              <p:cNvGrpSpPr/>
              <p:nvPr/>
            </p:nvGrpSpPr>
            <p:grpSpPr>
              <a:xfrm>
                <a:off x="3678679" y="2511221"/>
                <a:ext cx="195680" cy="840363"/>
                <a:chOff x="3678679" y="2511221"/>
                <a:chExt cx="195680" cy="840363"/>
              </a:xfrm>
            </p:grpSpPr>
            <p:sp>
              <p:nvSpPr>
                <p:cNvPr id="671" name="Free-form: Shape 670">
                  <a:extLst>
                    <a:ext uri="{FF2B5EF4-FFF2-40B4-BE49-F238E27FC236}">
                      <a16:creationId xmlns:a16="http://schemas.microsoft.com/office/drawing/2014/main" id="{EC014910-9250-30D5-03B9-F61C2DDFE298}"/>
                    </a:ext>
                  </a:extLst>
                </p:cNvPr>
                <p:cNvSpPr/>
                <p:nvPr/>
              </p:nvSpPr>
              <p:spPr>
                <a:xfrm>
                  <a:off x="3678679" y="2588789"/>
                  <a:ext cx="61312" cy="762794"/>
                </a:xfrm>
                <a:custGeom>
                  <a:avLst/>
                  <a:gdLst>
                    <a:gd name="connsiteX0" fmla="*/ 60357 w 61312"/>
                    <a:gd name="connsiteY0" fmla="*/ 35074 h 762794"/>
                    <a:gd name="connsiteX1" fmla="*/ 0 w 61312"/>
                    <a:gd name="connsiteY1" fmla="*/ 0 h 762794"/>
                    <a:gd name="connsiteX2" fmla="*/ 956 w 61312"/>
                    <a:gd name="connsiteY2" fmla="*/ 727721 h 762794"/>
                    <a:gd name="connsiteX3" fmla="*/ 61313 w 61312"/>
                    <a:gd name="connsiteY3" fmla="*/ 762795 h 762794"/>
                    <a:gd name="connsiteX4" fmla="*/ 60357 w 61312"/>
                    <a:gd name="connsiteY4" fmla="*/ 35074 h 76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12" h="762794">
                      <a:moveTo>
                        <a:pt x="60357" y="35074"/>
                      </a:moveTo>
                      <a:lnTo>
                        <a:pt x="0" y="0"/>
                      </a:lnTo>
                      <a:lnTo>
                        <a:pt x="956" y="727721"/>
                      </a:lnTo>
                      <a:lnTo>
                        <a:pt x="61313" y="762795"/>
                      </a:lnTo>
                      <a:lnTo>
                        <a:pt x="60357" y="35074"/>
                      </a:lnTo>
                      <a:close/>
                    </a:path>
                  </a:pathLst>
                </a:custGeom>
                <a:solidFill>
                  <a:srgbClr val="00BF21"/>
                </a:solidFill>
                <a:ln w="3820" cap="flat">
                  <a:noFill/>
                  <a:prstDash val="solid"/>
                  <a:miter/>
                </a:ln>
              </p:spPr>
              <p:txBody>
                <a:bodyPr rtlCol="0" anchor="ctr"/>
                <a:lstStyle/>
                <a:p>
                  <a:endParaRPr lang="en-GB"/>
                </a:p>
              </p:txBody>
            </p:sp>
            <p:sp>
              <p:nvSpPr>
                <p:cNvPr id="672" name="Free-form: Shape 671">
                  <a:extLst>
                    <a:ext uri="{FF2B5EF4-FFF2-40B4-BE49-F238E27FC236}">
                      <a16:creationId xmlns:a16="http://schemas.microsoft.com/office/drawing/2014/main" id="{13CC1292-741C-4A95-5474-BD881D51941A}"/>
                    </a:ext>
                  </a:extLst>
                </p:cNvPr>
                <p:cNvSpPr/>
                <p:nvPr/>
              </p:nvSpPr>
              <p:spPr>
                <a:xfrm>
                  <a:off x="3678679" y="2511221"/>
                  <a:ext cx="194724" cy="112642"/>
                </a:xfrm>
                <a:custGeom>
                  <a:avLst/>
                  <a:gdLst>
                    <a:gd name="connsiteX0" fmla="*/ 134368 w 194724"/>
                    <a:gd name="connsiteY0" fmla="*/ 0 h 112642"/>
                    <a:gd name="connsiteX1" fmla="*/ 0 w 194724"/>
                    <a:gd name="connsiteY1" fmla="*/ 77569 h 112642"/>
                    <a:gd name="connsiteX2" fmla="*/ 60357 w 194724"/>
                    <a:gd name="connsiteY2" fmla="*/ 112643 h 112642"/>
                    <a:gd name="connsiteX3" fmla="*/ 194724 w 194724"/>
                    <a:gd name="connsiteY3" fmla="*/ 35074 h 112642"/>
                    <a:gd name="connsiteX4" fmla="*/ 134368 w 194724"/>
                    <a:gd name="connsiteY4" fmla="*/ 0 h 1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24" h="112642">
                      <a:moveTo>
                        <a:pt x="134368" y="0"/>
                      </a:moveTo>
                      <a:lnTo>
                        <a:pt x="0" y="77569"/>
                      </a:lnTo>
                      <a:lnTo>
                        <a:pt x="60357" y="112643"/>
                      </a:lnTo>
                      <a:lnTo>
                        <a:pt x="194724" y="35074"/>
                      </a:lnTo>
                      <a:lnTo>
                        <a:pt x="134368" y="0"/>
                      </a:lnTo>
                      <a:close/>
                    </a:path>
                  </a:pathLst>
                </a:custGeom>
                <a:solidFill>
                  <a:srgbClr val="00BF21"/>
                </a:solidFill>
                <a:ln w="3820" cap="flat">
                  <a:noFill/>
                  <a:prstDash val="solid"/>
                  <a:miter/>
                </a:ln>
              </p:spPr>
              <p:txBody>
                <a:bodyPr rtlCol="0" anchor="ctr"/>
                <a:lstStyle/>
                <a:p>
                  <a:endParaRPr lang="en-GB"/>
                </a:p>
              </p:txBody>
            </p:sp>
            <p:sp>
              <p:nvSpPr>
                <p:cNvPr id="673" name="Free-form: Shape 672">
                  <a:extLst>
                    <a:ext uri="{FF2B5EF4-FFF2-40B4-BE49-F238E27FC236}">
                      <a16:creationId xmlns:a16="http://schemas.microsoft.com/office/drawing/2014/main" id="{C64BC71B-2DD4-726C-8871-ACE55112C51D}"/>
                    </a:ext>
                  </a:extLst>
                </p:cNvPr>
                <p:cNvSpPr/>
                <p:nvPr/>
              </p:nvSpPr>
              <p:spPr>
                <a:xfrm>
                  <a:off x="3739035" y="2546295"/>
                  <a:ext cx="135324" cy="805289"/>
                </a:xfrm>
                <a:custGeom>
                  <a:avLst/>
                  <a:gdLst>
                    <a:gd name="connsiteX0" fmla="*/ 134368 w 135324"/>
                    <a:gd name="connsiteY0" fmla="*/ 0 h 805289"/>
                    <a:gd name="connsiteX1" fmla="*/ 0 w 135324"/>
                    <a:gd name="connsiteY1" fmla="*/ 77569 h 805289"/>
                    <a:gd name="connsiteX2" fmla="*/ 956 w 135324"/>
                    <a:gd name="connsiteY2" fmla="*/ 805289 h 805289"/>
                    <a:gd name="connsiteX3" fmla="*/ 135324 w 135324"/>
                    <a:gd name="connsiteY3" fmla="*/ 727721 h 805289"/>
                    <a:gd name="connsiteX4" fmla="*/ 134368 w 135324"/>
                    <a:gd name="connsiteY4" fmla="*/ 0 h 805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24" h="805289">
                      <a:moveTo>
                        <a:pt x="134368" y="0"/>
                      </a:moveTo>
                      <a:lnTo>
                        <a:pt x="0" y="77569"/>
                      </a:lnTo>
                      <a:lnTo>
                        <a:pt x="956" y="805289"/>
                      </a:lnTo>
                      <a:lnTo>
                        <a:pt x="135324" y="727721"/>
                      </a:lnTo>
                      <a:lnTo>
                        <a:pt x="134368" y="0"/>
                      </a:lnTo>
                      <a:close/>
                    </a:path>
                  </a:pathLst>
                </a:custGeom>
                <a:solidFill>
                  <a:srgbClr val="99FEAB"/>
                </a:solidFill>
                <a:ln w="3820" cap="flat">
                  <a:noFill/>
                  <a:prstDash val="solid"/>
                  <a:miter/>
                </a:ln>
              </p:spPr>
              <p:txBody>
                <a:bodyPr rtlCol="0" anchor="ctr"/>
                <a:lstStyle/>
                <a:p>
                  <a:endParaRPr lang="en-GB"/>
                </a:p>
              </p:txBody>
            </p:sp>
          </p:grpSp>
          <p:grpSp>
            <p:nvGrpSpPr>
              <p:cNvPr id="674" name="Graphic 3">
                <a:extLst>
                  <a:ext uri="{FF2B5EF4-FFF2-40B4-BE49-F238E27FC236}">
                    <a16:creationId xmlns:a16="http://schemas.microsoft.com/office/drawing/2014/main" id="{C96C0F89-115E-3695-03F6-249AC894F050}"/>
                  </a:ext>
                </a:extLst>
              </p:cNvPr>
              <p:cNvGrpSpPr/>
              <p:nvPr/>
            </p:nvGrpSpPr>
            <p:grpSpPr>
              <a:xfrm>
                <a:off x="3943475" y="1964761"/>
                <a:ext cx="197860" cy="1862752"/>
                <a:chOff x="3943475" y="1964761"/>
                <a:chExt cx="197860" cy="1862752"/>
              </a:xfrm>
            </p:grpSpPr>
            <p:sp>
              <p:nvSpPr>
                <p:cNvPr id="675" name="Free-form: Shape 674">
                  <a:extLst>
                    <a:ext uri="{FF2B5EF4-FFF2-40B4-BE49-F238E27FC236}">
                      <a16:creationId xmlns:a16="http://schemas.microsoft.com/office/drawing/2014/main" id="{C0CCCD2F-07A1-2B32-BAB6-57BB9DC0C79E}"/>
                    </a:ext>
                  </a:extLst>
                </p:cNvPr>
                <p:cNvSpPr/>
                <p:nvPr/>
              </p:nvSpPr>
              <p:spPr>
                <a:xfrm>
                  <a:off x="3944431" y="2817938"/>
                  <a:ext cx="62574" cy="1009575"/>
                </a:xfrm>
                <a:custGeom>
                  <a:avLst/>
                  <a:gdLst>
                    <a:gd name="connsiteX0" fmla="*/ 60357 w 62574"/>
                    <a:gd name="connsiteY0" fmla="*/ 35074 h 1009575"/>
                    <a:gd name="connsiteX1" fmla="*/ 0 w 62574"/>
                    <a:gd name="connsiteY1" fmla="*/ 0 h 1009575"/>
                    <a:gd name="connsiteX2" fmla="*/ 2218 w 62574"/>
                    <a:gd name="connsiteY2" fmla="*/ 974502 h 1009575"/>
                    <a:gd name="connsiteX3" fmla="*/ 62575 w 62574"/>
                    <a:gd name="connsiteY3" fmla="*/ 1009576 h 1009575"/>
                    <a:gd name="connsiteX4" fmla="*/ 60357 w 62574"/>
                    <a:gd name="connsiteY4" fmla="*/ 35074 h 10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74" h="1009575">
                      <a:moveTo>
                        <a:pt x="60357" y="35074"/>
                      </a:moveTo>
                      <a:lnTo>
                        <a:pt x="0" y="0"/>
                      </a:lnTo>
                      <a:lnTo>
                        <a:pt x="2218" y="974502"/>
                      </a:lnTo>
                      <a:lnTo>
                        <a:pt x="62575" y="1009576"/>
                      </a:lnTo>
                      <a:lnTo>
                        <a:pt x="60357" y="35074"/>
                      </a:lnTo>
                      <a:close/>
                    </a:path>
                  </a:pathLst>
                </a:custGeom>
                <a:solidFill>
                  <a:srgbClr val="43486F"/>
                </a:solidFill>
                <a:ln w="3820" cap="flat">
                  <a:noFill/>
                  <a:prstDash val="solid"/>
                  <a:miter/>
                </a:ln>
              </p:spPr>
              <p:txBody>
                <a:bodyPr rtlCol="0" anchor="ctr"/>
                <a:lstStyle/>
                <a:p>
                  <a:endParaRPr lang="en-GB"/>
                </a:p>
              </p:txBody>
            </p:sp>
            <p:sp>
              <p:nvSpPr>
                <p:cNvPr id="676" name="Free-form: Shape 675">
                  <a:extLst>
                    <a:ext uri="{FF2B5EF4-FFF2-40B4-BE49-F238E27FC236}">
                      <a16:creationId xmlns:a16="http://schemas.microsoft.com/office/drawing/2014/main" id="{E53A7DA7-89DA-2024-00B5-9F2E97A747B4}"/>
                    </a:ext>
                  </a:extLst>
                </p:cNvPr>
                <p:cNvSpPr/>
                <p:nvPr/>
              </p:nvSpPr>
              <p:spPr>
                <a:xfrm>
                  <a:off x="3944431" y="2740369"/>
                  <a:ext cx="194724" cy="112642"/>
                </a:xfrm>
                <a:custGeom>
                  <a:avLst/>
                  <a:gdLst>
                    <a:gd name="connsiteX0" fmla="*/ 134368 w 194724"/>
                    <a:gd name="connsiteY0" fmla="*/ 0 h 112642"/>
                    <a:gd name="connsiteX1" fmla="*/ 0 w 194724"/>
                    <a:gd name="connsiteY1" fmla="*/ 77568 h 112642"/>
                    <a:gd name="connsiteX2" fmla="*/ 60357 w 194724"/>
                    <a:gd name="connsiteY2" fmla="*/ 112642 h 112642"/>
                    <a:gd name="connsiteX3" fmla="*/ 194724 w 194724"/>
                    <a:gd name="connsiteY3" fmla="*/ 35074 h 112642"/>
                    <a:gd name="connsiteX4" fmla="*/ 134368 w 194724"/>
                    <a:gd name="connsiteY4" fmla="*/ 0 h 1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24" h="112642">
                      <a:moveTo>
                        <a:pt x="134368" y="0"/>
                      </a:moveTo>
                      <a:lnTo>
                        <a:pt x="0" y="77568"/>
                      </a:lnTo>
                      <a:lnTo>
                        <a:pt x="60357" y="112642"/>
                      </a:lnTo>
                      <a:lnTo>
                        <a:pt x="194724" y="35074"/>
                      </a:lnTo>
                      <a:lnTo>
                        <a:pt x="134368" y="0"/>
                      </a:lnTo>
                      <a:close/>
                    </a:path>
                  </a:pathLst>
                </a:custGeom>
                <a:solidFill>
                  <a:srgbClr val="757BAB"/>
                </a:solidFill>
                <a:ln w="3820" cap="flat">
                  <a:noFill/>
                  <a:prstDash val="solid"/>
                  <a:miter/>
                </a:ln>
              </p:spPr>
              <p:txBody>
                <a:bodyPr rtlCol="0" anchor="ctr"/>
                <a:lstStyle/>
                <a:p>
                  <a:endParaRPr lang="en-GB"/>
                </a:p>
              </p:txBody>
            </p:sp>
            <p:sp>
              <p:nvSpPr>
                <p:cNvPr id="677" name="Free-form: Shape 676">
                  <a:extLst>
                    <a:ext uri="{FF2B5EF4-FFF2-40B4-BE49-F238E27FC236}">
                      <a16:creationId xmlns:a16="http://schemas.microsoft.com/office/drawing/2014/main" id="{C77D69B3-4EE4-EC72-B7DF-3006AEAD659D}"/>
                    </a:ext>
                  </a:extLst>
                </p:cNvPr>
                <p:cNvSpPr/>
                <p:nvPr/>
              </p:nvSpPr>
              <p:spPr>
                <a:xfrm>
                  <a:off x="4004788" y="2775443"/>
                  <a:ext cx="136547" cy="1052069"/>
                </a:xfrm>
                <a:custGeom>
                  <a:avLst/>
                  <a:gdLst>
                    <a:gd name="connsiteX0" fmla="*/ 134368 w 136547"/>
                    <a:gd name="connsiteY0" fmla="*/ 0 h 1052069"/>
                    <a:gd name="connsiteX1" fmla="*/ 0 w 136547"/>
                    <a:gd name="connsiteY1" fmla="*/ 77568 h 1052069"/>
                    <a:gd name="connsiteX2" fmla="*/ 2218 w 136547"/>
                    <a:gd name="connsiteY2" fmla="*/ 1052070 h 1052069"/>
                    <a:gd name="connsiteX3" fmla="*/ 136548 w 136547"/>
                    <a:gd name="connsiteY3" fmla="*/ 974501 h 1052069"/>
                    <a:gd name="connsiteX4" fmla="*/ 134368 w 136547"/>
                    <a:gd name="connsiteY4" fmla="*/ 0 h 105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47" h="1052069">
                      <a:moveTo>
                        <a:pt x="134368" y="0"/>
                      </a:moveTo>
                      <a:lnTo>
                        <a:pt x="0" y="77568"/>
                      </a:lnTo>
                      <a:lnTo>
                        <a:pt x="2218" y="1052070"/>
                      </a:lnTo>
                      <a:lnTo>
                        <a:pt x="136548" y="974501"/>
                      </a:lnTo>
                      <a:lnTo>
                        <a:pt x="134368" y="0"/>
                      </a:lnTo>
                      <a:close/>
                    </a:path>
                  </a:pathLst>
                </a:custGeom>
                <a:solidFill>
                  <a:srgbClr val="757BAB"/>
                </a:solidFill>
                <a:ln w="3820" cap="flat">
                  <a:noFill/>
                  <a:prstDash val="solid"/>
                  <a:miter/>
                </a:ln>
              </p:spPr>
              <p:txBody>
                <a:bodyPr rtlCol="0" anchor="ctr"/>
                <a:lstStyle/>
                <a:p>
                  <a:endParaRPr lang="en-GB"/>
                </a:p>
              </p:txBody>
            </p:sp>
            <p:sp>
              <p:nvSpPr>
                <p:cNvPr id="678" name="Free-form: Shape 677">
                  <a:extLst>
                    <a:ext uri="{FF2B5EF4-FFF2-40B4-BE49-F238E27FC236}">
                      <a16:creationId xmlns:a16="http://schemas.microsoft.com/office/drawing/2014/main" id="{2E678C40-FD5A-4588-0CB7-CFE847749C91}"/>
                    </a:ext>
                  </a:extLst>
                </p:cNvPr>
                <p:cNvSpPr/>
                <p:nvPr/>
              </p:nvSpPr>
              <p:spPr>
                <a:xfrm>
                  <a:off x="3943475" y="2042330"/>
                  <a:ext cx="61312" cy="810681"/>
                </a:xfrm>
                <a:custGeom>
                  <a:avLst/>
                  <a:gdLst>
                    <a:gd name="connsiteX0" fmla="*/ 60357 w 61312"/>
                    <a:gd name="connsiteY0" fmla="*/ 35074 h 810681"/>
                    <a:gd name="connsiteX1" fmla="*/ 0 w 61312"/>
                    <a:gd name="connsiteY1" fmla="*/ 0 h 810681"/>
                    <a:gd name="connsiteX2" fmla="*/ 956 w 61312"/>
                    <a:gd name="connsiteY2" fmla="*/ 775608 h 810681"/>
                    <a:gd name="connsiteX3" fmla="*/ 61313 w 61312"/>
                    <a:gd name="connsiteY3" fmla="*/ 810682 h 810681"/>
                    <a:gd name="connsiteX4" fmla="*/ 60357 w 61312"/>
                    <a:gd name="connsiteY4" fmla="*/ 35074 h 810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12" h="810681">
                      <a:moveTo>
                        <a:pt x="60357" y="35074"/>
                      </a:moveTo>
                      <a:lnTo>
                        <a:pt x="0" y="0"/>
                      </a:lnTo>
                      <a:lnTo>
                        <a:pt x="956" y="775608"/>
                      </a:lnTo>
                      <a:lnTo>
                        <a:pt x="61313" y="810682"/>
                      </a:lnTo>
                      <a:lnTo>
                        <a:pt x="60357" y="35074"/>
                      </a:lnTo>
                      <a:close/>
                    </a:path>
                  </a:pathLst>
                </a:custGeom>
                <a:solidFill>
                  <a:srgbClr val="00BF21"/>
                </a:solidFill>
                <a:ln w="3820" cap="flat">
                  <a:noFill/>
                  <a:prstDash val="solid"/>
                  <a:miter/>
                </a:ln>
              </p:spPr>
              <p:txBody>
                <a:bodyPr rtlCol="0" anchor="ctr"/>
                <a:lstStyle/>
                <a:p>
                  <a:endParaRPr lang="en-GB"/>
                </a:p>
              </p:txBody>
            </p:sp>
            <p:sp>
              <p:nvSpPr>
                <p:cNvPr id="679" name="Free-form: Shape 678">
                  <a:extLst>
                    <a:ext uri="{FF2B5EF4-FFF2-40B4-BE49-F238E27FC236}">
                      <a16:creationId xmlns:a16="http://schemas.microsoft.com/office/drawing/2014/main" id="{5DC958B4-3973-1E05-8B25-13245323DC4B}"/>
                    </a:ext>
                  </a:extLst>
                </p:cNvPr>
                <p:cNvSpPr/>
                <p:nvPr/>
              </p:nvSpPr>
              <p:spPr>
                <a:xfrm>
                  <a:off x="3943475" y="1964761"/>
                  <a:ext cx="194724" cy="112642"/>
                </a:xfrm>
                <a:custGeom>
                  <a:avLst/>
                  <a:gdLst>
                    <a:gd name="connsiteX0" fmla="*/ 134368 w 194724"/>
                    <a:gd name="connsiteY0" fmla="*/ 0 h 112642"/>
                    <a:gd name="connsiteX1" fmla="*/ 0 w 194724"/>
                    <a:gd name="connsiteY1" fmla="*/ 77569 h 112642"/>
                    <a:gd name="connsiteX2" fmla="*/ 60357 w 194724"/>
                    <a:gd name="connsiteY2" fmla="*/ 112643 h 112642"/>
                    <a:gd name="connsiteX3" fmla="*/ 194724 w 194724"/>
                    <a:gd name="connsiteY3" fmla="*/ 35074 h 112642"/>
                    <a:gd name="connsiteX4" fmla="*/ 134368 w 194724"/>
                    <a:gd name="connsiteY4" fmla="*/ 0 h 1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24" h="112642">
                      <a:moveTo>
                        <a:pt x="134368" y="0"/>
                      </a:moveTo>
                      <a:lnTo>
                        <a:pt x="0" y="77569"/>
                      </a:lnTo>
                      <a:lnTo>
                        <a:pt x="60357" y="112643"/>
                      </a:lnTo>
                      <a:lnTo>
                        <a:pt x="194724" y="35074"/>
                      </a:lnTo>
                      <a:lnTo>
                        <a:pt x="134368" y="0"/>
                      </a:lnTo>
                      <a:close/>
                    </a:path>
                  </a:pathLst>
                </a:custGeom>
                <a:solidFill>
                  <a:srgbClr val="00BF21"/>
                </a:solidFill>
                <a:ln w="3820" cap="flat">
                  <a:noFill/>
                  <a:prstDash val="solid"/>
                  <a:miter/>
                </a:ln>
              </p:spPr>
              <p:txBody>
                <a:bodyPr rtlCol="0" anchor="ctr"/>
                <a:lstStyle/>
                <a:p>
                  <a:endParaRPr lang="en-GB"/>
                </a:p>
              </p:txBody>
            </p:sp>
            <p:sp>
              <p:nvSpPr>
                <p:cNvPr id="680" name="Free-form: Shape 679">
                  <a:extLst>
                    <a:ext uri="{FF2B5EF4-FFF2-40B4-BE49-F238E27FC236}">
                      <a16:creationId xmlns:a16="http://schemas.microsoft.com/office/drawing/2014/main" id="{93BF40AE-AB4E-4F52-1455-849C842EADBB}"/>
                    </a:ext>
                  </a:extLst>
                </p:cNvPr>
                <p:cNvSpPr/>
                <p:nvPr/>
              </p:nvSpPr>
              <p:spPr>
                <a:xfrm>
                  <a:off x="4003831" y="1999835"/>
                  <a:ext cx="135324" cy="853176"/>
                </a:xfrm>
                <a:custGeom>
                  <a:avLst/>
                  <a:gdLst>
                    <a:gd name="connsiteX0" fmla="*/ 134368 w 135324"/>
                    <a:gd name="connsiteY0" fmla="*/ 0 h 853176"/>
                    <a:gd name="connsiteX1" fmla="*/ 0 w 135324"/>
                    <a:gd name="connsiteY1" fmla="*/ 77569 h 853176"/>
                    <a:gd name="connsiteX2" fmla="*/ 956 w 135324"/>
                    <a:gd name="connsiteY2" fmla="*/ 853177 h 853176"/>
                    <a:gd name="connsiteX3" fmla="*/ 135324 w 135324"/>
                    <a:gd name="connsiteY3" fmla="*/ 775608 h 853176"/>
                    <a:gd name="connsiteX4" fmla="*/ 134368 w 135324"/>
                    <a:gd name="connsiteY4" fmla="*/ 0 h 853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24" h="853176">
                      <a:moveTo>
                        <a:pt x="134368" y="0"/>
                      </a:moveTo>
                      <a:lnTo>
                        <a:pt x="0" y="77569"/>
                      </a:lnTo>
                      <a:lnTo>
                        <a:pt x="956" y="853177"/>
                      </a:lnTo>
                      <a:lnTo>
                        <a:pt x="135324" y="775608"/>
                      </a:lnTo>
                      <a:lnTo>
                        <a:pt x="134368" y="0"/>
                      </a:lnTo>
                      <a:close/>
                    </a:path>
                  </a:pathLst>
                </a:custGeom>
                <a:solidFill>
                  <a:srgbClr val="99FEAB"/>
                </a:solidFill>
                <a:ln w="3820" cap="flat">
                  <a:noFill/>
                  <a:prstDash val="solid"/>
                  <a:miter/>
                </a:ln>
              </p:spPr>
              <p:txBody>
                <a:bodyPr rtlCol="0" anchor="ctr"/>
                <a:lstStyle/>
                <a:p>
                  <a:endParaRPr lang="en-GB"/>
                </a:p>
              </p:txBody>
            </p:sp>
          </p:grpSp>
        </p:grpSp>
      </p:grpSp>
      <p:grpSp>
        <p:nvGrpSpPr>
          <p:cNvPr id="681" name="Graphic 3">
            <a:extLst>
              <a:ext uri="{FF2B5EF4-FFF2-40B4-BE49-F238E27FC236}">
                <a16:creationId xmlns:a16="http://schemas.microsoft.com/office/drawing/2014/main" id="{B71DAB94-50CA-E443-6465-6EF55771F80A}"/>
              </a:ext>
            </a:extLst>
          </p:cNvPr>
          <p:cNvGrpSpPr/>
          <p:nvPr/>
        </p:nvGrpSpPr>
        <p:grpSpPr>
          <a:xfrm>
            <a:off x="5916531" y="4925843"/>
            <a:ext cx="3019292" cy="1685206"/>
            <a:chOff x="3880711" y="4837815"/>
            <a:chExt cx="3621235" cy="2021178"/>
          </a:xfrm>
        </p:grpSpPr>
        <p:sp>
          <p:nvSpPr>
            <p:cNvPr id="682" name="Free-form: Shape 681">
              <a:extLst>
                <a:ext uri="{FF2B5EF4-FFF2-40B4-BE49-F238E27FC236}">
                  <a16:creationId xmlns:a16="http://schemas.microsoft.com/office/drawing/2014/main" id="{E1C4089B-0410-6988-E15C-CF145A4C9E9A}"/>
                </a:ext>
              </a:extLst>
            </p:cNvPr>
            <p:cNvSpPr/>
            <p:nvPr/>
          </p:nvSpPr>
          <p:spPr>
            <a:xfrm>
              <a:off x="3880711" y="4837815"/>
              <a:ext cx="3621235" cy="2021178"/>
            </a:xfrm>
            <a:custGeom>
              <a:avLst/>
              <a:gdLst>
                <a:gd name="connsiteX0" fmla="*/ 3363937 w 3621235"/>
                <a:gd name="connsiteY0" fmla="*/ 479869 h 2021178"/>
                <a:gd name="connsiteX1" fmla="*/ 2653581 w 3621235"/>
                <a:gd name="connsiteY1" fmla="*/ 69766 h 2021178"/>
                <a:gd name="connsiteX2" fmla="*/ 2072162 w 3621235"/>
                <a:gd name="connsiteY2" fmla="*/ 69766 h 2021178"/>
                <a:gd name="connsiteX3" fmla="*/ 119525 w 3621235"/>
                <a:gd name="connsiteY3" fmla="*/ 1204491 h 2021178"/>
                <a:gd name="connsiteX4" fmla="*/ 121360 w 3621235"/>
                <a:gd name="connsiteY4" fmla="*/ 1541310 h 2021178"/>
                <a:gd name="connsiteX5" fmla="*/ 831716 w 3621235"/>
                <a:gd name="connsiteY5" fmla="*/ 1951413 h 2021178"/>
                <a:gd name="connsiteX6" fmla="*/ 1413250 w 3621235"/>
                <a:gd name="connsiteY6" fmla="*/ 1951413 h 2021178"/>
                <a:gd name="connsiteX7" fmla="*/ 2935091 w 3621235"/>
                <a:gd name="connsiteY7" fmla="*/ 1067026 h 2021178"/>
                <a:gd name="connsiteX8" fmla="*/ 3621236 w 3621235"/>
                <a:gd name="connsiteY8" fmla="*/ 951629 h 2021178"/>
                <a:gd name="connsiteX9" fmla="*/ 3160645 w 3621235"/>
                <a:gd name="connsiteY9" fmla="*/ 935985 h 2021178"/>
                <a:gd name="connsiteX10" fmla="*/ 3365887 w 3621235"/>
                <a:gd name="connsiteY10" fmla="*/ 816687 h 2021178"/>
                <a:gd name="connsiteX11" fmla="*/ 3363937 w 3621235"/>
                <a:gd name="connsiteY11" fmla="*/ 479869 h 202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235" h="2021178">
                  <a:moveTo>
                    <a:pt x="3363937" y="479869"/>
                  </a:moveTo>
                  <a:lnTo>
                    <a:pt x="2653581" y="69766"/>
                  </a:lnTo>
                  <a:cubicBezTo>
                    <a:pt x="2492477" y="-23255"/>
                    <a:pt x="2232194" y="-23255"/>
                    <a:pt x="2072162" y="69766"/>
                  </a:cubicBezTo>
                  <a:lnTo>
                    <a:pt x="119525" y="1204491"/>
                  </a:lnTo>
                  <a:cubicBezTo>
                    <a:pt x="-40546" y="1297513"/>
                    <a:pt x="-39743" y="1448289"/>
                    <a:pt x="121360" y="1541310"/>
                  </a:cubicBezTo>
                  <a:lnTo>
                    <a:pt x="831716" y="1951413"/>
                  </a:lnTo>
                  <a:cubicBezTo>
                    <a:pt x="992820" y="2044434"/>
                    <a:pt x="1253179" y="2044434"/>
                    <a:pt x="1413250" y="1951413"/>
                  </a:cubicBezTo>
                  <a:lnTo>
                    <a:pt x="2935091" y="1067026"/>
                  </a:lnTo>
                  <a:cubicBezTo>
                    <a:pt x="3073170" y="1101564"/>
                    <a:pt x="3326109" y="1123098"/>
                    <a:pt x="3621236" y="951629"/>
                  </a:cubicBezTo>
                  <a:cubicBezTo>
                    <a:pt x="3408993" y="1007893"/>
                    <a:pt x="3252174" y="972933"/>
                    <a:pt x="3160645" y="935985"/>
                  </a:cubicBezTo>
                  <a:lnTo>
                    <a:pt x="3365887" y="816687"/>
                  </a:lnTo>
                  <a:cubicBezTo>
                    <a:pt x="3525958" y="723666"/>
                    <a:pt x="3525040" y="572890"/>
                    <a:pt x="3363937" y="479869"/>
                  </a:cubicBezTo>
                  <a:close/>
                </a:path>
              </a:pathLst>
            </a:custGeom>
            <a:solidFill>
              <a:srgbClr val="00BF20"/>
            </a:solidFill>
            <a:ln w="3820" cap="flat">
              <a:noFill/>
              <a:prstDash val="solid"/>
              <a:miter/>
            </a:ln>
          </p:spPr>
          <p:txBody>
            <a:bodyPr rtlCol="0" anchor="ctr"/>
            <a:lstStyle/>
            <a:p>
              <a:endParaRPr lang="en-GB"/>
            </a:p>
          </p:txBody>
        </p:sp>
        <p:grpSp>
          <p:nvGrpSpPr>
            <p:cNvPr id="683" name="Graphic 3">
              <a:extLst>
                <a:ext uri="{FF2B5EF4-FFF2-40B4-BE49-F238E27FC236}">
                  <a16:creationId xmlns:a16="http://schemas.microsoft.com/office/drawing/2014/main" id="{A49ADA40-0E2A-5E70-F2B0-BAA1A0E08486}"/>
                </a:ext>
              </a:extLst>
            </p:cNvPr>
            <p:cNvGrpSpPr/>
            <p:nvPr/>
          </p:nvGrpSpPr>
          <p:grpSpPr>
            <a:xfrm>
              <a:off x="4253845" y="5151267"/>
              <a:ext cx="2706512" cy="1436696"/>
              <a:chOff x="4253845" y="5151267"/>
              <a:chExt cx="2706512" cy="1436696"/>
            </a:xfrm>
            <a:solidFill>
              <a:srgbClr val="FFFFFF"/>
            </a:solidFill>
          </p:grpSpPr>
          <p:sp>
            <p:nvSpPr>
              <p:cNvPr id="684" name="Free-form: Shape 683">
                <a:extLst>
                  <a:ext uri="{FF2B5EF4-FFF2-40B4-BE49-F238E27FC236}">
                    <a16:creationId xmlns:a16="http://schemas.microsoft.com/office/drawing/2014/main" id="{23A776E1-CF56-AECD-9137-4B3A1ECE5D87}"/>
                  </a:ext>
                </a:extLst>
              </p:cNvPr>
              <p:cNvSpPr/>
              <p:nvPr/>
            </p:nvSpPr>
            <p:spPr>
              <a:xfrm>
                <a:off x="5427609" y="5987714"/>
                <a:ext cx="300610" cy="171662"/>
              </a:xfrm>
              <a:custGeom>
                <a:avLst/>
                <a:gdLst>
                  <a:gd name="connsiteX0" fmla="*/ 237021 w 300610"/>
                  <a:gd name="connsiteY0" fmla="*/ 25677 h 171662"/>
                  <a:gd name="connsiteX1" fmla="*/ 38586 w 300610"/>
                  <a:gd name="connsiteY1" fmla="*/ 22502 h 171662"/>
                  <a:gd name="connsiteX2" fmla="*/ 50328 w 300610"/>
                  <a:gd name="connsiteY2" fmla="*/ 143101 h 171662"/>
                  <a:gd name="connsiteX3" fmla="*/ 261041 w 300610"/>
                  <a:gd name="connsiteY3" fmla="*/ 148494 h 171662"/>
                  <a:gd name="connsiteX4" fmla="*/ 295006 w 300610"/>
                  <a:gd name="connsiteY4" fmla="*/ 71002 h 171662"/>
                  <a:gd name="connsiteX5" fmla="*/ 289307 w 300610"/>
                  <a:gd name="connsiteY5" fmla="*/ 65532 h 171662"/>
                  <a:gd name="connsiteX6" fmla="*/ 269073 w 300610"/>
                  <a:gd name="connsiteY6" fmla="*/ 62396 h 171662"/>
                  <a:gd name="connsiteX7" fmla="*/ 254271 w 300610"/>
                  <a:gd name="connsiteY7" fmla="*/ 77389 h 171662"/>
                  <a:gd name="connsiteX8" fmla="*/ 231245 w 300610"/>
                  <a:gd name="connsiteY8" fmla="*/ 131282 h 171662"/>
                  <a:gd name="connsiteX9" fmla="*/ 88463 w 300610"/>
                  <a:gd name="connsiteY9" fmla="*/ 129331 h 171662"/>
                  <a:gd name="connsiteX10" fmla="*/ 237097 w 300610"/>
                  <a:gd name="connsiteY10" fmla="*/ 42965 h 171662"/>
                  <a:gd name="connsiteX11" fmla="*/ 236983 w 300610"/>
                  <a:gd name="connsiteY11" fmla="*/ 25715 h 171662"/>
                  <a:gd name="connsiteX12" fmla="*/ 61612 w 300610"/>
                  <a:gd name="connsiteY12" fmla="*/ 111813 h 171662"/>
                  <a:gd name="connsiteX13" fmla="*/ 68000 w 300610"/>
                  <a:gd name="connsiteY13" fmla="*/ 39485 h 171662"/>
                  <a:gd name="connsiteX14" fmla="*/ 191619 w 300610"/>
                  <a:gd name="connsiteY14" fmla="*/ 36272 h 171662"/>
                  <a:gd name="connsiteX15" fmla="*/ 61612 w 300610"/>
                  <a:gd name="connsiteY15" fmla="*/ 111851 h 1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610" h="171662">
                    <a:moveTo>
                      <a:pt x="237021" y="25677"/>
                    </a:moveTo>
                    <a:cubicBezTo>
                      <a:pt x="182440" y="-5840"/>
                      <a:pt x="94468" y="-10009"/>
                      <a:pt x="38586" y="22502"/>
                    </a:cubicBezTo>
                    <a:cubicBezTo>
                      <a:pt x="-10487" y="51036"/>
                      <a:pt x="-19131" y="102978"/>
                      <a:pt x="50328" y="143101"/>
                    </a:cubicBezTo>
                    <a:cubicBezTo>
                      <a:pt x="108275" y="176568"/>
                      <a:pt x="200914" y="183453"/>
                      <a:pt x="261041" y="148494"/>
                    </a:cubicBezTo>
                    <a:cubicBezTo>
                      <a:pt x="297071" y="127571"/>
                      <a:pt x="308775" y="99535"/>
                      <a:pt x="295006" y="71002"/>
                    </a:cubicBezTo>
                    <a:cubicBezTo>
                      <a:pt x="293897" y="68898"/>
                      <a:pt x="291869" y="67024"/>
                      <a:pt x="289307" y="65532"/>
                    </a:cubicBezTo>
                    <a:cubicBezTo>
                      <a:pt x="284067" y="62511"/>
                      <a:pt x="276455" y="61057"/>
                      <a:pt x="269073" y="62396"/>
                    </a:cubicBezTo>
                    <a:cubicBezTo>
                      <a:pt x="258019" y="64346"/>
                      <a:pt x="251288" y="70734"/>
                      <a:pt x="254271" y="77389"/>
                    </a:cubicBezTo>
                    <a:cubicBezTo>
                      <a:pt x="263757" y="97584"/>
                      <a:pt x="256642" y="116518"/>
                      <a:pt x="231245" y="131282"/>
                    </a:cubicBezTo>
                    <a:cubicBezTo>
                      <a:pt x="191428" y="154422"/>
                      <a:pt x="127668" y="149488"/>
                      <a:pt x="88463" y="129331"/>
                    </a:cubicBezTo>
                    <a:lnTo>
                      <a:pt x="237097" y="42965"/>
                    </a:lnTo>
                    <a:cubicBezTo>
                      <a:pt x="245168" y="38299"/>
                      <a:pt x="245130" y="30420"/>
                      <a:pt x="236983" y="25715"/>
                    </a:cubicBezTo>
                    <a:close/>
                    <a:moveTo>
                      <a:pt x="61612" y="111813"/>
                    </a:moveTo>
                    <a:cubicBezTo>
                      <a:pt x="36903" y="93569"/>
                      <a:pt x="33308" y="59642"/>
                      <a:pt x="68000" y="39485"/>
                    </a:cubicBezTo>
                    <a:cubicBezTo>
                      <a:pt x="103150" y="19060"/>
                      <a:pt x="154556" y="19787"/>
                      <a:pt x="191619" y="36272"/>
                    </a:cubicBezTo>
                    <a:lnTo>
                      <a:pt x="61612" y="111851"/>
                    </a:lnTo>
                    <a:close/>
                  </a:path>
                </a:pathLst>
              </a:custGeom>
              <a:solidFill>
                <a:srgbClr val="FFFFFF"/>
              </a:solidFill>
              <a:ln w="3820" cap="flat">
                <a:noFill/>
                <a:prstDash val="solid"/>
                <a:miter/>
              </a:ln>
            </p:spPr>
            <p:txBody>
              <a:bodyPr rtlCol="0" anchor="ctr"/>
              <a:lstStyle/>
              <a:p>
                <a:endParaRPr lang="en-GB"/>
              </a:p>
            </p:txBody>
          </p:sp>
          <p:sp>
            <p:nvSpPr>
              <p:cNvPr id="685" name="Free-form: Shape 684">
                <a:extLst>
                  <a:ext uri="{FF2B5EF4-FFF2-40B4-BE49-F238E27FC236}">
                    <a16:creationId xmlns:a16="http://schemas.microsoft.com/office/drawing/2014/main" id="{1582BDC3-8D47-2518-7EE2-16D5333186C6}"/>
                  </a:ext>
                </a:extLst>
              </p:cNvPr>
              <p:cNvSpPr/>
              <p:nvPr/>
            </p:nvSpPr>
            <p:spPr>
              <a:xfrm>
                <a:off x="5154037" y="6129090"/>
                <a:ext cx="329671" cy="237009"/>
              </a:xfrm>
              <a:custGeom>
                <a:avLst/>
                <a:gdLst>
                  <a:gd name="connsiteX0" fmla="*/ 5595 w 329671"/>
                  <a:gd name="connsiteY0" fmla="*/ 59251 h 237009"/>
                  <a:gd name="connsiteX1" fmla="*/ 6551 w 329671"/>
                  <a:gd name="connsiteY1" fmla="*/ 76004 h 237009"/>
                  <a:gd name="connsiteX2" fmla="*/ 278883 w 329671"/>
                  <a:gd name="connsiteY2" fmla="*/ 233244 h 237009"/>
                  <a:gd name="connsiteX3" fmla="*/ 307799 w 329671"/>
                  <a:gd name="connsiteY3" fmla="*/ 233741 h 237009"/>
                  <a:gd name="connsiteX4" fmla="*/ 306842 w 329671"/>
                  <a:gd name="connsiteY4" fmla="*/ 216988 h 237009"/>
                  <a:gd name="connsiteX5" fmla="*/ 210991 w 329671"/>
                  <a:gd name="connsiteY5" fmla="*/ 161642 h 237009"/>
                  <a:gd name="connsiteX6" fmla="*/ 297510 w 329671"/>
                  <a:gd name="connsiteY6" fmla="*/ 144392 h 237009"/>
                  <a:gd name="connsiteX7" fmla="*/ 275670 w 329671"/>
                  <a:gd name="connsiteY7" fmla="*/ 30717 h 237009"/>
                  <a:gd name="connsiteX8" fmla="*/ 79301 w 329671"/>
                  <a:gd name="connsiteY8" fmla="*/ 18401 h 237009"/>
                  <a:gd name="connsiteX9" fmla="*/ 50308 w 329671"/>
                  <a:gd name="connsiteY9" fmla="*/ 68851 h 237009"/>
                  <a:gd name="connsiteX10" fmla="*/ 34511 w 329671"/>
                  <a:gd name="connsiteY10" fmla="*/ 59748 h 237009"/>
                  <a:gd name="connsiteX11" fmla="*/ 5595 w 329671"/>
                  <a:gd name="connsiteY11" fmla="*/ 59251 h 237009"/>
                  <a:gd name="connsiteX12" fmla="*/ 109555 w 329671"/>
                  <a:gd name="connsiteY12" fmla="*/ 35842 h 237009"/>
                  <a:gd name="connsiteX13" fmla="*/ 246027 w 329671"/>
                  <a:gd name="connsiteY13" fmla="*/ 47929 h 237009"/>
                  <a:gd name="connsiteX14" fmla="*/ 267293 w 329671"/>
                  <a:gd name="connsiteY14" fmla="*/ 126912 h 237009"/>
                  <a:gd name="connsiteX15" fmla="*/ 130898 w 329671"/>
                  <a:gd name="connsiteY15" fmla="*/ 114864 h 237009"/>
                  <a:gd name="connsiteX16" fmla="*/ 109555 w 329671"/>
                  <a:gd name="connsiteY16" fmla="*/ 35881 h 23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671" h="237009">
                    <a:moveTo>
                      <a:pt x="5595" y="59251"/>
                    </a:moveTo>
                    <a:cubicBezTo>
                      <a:pt x="-2054" y="63687"/>
                      <a:pt x="-1978" y="71069"/>
                      <a:pt x="6551" y="76004"/>
                    </a:cubicBezTo>
                    <a:lnTo>
                      <a:pt x="278883" y="233244"/>
                    </a:lnTo>
                    <a:cubicBezTo>
                      <a:pt x="287412" y="238178"/>
                      <a:pt x="300149" y="238178"/>
                      <a:pt x="307799" y="233741"/>
                    </a:cubicBezTo>
                    <a:cubicBezTo>
                      <a:pt x="315448" y="229304"/>
                      <a:pt x="315372" y="221922"/>
                      <a:pt x="306842" y="216988"/>
                    </a:cubicBezTo>
                    <a:lnTo>
                      <a:pt x="210991" y="161642"/>
                    </a:lnTo>
                    <a:cubicBezTo>
                      <a:pt x="244153" y="164090"/>
                      <a:pt x="272533" y="158927"/>
                      <a:pt x="297510" y="144392"/>
                    </a:cubicBezTo>
                    <a:cubicBezTo>
                      <a:pt x="336447" y="121749"/>
                      <a:pt x="351517" y="74512"/>
                      <a:pt x="275670" y="30717"/>
                    </a:cubicBezTo>
                    <a:cubicBezTo>
                      <a:pt x="200664" y="-12581"/>
                      <a:pt x="117396" y="-3745"/>
                      <a:pt x="79301" y="18401"/>
                    </a:cubicBezTo>
                    <a:cubicBezTo>
                      <a:pt x="56849" y="31444"/>
                      <a:pt x="47592" y="50147"/>
                      <a:pt x="50308" y="68851"/>
                    </a:cubicBezTo>
                    <a:lnTo>
                      <a:pt x="34511" y="59748"/>
                    </a:lnTo>
                    <a:cubicBezTo>
                      <a:pt x="25982" y="54814"/>
                      <a:pt x="13245" y="54814"/>
                      <a:pt x="5595" y="59251"/>
                    </a:cubicBezTo>
                    <a:close/>
                    <a:moveTo>
                      <a:pt x="109555" y="35842"/>
                    </a:moveTo>
                    <a:cubicBezTo>
                      <a:pt x="148072" y="13467"/>
                      <a:pt x="213209" y="28996"/>
                      <a:pt x="246027" y="47929"/>
                    </a:cubicBezTo>
                    <a:cubicBezTo>
                      <a:pt x="278844" y="66862"/>
                      <a:pt x="305810" y="104499"/>
                      <a:pt x="267293" y="126912"/>
                    </a:cubicBezTo>
                    <a:cubicBezTo>
                      <a:pt x="228777" y="149288"/>
                      <a:pt x="167961" y="136245"/>
                      <a:pt x="130898" y="114864"/>
                    </a:cubicBezTo>
                    <a:cubicBezTo>
                      <a:pt x="94218" y="93675"/>
                      <a:pt x="71039" y="58256"/>
                      <a:pt x="109555" y="35881"/>
                    </a:cubicBezTo>
                    <a:close/>
                  </a:path>
                </a:pathLst>
              </a:custGeom>
              <a:solidFill>
                <a:srgbClr val="FFFFFF"/>
              </a:solidFill>
              <a:ln w="3820" cap="flat">
                <a:noFill/>
                <a:prstDash val="solid"/>
                <a:miter/>
              </a:ln>
            </p:spPr>
            <p:txBody>
              <a:bodyPr rtlCol="0" anchor="ctr"/>
              <a:lstStyle/>
              <a:p>
                <a:endParaRPr lang="en-GB"/>
              </a:p>
            </p:txBody>
          </p:sp>
          <p:sp>
            <p:nvSpPr>
              <p:cNvPr id="686" name="Free-form: Shape 685">
                <a:extLst>
                  <a:ext uri="{FF2B5EF4-FFF2-40B4-BE49-F238E27FC236}">
                    <a16:creationId xmlns:a16="http://schemas.microsoft.com/office/drawing/2014/main" id="{06786D9F-2B16-DCFF-0996-521055851B1C}"/>
                  </a:ext>
                </a:extLst>
              </p:cNvPr>
              <p:cNvSpPr/>
              <p:nvPr/>
            </p:nvSpPr>
            <p:spPr>
              <a:xfrm>
                <a:off x="4923691" y="6237412"/>
                <a:ext cx="383183" cy="218900"/>
              </a:xfrm>
              <a:custGeom>
                <a:avLst/>
                <a:gdLst>
                  <a:gd name="connsiteX0" fmla="*/ 137 w 383183"/>
                  <a:gd name="connsiteY0" fmla="*/ 88968 h 218900"/>
                  <a:gd name="connsiteX1" fmla="*/ 6448 w 383183"/>
                  <a:gd name="connsiteY1" fmla="*/ 99525 h 218900"/>
                  <a:gd name="connsiteX2" fmla="*/ 18037 w 383183"/>
                  <a:gd name="connsiteY2" fmla="*/ 102776 h 218900"/>
                  <a:gd name="connsiteX3" fmla="*/ 163421 w 383183"/>
                  <a:gd name="connsiteY3" fmla="*/ 114594 h 218900"/>
                  <a:gd name="connsiteX4" fmla="*/ 189813 w 383183"/>
                  <a:gd name="connsiteY4" fmla="*/ 208342 h 218900"/>
                  <a:gd name="connsiteX5" fmla="*/ 196238 w 383183"/>
                  <a:gd name="connsiteY5" fmla="*/ 215456 h 218900"/>
                  <a:gd name="connsiteX6" fmla="*/ 213641 w 383183"/>
                  <a:gd name="connsiteY6" fmla="*/ 218708 h 218900"/>
                  <a:gd name="connsiteX7" fmla="*/ 231006 w 383183"/>
                  <a:gd name="connsiteY7" fmla="*/ 204709 h 218900"/>
                  <a:gd name="connsiteX8" fmla="*/ 206757 w 383183"/>
                  <a:gd name="connsiteY8" fmla="*/ 118075 h 218900"/>
                  <a:gd name="connsiteX9" fmla="*/ 359331 w 383183"/>
                  <a:gd name="connsiteY9" fmla="*/ 130621 h 218900"/>
                  <a:gd name="connsiteX10" fmla="*/ 383045 w 383183"/>
                  <a:gd name="connsiteY10" fmla="*/ 120255 h 218900"/>
                  <a:gd name="connsiteX11" fmla="*/ 376772 w 383183"/>
                  <a:gd name="connsiteY11" fmla="*/ 109737 h 218900"/>
                  <a:gd name="connsiteX12" fmla="*/ 365068 w 383183"/>
                  <a:gd name="connsiteY12" fmla="*/ 106486 h 218900"/>
                  <a:gd name="connsiteX13" fmla="*/ 200216 w 383183"/>
                  <a:gd name="connsiteY13" fmla="*/ 93214 h 218900"/>
                  <a:gd name="connsiteX14" fmla="*/ 177229 w 383183"/>
                  <a:gd name="connsiteY14" fmla="*/ 10290 h 218900"/>
                  <a:gd name="connsiteX15" fmla="*/ 171032 w 383183"/>
                  <a:gd name="connsiteY15" fmla="*/ 3520 h 218900"/>
                  <a:gd name="connsiteX16" fmla="*/ 152941 w 383183"/>
                  <a:gd name="connsiteY16" fmla="*/ 193 h 218900"/>
                  <a:gd name="connsiteX17" fmla="*/ 135614 w 383183"/>
                  <a:gd name="connsiteY17" fmla="*/ 14230 h 218900"/>
                  <a:gd name="connsiteX18" fmla="*/ 156804 w 383183"/>
                  <a:gd name="connsiteY18" fmla="*/ 89771 h 218900"/>
                  <a:gd name="connsiteX19" fmla="*/ 23775 w 383183"/>
                  <a:gd name="connsiteY19" fmla="*/ 78717 h 218900"/>
                  <a:gd name="connsiteX20" fmla="*/ 61 w 383183"/>
                  <a:gd name="connsiteY20" fmla="*/ 89006 h 21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183" h="218900">
                    <a:moveTo>
                      <a:pt x="137" y="88968"/>
                    </a:moveTo>
                    <a:cubicBezTo>
                      <a:pt x="-628" y="92946"/>
                      <a:pt x="1858" y="96847"/>
                      <a:pt x="6448" y="99525"/>
                    </a:cubicBezTo>
                    <a:cubicBezTo>
                      <a:pt x="9508" y="101284"/>
                      <a:pt x="13448" y="102470"/>
                      <a:pt x="18037" y="102776"/>
                    </a:cubicBezTo>
                    <a:lnTo>
                      <a:pt x="163421" y="114594"/>
                    </a:lnTo>
                    <a:lnTo>
                      <a:pt x="189813" y="208342"/>
                    </a:lnTo>
                    <a:cubicBezTo>
                      <a:pt x="190730" y="211134"/>
                      <a:pt x="193025" y="213582"/>
                      <a:pt x="196238" y="215456"/>
                    </a:cubicBezTo>
                    <a:cubicBezTo>
                      <a:pt x="200713" y="218057"/>
                      <a:pt x="206948" y="219434"/>
                      <a:pt x="213641" y="218708"/>
                    </a:cubicBezTo>
                    <a:cubicBezTo>
                      <a:pt x="225154" y="217484"/>
                      <a:pt x="233186" y="211326"/>
                      <a:pt x="231006" y="204709"/>
                    </a:cubicBezTo>
                    <a:lnTo>
                      <a:pt x="206757" y="118075"/>
                    </a:lnTo>
                    <a:lnTo>
                      <a:pt x="359331" y="130621"/>
                    </a:lnTo>
                    <a:cubicBezTo>
                      <a:pt x="371226" y="131615"/>
                      <a:pt x="381860" y="126949"/>
                      <a:pt x="383045" y="120255"/>
                    </a:cubicBezTo>
                    <a:cubicBezTo>
                      <a:pt x="383810" y="116278"/>
                      <a:pt x="381362" y="112376"/>
                      <a:pt x="376772" y="109737"/>
                    </a:cubicBezTo>
                    <a:cubicBezTo>
                      <a:pt x="373713" y="107977"/>
                      <a:pt x="369696" y="106754"/>
                      <a:pt x="365068" y="106486"/>
                    </a:cubicBezTo>
                    <a:lnTo>
                      <a:pt x="200216" y="93214"/>
                    </a:lnTo>
                    <a:lnTo>
                      <a:pt x="177229" y="10290"/>
                    </a:lnTo>
                    <a:cubicBezTo>
                      <a:pt x="176349" y="7651"/>
                      <a:pt x="174131" y="5280"/>
                      <a:pt x="171032" y="3520"/>
                    </a:cubicBezTo>
                    <a:cubicBezTo>
                      <a:pt x="166404" y="843"/>
                      <a:pt x="159825" y="-534"/>
                      <a:pt x="152941" y="193"/>
                    </a:cubicBezTo>
                    <a:cubicBezTo>
                      <a:pt x="141504" y="1417"/>
                      <a:pt x="133434" y="7613"/>
                      <a:pt x="135614" y="14230"/>
                    </a:cubicBezTo>
                    <a:lnTo>
                      <a:pt x="156804" y="89771"/>
                    </a:lnTo>
                    <a:lnTo>
                      <a:pt x="23775" y="78717"/>
                    </a:lnTo>
                    <a:cubicBezTo>
                      <a:pt x="12300" y="77991"/>
                      <a:pt x="1323" y="82389"/>
                      <a:pt x="61" y="89006"/>
                    </a:cubicBezTo>
                    <a:close/>
                  </a:path>
                </a:pathLst>
              </a:custGeom>
              <a:solidFill>
                <a:srgbClr val="FFFFFF"/>
              </a:solidFill>
              <a:ln w="3820" cap="flat">
                <a:noFill/>
                <a:prstDash val="solid"/>
                <a:miter/>
              </a:ln>
            </p:spPr>
            <p:txBody>
              <a:bodyPr rtlCol="0" anchor="ctr"/>
              <a:lstStyle/>
              <a:p>
                <a:endParaRPr lang="en-GB"/>
              </a:p>
            </p:txBody>
          </p:sp>
          <p:sp>
            <p:nvSpPr>
              <p:cNvPr id="687" name="Free-form: Shape 686">
                <a:extLst>
                  <a:ext uri="{FF2B5EF4-FFF2-40B4-BE49-F238E27FC236}">
                    <a16:creationId xmlns:a16="http://schemas.microsoft.com/office/drawing/2014/main" id="{30F95D97-61F3-F672-B978-C290FDE65447}"/>
                  </a:ext>
                </a:extLst>
              </p:cNvPr>
              <p:cNvSpPr/>
              <p:nvPr/>
            </p:nvSpPr>
            <p:spPr>
              <a:xfrm>
                <a:off x="4589965" y="6315658"/>
                <a:ext cx="473213" cy="272304"/>
              </a:xfrm>
              <a:custGeom>
                <a:avLst/>
                <a:gdLst>
                  <a:gd name="connsiteX0" fmla="*/ 188978 w 473213"/>
                  <a:gd name="connsiteY0" fmla="*/ 3569 h 272304"/>
                  <a:gd name="connsiteX1" fmla="*/ 157920 w 473213"/>
                  <a:gd name="connsiteY1" fmla="*/ 3837 h 272304"/>
                  <a:gd name="connsiteX2" fmla="*/ 6340 w 473213"/>
                  <a:gd name="connsiteY2" fmla="*/ 91924 h 272304"/>
                  <a:gd name="connsiteX3" fmla="*/ 6455 w 473213"/>
                  <a:gd name="connsiteY3" fmla="*/ 109671 h 272304"/>
                  <a:gd name="connsiteX4" fmla="*/ 281807 w 473213"/>
                  <a:gd name="connsiteY4" fmla="*/ 268633 h 272304"/>
                  <a:gd name="connsiteX5" fmla="*/ 312368 w 473213"/>
                  <a:gd name="connsiteY5" fmla="*/ 268633 h 272304"/>
                  <a:gd name="connsiteX6" fmla="*/ 466931 w 473213"/>
                  <a:gd name="connsiteY6" fmla="*/ 178825 h 272304"/>
                  <a:gd name="connsiteX7" fmla="*/ 466816 w 473213"/>
                  <a:gd name="connsiteY7" fmla="*/ 161154 h 272304"/>
                  <a:gd name="connsiteX8" fmla="*/ 435835 w 473213"/>
                  <a:gd name="connsiteY8" fmla="*/ 160887 h 272304"/>
                  <a:gd name="connsiteX9" fmla="*/ 297375 w 473213"/>
                  <a:gd name="connsiteY9" fmla="*/ 241362 h 272304"/>
                  <a:gd name="connsiteX10" fmla="*/ 186568 w 473213"/>
                  <a:gd name="connsiteY10" fmla="*/ 177410 h 272304"/>
                  <a:gd name="connsiteX11" fmla="*/ 304259 w 473213"/>
                  <a:gd name="connsiteY11" fmla="*/ 109021 h 272304"/>
                  <a:gd name="connsiteX12" fmla="*/ 304604 w 473213"/>
                  <a:gd name="connsiteY12" fmla="*/ 91044 h 272304"/>
                  <a:gd name="connsiteX13" fmla="*/ 273546 w 473213"/>
                  <a:gd name="connsiteY13" fmla="*/ 91274 h 272304"/>
                  <a:gd name="connsiteX14" fmla="*/ 155854 w 473213"/>
                  <a:gd name="connsiteY14" fmla="*/ 159662 h 272304"/>
                  <a:gd name="connsiteX15" fmla="*/ 53615 w 473213"/>
                  <a:gd name="connsiteY15" fmla="*/ 100645 h 272304"/>
                  <a:gd name="connsiteX16" fmla="*/ 189092 w 473213"/>
                  <a:gd name="connsiteY16" fmla="*/ 21929 h 272304"/>
                  <a:gd name="connsiteX17" fmla="*/ 188978 w 473213"/>
                  <a:gd name="connsiteY17" fmla="*/ 3684 h 27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213" h="272304">
                    <a:moveTo>
                      <a:pt x="188978" y="3569"/>
                    </a:moveTo>
                    <a:cubicBezTo>
                      <a:pt x="180448" y="-1365"/>
                      <a:pt x="166411" y="-1097"/>
                      <a:pt x="157920" y="3837"/>
                    </a:cubicBezTo>
                    <a:lnTo>
                      <a:pt x="6340" y="91924"/>
                    </a:lnTo>
                    <a:cubicBezTo>
                      <a:pt x="-2151" y="96858"/>
                      <a:pt x="-2113" y="104737"/>
                      <a:pt x="6455" y="109671"/>
                    </a:cubicBezTo>
                    <a:lnTo>
                      <a:pt x="281807" y="268633"/>
                    </a:lnTo>
                    <a:cubicBezTo>
                      <a:pt x="290299" y="273529"/>
                      <a:pt x="303877" y="273529"/>
                      <a:pt x="312368" y="268633"/>
                    </a:cubicBezTo>
                    <a:lnTo>
                      <a:pt x="466931" y="178825"/>
                    </a:lnTo>
                    <a:cubicBezTo>
                      <a:pt x="475346" y="173930"/>
                      <a:pt x="475308" y="166050"/>
                      <a:pt x="466816" y="161154"/>
                    </a:cubicBezTo>
                    <a:cubicBezTo>
                      <a:pt x="458287" y="156220"/>
                      <a:pt x="444250" y="155991"/>
                      <a:pt x="435835" y="160887"/>
                    </a:cubicBezTo>
                    <a:lnTo>
                      <a:pt x="297375" y="241362"/>
                    </a:lnTo>
                    <a:lnTo>
                      <a:pt x="186568" y="177410"/>
                    </a:lnTo>
                    <a:lnTo>
                      <a:pt x="304259" y="109021"/>
                    </a:lnTo>
                    <a:cubicBezTo>
                      <a:pt x="312751" y="104087"/>
                      <a:pt x="313133" y="95979"/>
                      <a:pt x="304604" y="91044"/>
                    </a:cubicBezTo>
                    <a:cubicBezTo>
                      <a:pt x="296074" y="86110"/>
                      <a:pt x="282037" y="86378"/>
                      <a:pt x="273546" y="91274"/>
                    </a:cubicBezTo>
                    <a:lnTo>
                      <a:pt x="155854" y="159662"/>
                    </a:lnTo>
                    <a:lnTo>
                      <a:pt x="53615" y="100645"/>
                    </a:lnTo>
                    <a:lnTo>
                      <a:pt x="189092" y="21929"/>
                    </a:lnTo>
                    <a:cubicBezTo>
                      <a:pt x="197583" y="16995"/>
                      <a:pt x="197545" y="8618"/>
                      <a:pt x="188978" y="3684"/>
                    </a:cubicBezTo>
                    <a:close/>
                  </a:path>
                </a:pathLst>
              </a:custGeom>
              <a:solidFill>
                <a:srgbClr val="FFFFFF"/>
              </a:solidFill>
              <a:ln w="3820" cap="flat">
                <a:noFill/>
                <a:prstDash val="solid"/>
                <a:miter/>
              </a:ln>
            </p:spPr>
            <p:txBody>
              <a:bodyPr rtlCol="0" anchor="ctr"/>
              <a:lstStyle/>
              <a:p>
                <a:endParaRPr lang="en-GB"/>
              </a:p>
            </p:txBody>
          </p:sp>
          <p:sp>
            <p:nvSpPr>
              <p:cNvPr id="688" name="Free-form: Shape 687">
                <a:extLst>
                  <a:ext uri="{FF2B5EF4-FFF2-40B4-BE49-F238E27FC236}">
                    <a16:creationId xmlns:a16="http://schemas.microsoft.com/office/drawing/2014/main" id="{12D87CBF-BF96-E6F4-1062-B8BE6F2A79AE}"/>
                  </a:ext>
                </a:extLst>
              </p:cNvPr>
              <p:cNvSpPr/>
              <p:nvPr/>
            </p:nvSpPr>
            <p:spPr>
              <a:xfrm>
                <a:off x="4253845" y="6065014"/>
                <a:ext cx="420958" cy="243511"/>
              </a:xfrm>
              <a:custGeom>
                <a:avLst/>
                <a:gdLst>
                  <a:gd name="connsiteX0" fmla="*/ 80762 w 420958"/>
                  <a:gd name="connsiteY0" fmla="*/ 47020 h 243511"/>
                  <a:gd name="connsiteX1" fmla="*/ 212338 w 420958"/>
                  <a:gd name="connsiteY1" fmla="*/ 28278 h 243511"/>
                  <a:gd name="connsiteX2" fmla="*/ 238576 w 420958"/>
                  <a:gd name="connsiteY2" fmla="*/ 18946 h 243511"/>
                  <a:gd name="connsiteX3" fmla="*/ 232380 w 420958"/>
                  <a:gd name="connsiteY3" fmla="*/ 6744 h 243511"/>
                  <a:gd name="connsiteX4" fmla="*/ 221976 w 420958"/>
                  <a:gd name="connsiteY4" fmla="*/ 3455 h 243511"/>
                  <a:gd name="connsiteX5" fmla="*/ 49168 w 420958"/>
                  <a:gd name="connsiteY5" fmla="*/ 28776 h 243511"/>
                  <a:gd name="connsiteX6" fmla="*/ 75178 w 420958"/>
                  <a:gd name="connsiteY6" fmla="*/ 200283 h 243511"/>
                  <a:gd name="connsiteX7" fmla="*/ 371376 w 420958"/>
                  <a:gd name="connsiteY7" fmla="*/ 214779 h 243511"/>
                  <a:gd name="connsiteX8" fmla="*/ 410696 w 420958"/>
                  <a:gd name="connsiteY8" fmla="*/ 106497 h 243511"/>
                  <a:gd name="connsiteX9" fmla="*/ 405188 w 420958"/>
                  <a:gd name="connsiteY9" fmla="*/ 101066 h 243511"/>
                  <a:gd name="connsiteX10" fmla="*/ 383042 w 420958"/>
                  <a:gd name="connsiteY10" fmla="*/ 97891 h 243511"/>
                  <a:gd name="connsiteX11" fmla="*/ 368240 w 420958"/>
                  <a:gd name="connsiteY11" fmla="*/ 113879 h 243511"/>
                  <a:gd name="connsiteX12" fmla="*/ 339859 w 420958"/>
                  <a:gd name="connsiteY12" fmla="*/ 196573 h 243511"/>
                  <a:gd name="connsiteX13" fmla="*/ 108186 w 420958"/>
                  <a:gd name="connsiteY13" fmla="*/ 181082 h 243511"/>
                  <a:gd name="connsiteX14" fmla="*/ 80724 w 420958"/>
                  <a:gd name="connsiteY14" fmla="*/ 46982 h 2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958" h="243511">
                    <a:moveTo>
                      <a:pt x="80762" y="47020"/>
                    </a:moveTo>
                    <a:cubicBezTo>
                      <a:pt x="117136" y="25869"/>
                      <a:pt x="162997" y="21929"/>
                      <a:pt x="212338" y="28278"/>
                    </a:cubicBezTo>
                    <a:cubicBezTo>
                      <a:pt x="224233" y="29770"/>
                      <a:pt x="236090" y="25869"/>
                      <a:pt x="238576" y="18946"/>
                    </a:cubicBezTo>
                    <a:cubicBezTo>
                      <a:pt x="240221" y="14432"/>
                      <a:pt x="237697" y="9804"/>
                      <a:pt x="232380" y="6744"/>
                    </a:cubicBezTo>
                    <a:cubicBezTo>
                      <a:pt x="229588" y="5138"/>
                      <a:pt x="226069" y="3952"/>
                      <a:pt x="221976" y="3455"/>
                    </a:cubicBezTo>
                    <a:cubicBezTo>
                      <a:pt x="158177" y="-4883"/>
                      <a:pt x="96597" y="1237"/>
                      <a:pt x="49168" y="28776"/>
                    </a:cubicBezTo>
                    <a:cubicBezTo>
                      <a:pt x="-34635" y="77504"/>
                      <a:pt x="-1511" y="156029"/>
                      <a:pt x="75178" y="200283"/>
                    </a:cubicBezTo>
                    <a:cubicBezTo>
                      <a:pt x="151905" y="244575"/>
                      <a:pt x="287573" y="263508"/>
                      <a:pt x="371376" y="214779"/>
                    </a:cubicBezTo>
                    <a:cubicBezTo>
                      <a:pt x="422170" y="185251"/>
                      <a:pt x="431312" y="145434"/>
                      <a:pt x="410696" y="106497"/>
                    </a:cubicBezTo>
                    <a:cubicBezTo>
                      <a:pt x="409625" y="104355"/>
                      <a:pt x="407674" y="102519"/>
                      <a:pt x="405188" y="101066"/>
                    </a:cubicBezTo>
                    <a:cubicBezTo>
                      <a:pt x="399642" y="97853"/>
                      <a:pt x="391265" y="96514"/>
                      <a:pt x="383042" y="97891"/>
                    </a:cubicBezTo>
                    <a:cubicBezTo>
                      <a:pt x="371185" y="99880"/>
                      <a:pt x="364835" y="107033"/>
                      <a:pt x="368240" y="113879"/>
                    </a:cubicBezTo>
                    <a:cubicBezTo>
                      <a:pt x="383730" y="143905"/>
                      <a:pt x="379217" y="173700"/>
                      <a:pt x="339859" y="196573"/>
                    </a:cubicBezTo>
                    <a:cubicBezTo>
                      <a:pt x="273803" y="234975"/>
                      <a:pt x="167013" y="215009"/>
                      <a:pt x="108186" y="181082"/>
                    </a:cubicBezTo>
                    <a:cubicBezTo>
                      <a:pt x="49398" y="147117"/>
                      <a:pt x="14668" y="85384"/>
                      <a:pt x="80724" y="46982"/>
                    </a:cubicBezTo>
                    <a:close/>
                  </a:path>
                </a:pathLst>
              </a:custGeom>
              <a:solidFill>
                <a:srgbClr val="FFFFFF"/>
              </a:solidFill>
              <a:ln w="3820" cap="flat">
                <a:noFill/>
                <a:prstDash val="solid"/>
                <a:miter/>
              </a:ln>
            </p:spPr>
            <p:txBody>
              <a:bodyPr rtlCol="0" anchor="ctr"/>
              <a:lstStyle/>
              <a:p>
                <a:endParaRPr lang="en-GB"/>
              </a:p>
            </p:txBody>
          </p:sp>
          <p:sp>
            <p:nvSpPr>
              <p:cNvPr id="689" name="Free-form: Shape 688">
                <a:extLst>
                  <a:ext uri="{FF2B5EF4-FFF2-40B4-BE49-F238E27FC236}">
                    <a16:creationId xmlns:a16="http://schemas.microsoft.com/office/drawing/2014/main" id="{CBAC9707-FA6F-148F-8E6D-2FA572750E68}"/>
                  </a:ext>
                </a:extLst>
              </p:cNvPr>
              <p:cNvSpPr/>
              <p:nvPr/>
            </p:nvSpPr>
            <p:spPr>
              <a:xfrm>
                <a:off x="4858208" y="5846417"/>
                <a:ext cx="298867" cy="173011"/>
              </a:xfrm>
              <a:custGeom>
                <a:avLst/>
                <a:gdLst>
                  <a:gd name="connsiteX0" fmla="*/ 65162 w 298867"/>
                  <a:gd name="connsiteY0" fmla="*/ 37999 h 173011"/>
                  <a:gd name="connsiteX1" fmla="*/ 142845 w 298867"/>
                  <a:gd name="connsiteY1" fmla="*/ 29393 h 173011"/>
                  <a:gd name="connsiteX2" fmla="*/ 172564 w 298867"/>
                  <a:gd name="connsiteY2" fmla="*/ 29393 h 173011"/>
                  <a:gd name="connsiteX3" fmla="*/ 172029 w 298867"/>
                  <a:gd name="connsiteY3" fmla="*/ 12411 h 173011"/>
                  <a:gd name="connsiteX4" fmla="*/ 36169 w 298867"/>
                  <a:gd name="connsiteY4" fmla="*/ 21246 h 173011"/>
                  <a:gd name="connsiteX5" fmla="*/ 21749 w 298867"/>
                  <a:gd name="connsiteY5" fmla="*/ 99771 h 173011"/>
                  <a:gd name="connsiteX6" fmla="*/ 112705 w 298867"/>
                  <a:gd name="connsiteY6" fmla="*/ 108148 h 173011"/>
                  <a:gd name="connsiteX7" fmla="*/ 196699 w 298867"/>
                  <a:gd name="connsiteY7" fmla="*/ 78122 h 173011"/>
                  <a:gd name="connsiteX8" fmla="*/ 246882 w 298867"/>
                  <a:gd name="connsiteY8" fmla="*/ 80570 h 173011"/>
                  <a:gd name="connsiteX9" fmla="*/ 227184 w 298867"/>
                  <a:gd name="connsiteY9" fmla="*/ 131518 h 173011"/>
                  <a:gd name="connsiteX10" fmla="*/ 139708 w 298867"/>
                  <a:gd name="connsiteY10" fmla="*/ 142839 h 173011"/>
                  <a:gd name="connsiteX11" fmla="*/ 110372 w 298867"/>
                  <a:gd name="connsiteY11" fmla="*/ 142610 h 173011"/>
                  <a:gd name="connsiteX12" fmla="*/ 110487 w 298867"/>
                  <a:gd name="connsiteY12" fmla="*/ 159860 h 173011"/>
                  <a:gd name="connsiteX13" fmla="*/ 256138 w 298867"/>
                  <a:gd name="connsiteY13" fmla="*/ 148271 h 173011"/>
                  <a:gd name="connsiteX14" fmla="*/ 276065 w 298867"/>
                  <a:gd name="connsiteY14" fmla="*/ 63664 h 173011"/>
                  <a:gd name="connsiteX15" fmla="*/ 177039 w 298867"/>
                  <a:gd name="connsiteY15" fmla="*/ 56512 h 173011"/>
                  <a:gd name="connsiteX16" fmla="*/ 94345 w 298867"/>
                  <a:gd name="connsiteY16" fmla="*/ 86269 h 173011"/>
                  <a:gd name="connsiteX17" fmla="*/ 51010 w 298867"/>
                  <a:gd name="connsiteY17" fmla="*/ 82827 h 173011"/>
                  <a:gd name="connsiteX18" fmla="*/ 65200 w 298867"/>
                  <a:gd name="connsiteY18" fmla="*/ 38038 h 17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867" h="173011">
                    <a:moveTo>
                      <a:pt x="65162" y="37999"/>
                    </a:moveTo>
                    <a:cubicBezTo>
                      <a:pt x="82068" y="28170"/>
                      <a:pt x="121502" y="17077"/>
                      <a:pt x="142845" y="29393"/>
                    </a:cubicBezTo>
                    <a:cubicBezTo>
                      <a:pt x="150954" y="34060"/>
                      <a:pt x="164532" y="34060"/>
                      <a:pt x="172564" y="29393"/>
                    </a:cubicBezTo>
                    <a:cubicBezTo>
                      <a:pt x="180635" y="24727"/>
                      <a:pt x="180137" y="17077"/>
                      <a:pt x="172029" y="12411"/>
                    </a:cubicBezTo>
                    <a:cubicBezTo>
                      <a:pt x="132824" y="-10232"/>
                      <a:pt x="70440" y="1357"/>
                      <a:pt x="36169" y="21246"/>
                    </a:cubicBezTo>
                    <a:cubicBezTo>
                      <a:pt x="1860" y="41174"/>
                      <a:pt x="-17456" y="77128"/>
                      <a:pt x="21749" y="99771"/>
                    </a:cubicBezTo>
                    <a:cubicBezTo>
                      <a:pt x="46458" y="114038"/>
                      <a:pt x="82182" y="116983"/>
                      <a:pt x="112705" y="108148"/>
                    </a:cubicBezTo>
                    <a:cubicBezTo>
                      <a:pt x="142004" y="100039"/>
                      <a:pt x="166559" y="87264"/>
                      <a:pt x="196699" y="78122"/>
                    </a:cubicBezTo>
                    <a:cubicBezTo>
                      <a:pt x="214485" y="72691"/>
                      <a:pt x="231926" y="71964"/>
                      <a:pt x="246882" y="80570"/>
                    </a:cubicBezTo>
                    <a:cubicBezTo>
                      <a:pt x="267765" y="92619"/>
                      <a:pt x="252581" y="116754"/>
                      <a:pt x="227184" y="131518"/>
                    </a:cubicBezTo>
                    <a:cubicBezTo>
                      <a:pt x="208939" y="142113"/>
                      <a:pt x="163155" y="156341"/>
                      <a:pt x="139708" y="142839"/>
                    </a:cubicBezTo>
                    <a:cubicBezTo>
                      <a:pt x="131600" y="138173"/>
                      <a:pt x="118442" y="137905"/>
                      <a:pt x="110372" y="142610"/>
                    </a:cubicBezTo>
                    <a:cubicBezTo>
                      <a:pt x="102301" y="147276"/>
                      <a:pt x="102378" y="155155"/>
                      <a:pt x="110487" y="159860"/>
                    </a:cubicBezTo>
                    <a:cubicBezTo>
                      <a:pt x="153516" y="184684"/>
                      <a:pt x="217545" y="170684"/>
                      <a:pt x="256138" y="148271"/>
                    </a:cubicBezTo>
                    <a:cubicBezTo>
                      <a:pt x="293392" y="126622"/>
                      <a:pt x="319937" y="88985"/>
                      <a:pt x="276065" y="63664"/>
                    </a:cubicBezTo>
                    <a:cubicBezTo>
                      <a:pt x="248373" y="47676"/>
                      <a:pt x="210966" y="46185"/>
                      <a:pt x="177039" y="56512"/>
                    </a:cubicBezTo>
                    <a:cubicBezTo>
                      <a:pt x="141391" y="67336"/>
                      <a:pt x="115574" y="80417"/>
                      <a:pt x="94345" y="86269"/>
                    </a:cubicBezTo>
                    <a:cubicBezTo>
                      <a:pt x="79505" y="90477"/>
                      <a:pt x="63364" y="89941"/>
                      <a:pt x="51010" y="82827"/>
                    </a:cubicBezTo>
                    <a:cubicBezTo>
                      <a:pt x="29705" y="70511"/>
                      <a:pt x="48256" y="47906"/>
                      <a:pt x="65200" y="38038"/>
                    </a:cubicBezTo>
                    <a:close/>
                  </a:path>
                </a:pathLst>
              </a:custGeom>
              <a:solidFill>
                <a:srgbClr val="FFFFFF"/>
              </a:solidFill>
              <a:ln w="3820" cap="flat">
                <a:noFill/>
                <a:prstDash val="solid"/>
                <a:miter/>
              </a:ln>
            </p:spPr>
            <p:txBody>
              <a:bodyPr rtlCol="0" anchor="ctr"/>
              <a:lstStyle/>
              <a:p>
                <a:endParaRPr lang="en-GB"/>
              </a:p>
            </p:txBody>
          </p:sp>
          <p:sp>
            <p:nvSpPr>
              <p:cNvPr id="690" name="Free-form: Shape 689">
                <a:extLst>
                  <a:ext uri="{FF2B5EF4-FFF2-40B4-BE49-F238E27FC236}">
                    <a16:creationId xmlns:a16="http://schemas.microsoft.com/office/drawing/2014/main" id="{0A114069-42E0-CF6B-0C79-FA3C0E8AAC1C}"/>
                  </a:ext>
                </a:extLst>
              </p:cNvPr>
              <p:cNvSpPr/>
              <p:nvPr/>
            </p:nvSpPr>
            <p:spPr>
              <a:xfrm>
                <a:off x="4588234" y="5951015"/>
                <a:ext cx="382836" cy="196169"/>
              </a:xfrm>
              <a:custGeom>
                <a:avLst/>
                <a:gdLst>
                  <a:gd name="connsiteX0" fmla="*/ 272255 w 382836"/>
                  <a:gd name="connsiteY0" fmla="*/ 157577 h 196169"/>
                  <a:gd name="connsiteX1" fmla="*/ 156208 w 382836"/>
                  <a:gd name="connsiteY1" fmla="*/ 156851 h 196169"/>
                  <a:gd name="connsiteX2" fmla="*/ 36872 w 382836"/>
                  <a:gd name="connsiteY2" fmla="*/ 87965 h 196169"/>
                  <a:gd name="connsiteX3" fmla="*/ 6349 w 382836"/>
                  <a:gd name="connsiteY3" fmla="*/ 87965 h 196169"/>
                  <a:gd name="connsiteX4" fmla="*/ 6387 w 382836"/>
                  <a:gd name="connsiteY4" fmla="*/ 105674 h 196169"/>
                  <a:gd name="connsiteX5" fmla="*/ 125724 w 382836"/>
                  <a:gd name="connsiteY5" fmla="*/ 174560 h 196169"/>
                  <a:gd name="connsiteX6" fmla="*/ 302892 w 382836"/>
                  <a:gd name="connsiteY6" fmla="*/ 175286 h 196169"/>
                  <a:gd name="connsiteX7" fmla="*/ 338272 w 382836"/>
                  <a:gd name="connsiteY7" fmla="*/ 128546 h 196169"/>
                  <a:gd name="connsiteX8" fmla="*/ 346381 w 382836"/>
                  <a:gd name="connsiteY8" fmla="*/ 133213 h 196169"/>
                  <a:gd name="connsiteX9" fmla="*/ 376559 w 382836"/>
                  <a:gd name="connsiteY9" fmla="*/ 132983 h 196169"/>
                  <a:gd name="connsiteX10" fmla="*/ 376406 w 382836"/>
                  <a:gd name="connsiteY10" fmla="*/ 115771 h 196169"/>
                  <a:gd name="connsiteX11" fmla="*/ 182485 w 382836"/>
                  <a:gd name="connsiteY11" fmla="*/ 3817 h 196169"/>
                  <a:gd name="connsiteX12" fmla="*/ 152383 w 382836"/>
                  <a:gd name="connsiteY12" fmla="*/ 3588 h 196169"/>
                  <a:gd name="connsiteX13" fmla="*/ 152421 w 382836"/>
                  <a:gd name="connsiteY13" fmla="*/ 21297 h 196169"/>
                  <a:gd name="connsiteX14" fmla="*/ 266211 w 382836"/>
                  <a:gd name="connsiteY14" fmla="*/ 87008 h 196169"/>
                  <a:gd name="connsiteX15" fmla="*/ 272178 w 382836"/>
                  <a:gd name="connsiteY15" fmla="*/ 157654 h 19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2836" h="196169">
                    <a:moveTo>
                      <a:pt x="272255" y="157577"/>
                    </a:moveTo>
                    <a:cubicBezTo>
                      <a:pt x="240891" y="175822"/>
                      <a:pt x="189025" y="175784"/>
                      <a:pt x="156208" y="156851"/>
                    </a:cubicBezTo>
                    <a:lnTo>
                      <a:pt x="36872" y="87965"/>
                    </a:lnTo>
                    <a:cubicBezTo>
                      <a:pt x="28381" y="83069"/>
                      <a:pt x="14802" y="83069"/>
                      <a:pt x="6349" y="87965"/>
                    </a:cubicBezTo>
                    <a:cubicBezTo>
                      <a:pt x="-2142" y="92899"/>
                      <a:pt x="-2104" y="100778"/>
                      <a:pt x="6387" y="105674"/>
                    </a:cubicBezTo>
                    <a:lnTo>
                      <a:pt x="125724" y="174560"/>
                    </a:lnTo>
                    <a:cubicBezTo>
                      <a:pt x="174759" y="202864"/>
                      <a:pt x="254201" y="203629"/>
                      <a:pt x="302892" y="175286"/>
                    </a:cubicBezTo>
                    <a:cubicBezTo>
                      <a:pt x="325306" y="162282"/>
                      <a:pt x="337086" y="145529"/>
                      <a:pt x="338272" y="128546"/>
                    </a:cubicBezTo>
                    <a:lnTo>
                      <a:pt x="346381" y="133213"/>
                    </a:lnTo>
                    <a:cubicBezTo>
                      <a:pt x="354910" y="138147"/>
                      <a:pt x="368068" y="137879"/>
                      <a:pt x="376559" y="132983"/>
                    </a:cubicBezTo>
                    <a:cubicBezTo>
                      <a:pt x="384974" y="128087"/>
                      <a:pt x="384935" y="120706"/>
                      <a:pt x="376406" y="115771"/>
                    </a:cubicBezTo>
                    <a:lnTo>
                      <a:pt x="182485" y="3817"/>
                    </a:lnTo>
                    <a:cubicBezTo>
                      <a:pt x="173955" y="-1117"/>
                      <a:pt x="160836" y="-1346"/>
                      <a:pt x="152383" y="3588"/>
                    </a:cubicBezTo>
                    <a:cubicBezTo>
                      <a:pt x="143892" y="8522"/>
                      <a:pt x="143892" y="16363"/>
                      <a:pt x="152421" y="21297"/>
                    </a:cubicBezTo>
                    <a:lnTo>
                      <a:pt x="266211" y="87008"/>
                    </a:lnTo>
                    <a:cubicBezTo>
                      <a:pt x="303733" y="108696"/>
                      <a:pt x="313257" y="133748"/>
                      <a:pt x="272178" y="157654"/>
                    </a:cubicBezTo>
                    <a:close/>
                  </a:path>
                </a:pathLst>
              </a:custGeom>
              <a:solidFill>
                <a:srgbClr val="FFFFFF"/>
              </a:solidFill>
              <a:ln w="3820" cap="flat">
                <a:noFill/>
                <a:prstDash val="solid"/>
                <a:miter/>
              </a:ln>
            </p:spPr>
            <p:txBody>
              <a:bodyPr rtlCol="0" anchor="ctr"/>
              <a:lstStyle/>
              <a:p>
                <a:endParaRPr lang="en-GB"/>
              </a:p>
            </p:txBody>
          </p:sp>
          <p:sp>
            <p:nvSpPr>
              <p:cNvPr id="691" name="Free-form: Shape 690">
                <a:extLst>
                  <a:ext uri="{FF2B5EF4-FFF2-40B4-BE49-F238E27FC236}">
                    <a16:creationId xmlns:a16="http://schemas.microsoft.com/office/drawing/2014/main" id="{A52E0C7E-0357-8D18-0CD3-1ADC69EB8441}"/>
                  </a:ext>
                </a:extLst>
              </p:cNvPr>
              <p:cNvSpPr/>
              <p:nvPr/>
            </p:nvSpPr>
            <p:spPr>
              <a:xfrm>
                <a:off x="6066478" y="5151267"/>
                <a:ext cx="208619" cy="179794"/>
              </a:xfrm>
              <a:custGeom>
                <a:avLst/>
                <a:gdLst>
                  <a:gd name="connsiteX0" fmla="*/ 57252 w 208619"/>
                  <a:gd name="connsiteY0" fmla="*/ 34076 h 179794"/>
                  <a:gd name="connsiteX1" fmla="*/ 96265 w 208619"/>
                  <a:gd name="connsiteY1" fmla="*/ 25700 h 179794"/>
                  <a:gd name="connsiteX2" fmla="*/ 119521 w 208619"/>
                  <a:gd name="connsiteY2" fmla="*/ 13652 h 179794"/>
                  <a:gd name="connsiteX3" fmla="*/ 112980 w 208619"/>
                  <a:gd name="connsiteY3" fmla="*/ 3975 h 179794"/>
                  <a:gd name="connsiteX4" fmla="*/ 98636 w 208619"/>
                  <a:gd name="connsiteY4" fmla="*/ 112 h 179794"/>
                  <a:gd name="connsiteX5" fmla="*/ 26959 w 208619"/>
                  <a:gd name="connsiteY5" fmla="*/ 16138 h 179794"/>
                  <a:gd name="connsiteX6" fmla="*/ 27838 w 208619"/>
                  <a:gd name="connsiteY6" fmla="*/ 93171 h 179794"/>
                  <a:gd name="connsiteX7" fmla="*/ 171424 w 208619"/>
                  <a:gd name="connsiteY7" fmla="*/ 176094 h 179794"/>
                  <a:gd name="connsiteX8" fmla="*/ 202061 w 208619"/>
                  <a:gd name="connsiteY8" fmla="*/ 176094 h 179794"/>
                  <a:gd name="connsiteX9" fmla="*/ 202405 w 208619"/>
                  <a:gd name="connsiteY9" fmla="*/ 158117 h 179794"/>
                  <a:gd name="connsiteX10" fmla="*/ 58782 w 208619"/>
                  <a:gd name="connsiteY10" fmla="*/ 75194 h 179794"/>
                  <a:gd name="connsiteX11" fmla="*/ 57252 w 208619"/>
                  <a:gd name="connsiteY11" fmla="*/ 34076 h 1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619" h="179794">
                    <a:moveTo>
                      <a:pt x="57252" y="34076"/>
                    </a:moveTo>
                    <a:cubicBezTo>
                      <a:pt x="67808" y="27957"/>
                      <a:pt x="82687" y="25203"/>
                      <a:pt x="96265" y="25700"/>
                    </a:cubicBezTo>
                    <a:cubicBezTo>
                      <a:pt x="108161" y="26197"/>
                      <a:pt x="118717" y="20537"/>
                      <a:pt x="119521" y="13652"/>
                    </a:cubicBezTo>
                    <a:cubicBezTo>
                      <a:pt x="119941" y="9980"/>
                      <a:pt x="117340" y="6461"/>
                      <a:pt x="112980" y="3975"/>
                    </a:cubicBezTo>
                    <a:cubicBezTo>
                      <a:pt x="109193" y="1795"/>
                      <a:pt x="104145" y="341"/>
                      <a:pt x="98636" y="112"/>
                    </a:cubicBezTo>
                    <a:cubicBezTo>
                      <a:pt x="73163" y="-883"/>
                      <a:pt x="46465" y="4778"/>
                      <a:pt x="26959" y="16138"/>
                    </a:cubicBezTo>
                    <a:cubicBezTo>
                      <a:pt x="-9416" y="37290"/>
                      <a:pt x="-8842" y="71981"/>
                      <a:pt x="27838" y="93171"/>
                    </a:cubicBezTo>
                    <a:lnTo>
                      <a:pt x="171424" y="176094"/>
                    </a:lnTo>
                    <a:cubicBezTo>
                      <a:pt x="179953" y="181028"/>
                      <a:pt x="193570" y="181028"/>
                      <a:pt x="202061" y="176094"/>
                    </a:cubicBezTo>
                    <a:cubicBezTo>
                      <a:pt x="210552" y="171160"/>
                      <a:pt x="210935" y="163051"/>
                      <a:pt x="202405" y="158117"/>
                    </a:cubicBezTo>
                    <a:lnTo>
                      <a:pt x="58782" y="75194"/>
                    </a:lnTo>
                    <a:cubicBezTo>
                      <a:pt x="39198" y="63872"/>
                      <a:pt x="37745" y="45437"/>
                      <a:pt x="57252" y="34076"/>
                    </a:cubicBezTo>
                    <a:close/>
                  </a:path>
                </a:pathLst>
              </a:custGeom>
              <a:solidFill>
                <a:srgbClr val="FFFFFF"/>
              </a:solidFill>
              <a:ln w="3820" cap="flat">
                <a:noFill/>
                <a:prstDash val="solid"/>
                <a:miter/>
              </a:ln>
            </p:spPr>
            <p:txBody>
              <a:bodyPr rtlCol="0" anchor="ctr"/>
              <a:lstStyle/>
              <a:p>
                <a:endParaRPr lang="en-GB"/>
              </a:p>
            </p:txBody>
          </p:sp>
          <p:grpSp>
            <p:nvGrpSpPr>
              <p:cNvPr id="692" name="Graphic 3">
                <a:extLst>
                  <a:ext uri="{FF2B5EF4-FFF2-40B4-BE49-F238E27FC236}">
                    <a16:creationId xmlns:a16="http://schemas.microsoft.com/office/drawing/2014/main" id="{EEB2040F-2693-D41E-2FD3-D5108DB3028B}"/>
                  </a:ext>
                </a:extLst>
              </p:cNvPr>
              <p:cNvGrpSpPr/>
              <p:nvPr/>
            </p:nvGrpSpPr>
            <p:grpSpPr>
              <a:xfrm>
                <a:off x="5456227" y="5274102"/>
                <a:ext cx="682891" cy="394735"/>
                <a:chOff x="5456227" y="5274102"/>
                <a:chExt cx="682891" cy="394735"/>
              </a:xfrm>
              <a:solidFill>
                <a:srgbClr val="FFFFFF"/>
              </a:solidFill>
            </p:grpSpPr>
            <p:sp>
              <p:nvSpPr>
                <p:cNvPr id="693" name="Free-form: Shape 692">
                  <a:extLst>
                    <a:ext uri="{FF2B5EF4-FFF2-40B4-BE49-F238E27FC236}">
                      <a16:creationId xmlns:a16="http://schemas.microsoft.com/office/drawing/2014/main" id="{35675400-A678-200A-C95B-FD8E63E2D319}"/>
                    </a:ext>
                  </a:extLst>
                </p:cNvPr>
                <p:cNvSpPr/>
                <p:nvPr/>
              </p:nvSpPr>
              <p:spPr>
                <a:xfrm>
                  <a:off x="5838487" y="5274102"/>
                  <a:ext cx="300631" cy="171635"/>
                </a:xfrm>
                <a:custGeom>
                  <a:avLst/>
                  <a:gdLst>
                    <a:gd name="connsiteX0" fmla="*/ 237012 w 300631"/>
                    <a:gd name="connsiteY0" fmla="*/ 25682 h 171635"/>
                    <a:gd name="connsiteX1" fmla="*/ 38615 w 300631"/>
                    <a:gd name="connsiteY1" fmla="*/ 22470 h 171635"/>
                    <a:gd name="connsiteX2" fmla="*/ 50358 w 300631"/>
                    <a:gd name="connsiteY2" fmla="*/ 143068 h 171635"/>
                    <a:gd name="connsiteX3" fmla="*/ 261032 w 300631"/>
                    <a:gd name="connsiteY3" fmla="*/ 148499 h 171635"/>
                    <a:gd name="connsiteX4" fmla="*/ 295073 w 300631"/>
                    <a:gd name="connsiteY4" fmla="*/ 70969 h 171635"/>
                    <a:gd name="connsiteX5" fmla="*/ 289336 w 300631"/>
                    <a:gd name="connsiteY5" fmla="*/ 65499 h 171635"/>
                    <a:gd name="connsiteX6" fmla="*/ 269102 w 300631"/>
                    <a:gd name="connsiteY6" fmla="*/ 62324 h 171635"/>
                    <a:gd name="connsiteX7" fmla="*/ 254300 w 300631"/>
                    <a:gd name="connsiteY7" fmla="*/ 77318 h 171635"/>
                    <a:gd name="connsiteX8" fmla="*/ 231198 w 300631"/>
                    <a:gd name="connsiteY8" fmla="*/ 131249 h 171635"/>
                    <a:gd name="connsiteX9" fmla="*/ 88492 w 300631"/>
                    <a:gd name="connsiteY9" fmla="*/ 129260 h 171635"/>
                    <a:gd name="connsiteX10" fmla="*/ 237088 w 300631"/>
                    <a:gd name="connsiteY10" fmla="*/ 42894 h 171635"/>
                    <a:gd name="connsiteX11" fmla="*/ 236973 w 300631"/>
                    <a:gd name="connsiteY11" fmla="*/ 25644 h 171635"/>
                    <a:gd name="connsiteX12" fmla="*/ 61679 w 300631"/>
                    <a:gd name="connsiteY12" fmla="*/ 111780 h 171635"/>
                    <a:gd name="connsiteX13" fmla="*/ 68067 w 300631"/>
                    <a:gd name="connsiteY13" fmla="*/ 39452 h 171635"/>
                    <a:gd name="connsiteX14" fmla="*/ 191649 w 300631"/>
                    <a:gd name="connsiteY14" fmla="*/ 36277 h 171635"/>
                    <a:gd name="connsiteX15" fmla="*/ 61679 w 300631"/>
                    <a:gd name="connsiteY15" fmla="*/ 111819 h 17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631" h="171635">
                      <a:moveTo>
                        <a:pt x="237012" y="25682"/>
                      </a:moveTo>
                      <a:cubicBezTo>
                        <a:pt x="182431" y="-5835"/>
                        <a:pt x="94497" y="-10004"/>
                        <a:pt x="38615" y="22470"/>
                      </a:cubicBezTo>
                      <a:cubicBezTo>
                        <a:pt x="-10534" y="51041"/>
                        <a:pt x="-19102" y="102945"/>
                        <a:pt x="50358" y="143068"/>
                      </a:cubicBezTo>
                      <a:cubicBezTo>
                        <a:pt x="108305" y="176536"/>
                        <a:pt x="200905" y="183420"/>
                        <a:pt x="261032" y="148499"/>
                      </a:cubicBezTo>
                      <a:cubicBezTo>
                        <a:pt x="297062" y="127577"/>
                        <a:pt x="308766" y="99541"/>
                        <a:pt x="295073" y="70969"/>
                      </a:cubicBezTo>
                      <a:cubicBezTo>
                        <a:pt x="293926" y="68865"/>
                        <a:pt x="291899" y="66991"/>
                        <a:pt x="289336" y="65499"/>
                      </a:cubicBezTo>
                      <a:cubicBezTo>
                        <a:pt x="284096" y="62478"/>
                        <a:pt x="276484" y="61024"/>
                        <a:pt x="269102" y="62324"/>
                      </a:cubicBezTo>
                      <a:cubicBezTo>
                        <a:pt x="258048" y="64275"/>
                        <a:pt x="251278" y="70701"/>
                        <a:pt x="254300" y="77318"/>
                      </a:cubicBezTo>
                      <a:cubicBezTo>
                        <a:pt x="263786" y="97514"/>
                        <a:pt x="256672" y="116446"/>
                        <a:pt x="231198" y="131249"/>
                      </a:cubicBezTo>
                      <a:cubicBezTo>
                        <a:pt x="191381" y="154389"/>
                        <a:pt x="127658" y="149417"/>
                        <a:pt x="88492" y="129260"/>
                      </a:cubicBezTo>
                      <a:lnTo>
                        <a:pt x="237088" y="42894"/>
                      </a:lnTo>
                      <a:cubicBezTo>
                        <a:pt x="245159" y="38228"/>
                        <a:pt x="245120" y="30349"/>
                        <a:pt x="236973" y="25644"/>
                      </a:cubicBezTo>
                      <a:close/>
                      <a:moveTo>
                        <a:pt x="61679" y="111780"/>
                      </a:moveTo>
                      <a:cubicBezTo>
                        <a:pt x="36894" y="93574"/>
                        <a:pt x="33337" y="59647"/>
                        <a:pt x="68067" y="39452"/>
                      </a:cubicBezTo>
                      <a:cubicBezTo>
                        <a:pt x="103179" y="19065"/>
                        <a:pt x="154624" y="19754"/>
                        <a:pt x="191649" y="36277"/>
                      </a:cubicBezTo>
                      <a:lnTo>
                        <a:pt x="61679" y="111819"/>
                      </a:lnTo>
                      <a:close/>
                    </a:path>
                  </a:pathLst>
                </a:custGeom>
                <a:solidFill>
                  <a:srgbClr val="FFFFFF"/>
                </a:solidFill>
                <a:ln w="3820" cap="flat">
                  <a:noFill/>
                  <a:prstDash val="solid"/>
                  <a:miter/>
                </a:ln>
              </p:spPr>
              <p:txBody>
                <a:bodyPr rtlCol="0" anchor="ctr"/>
                <a:lstStyle/>
                <a:p>
                  <a:endParaRPr lang="en-GB"/>
                </a:p>
              </p:txBody>
            </p:sp>
            <p:sp>
              <p:nvSpPr>
                <p:cNvPr id="694" name="Free-form: Shape 693">
                  <a:extLst>
                    <a:ext uri="{FF2B5EF4-FFF2-40B4-BE49-F238E27FC236}">
                      <a16:creationId xmlns:a16="http://schemas.microsoft.com/office/drawing/2014/main" id="{8B1C4CA3-2C1B-B664-905A-05134C1CCC17}"/>
                    </a:ext>
                  </a:extLst>
                </p:cNvPr>
                <p:cNvSpPr/>
                <p:nvPr/>
              </p:nvSpPr>
              <p:spPr>
                <a:xfrm>
                  <a:off x="5456227" y="5411704"/>
                  <a:ext cx="477282" cy="257132"/>
                </a:xfrm>
                <a:custGeom>
                  <a:avLst/>
                  <a:gdLst>
                    <a:gd name="connsiteX0" fmla="*/ 66042 w 477282"/>
                    <a:gd name="connsiteY0" fmla="*/ 88121 h 257132"/>
                    <a:gd name="connsiteX1" fmla="*/ 36054 w 477282"/>
                    <a:gd name="connsiteY1" fmla="*/ 124266 h 257132"/>
                    <a:gd name="connsiteX2" fmla="*/ 5876 w 477282"/>
                    <a:gd name="connsiteY2" fmla="*/ 124495 h 257132"/>
                    <a:gd name="connsiteX3" fmla="*/ 6871 w 477282"/>
                    <a:gd name="connsiteY3" fmla="*/ 142205 h 257132"/>
                    <a:gd name="connsiteX4" fmla="*/ 199491 w 477282"/>
                    <a:gd name="connsiteY4" fmla="*/ 253432 h 257132"/>
                    <a:gd name="connsiteX5" fmla="*/ 229211 w 477282"/>
                    <a:gd name="connsiteY5" fmla="*/ 253432 h 257132"/>
                    <a:gd name="connsiteX6" fmla="*/ 229555 w 477282"/>
                    <a:gd name="connsiteY6" fmla="*/ 235952 h 257132"/>
                    <a:gd name="connsiteX7" fmla="*/ 100810 w 477282"/>
                    <a:gd name="connsiteY7" fmla="*/ 161635 h 257132"/>
                    <a:gd name="connsiteX8" fmla="*/ 96679 w 477282"/>
                    <a:gd name="connsiteY8" fmla="*/ 105792 h 257132"/>
                    <a:gd name="connsiteX9" fmla="*/ 187558 w 477282"/>
                    <a:gd name="connsiteY9" fmla="*/ 105792 h 257132"/>
                    <a:gd name="connsiteX10" fmla="*/ 320090 w 477282"/>
                    <a:gd name="connsiteY10" fmla="*/ 182328 h 257132"/>
                    <a:gd name="connsiteX11" fmla="*/ 349847 w 477282"/>
                    <a:gd name="connsiteY11" fmla="*/ 182328 h 257132"/>
                    <a:gd name="connsiteX12" fmla="*/ 350191 w 477282"/>
                    <a:gd name="connsiteY12" fmla="*/ 164848 h 257132"/>
                    <a:gd name="connsiteX13" fmla="*/ 219381 w 477282"/>
                    <a:gd name="connsiteY13" fmla="*/ 89306 h 257132"/>
                    <a:gd name="connsiteX14" fmla="*/ 217354 w 477282"/>
                    <a:gd name="connsiteY14" fmla="*/ 35682 h 257132"/>
                    <a:gd name="connsiteX15" fmla="*/ 308233 w 477282"/>
                    <a:gd name="connsiteY15" fmla="*/ 35682 h 257132"/>
                    <a:gd name="connsiteX16" fmla="*/ 440764 w 477282"/>
                    <a:gd name="connsiteY16" fmla="*/ 112217 h 257132"/>
                    <a:gd name="connsiteX17" fmla="*/ 470943 w 477282"/>
                    <a:gd name="connsiteY17" fmla="*/ 111988 h 257132"/>
                    <a:gd name="connsiteX18" fmla="*/ 470828 w 477282"/>
                    <a:gd name="connsiteY18" fmla="*/ 94738 h 257132"/>
                    <a:gd name="connsiteX19" fmla="*/ 338296 w 477282"/>
                    <a:gd name="connsiteY19" fmla="*/ 18202 h 257132"/>
                    <a:gd name="connsiteX20" fmla="*/ 186640 w 477282"/>
                    <a:gd name="connsiteY20" fmla="*/ 17972 h 257132"/>
                    <a:gd name="connsiteX21" fmla="*/ 157188 w 477282"/>
                    <a:gd name="connsiteY21" fmla="*/ 70603 h 257132"/>
                    <a:gd name="connsiteX22" fmla="*/ 65965 w 477282"/>
                    <a:gd name="connsiteY22" fmla="*/ 88083 h 25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7282" h="257132">
                      <a:moveTo>
                        <a:pt x="66042" y="88121"/>
                      </a:moveTo>
                      <a:cubicBezTo>
                        <a:pt x="48715" y="98180"/>
                        <a:pt x="38961" y="111261"/>
                        <a:pt x="36054" y="124266"/>
                      </a:cubicBezTo>
                      <a:cubicBezTo>
                        <a:pt x="27525" y="119829"/>
                        <a:pt x="13908" y="119829"/>
                        <a:pt x="5876" y="124495"/>
                      </a:cubicBezTo>
                      <a:cubicBezTo>
                        <a:pt x="-2538" y="129391"/>
                        <a:pt x="-1659" y="137270"/>
                        <a:pt x="6871" y="142205"/>
                      </a:cubicBezTo>
                      <a:lnTo>
                        <a:pt x="199491" y="253432"/>
                      </a:lnTo>
                      <a:cubicBezTo>
                        <a:pt x="208021" y="258366"/>
                        <a:pt x="220758" y="258366"/>
                        <a:pt x="229211" y="253432"/>
                      </a:cubicBezTo>
                      <a:cubicBezTo>
                        <a:pt x="237702" y="248498"/>
                        <a:pt x="238084" y="240886"/>
                        <a:pt x="229555" y="235952"/>
                      </a:cubicBezTo>
                      <a:lnTo>
                        <a:pt x="100810" y="161635"/>
                      </a:lnTo>
                      <a:cubicBezTo>
                        <a:pt x="72735" y="145417"/>
                        <a:pt x="59042" y="127670"/>
                        <a:pt x="96679" y="105792"/>
                      </a:cubicBezTo>
                      <a:cubicBezTo>
                        <a:pt x="121655" y="91295"/>
                        <a:pt x="162428" y="91295"/>
                        <a:pt x="187558" y="105792"/>
                      </a:cubicBezTo>
                      <a:lnTo>
                        <a:pt x="320090" y="182328"/>
                      </a:lnTo>
                      <a:cubicBezTo>
                        <a:pt x="328619" y="187261"/>
                        <a:pt x="341356" y="187261"/>
                        <a:pt x="349847" y="182328"/>
                      </a:cubicBezTo>
                      <a:cubicBezTo>
                        <a:pt x="358338" y="177393"/>
                        <a:pt x="358721" y="169782"/>
                        <a:pt x="350191" y="164848"/>
                      </a:cubicBezTo>
                      <a:lnTo>
                        <a:pt x="219381" y="89306"/>
                      </a:lnTo>
                      <a:cubicBezTo>
                        <a:pt x="191230" y="73051"/>
                        <a:pt x="187711" y="52893"/>
                        <a:pt x="217354" y="35682"/>
                      </a:cubicBezTo>
                      <a:cubicBezTo>
                        <a:pt x="242330" y="21186"/>
                        <a:pt x="283103" y="21186"/>
                        <a:pt x="308233" y="35682"/>
                      </a:cubicBezTo>
                      <a:lnTo>
                        <a:pt x="440764" y="112217"/>
                      </a:lnTo>
                      <a:cubicBezTo>
                        <a:pt x="449294" y="117152"/>
                        <a:pt x="462452" y="116884"/>
                        <a:pt x="470943" y="111988"/>
                      </a:cubicBezTo>
                      <a:cubicBezTo>
                        <a:pt x="479434" y="107054"/>
                        <a:pt x="479396" y="99672"/>
                        <a:pt x="470828" y="94738"/>
                      </a:cubicBezTo>
                      <a:lnTo>
                        <a:pt x="338296" y="18202"/>
                      </a:lnTo>
                      <a:cubicBezTo>
                        <a:pt x="296529" y="-5933"/>
                        <a:pt x="228140" y="-6124"/>
                        <a:pt x="186640" y="17972"/>
                      </a:cubicBezTo>
                      <a:cubicBezTo>
                        <a:pt x="162084" y="32240"/>
                        <a:pt x="152407" y="52167"/>
                        <a:pt x="157188" y="70603"/>
                      </a:cubicBezTo>
                      <a:cubicBezTo>
                        <a:pt x="125327" y="67925"/>
                        <a:pt x="90521" y="73816"/>
                        <a:pt x="65965" y="88083"/>
                      </a:cubicBezTo>
                      <a:close/>
                    </a:path>
                  </a:pathLst>
                </a:custGeom>
                <a:solidFill>
                  <a:srgbClr val="FFFFFF"/>
                </a:solidFill>
                <a:ln w="3820" cap="flat">
                  <a:noFill/>
                  <a:prstDash val="solid"/>
                  <a:miter/>
                </a:ln>
              </p:spPr>
              <p:txBody>
                <a:bodyPr rtlCol="0" anchor="ctr"/>
                <a:lstStyle/>
                <a:p>
                  <a:endParaRPr lang="en-GB"/>
                </a:p>
              </p:txBody>
            </p:sp>
          </p:grpSp>
          <p:sp>
            <p:nvSpPr>
              <p:cNvPr id="695" name="Free-form: Shape 694">
                <a:extLst>
                  <a:ext uri="{FF2B5EF4-FFF2-40B4-BE49-F238E27FC236}">
                    <a16:creationId xmlns:a16="http://schemas.microsoft.com/office/drawing/2014/main" id="{10177265-4BE2-163B-7476-E21CA8983F98}"/>
                  </a:ext>
                </a:extLst>
              </p:cNvPr>
              <p:cNvSpPr/>
              <p:nvPr/>
            </p:nvSpPr>
            <p:spPr>
              <a:xfrm>
                <a:off x="5256788" y="5612606"/>
                <a:ext cx="298046" cy="171961"/>
              </a:xfrm>
              <a:custGeom>
                <a:avLst/>
                <a:gdLst>
                  <a:gd name="connsiteX0" fmla="*/ 258481 w 298046"/>
                  <a:gd name="connsiteY0" fmla="*/ 149490 h 171961"/>
                  <a:gd name="connsiteX1" fmla="*/ 246777 w 298046"/>
                  <a:gd name="connsiteY1" fmla="*/ 28433 h 171961"/>
                  <a:gd name="connsiteX2" fmla="*/ 37709 w 298046"/>
                  <a:gd name="connsiteY2" fmla="*/ 22008 h 171961"/>
                  <a:gd name="connsiteX3" fmla="*/ 49490 w 298046"/>
                  <a:gd name="connsiteY3" fmla="*/ 143103 h 171961"/>
                  <a:gd name="connsiteX4" fmla="*/ 258519 w 298046"/>
                  <a:gd name="connsiteY4" fmla="*/ 149490 h 171961"/>
                  <a:gd name="connsiteX5" fmla="*/ 67543 w 298046"/>
                  <a:gd name="connsiteY5" fmla="*/ 39296 h 171961"/>
                  <a:gd name="connsiteX6" fmla="*/ 216293 w 298046"/>
                  <a:gd name="connsiteY6" fmla="*/ 46181 h 171961"/>
                  <a:gd name="connsiteX7" fmla="*/ 228647 w 298046"/>
                  <a:gd name="connsiteY7" fmla="*/ 132317 h 171961"/>
                  <a:gd name="connsiteX8" fmla="*/ 80318 w 298046"/>
                  <a:gd name="connsiteY8" fmla="*/ 125203 h 171961"/>
                  <a:gd name="connsiteX9" fmla="*/ 67543 w 298046"/>
                  <a:gd name="connsiteY9" fmla="*/ 39334 h 17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046" h="171961">
                    <a:moveTo>
                      <a:pt x="258481" y="149490"/>
                    </a:moveTo>
                    <a:cubicBezTo>
                      <a:pt x="314400" y="116979"/>
                      <a:pt x="311532" y="65840"/>
                      <a:pt x="246777" y="28433"/>
                    </a:cubicBezTo>
                    <a:cubicBezTo>
                      <a:pt x="190934" y="-3810"/>
                      <a:pt x="96536" y="-12187"/>
                      <a:pt x="37709" y="22008"/>
                    </a:cubicBezTo>
                    <a:cubicBezTo>
                      <a:pt x="-21156" y="56202"/>
                      <a:pt x="-6392" y="110859"/>
                      <a:pt x="49490" y="143103"/>
                    </a:cubicBezTo>
                    <a:cubicBezTo>
                      <a:pt x="109158" y="177565"/>
                      <a:pt x="200916" y="182958"/>
                      <a:pt x="258519" y="149490"/>
                    </a:cubicBezTo>
                    <a:close/>
                    <a:moveTo>
                      <a:pt x="67543" y="39296"/>
                    </a:moveTo>
                    <a:cubicBezTo>
                      <a:pt x="109923" y="14664"/>
                      <a:pt x="177088" y="23538"/>
                      <a:pt x="216293" y="46181"/>
                    </a:cubicBezTo>
                    <a:cubicBezTo>
                      <a:pt x="255498" y="68824"/>
                      <a:pt x="271027" y="107685"/>
                      <a:pt x="228647" y="132317"/>
                    </a:cubicBezTo>
                    <a:cubicBezTo>
                      <a:pt x="186267" y="156949"/>
                      <a:pt x="119523" y="147808"/>
                      <a:pt x="80318" y="125203"/>
                    </a:cubicBezTo>
                    <a:cubicBezTo>
                      <a:pt x="41113" y="102559"/>
                      <a:pt x="25163" y="63928"/>
                      <a:pt x="67543" y="39334"/>
                    </a:cubicBezTo>
                    <a:close/>
                  </a:path>
                </a:pathLst>
              </a:custGeom>
              <a:solidFill>
                <a:srgbClr val="FFFFFF"/>
              </a:solidFill>
              <a:ln w="3820" cap="flat">
                <a:noFill/>
                <a:prstDash val="solid"/>
                <a:miter/>
              </a:ln>
            </p:spPr>
            <p:txBody>
              <a:bodyPr rtlCol="0" anchor="ctr"/>
              <a:lstStyle/>
              <a:p>
                <a:endParaRPr lang="en-GB"/>
              </a:p>
            </p:txBody>
          </p:sp>
          <p:sp>
            <p:nvSpPr>
              <p:cNvPr id="696" name="Free-form: Shape 695">
                <a:extLst>
                  <a:ext uri="{FF2B5EF4-FFF2-40B4-BE49-F238E27FC236}">
                    <a16:creationId xmlns:a16="http://schemas.microsoft.com/office/drawing/2014/main" id="{A288B028-CB23-BAD2-35F8-E7E7A10B8B01}"/>
                  </a:ext>
                </a:extLst>
              </p:cNvPr>
              <p:cNvSpPr/>
              <p:nvPr/>
            </p:nvSpPr>
            <p:spPr>
              <a:xfrm>
                <a:off x="5004849" y="5712851"/>
                <a:ext cx="351579" cy="166646"/>
              </a:xfrm>
              <a:custGeom>
                <a:avLst/>
                <a:gdLst>
                  <a:gd name="connsiteX0" fmla="*/ 170771 w 351579"/>
                  <a:gd name="connsiteY0" fmla="*/ 12106 h 166646"/>
                  <a:gd name="connsiteX1" fmla="*/ 141052 w 351579"/>
                  <a:gd name="connsiteY1" fmla="*/ 12106 h 166646"/>
                  <a:gd name="connsiteX2" fmla="*/ 96607 w 351579"/>
                  <a:gd name="connsiteY2" fmla="*/ 37924 h 166646"/>
                  <a:gd name="connsiteX3" fmla="*/ 36939 w 351579"/>
                  <a:gd name="connsiteY3" fmla="*/ 3461 h 166646"/>
                  <a:gd name="connsiteX4" fmla="*/ 6340 w 351579"/>
                  <a:gd name="connsiteY4" fmla="*/ 3959 h 166646"/>
                  <a:gd name="connsiteX5" fmla="*/ 6455 w 351579"/>
                  <a:gd name="connsiteY5" fmla="*/ 21209 h 166646"/>
                  <a:gd name="connsiteX6" fmla="*/ 66123 w 351579"/>
                  <a:gd name="connsiteY6" fmla="*/ 55671 h 166646"/>
                  <a:gd name="connsiteX7" fmla="*/ 25044 w 351579"/>
                  <a:gd name="connsiteY7" fmla="*/ 79538 h 166646"/>
                  <a:gd name="connsiteX8" fmla="*/ 25158 w 351579"/>
                  <a:gd name="connsiteY8" fmla="*/ 96712 h 166646"/>
                  <a:gd name="connsiteX9" fmla="*/ 54878 w 351579"/>
                  <a:gd name="connsiteY9" fmla="*/ 96712 h 166646"/>
                  <a:gd name="connsiteX10" fmla="*/ 95957 w 351579"/>
                  <a:gd name="connsiteY10" fmla="*/ 72845 h 166646"/>
                  <a:gd name="connsiteX11" fmla="*/ 237018 w 351579"/>
                  <a:gd name="connsiteY11" fmla="*/ 154314 h 166646"/>
                  <a:gd name="connsiteX12" fmla="*/ 331760 w 351579"/>
                  <a:gd name="connsiteY12" fmla="*/ 154544 h 166646"/>
                  <a:gd name="connsiteX13" fmla="*/ 351191 w 351579"/>
                  <a:gd name="connsiteY13" fmla="*/ 122530 h 166646"/>
                  <a:gd name="connsiteX14" fmla="*/ 345109 w 351579"/>
                  <a:gd name="connsiteY14" fmla="*/ 115416 h 166646"/>
                  <a:gd name="connsiteX15" fmla="*/ 327285 w 351579"/>
                  <a:gd name="connsiteY15" fmla="*/ 111706 h 166646"/>
                  <a:gd name="connsiteX16" fmla="*/ 308237 w 351579"/>
                  <a:gd name="connsiteY16" fmla="*/ 125245 h 166646"/>
                  <a:gd name="connsiteX17" fmla="*/ 301888 w 351579"/>
                  <a:gd name="connsiteY17" fmla="*/ 137294 h 166646"/>
                  <a:gd name="connsiteX18" fmla="*/ 267082 w 351579"/>
                  <a:gd name="connsiteY18" fmla="*/ 136797 h 166646"/>
                  <a:gd name="connsiteX19" fmla="*/ 126020 w 351579"/>
                  <a:gd name="connsiteY19" fmla="*/ 55326 h 166646"/>
                  <a:gd name="connsiteX20" fmla="*/ 170886 w 351579"/>
                  <a:gd name="connsiteY20" fmla="*/ 29241 h 166646"/>
                  <a:gd name="connsiteX21" fmla="*/ 170771 w 351579"/>
                  <a:gd name="connsiteY21" fmla="*/ 11991 h 16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579" h="166646">
                    <a:moveTo>
                      <a:pt x="170771" y="12106"/>
                    </a:moveTo>
                    <a:cubicBezTo>
                      <a:pt x="162701" y="7439"/>
                      <a:pt x="149123" y="7439"/>
                      <a:pt x="141052" y="12106"/>
                    </a:cubicBezTo>
                    <a:lnTo>
                      <a:pt x="96607" y="37924"/>
                    </a:lnTo>
                    <a:lnTo>
                      <a:pt x="36939" y="3461"/>
                    </a:lnTo>
                    <a:cubicBezTo>
                      <a:pt x="28410" y="-1473"/>
                      <a:pt x="14793" y="-976"/>
                      <a:pt x="6340" y="3959"/>
                    </a:cubicBezTo>
                    <a:cubicBezTo>
                      <a:pt x="-2151" y="8893"/>
                      <a:pt x="-2113" y="16275"/>
                      <a:pt x="6455" y="21209"/>
                    </a:cubicBezTo>
                    <a:lnTo>
                      <a:pt x="66123" y="55671"/>
                    </a:lnTo>
                    <a:lnTo>
                      <a:pt x="25044" y="79538"/>
                    </a:lnTo>
                    <a:cubicBezTo>
                      <a:pt x="17050" y="84204"/>
                      <a:pt x="17088" y="92084"/>
                      <a:pt x="25158" y="96712"/>
                    </a:cubicBezTo>
                    <a:cubicBezTo>
                      <a:pt x="33267" y="101378"/>
                      <a:pt x="46845" y="101378"/>
                      <a:pt x="54878" y="96712"/>
                    </a:cubicBezTo>
                    <a:lnTo>
                      <a:pt x="95957" y="72845"/>
                    </a:lnTo>
                    <a:lnTo>
                      <a:pt x="237018" y="154314"/>
                    </a:lnTo>
                    <a:cubicBezTo>
                      <a:pt x="268153" y="172291"/>
                      <a:pt x="306784" y="169079"/>
                      <a:pt x="331760" y="154544"/>
                    </a:cubicBezTo>
                    <a:cubicBezTo>
                      <a:pt x="346601" y="145938"/>
                      <a:pt x="353332" y="133622"/>
                      <a:pt x="351191" y="122530"/>
                    </a:cubicBezTo>
                    <a:cubicBezTo>
                      <a:pt x="350655" y="119776"/>
                      <a:pt x="348398" y="117290"/>
                      <a:pt x="345109" y="115416"/>
                    </a:cubicBezTo>
                    <a:cubicBezTo>
                      <a:pt x="340519" y="112776"/>
                      <a:pt x="333979" y="111284"/>
                      <a:pt x="327285" y="111706"/>
                    </a:cubicBezTo>
                    <a:cubicBezTo>
                      <a:pt x="315849" y="112432"/>
                      <a:pt x="306937" y="118628"/>
                      <a:pt x="308237" y="125245"/>
                    </a:cubicBezTo>
                    <a:cubicBezTo>
                      <a:pt x="308696" y="129414"/>
                      <a:pt x="307396" y="134081"/>
                      <a:pt x="301888" y="137294"/>
                    </a:cubicBezTo>
                    <a:cubicBezTo>
                      <a:pt x="292173" y="142955"/>
                      <a:pt x="276912" y="142457"/>
                      <a:pt x="267082" y="136797"/>
                    </a:cubicBezTo>
                    <a:lnTo>
                      <a:pt x="126020" y="55326"/>
                    </a:lnTo>
                    <a:lnTo>
                      <a:pt x="170886" y="29241"/>
                    </a:lnTo>
                    <a:cubicBezTo>
                      <a:pt x="178957" y="24575"/>
                      <a:pt x="178880" y="16695"/>
                      <a:pt x="170771" y="11991"/>
                    </a:cubicBezTo>
                    <a:close/>
                  </a:path>
                </a:pathLst>
              </a:custGeom>
              <a:solidFill>
                <a:srgbClr val="FFFFFF"/>
              </a:solidFill>
              <a:ln w="3820" cap="flat">
                <a:noFill/>
                <a:prstDash val="solid"/>
                <a:miter/>
              </a:ln>
            </p:spPr>
            <p:txBody>
              <a:bodyPr rtlCol="0" anchor="ctr"/>
              <a:lstStyle/>
              <a:p>
                <a:endParaRPr lang="en-GB"/>
              </a:p>
            </p:txBody>
          </p:sp>
          <p:sp>
            <p:nvSpPr>
              <p:cNvPr id="697" name="Free-form: Shape 696">
                <a:extLst>
                  <a:ext uri="{FF2B5EF4-FFF2-40B4-BE49-F238E27FC236}">
                    <a16:creationId xmlns:a16="http://schemas.microsoft.com/office/drawing/2014/main" id="{FE95A2C5-4E97-437B-6CF5-F3D822F16B0F}"/>
                  </a:ext>
                </a:extLst>
              </p:cNvPr>
              <p:cNvSpPr/>
              <p:nvPr/>
            </p:nvSpPr>
            <p:spPr>
              <a:xfrm>
                <a:off x="5796232" y="5808743"/>
                <a:ext cx="236685" cy="136746"/>
              </a:xfrm>
              <a:custGeom>
                <a:avLst/>
                <a:gdLst>
                  <a:gd name="connsiteX0" fmla="*/ 198867 w 236685"/>
                  <a:gd name="connsiteY0" fmla="*/ 133046 h 136746"/>
                  <a:gd name="connsiteX1" fmla="*/ 230346 w 236685"/>
                  <a:gd name="connsiteY1" fmla="*/ 133046 h 136746"/>
                  <a:gd name="connsiteX2" fmla="*/ 230231 w 236685"/>
                  <a:gd name="connsiteY2" fmla="*/ 114801 h 136746"/>
                  <a:gd name="connsiteX3" fmla="*/ 37611 w 236685"/>
                  <a:gd name="connsiteY3" fmla="*/ 3574 h 136746"/>
                  <a:gd name="connsiteX4" fmla="*/ 6553 w 236685"/>
                  <a:gd name="connsiteY4" fmla="*/ 3804 h 136746"/>
                  <a:gd name="connsiteX5" fmla="*/ 6247 w 236685"/>
                  <a:gd name="connsiteY5" fmla="*/ 21780 h 136746"/>
                  <a:gd name="connsiteX6" fmla="*/ 198867 w 236685"/>
                  <a:gd name="connsiteY6" fmla="*/ 133007 h 13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685" h="136746">
                    <a:moveTo>
                      <a:pt x="198867" y="133046"/>
                    </a:moveTo>
                    <a:cubicBezTo>
                      <a:pt x="207397" y="137980"/>
                      <a:pt x="221855" y="137980"/>
                      <a:pt x="230346" y="133046"/>
                    </a:cubicBezTo>
                    <a:cubicBezTo>
                      <a:pt x="238837" y="128112"/>
                      <a:pt x="238799" y="119735"/>
                      <a:pt x="230231" y="114801"/>
                    </a:cubicBezTo>
                    <a:lnTo>
                      <a:pt x="37611" y="3574"/>
                    </a:lnTo>
                    <a:cubicBezTo>
                      <a:pt x="29081" y="-1360"/>
                      <a:pt x="15044" y="-1092"/>
                      <a:pt x="6553" y="3804"/>
                    </a:cubicBezTo>
                    <a:cubicBezTo>
                      <a:pt x="-1939" y="8737"/>
                      <a:pt x="-2321" y="16846"/>
                      <a:pt x="6247" y="21780"/>
                    </a:cubicBezTo>
                    <a:lnTo>
                      <a:pt x="198867" y="133007"/>
                    </a:lnTo>
                    <a:close/>
                  </a:path>
                </a:pathLst>
              </a:custGeom>
              <a:solidFill>
                <a:srgbClr val="FFFFFF"/>
              </a:solidFill>
              <a:ln w="3820" cap="flat">
                <a:noFill/>
                <a:prstDash val="solid"/>
                <a:miter/>
              </a:ln>
            </p:spPr>
            <p:txBody>
              <a:bodyPr rtlCol="0" anchor="ctr"/>
              <a:lstStyle/>
              <a:p>
                <a:endParaRPr lang="en-GB"/>
              </a:p>
            </p:txBody>
          </p:sp>
          <p:sp>
            <p:nvSpPr>
              <p:cNvPr id="698" name="Free-form: Shape 697">
                <a:extLst>
                  <a:ext uri="{FF2B5EF4-FFF2-40B4-BE49-F238E27FC236}">
                    <a16:creationId xmlns:a16="http://schemas.microsoft.com/office/drawing/2014/main" id="{45D8EB7E-FAF3-A11E-5B05-6BE4B4DE5847}"/>
                  </a:ext>
                </a:extLst>
              </p:cNvPr>
              <p:cNvSpPr/>
              <p:nvPr/>
            </p:nvSpPr>
            <p:spPr>
              <a:xfrm>
                <a:off x="5942055" y="5688762"/>
                <a:ext cx="300640" cy="171662"/>
              </a:xfrm>
              <a:custGeom>
                <a:avLst/>
                <a:gdLst>
                  <a:gd name="connsiteX0" fmla="*/ 237021 w 300640"/>
                  <a:gd name="connsiteY0" fmla="*/ 25677 h 171662"/>
                  <a:gd name="connsiteX1" fmla="*/ 38586 w 300640"/>
                  <a:gd name="connsiteY1" fmla="*/ 22502 h 171662"/>
                  <a:gd name="connsiteX2" fmla="*/ 50328 w 300640"/>
                  <a:gd name="connsiteY2" fmla="*/ 143100 h 171662"/>
                  <a:gd name="connsiteX3" fmla="*/ 261041 w 300640"/>
                  <a:gd name="connsiteY3" fmla="*/ 148494 h 171662"/>
                  <a:gd name="connsiteX4" fmla="*/ 295082 w 300640"/>
                  <a:gd name="connsiteY4" fmla="*/ 70963 h 171662"/>
                  <a:gd name="connsiteX5" fmla="*/ 289383 w 300640"/>
                  <a:gd name="connsiteY5" fmla="*/ 65532 h 171662"/>
                  <a:gd name="connsiteX6" fmla="*/ 269073 w 300640"/>
                  <a:gd name="connsiteY6" fmla="*/ 62357 h 171662"/>
                  <a:gd name="connsiteX7" fmla="*/ 254271 w 300640"/>
                  <a:gd name="connsiteY7" fmla="*/ 77351 h 171662"/>
                  <a:gd name="connsiteX8" fmla="*/ 231245 w 300640"/>
                  <a:gd name="connsiteY8" fmla="*/ 131243 h 171662"/>
                  <a:gd name="connsiteX9" fmla="*/ 88539 w 300640"/>
                  <a:gd name="connsiteY9" fmla="*/ 129254 h 171662"/>
                  <a:gd name="connsiteX10" fmla="*/ 237135 w 300640"/>
                  <a:gd name="connsiteY10" fmla="*/ 42889 h 171662"/>
                  <a:gd name="connsiteX11" fmla="*/ 237021 w 300640"/>
                  <a:gd name="connsiteY11" fmla="*/ 25639 h 171662"/>
                  <a:gd name="connsiteX12" fmla="*/ 61612 w 300640"/>
                  <a:gd name="connsiteY12" fmla="*/ 111813 h 171662"/>
                  <a:gd name="connsiteX13" fmla="*/ 68000 w 300640"/>
                  <a:gd name="connsiteY13" fmla="*/ 39485 h 171662"/>
                  <a:gd name="connsiteX14" fmla="*/ 191619 w 300640"/>
                  <a:gd name="connsiteY14" fmla="*/ 36272 h 171662"/>
                  <a:gd name="connsiteX15" fmla="*/ 61574 w 300640"/>
                  <a:gd name="connsiteY15" fmla="*/ 111851 h 1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640" h="171662">
                    <a:moveTo>
                      <a:pt x="237021" y="25677"/>
                    </a:moveTo>
                    <a:cubicBezTo>
                      <a:pt x="182440" y="-5840"/>
                      <a:pt x="94468" y="-10010"/>
                      <a:pt x="38586" y="22502"/>
                    </a:cubicBezTo>
                    <a:cubicBezTo>
                      <a:pt x="-10487" y="51036"/>
                      <a:pt x="-19131" y="102977"/>
                      <a:pt x="50328" y="143100"/>
                    </a:cubicBezTo>
                    <a:cubicBezTo>
                      <a:pt x="108275" y="176568"/>
                      <a:pt x="200914" y="183453"/>
                      <a:pt x="261041" y="148494"/>
                    </a:cubicBezTo>
                    <a:cubicBezTo>
                      <a:pt x="297071" y="127572"/>
                      <a:pt x="308775" y="99535"/>
                      <a:pt x="295082" y="70963"/>
                    </a:cubicBezTo>
                    <a:cubicBezTo>
                      <a:pt x="293935" y="68860"/>
                      <a:pt x="291946" y="67024"/>
                      <a:pt x="289383" y="65532"/>
                    </a:cubicBezTo>
                    <a:cubicBezTo>
                      <a:pt x="284105" y="62510"/>
                      <a:pt x="276494" y="61057"/>
                      <a:pt x="269073" y="62357"/>
                    </a:cubicBezTo>
                    <a:cubicBezTo>
                      <a:pt x="258019" y="64308"/>
                      <a:pt x="251287" y="70696"/>
                      <a:pt x="254271" y="77351"/>
                    </a:cubicBezTo>
                    <a:cubicBezTo>
                      <a:pt x="263756" y="97546"/>
                      <a:pt x="256642" y="116479"/>
                      <a:pt x="231245" y="131243"/>
                    </a:cubicBezTo>
                    <a:cubicBezTo>
                      <a:pt x="191428" y="154384"/>
                      <a:pt x="127668" y="149450"/>
                      <a:pt x="88539" y="129254"/>
                    </a:cubicBezTo>
                    <a:lnTo>
                      <a:pt x="237135" y="42889"/>
                    </a:lnTo>
                    <a:cubicBezTo>
                      <a:pt x="245206" y="38223"/>
                      <a:pt x="245168" y="30343"/>
                      <a:pt x="237021" y="25639"/>
                    </a:cubicBezTo>
                    <a:close/>
                    <a:moveTo>
                      <a:pt x="61612" y="111813"/>
                    </a:moveTo>
                    <a:cubicBezTo>
                      <a:pt x="36903" y="93568"/>
                      <a:pt x="33308" y="59642"/>
                      <a:pt x="68000" y="39485"/>
                    </a:cubicBezTo>
                    <a:cubicBezTo>
                      <a:pt x="103150" y="19060"/>
                      <a:pt x="154556" y="19786"/>
                      <a:pt x="191619" y="36272"/>
                    </a:cubicBezTo>
                    <a:lnTo>
                      <a:pt x="61574" y="111851"/>
                    </a:lnTo>
                    <a:close/>
                  </a:path>
                </a:pathLst>
              </a:custGeom>
              <a:solidFill>
                <a:srgbClr val="FFFFFF"/>
              </a:solidFill>
              <a:ln w="3820" cap="flat">
                <a:noFill/>
                <a:prstDash val="solid"/>
                <a:miter/>
              </a:ln>
            </p:spPr>
            <p:txBody>
              <a:bodyPr rtlCol="0" anchor="ctr"/>
              <a:lstStyle/>
              <a:p>
                <a:endParaRPr lang="en-GB"/>
              </a:p>
            </p:txBody>
          </p:sp>
          <p:sp>
            <p:nvSpPr>
              <p:cNvPr id="699" name="Free-form: Shape 698">
                <a:extLst>
                  <a:ext uri="{FF2B5EF4-FFF2-40B4-BE49-F238E27FC236}">
                    <a16:creationId xmlns:a16="http://schemas.microsoft.com/office/drawing/2014/main" id="{C62B9FCC-E425-9728-EEE6-77FF9F360FF4}"/>
                  </a:ext>
                </a:extLst>
              </p:cNvPr>
              <p:cNvSpPr/>
              <p:nvPr/>
            </p:nvSpPr>
            <p:spPr>
              <a:xfrm>
                <a:off x="5655610" y="5864920"/>
                <a:ext cx="208579" cy="179786"/>
              </a:xfrm>
              <a:custGeom>
                <a:avLst/>
                <a:gdLst>
                  <a:gd name="connsiteX0" fmla="*/ 57175 w 208579"/>
                  <a:gd name="connsiteY0" fmla="*/ 34069 h 179786"/>
                  <a:gd name="connsiteX1" fmla="*/ 96189 w 208579"/>
                  <a:gd name="connsiteY1" fmla="*/ 25692 h 179786"/>
                  <a:gd name="connsiteX2" fmla="*/ 119520 w 208579"/>
                  <a:gd name="connsiteY2" fmla="*/ 13644 h 179786"/>
                  <a:gd name="connsiteX3" fmla="*/ 112980 w 208579"/>
                  <a:gd name="connsiteY3" fmla="*/ 3967 h 179786"/>
                  <a:gd name="connsiteX4" fmla="*/ 98637 w 208579"/>
                  <a:gd name="connsiteY4" fmla="*/ 104 h 179786"/>
                  <a:gd name="connsiteX5" fmla="*/ 26958 w 208579"/>
                  <a:gd name="connsiteY5" fmla="*/ 16130 h 179786"/>
                  <a:gd name="connsiteX6" fmla="*/ 27838 w 208579"/>
                  <a:gd name="connsiteY6" fmla="*/ 93163 h 179786"/>
                  <a:gd name="connsiteX7" fmla="*/ 171424 w 208579"/>
                  <a:gd name="connsiteY7" fmla="*/ 176087 h 179786"/>
                  <a:gd name="connsiteX8" fmla="*/ 202061 w 208579"/>
                  <a:gd name="connsiteY8" fmla="*/ 176087 h 179786"/>
                  <a:gd name="connsiteX9" fmla="*/ 202329 w 208579"/>
                  <a:gd name="connsiteY9" fmla="*/ 158148 h 179786"/>
                  <a:gd name="connsiteX10" fmla="*/ 58743 w 208579"/>
                  <a:gd name="connsiteY10" fmla="*/ 75225 h 179786"/>
                  <a:gd name="connsiteX11" fmla="*/ 57213 w 208579"/>
                  <a:gd name="connsiteY11" fmla="*/ 34107 h 17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579" h="179786">
                    <a:moveTo>
                      <a:pt x="57175" y="34069"/>
                    </a:moveTo>
                    <a:cubicBezTo>
                      <a:pt x="67808" y="27911"/>
                      <a:pt x="82611" y="25195"/>
                      <a:pt x="96189" y="25692"/>
                    </a:cubicBezTo>
                    <a:cubicBezTo>
                      <a:pt x="108084" y="26189"/>
                      <a:pt x="118679" y="20529"/>
                      <a:pt x="119520" y="13644"/>
                    </a:cubicBezTo>
                    <a:cubicBezTo>
                      <a:pt x="119941" y="9972"/>
                      <a:pt x="117340" y="6453"/>
                      <a:pt x="112980" y="3967"/>
                    </a:cubicBezTo>
                    <a:cubicBezTo>
                      <a:pt x="109193" y="1787"/>
                      <a:pt x="104145" y="333"/>
                      <a:pt x="98637" y="104"/>
                    </a:cubicBezTo>
                    <a:cubicBezTo>
                      <a:pt x="73086" y="-852"/>
                      <a:pt x="46427" y="4809"/>
                      <a:pt x="26958" y="16130"/>
                    </a:cubicBezTo>
                    <a:cubicBezTo>
                      <a:pt x="-9416" y="37282"/>
                      <a:pt x="-8842" y="71974"/>
                      <a:pt x="27838" y="93163"/>
                    </a:cubicBezTo>
                    <a:lnTo>
                      <a:pt x="171424" y="176087"/>
                    </a:lnTo>
                    <a:cubicBezTo>
                      <a:pt x="179953" y="181020"/>
                      <a:pt x="193570" y="181020"/>
                      <a:pt x="202061" y="176087"/>
                    </a:cubicBezTo>
                    <a:cubicBezTo>
                      <a:pt x="210552" y="171152"/>
                      <a:pt x="210858" y="163082"/>
                      <a:pt x="202329" y="158148"/>
                    </a:cubicBezTo>
                    <a:lnTo>
                      <a:pt x="58743" y="75225"/>
                    </a:lnTo>
                    <a:cubicBezTo>
                      <a:pt x="39160" y="63903"/>
                      <a:pt x="37745" y="45429"/>
                      <a:pt x="57213" y="34107"/>
                    </a:cubicBezTo>
                    <a:close/>
                  </a:path>
                </a:pathLst>
              </a:custGeom>
              <a:solidFill>
                <a:srgbClr val="FFFFFF"/>
              </a:solidFill>
              <a:ln w="3820" cap="flat">
                <a:noFill/>
                <a:prstDash val="solid"/>
                <a:miter/>
              </a:ln>
            </p:spPr>
            <p:txBody>
              <a:bodyPr rtlCol="0" anchor="ctr"/>
              <a:lstStyle/>
              <a:p>
                <a:endParaRPr lang="en-GB"/>
              </a:p>
            </p:txBody>
          </p:sp>
          <p:sp>
            <p:nvSpPr>
              <p:cNvPr id="700" name="Free-form: Shape 699">
                <a:extLst>
                  <a:ext uri="{FF2B5EF4-FFF2-40B4-BE49-F238E27FC236}">
                    <a16:creationId xmlns:a16="http://schemas.microsoft.com/office/drawing/2014/main" id="{2894F49D-531D-E907-C10C-2371FA8134CB}"/>
                  </a:ext>
                </a:extLst>
              </p:cNvPr>
              <p:cNvSpPr/>
              <p:nvPr/>
            </p:nvSpPr>
            <p:spPr>
              <a:xfrm>
                <a:off x="5700737" y="5753008"/>
                <a:ext cx="67088" cy="38876"/>
              </a:xfrm>
              <a:custGeom>
                <a:avLst/>
                <a:gdLst>
                  <a:gd name="connsiteX0" fmla="*/ 57297 w 67088"/>
                  <a:gd name="connsiteY0" fmla="*/ 33262 h 38876"/>
                  <a:gd name="connsiteX1" fmla="*/ 57144 w 67088"/>
                  <a:gd name="connsiteY1" fmla="*/ 5723 h 38876"/>
                  <a:gd name="connsiteX2" fmla="*/ 9562 w 67088"/>
                  <a:gd name="connsiteY2" fmla="*/ 5723 h 38876"/>
                  <a:gd name="connsiteX3" fmla="*/ 10213 w 67088"/>
                  <a:gd name="connsiteY3" fmla="*/ 33033 h 38876"/>
                  <a:gd name="connsiteX4" fmla="*/ 57335 w 67088"/>
                  <a:gd name="connsiteY4" fmla="*/ 33301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8" h="38876">
                    <a:moveTo>
                      <a:pt x="57297" y="33262"/>
                    </a:moveTo>
                    <a:cubicBezTo>
                      <a:pt x="70416" y="25651"/>
                      <a:pt x="70340" y="13373"/>
                      <a:pt x="57144" y="5723"/>
                    </a:cubicBezTo>
                    <a:cubicBezTo>
                      <a:pt x="43948" y="-1888"/>
                      <a:pt x="22682" y="-1927"/>
                      <a:pt x="9562" y="5723"/>
                    </a:cubicBezTo>
                    <a:cubicBezTo>
                      <a:pt x="-3557" y="13334"/>
                      <a:pt x="-3021" y="25421"/>
                      <a:pt x="10213" y="33033"/>
                    </a:cubicBezTo>
                    <a:cubicBezTo>
                      <a:pt x="23409" y="40644"/>
                      <a:pt x="44178" y="40912"/>
                      <a:pt x="57335" y="33301"/>
                    </a:cubicBezTo>
                    <a:close/>
                  </a:path>
                </a:pathLst>
              </a:custGeom>
              <a:solidFill>
                <a:srgbClr val="FFFFFF"/>
              </a:solidFill>
              <a:ln w="3820" cap="flat">
                <a:noFill/>
                <a:prstDash val="solid"/>
                <a:miter/>
              </a:ln>
            </p:spPr>
            <p:txBody>
              <a:bodyPr rtlCol="0" anchor="ctr"/>
              <a:lstStyle/>
              <a:p>
                <a:endParaRPr lang="en-GB"/>
              </a:p>
            </p:txBody>
          </p:sp>
          <p:sp>
            <p:nvSpPr>
              <p:cNvPr id="701" name="Free-form: Shape 700">
                <a:extLst>
                  <a:ext uri="{FF2B5EF4-FFF2-40B4-BE49-F238E27FC236}">
                    <a16:creationId xmlns:a16="http://schemas.microsoft.com/office/drawing/2014/main" id="{D8C291AD-696C-75D0-A85A-C561766D6053}"/>
                  </a:ext>
                </a:extLst>
              </p:cNvPr>
              <p:cNvSpPr/>
              <p:nvPr/>
            </p:nvSpPr>
            <p:spPr>
              <a:xfrm>
                <a:off x="6659693" y="5271654"/>
                <a:ext cx="300664" cy="171629"/>
              </a:xfrm>
              <a:custGeom>
                <a:avLst/>
                <a:gdLst>
                  <a:gd name="connsiteX0" fmla="*/ 237044 w 300664"/>
                  <a:gd name="connsiteY0" fmla="*/ 25682 h 171629"/>
                  <a:gd name="connsiteX1" fmla="*/ 38648 w 300664"/>
                  <a:gd name="connsiteY1" fmla="*/ 22470 h 171629"/>
                  <a:gd name="connsiteX2" fmla="*/ 50352 w 300664"/>
                  <a:gd name="connsiteY2" fmla="*/ 143068 h 171629"/>
                  <a:gd name="connsiteX3" fmla="*/ 261065 w 300664"/>
                  <a:gd name="connsiteY3" fmla="*/ 148461 h 171629"/>
                  <a:gd name="connsiteX4" fmla="*/ 295106 w 300664"/>
                  <a:gd name="connsiteY4" fmla="*/ 70931 h 171629"/>
                  <a:gd name="connsiteX5" fmla="*/ 289369 w 300664"/>
                  <a:gd name="connsiteY5" fmla="*/ 65461 h 171629"/>
                  <a:gd name="connsiteX6" fmla="*/ 269135 w 300664"/>
                  <a:gd name="connsiteY6" fmla="*/ 62325 h 171629"/>
                  <a:gd name="connsiteX7" fmla="*/ 254333 w 300664"/>
                  <a:gd name="connsiteY7" fmla="*/ 77318 h 171629"/>
                  <a:gd name="connsiteX8" fmla="*/ 231230 w 300664"/>
                  <a:gd name="connsiteY8" fmla="*/ 131249 h 171629"/>
                  <a:gd name="connsiteX9" fmla="*/ 88525 w 300664"/>
                  <a:gd name="connsiteY9" fmla="*/ 129260 h 171629"/>
                  <a:gd name="connsiteX10" fmla="*/ 237121 w 300664"/>
                  <a:gd name="connsiteY10" fmla="*/ 42894 h 171629"/>
                  <a:gd name="connsiteX11" fmla="*/ 237006 w 300664"/>
                  <a:gd name="connsiteY11" fmla="*/ 25644 h 171629"/>
                  <a:gd name="connsiteX12" fmla="*/ 61712 w 300664"/>
                  <a:gd name="connsiteY12" fmla="*/ 111819 h 171629"/>
                  <a:gd name="connsiteX13" fmla="*/ 68100 w 300664"/>
                  <a:gd name="connsiteY13" fmla="*/ 39490 h 171629"/>
                  <a:gd name="connsiteX14" fmla="*/ 191681 w 300664"/>
                  <a:gd name="connsiteY14" fmla="*/ 36277 h 171629"/>
                  <a:gd name="connsiteX15" fmla="*/ 61712 w 300664"/>
                  <a:gd name="connsiteY15" fmla="*/ 111819 h 17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664" h="171629">
                    <a:moveTo>
                      <a:pt x="237044" y="25682"/>
                    </a:moveTo>
                    <a:cubicBezTo>
                      <a:pt x="182463" y="-5835"/>
                      <a:pt x="94529" y="-10004"/>
                      <a:pt x="38648" y="22470"/>
                    </a:cubicBezTo>
                    <a:cubicBezTo>
                      <a:pt x="-10501" y="51041"/>
                      <a:pt x="-19146" y="102945"/>
                      <a:pt x="50352" y="143068"/>
                    </a:cubicBezTo>
                    <a:cubicBezTo>
                      <a:pt x="108299" y="176536"/>
                      <a:pt x="200938" y="183420"/>
                      <a:pt x="261065" y="148461"/>
                    </a:cubicBezTo>
                    <a:cubicBezTo>
                      <a:pt x="297095" y="127539"/>
                      <a:pt x="308799" y="99503"/>
                      <a:pt x="295106" y="70931"/>
                    </a:cubicBezTo>
                    <a:cubicBezTo>
                      <a:pt x="293959" y="68827"/>
                      <a:pt x="291970" y="66953"/>
                      <a:pt x="289369" y="65461"/>
                    </a:cubicBezTo>
                    <a:cubicBezTo>
                      <a:pt x="284129" y="62439"/>
                      <a:pt x="276517" y="60986"/>
                      <a:pt x="269135" y="62325"/>
                    </a:cubicBezTo>
                    <a:cubicBezTo>
                      <a:pt x="258081" y="64276"/>
                      <a:pt x="251311" y="70701"/>
                      <a:pt x="254333" y="77318"/>
                    </a:cubicBezTo>
                    <a:cubicBezTo>
                      <a:pt x="263818" y="97514"/>
                      <a:pt x="256704" y="116446"/>
                      <a:pt x="231230" y="131249"/>
                    </a:cubicBezTo>
                    <a:cubicBezTo>
                      <a:pt x="191414" y="154389"/>
                      <a:pt x="127691" y="149417"/>
                      <a:pt x="88525" y="129260"/>
                    </a:cubicBezTo>
                    <a:lnTo>
                      <a:pt x="237121" y="42894"/>
                    </a:lnTo>
                    <a:cubicBezTo>
                      <a:pt x="245191" y="38228"/>
                      <a:pt x="245153" y="30349"/>
                      <a:pt x="237006" y="25644"/>
                    </a:cubicBezTo>
                    <a:close/>
                    <a:moveTo>
                      <a:pt x="61712" y="111819"/>
                    </a:moveTo>
                    <a:cubicBezTo>
                      <a:pt x="36927" y="93612"/>
                      <a:pt x="33370" y="59685"/>
                      <a:pt x="68100" y="39490"/>
                    </a:cubicBezTo>
                    <a:cubicBezTo>
                      <a:pt x="103212" y="19104"/>
                      <a:pt x="154657" y="19792"/>
                      <a:pt x="191681" y="36277"/>
                    </a:cubicBezTo>
                    <a:lnTo>
                      <a:pt x="61712" y="111819"/>
                    </a:lnTo>
                    <a:close/>
                  </a:path>
                </a:pathLst>
              </a:custGeom>
              <a:solidFill>
                <a:srgbClr val="FFFFFF"/>
              </a:solidFill>
              <a:ln w="3820" cap="flat">
                <a:noFill/>
                <a:prstDash val="solid"/>
                <a:miter/>
              </a:ln>
            </p:spPr>
            <p:txBody>
              <a:bodyPr rtlCol="0" anchor="ctr"/>
              <a:lstStyle/>
              <a:p>
                <a:endParaRPr lang="en-GB"/>
              </a:p>
            </p:txBody>
          </p:sp>
          <p:sp>
            <p:nvSpPr>
              <p:cNvPr id="702" name="Free-form: Shape 701">
                <a:extLst>
                  <a:ext uri="{FF2B5EF4-FFF2-40B4-BE49-F238E27FC236}">
                    <a16:creationId xmlns:a16="http://schemas.microsoft.com/office/drawing/2014/main" id="{E1F4F7E0-4868-2337-6C2F-5DA186900894}"/>
                  </a:ext>
                </a:extLst>
              </p:cNvPr>
              <p:cNvSpPr/>
              <p:nvPr/>
            </p:nvSpPr>
            <p:spPr>
              <a:xfrm>
                <a:off x="6425368" y="5406173"/>
                <a:ext cx="299492" cy="173532"/>
              </a:xfrm>
              <a:custGeom>
                <a:avLst/>
                <a:gdLst>
                  <a:gd name="connsiteX0" fmla="*/ 69528 w 299492"/>
                  <a:gd name="connsiteY0" fmla="*/ 39797 h 173532"/>
                  <a:gd name="connsiteX1" fmla="*/ 171423 w 299492"/>
                  <a:gd name="connsiteY1" fmla="*/ 28973 h 173532"/>
                  <a:gd name="connsiteX2" fmla="*/ 199000 w 299492"/>
                  <a:gd name="connsiteY2" fmla="*/ 21859 h 173532"/>
                  <a:gd name="connsiteX3" fmla="*/ 194027 w 299492"/>
                  <a:gd name="connsiteY3" fmla="*/ 9046 h 173532"/>
                  <a:gd name="connsiteX4" fmla="*/ 186148 w 299492"/>
                  <a:gd name="connsiteY4" fmla="*/ 6100 h 173532"/>
                  <a:gd name="connsiteX5" fmla="*/ 39197 w 299492"/>
                  <a:gd name="connsiteY5" fmla="*/ 22318 h 173532"/>
                  <a:gd name="connsiteX6" fmla="*/ 50518 w 299492"/>
                  <a:gd name="connsiteY6" fmla="*/ 144140 h 173532"/>
                  <a:gd name="connsiteX7" fmla="*/ 261231 w 299492"/>
                  <a:gd name="connsiteY7" fmla="*/ 150528 h 173532"/>
                  <a:gd name="connsiteX8" fmla="*/ 286283 w 299492"/>
                  <a:gd name="connsiteY8" fmla="*/ 63932 h 173532"/>
                  <a:gd name="connsiteX9" fmla="*/ 282114 w 299492"/>
                  <a:gd name="connsiteY9" fmla="*/ 60413 h 173532"/>
                  <a:gd name="connsiteX10" fmla="*/ 257750 w 299492"/>
                  <a:gd name="connsiteY10" fmla="*/ 57736 h 173532"/>
                  <a:gd name="connsiteX11" fmla="*/ 247691 w 299492"/>
                  <a:gd name="connsiteY11" fmla="*/ 74489 h 173532"/>
                  <a:gd name="connsiteX12" fmla="*/ 231052 w 299492"/>
                  <a:gd name="connsiteY12" fmla="*/ 133048 h 173532"/>
                  <a:gd name="connsiteX13" fmla="*/ 81462 w 299492"/>
                  <a:gd name="connsiteY13" fmla="*/ 126163 h 173532"/>
                  <a:gd name="connsiteX14" fmla="*/ 69528 w 299492"/>
                  <a:gd name="connsiteY14" fmla="*/ 39797 h 1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492" h="173532">
                    <a:moveTo>
                      <a:pt x="69528" y="39797"/>
                    </a:moveTo>
                    <a:cubicBezTo>
                      <a:pt x="98329" y="23044"/>
                      <a:pt x="134398" y="20826"/>
                      <a:pt x="171423" y="28973"/>
                    </a:cubicBezTo>
                    <a:cubicBezTo>
                      <a:pt x="182476" y="31459"/>
                      <a:pt x="194754" y="28246"/>
                      <a:pt x="199000" y="21859"/>
                    </a:cubicBezTo>
                    <a:cubicBezTo>
                      <a:pt x="202022" y="17231"/>
                      <a:pt x="199726" y="12335"/>
                      <a:pt x="194027" y="9046"/>
                    </a:cubicBezTo>
                    <a:cubicBezTo>
                      <a:pt x="191847" y="7783"/>
                      <a:pt x="189208" y="6789"/>
                      <a:pt x="186148" y="6100"/>
                    </a:cubicBezTo>
                    <a:cubicBezTo>
                      <a:pt x="133365" y="-5221"/>
                      <a:pt x="79855" y="-1320"/>
                      <a:pt x="39197" y="22318"/>
                    </a:cubicBezTo>
                    <a:cubicBezTo>
                      <a:pt x="-14581" y="53567"/>
                      <a:pt x="-15078" y="106235"/>
                      <a:pt x="50518" y="144140"/>
                    </a:cubicBezTo>
                    <a:cubicBezTo>
                      <a:pt x="119940" y="184225"/>
                      <a:pt x="210016" y="180285"/>
                      <a:pt x="261231" y="150528"/>
                    </a:cubicBezTo>
                    <a:cubicBezTo>
                      <a:pt x="301469" y="127158"/>
                      <a:pt x="310227" y="93460"/>
                      <a:pt x="286283" y="63932"/>
                    </a:cubicBezTo>
                    <a:cubicBezTo>
                      <a:pt x="285251" y="62594"/>
                      <a:pt x="283835" y="61408"/>
                      <a:pt x="282114" y="60413"/>
                    </a:cubicBezTo>
                    <a:cubicBezTo>
                      <a:pt x="275918" y="56856"/>
                      <a:pt x="266050" y="55632"/>
                      <a:pt x="257750" y="57736"/>
                    </a:cubicBezTo>
                    <a:cubicBezTo>
                      <a:pt x="247155" y="60452"/>
                      <a:pt x="242986" y="68293"/>
                      <a:pt x="247691" y="74489"/>
                    </a:cubicBezTo>
                    <a:cubicBezTo>
                      <a:pt x="264405" y="94875"/>
                      <a:pt x="258591" y="117060"/>
                      <a:pt x="231052" y="133048"/>
                    </a:cubicBezTo>
                    <a:cubicBezTo>
                      <a:pt x="188673" y="157680"/>
                      <a:pt x="120246" y="148539"/>
                      <a:pt x="81462" y="126163"/>
                    </a:cubicBezTo>
                    <a:cubicBezTo>
                      <a:pt x="42677" y="103788"/>
                      <a:pt x="27148" y="64391"/>
                      <a:pt x="69528" y="39797"/>
                    </a:cubicBezTo>
                    <a:close/>
                  </a:path>
                </a:pathLst>
              </a:custGeom>
              <a:solidFill>
                <a:srgbClr val="FFFFFF"/>
              </a:solidFill>
              <a:ln w="3820" cap="flat">
                <a:noFill/>
                <a:prstDash val="solid"/>
                <a:miter/>
              </a:ln>
            </p:spPr>
            <p:txBody>
              <a:bodyPr rtlCol="0" anchor="ctr"/>
              <a:lstStyle/>
              <a:p>
                <a:endParaRPr lang="en-GB"/>
              </a:p>
            </p:txBody>
          </p:sp>
          <p:sp>
            <p:nvSpPr>
              <p:cNvPr id="703" name="Free-form: Shape 702">
                <a:extLst>
                  <a:ext uri="{FF2B5EF4-FFF2-40B4-BE49-F238E27FC236}">
                    <a16:creationId xmlns:a16="http://schemas.microsoft.com/office/drawing/2014/main" id="{0F0A922A-59D5-9E46-60FC-97847E592AEB}"/>
                  </a:ext>
                </a:extLst>
              </p:cNvPr>
              <p:cNvSpPr/>
              <p:nvPr/>
            </p:nvSpPr>
            <p:spPr>
              <a:xfrm>
                <a:off x="6141525" y="5547507"/>
                <a:ext cx="384378" cy="197088"/>
              </a:xfrm>
              <a:custGeom>
                <a:avLst/>
                <a:gdLst>
                  <a:gd name="connsiteX0" fmla="*/ 111600 w 384378"/>
                  <a:gd name="connsiteY0" fmla="*/ 39448 h 197088"/>
                  <a:gd name="connsiteX1" fmla="*/ 229253 w 384378"/>
                  <a:gd name="connsiteY1" fmla="*/ 39678 h 197088"/>
                  <a:gd name="connsiteX2" fmla="*/ 347710 w 384378"/>
                  <a:gd name="connsiteY2" fmla="*/ 108067 h 197088"/>
                  <a:gd name="connsiteX3" fmla="*/ 377888 w 384378"/>
                  <a:gd name="connsiteY3" fmla="*/ 107837 h 197088"/>
                  <a:gd name="connsiteX4" fmla="*/ 378156 w 384378"/>
                  <a:gd name="connsiteY4" fmla="*/ 90396 h 197088"/>
                  <a:gd name="connsiteX5" fmla="*/ 258399 w 384378"/>
                  <a:gd name="connsiteY5" fmla="*/ 21242 h 197088"/>
                  <a:gd name="connsiteX6" fmla="*/ 81269 w 384378"/>
                  <a:gd name="connsiteY6" fmla="*/ 21969 h 197088"/>
                  <a:gd name="connsiteX7" fmla="*/ 45048 w 384378"/>
                  <a:gd name="connsiteY7" fmla="*/ 70200 h 197088"/>
                  <a:gd name="connsiteX8" fmla="*/ 36518 w 384378"/>
                  <a:gd name="connsiteY8" fmla="*/ 65266 h 197088"/>
                  <a:gd name="connsiteX9" fmla="*/ 6340 w 384378"/>
                  <a:gd name="connsiteY9" fmla="*/ 65037 h 197088"/>
                  <a:gd name="connsiteX10" fmla="*/ 6455 w 384378"/>
                  <a:gd name="connsiteY10" fmla="*/ 82784 h 197088"/>
                  <a:gd name="connsiteX11" fmla="*/ 198234 w 384378"/>
                  <a:gd name="connsiteY11" fmla="*/ 193514 h 197088"/>
                  <a:gd name="connsiteX12" fmla="*/ 228412 w 384378"/>
                  <a:gd name="connsiteY12" fmla="*/ 193285 h 197088"/>
                  <a:gd name="connsiteX13" fmla="*/ 228297 w 384378"/>
                  <a:gd name="connsiteY13" fmla="*/ 176035 h 197088"/>
                  <a:gd name="connsiteX14" fmla="*/ 116229 w 384378"/>
                  <a:gd name="connsiteY14" fmla="*/ 111318 h 197088"/>
                  <a:gd name="connsiteX15" fmla="*/ 111600 w 384378"/>
                  <a:gd name="connsiteY15" fmla="*/ 39487 h 19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378" h="197088">
                    <a:moveTo>
                      <a:pt x="111600" y="39448"/>
                    </a:moveTo>
                    <a:cubicBezTo>
                      <a:pt x="144188" y="20515"/>
                      <a:pt x="196436" y="20745"/>
                      <a:pt x="229253" y="39678"/>
                    </a:cubicBezTo>
                    <a:lnTo>
                      <a:pt x="347710" y="108067"/>
                    </a:lnTo>
                    <a:cubicBezTo>
                      <a:pt x="356240" y="113001"/>
                      <a:pt x="369397" y="112733"/>
                      <a:pt x="377888" y="107837"/>
                    </a:cubicBezTo>
                    <a:cubicBezTo>
                      <a:pt x="386303" y="102942"/>
                      <a:pt x="386685" y="95292"/>
                      <a:pt x="378156" y="90396"/>
                    </a:cubicBezTo>
                    <a:lnTo>
                      <a:pt x="258399" y="21242"/>
                    </a:lnTo>
                    <a:cubicBezTo>
                      <a:pt x="206840" y="-8515"/>
                      <a:pt x="129080" y="-5838"/>
                      <a:pt x="81269" y="21969"/>
                    </a:cubicBezTo>
                    <a:cubicBezTo>
                      <a:pt x="58397" y="35279"/>
                      <a:pt x="46157" y="52759"/>
                      <a:pt x="45048" y="70200"/>
                    </a:cubicBezTo>
                    <a:lnTo>
                      <a:pt x="36518" y="65266"/>
                    </a:lnTo>
                    <a:cubicBezTo>
                      <a:pt x="27989" y="60332"/>
                      <a:pt x="14793" y="60103"/>
                      <a:pt x="6340" y="65037"/>
                    </a:cubicBezTo>
                    <a:cubicBezTo>
                      <a:pt x="-2151" y="69971"/>
                      <a:pt x="-2113" y="77850"/>
                      <a:pt x="6455" y="82784"/>
                    </a:cubicBezTo>
                    <a:lnTo>
                      <a:pt x="198234" y="193514"/>
                    </a:lnTo>
                    <a:cubicBezTo>
                      <a:pt x="206763" y="198449"/>
                      <a:pt x="219921" y="198181"/>
                      <a:pt x="228412" y="193285"/>
                    </a:cubicBezTo>
                    <a:cubicBezTo>
                      <a:pt x="236903" y="188389"/>
                      <a:pt x="236865" y="180969"/>
                      <a:pt x="228297" y="176035"/>
                    </a:cubicBezTo>
                    <a:lnTo>
                      <a:pt x="116229" y="111318"/>
                    </a:lnTo>
                    <a:cubicBezTo>
                      <a:pt x="85132" y="93379"/>
                      <a:pt x="65014" y="66529"/>
                      <a:pt x="111600" y="39487"/>
                    </a:cubicBezTo>
                    <a:close/>
                  </a:path>
                </a:pathLst>
              </a:custGeom>
              <a:solidFill>
                <a:srgbClr val="FFFFFF"/>
              </a:solidFill>
              <a:ln w="3820" cap="flat">
                <a:noFill/>
                <a:prstDash val="solid"/>
                <a:miter/>
              </a:ln>
            </p:spPr>
            <p:txBody>
              <a:bodyPr rtlCol="0" anchor="ctr"/>
              <a:lstStyle/>
              <a:p>
                <a:endParaRPr lang="en-GB"/>
              </a:p>
            </p:txBody>
          </p:sp>
        </p:grpSp>
      </p:grpSp>
      <p:sp>
        <p:nvSpPr>
          <p:cNvPr id="704" name="TextBox 703">
            <a:extLst>
              <a:ext uri="{FF2B5EF4-FFF2-40B4-BE49-F238E27FC236}">
                <a16:creationId xmlns:a16="http://schemas.microsoft.com/office/drawing/2014/main" id="{0225FCC2-0A33-A335-CAA9-6ABB757E5ADE}"/>
              </a:ext>
            </a:extLst>
          </p:cNvPr>
          <p:cNvSpPr txBox="1"/>
          <p:nvPr/>
        </p:nvSpPr>
        <p:spPr>
          <a:xfrm>
            <a:off x="520700" y="3071456"/>
            <a:ext cx="3134751" cy="715089"/>
          </a:xfrm>
          <a:prstGeom prst="roundRect">
            <a:avLst/>
          </a:prstGeom>
          <a:noFill/>
        </p:spPr>
        <p:txBody>
          <a:bodyPr wrap="square" rtlCol="0" anchor="ctr">
            <a:spAutoFit/>
          </a:bodyPr>
          <a:lstStyle/>
          <a:p>
            <a:r>
              <a:rPr lang="en-US" sz="1800" b="1" i="1">
                <a:solidFill>
                  <a:schemeClr val="tx1"/>
                </a:solidFill>
                <a:latin typeface="HelveticaNowText Medium"/>
              </a:rPr>
              <a:t>Complexity</a:t>
            </a:r>
            <a:r>
              <a:rPr lang="en-US" sz="1800" b="1" i="1">
                <a:solidFill>
                  <a:srgbClr val="DAABF4"/>
                </a:solidFill>
                <a:latin typeface="HelveticaNowText Medium"/>
              </a:rPr>
              <a:t> </a:t>
            </a:r>
            <a:r>
              <a:rPr lang="en-US" sz="1800" b="1">
                <a:solidFill>
                  <a:srgbClr val="0C1436"/>
                </a:solidFill>
                <a:latin typeface="Poppins"/>
                <a:cs typeface="Poppins"/>
              </a:rPr>
              <a:t>in the CX space is only growing </a:t>
            </a:r>
            <a:endParaRPr lang="en-GB"/>
          </a:p>
        </p:txBody>
      </p:sp>
    </p:spTree>
    <p:extLst>
      <p:ext uri="{BB962C8B-B14F-4D97-AF65-F5344CB8AC3E}">
        <p14:creationId xmlns:p14="http://schemas.microsoft.com/office/powerpoint/2010/main" val="271421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6000" decel="6400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1000"/>
                                  </p:stCondLst>
                                  <p:childTnLst>
                                    <p:set>
                                      <p:cBhvr>
                                        <p:cTn id="10" dur="1" fill="hold">
                                          <p:stCondLst>
                                            <p:cond delay="0"/>
                                          </p:stCondLst>
                                        </p:cTn>
                                        <p:tgtEl>
                                          <p:spTgt spid="625"/>
                                        </p:tgtEl>
                                        <p:attrNameLst>
                                          <p:attrName>style.visibility</p:attrName>
                                        </p:attrNameLst>
                                      </p:cBhvr>
                                      <p:to>
                                        <p:strVal val="visible"/>
                                      </p:to>
                                    </p:set>
                                    <p:anim calcmode="lin" valueType="num">
                                      <p:cBhvr>
                                        <p:cTn id="11" dur="500" fill="hold"/>
                                        <p:tgtEl>
                                          <p:spTgt spid="625"/>
                                        </p:tgtEl>
                                        <p:attrNameLst>
                                          <p:attrName>ppt_w</p:attrName>
                                        </p:attrNameLst>
                                      </p:cBhvr>
                                      <p:tavLst>
                                        <p:tav tm="0">
                                          <p:val>
                                            <p:fltVal val="0"/>
                                          </p:val>
                                        </p:tav>
                                        <p:tav tm="100000">
                                          <p:val>
                                            <p:strVal val="#ppt_w"/>
                                          </p:val>
                                        </p:tav>
                                      </p:tavLst>
                                    </p:anim>
                                    <p:anim calcmode="lin" valueType="num">
                                      <p:cBhvr>
                                        <p:cTn id="12" dur="500" fill="hold"/>
                                        <p:tgtEl>
                                          <p:spTgt spid="625"/>
                                        </p:tgtEl>
                                        <p:attrNameLst>
                                          <p:attrName>ppt_h</p:attrName>
                                        </p:attrNameLst>
                                      </p:cBhvr>
                                      <p:tavLst>
                                        <p:tav tm="0">
                                          <p:val>
                                            <p:fltVal val="0"/>
                                          </p:val>
                                        </p:tav>
                                        <p:tav tm="100000">
                                          <p:val>
                                            <p:strVal val="#ppt_h"/>
                                          </p:val>
                                        </p:tav>
                                      </p:tavLst>
                                    </p:anim>
                                    <p:animEffect transition="in" filter="fade">
                                      <p:cBhvr>
                                        <p:cTn id="13" dur="500"/>
                                        <p:tgtEl>
                                          <p:spTgt spid="625"/>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705"/>
                                        </p:tgtEl>
                                        <p:attrNameLst>
                                          <p:attrName>style.visibility</p:attrName>
                                        </p:attrNameLst>
                                      </p:cBhvr>
                                      <p:to>
                                        <p:strVal val="visible"/>
                                      </p:to>
                                    </p:set>
                                    <p:animEffect transition="in" filter="fade">
                                      <p:cBhvr>
                                        <p:cTn id="16" dur="1500"/>
                                        <p:tgtEl>
                                          <p:spTgt spid="705"/>
                                        </p:tgtEl>
                                      </p:cBhvr>
                                    </p:animEffect>
                                  </p:childTnLst>
                                </p:cTn>
                              </p:par>
                              <p:par>
                                <p:cTn id="17" presetID="2" presetClass="entr" presetSubtype="1" accel="36000" decel="64000" fill="hold" nodeType="withEffect">
                                  <p:stCondLst>
                                    <p:cond delay="25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0-#ppt_h/2"/>
                                          </p:val>
                                        </p:tav>
                                        <p:tav tm="100000">
                                          <p:val>
                                            <p:strVal val="#ppt_y"/>
                                          </p:val>
                                        </p:tav>
                                      </p:tavLst>
                                    </p:anim>
                                  </p:childTnLst>
                                </p:cTn>
                              </p:par>
                              <p:par>
                                <p:cTn id="21" presetID="2" presetClass="entr" presetSubtype="1" accel="36000" decel="64000" fill="hold" nodeType="withEffect">
                                  <p:stCondLst>
                                    <p:cond delay="500"/>
                                  </p:stCondLst>
                                  <p:childTnLst>
                                    <p:set>
                                      <p:cBhvr>
                                        <p:cTn id="22" dur="1" fill="hold">
                                          <p:stCondLst>
                                            <p:cond delay="0"/>
                                          </p:stCondLst>
                                        </p:cTn>
                                        <p:tgtEl>
                                          <p:spTgt spid="573"/>
                                        </p:tgtEl>
                                        <p:attrNameLst>
                                          <p:attrName>style.visibility</p:attrName>
                                        </p:attrNameLst>
                                      </p:cBhvr>
                                      <p:to>
                                        <p:strVal val="visible"/>
                                      </p:to>
                                    </p:set>
                                    <p:anim calcmode="lin" valueType="num">
                                      <p:cBhvr additive="base">
                                        <p:cTn id="23" dur="500" fill="hold"/>
                                        <p:tgtEl>
                                          <p:spTgt spid="573"/>
                                        </p:tgtEl>
                                        <p:attrNameLst>
                                          <p:attrName>ppt_x</p:attrName>
                                        </p:attrNameLst>
                                      </p:cBhvr>
                                      <p:tavLst>
                                        <p:tav tm="0">
                                          <p:val>
                                            <p:strVal val="#ppt_x"/>
                                          </p:val>
                                        </p:tav>
                                        <p:tav tm="100000">
                                          <p:val>
                                            <p:strVal val="#ppt_x"/>
                                          </p:val>
                                        </p:tav>
                                      </p:tavLst>
                                    </p:anim>
                                    <p:anim calcmode="lin" valueType="num">
                                      <p:cBhvr additive="base">
                                        <p:cTn id="24" dur="500" fill="hold"/>
                                        <p:tgtEl>
                                          <p:spTgt spid="573"/>
                                        </p:tgtEl>
                                        <p:attrNameLst>
                                          <p:attrName>ppt_y</p:attrName>
                                        </p:attrNameLst>
                                      </p:cBhvr>
                                      <p:tavLst>
                                        <p:tav tm="0">
                                          <p:val>
                                            <p:strVal val="0-#ppt_h/2"/>
                                          </p:val>
                                        </p:tav>
                                        <p:tav tm="100000">
                                          <p:val>
                                            <p:strVal val="#ppt_y"/>
                                          </p:val>
                                        </p:tav>
                                      </p:tavLst>
                                    </p:anim>
                                  </p:childTnLst>
                                </p:cTn>
                              </p:par>
                              <p:par>
                                <p:cTn id="25" presetID="2" presetClass="entr" presetSubtype="1" accel="36000" decel="6400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ppt_x"/>
                                          </p:val>
                                        </p:tav>
                                        <p:tav tm="100000">
                                          <p:val>
                                            <p:strVal val="#ppt_x"/>
                                          </p:val>
                                        </p:tav>
                                      </p:tavLst>
                                    </p:anim>
                                    <p:anim calcmode="lin" valueType="num">
                                      <p:cBhvr additive="base">
                                        <p:cTn id="28" dur="500" fill="hold"/>
                                        <p:tgtEl>
                                          <p:spTgt spid="48"/>
                                        </p:tgtEl>
                                        <p:attrNameLst>
                                          <p:attrName>ppt_y</p:attrName>
                                        </p:attrNameLst>
                                      </p:cBhvr>
                                      <p:tavLst>
                                        <p:tav tm="0">
                                          <p:val>
                                            <p:strVal val="0-#ppt_h/2"/>
                                          </p:val>
                                        </p:tav>
                                        <p:tav tm="100000">
                                          <p:val>
                                            <p:strVal val="#ppt_y"/>
                                          </p:val>
                                        </p:tav>
                                      </p:tavLst>
                                    </p:anim>
                                  </p:childTnLst>
                                </p:cTn>
                              </p:par>
                              <p:par>
                                <p:cTn id="29" presetID="2" presetClass="entr" presetSubtype="1" accel="36000" decel="64000" fill="hold" nodeType="with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par>
                                <p:cTn id="33" presetID="53" presetClass="entr" presetSubtype="16" fill="hold" nodeType="withEffect">
                                  <p:stCondLst>
                                    <p:cond delay="750"/>
                                  </p:stCondLst>
                                  <p:childTnLst>
                                    <p:set>
                                      <p:cBhvr>
                                        <p:cTn id="34" dur="1" fill="hold">
                                          <p:stCondLst>
                                            <p:cond delay="0"/>
                                          </p:stCondLst>
                                        </p:cTn>
                                        <p:tgtEl>
                                          <p:spTgt spid="681"/>
                                        </p:tgtEl>
                                        <p:attrNameLst>
                                          <p:attrName>style.visibility</p:attrName>
                                        </p:attrNameLst>
                                      </p:cBhvr>
                                      <p:to>
                                        <p:strVal val="visible"/>
                                      </p:to>
                                    </p:set>
                                    <p:anim calcmode="lin" valueType="num">
                                      <p:cBhvr>
                                        <p:cTn id="35" dur="500" fill="hold"/>
                                        <p:tgtEl>
                                          <p:spTgt spid="681"/>
                                        </p:tgtEl>
                                        <p:attrNameLst>
                                          <p:attrName>ppt_w</p:attrName>
                                        </p:attrNameLst>
                                      </p:cBhvr>
                                      <p:tavLst>
                                        <p:tav tm="0">
                                          <p:val>
                                            <p:fltVal val="0"/>
                                          </p:val>
                                        </p:tav>
                                        <p:tav tm="100000">
                                          <p:val>
                                            <p:strVal val="#ppt_w"/>
                                          </p:val>
                                        </p:tav>
                                      </p:tavLst>
                                    </p:anim>
                                    <p:anim calcmode="lin" valueType="num">
                                      <p:cBhvr>
                                        <p:cTn id="36" dur="500" fill="hold"/>
                                        <p:tgtEl>
                                          <p:spTgt spid="681"/>
                                        </p:tgtEl>
                                        <p:attrNameLst>
                                          <p:attrName>ppt_h</p:attrName>
                                        </p:attrNameLst>
                                      </p:cBhvr>
                                      <p:tavLst>
                                        <p:tav tm="0">
                                          <p:val>
                                            <p:fltVal val="0"/>
                                          </p:val>
                                        </p:tav>
                                        <p:tav tm="100000">
                                          <p:val>
                                            <p:strVal val="#ppt_h"/>
                                          </p:val>
                                        </p:tav>
                                      </p:tavLst>
                                    </p:anim>
                                    <p:animEffect transition="in" filter="fade">
                                      <p:cBhvr>
                                        <p:cTn id="37" dur="500"/>
                                        <p:tgtEl>
                                          <p:spTgt spid="681"/>
                                        </p:tgtEl>
                                      </p:cBhvr>
                                    </p:animEffect>
                                  </p:childTnLst>
                                </p:cTn>
                              </p:par>
                              <p:par>
                                <p:cTn id="38" presetID="2" presetClass="entr" presetSubtype="1" accel="36000" decel="64000" fill="hold" nodeType="withEffect">
                                  <p:stCondLst>
                                    <p:cond delay="125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0-#ppt_h/2"/>
                                          </p:val>
                                        </p:tav>
                                        <p:tav tm="100000">
                                          <p:val>
                                            <p:strVal val="#ppt_y"/>
                                          </p:val>
                                        </p:tav>
                                      </p:tavLst>
                                    </p:anim>
                                  </p:childTnLst>
                                </p:cTn>
                              </p:par>
                              <p:par>
                                <p:cTn id="42" presetID="10" presetClass="entr" presetSubtype="0" fill="hold" grpId="0" nodeType="withEffect">
                                  <p:stCondLst>
                                    <p:cond delay="1250"/>
                                  </p:stCondLst>
                                  <p:childTnLst>
                                    <p:set>
                                      <p:cBhvr>
                                        <p:cTn id="43" dur="1" fill="hold">
                                          <p:stCondLst>
                                            <p:cond delay="0"/>
                                          </p:stCondLst>
                                        </p:cTn>
                                        <p:tgtEl>
                                          <p:spTgt spid="704"/>
                                        </p:tgtEl>
                                        <p:attrNameLst>
                                          <p:attrName>style.visibility</p:attrName>
                                        </p:attrNameLst>
                                      </p:cBhvr>
                                      <p:to>
                                        <p:strVal val="visible"/>
                                      </p:to>
                                    </p:set>
                                    <p:animEffect transition="in" filter="fade">
                                      <p:cBhvr>
                                        <p:cTn id="44" dur="5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0" animBg="1"/>
      <p:bldP spid="70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276A-7CCF-BE09-D024-3BF1545D9F07}"/>
              </a:ext>
            </a:extLst>
          </p:cNvPr>
          <p:cNvSpPr>
            <a:spLocks noGrp="1"/>
          </p:cNvSpPr>
          <p:nvPr>
            <p:ph type="title"/>
          </p:nvPr>
        </p:nvSpPr>
        <p:spPr/>
        <p:txBody>
          <a:bodyPr/>
          <a:lstStyle/>
          <a:p>
            <a:r>
              <a:rPr lang="en-US">
                <a:latin typeface="Calibri"/>
                <a:cs typeface="Calibri"/>
              </a:rPr>
              <a:t>Five9 AI Insights </a:t>
            </a:r>
            <a:endParaRPr lang="en-GB"/>
          </a:p>
        </p:txBody>
      </p:sp>
      <p:sp>
        <p:nvSpPr>
          <p:cNvPr id="4" name="Text Placeholder 15">
            <a:extLst>
              <a:ext uri="{FF2B5EF4-FFF2-40B4-BE49-F238E27FC236}">
                <a16:creationId xmlns:a16="http://schemas.microsoft.com/office/drawing/2014/main" id="{106CAF2F-601A-D48E-F0F6-850C5548D3C4}"/>
              </a:ext>
            </a:extLst>
          </p:cNvPr>
          <p:cNvSpPr txBox="1">
            <a:spLocks/>
          </p:cNvSpPr>
          <p:nvPr/>
        </p:nvSpPr>
        <p:spPr>
          <a:xfrm>
            <a:off x="548640" y="1130423"/>
            <a:ext cx="11453970" cy="290004"/>
          </a:xfrm>
          <a:prstGeom prst="rect">
            <a:avLst/>
          </a:prstGeom>
        </p:spPr>
        <p:txBody>
          <a:bodyPr vert="horz" lIns="0" tIns="0" rIns="0" bIns="0" rtlCol="0" anchor="t">
            <a:noAutofit/>
          </a:bodyPr>
          <a:lstStyle>
            <a:lvl1pPr marL="0" indent="0" algn="l" defTabSz="914400" rtl="0" eaLnBrk="1" latinLnBrk="0" hangingPunct="1">
              <a:lnSpc>
                <a:spcPct val="80000"/>
              </a:lnSpc>
              <a:spcBef>
                <a:spcPts val="0"/>
              </a:spcBef>
              <a:spcAft>
                <a:spcPts val="1200"/>
              </a:spcAft>
              <a:buFontTx/>
              <a:buNone/>
              <a:defRPr sz="2400" b="0" i="0" kern="1200">
                <a:solidFill>
                  <a:schemeClr val="tx1"/>
                </a:solidFill>
                <a:latin typeface="+mn-lt"/>
                <a:ea typeface="+mn-ea"/>
                <a:cs typeface="Calibri Light" panose="020F0302020204030204" pitchFamily="34" charset="0"/>
              </a:defRPr>
            </a:lvl1pPr>
            <a:lvl2pPr marL="4572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2pPr>
            <a:lvl3pPr marL="9144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3pPr>
            <a:lvl4pPr marL="13716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4pPr>
            <a:lvl5pPr marL="18288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a:cs typeface="Calibri Light"/>
              </a:rPr>
              <a:t>Harness the power of generative AI to deliver accessible, actionable CX insights faster and with less effort.</a:t>
            </a:r>
          </a:p>
        </p:txBody>
      </p:sp>
      <p:pic>
        <p:nvPicPr>
          <p:cNvPr id="3" name="Picture 2">
            <a:extLst>
              <a:ext uri="{FF2B5EF4-FFF2-40B4-BE49-F238E27FC236}">
                <a16:creationId xmlns:a16="http://schemas.microsoft.com/office/drawing/2014/main" id="{59425D73-618F-8424-2C9A-0FB807604916}"/>
              </a:ext>
            </a:extLst>
          </p:cNvPr>
          <p:cNvPicPr>
            <a:picLocks noChangeAspect="1"/>
          </p:cNvPicPr>
          <p:nvPr/>
        </p:nvPicPr>
        <p:blipFill>
          <a:blip r:embed="rId3"/>
          <a:stretch>
            <a:fillRect/>
          </a:stretch>
        </p:blipFill>
        <p:spPr>
          <a:xfrm>
            <a:off x="456723" y="1441102"/>
            <a:ext cx="5365954" cy="3464632"/>
          </a:xfrm>
          <a:prstGeom prst="roundRect">
            <a:avLst>
              <a:gd name="adj" fmla="val 3178"/>
            </a:avLst>
          </a:prstGeom>
          <a:effectLst/>
        </p:spPr>
      </p:pic>
      <p:sp>
        <p:nvSpPr>
          <p:cNvPr id="5" name="Rounded Rectangle 9">
            <a:extLst>
              <a:ext uri="{FF2B5EF4-FFF2-40B4-BE49-F238E27FC236}">
                <a16:creationId xmlns:a16="http://schemas.microsoft.com/office/drawing/2014/main" id="{FCC84EAF-5FE9-48F6-EC36-CE95546332E0}"/>
              </a:ext>
            </a:extLst>
          </p:cNvPr>
          <p:cNvSpPr/>
          <p:nvPr/>
        </p:nvSpPr>
        <p:spPr>
          <a:xfrm>
            <a:off x="8208441"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Uncover evolving trends with the Voice of Customer (</a:t>
            </a:r>
            <a:r>
              <a:rPr lang="en-GB" sz="1400" err="1">
                <a:solidFill>
                  <a:schemeClr val="tx1"/>
                </a:solidFill>
                <a:latin typeface="Helvetica" pitchFamily="2" charset="0"/>
                <a:cs typeface="Calibri Light"/>
              </a:rPr>
              <a:t>VoC</a:t>
            </a:r>
            <a:r>
              <a:rPr lang="en-GB" sz="1400">
                <a:solidFill>
                  <a:schemeClr val="tx1"/>
                </a:solidFill>
                <a:latin typeface="Helvetica" pitchFamily="2" charset="0"/>
                <a:cs typeface="Calibri Light"/>
              </a:rPr>
              <a:t>)</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Improve CX agility and identify automation opportunities with real-time trends in customer interactions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Identify areas to optimize contact </a:t>
            </a:r>
            <a:r>
              <a:rPr lang="en-GB" sz="1400" err="1">
                <a:solidFill>
                  <a:schemeClr val="tx1"/>
                </a:solidFill>
                <a:latin typeface="Helvetica" pitchFamily="2" charset="0"/>
                <a:cs typeface="Calibri Light"/>
              </a:rPr>
              <a:t>center</a:t>
            </a:r>
            <a:r>
              <a:rPr lang="en-GB" sz="1400">
                <a:solidFill>
                  <a:schemeClr val="tx1"/>
                </a:solidFill>
                <a:latin typeface="Helvetica" pitchFamily="2" charset="0"/>
                <a:cs typeface="Calibri Light"/>
              </a:rPr>
              <a:t> operational efficiency and costs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View business-critical data in a single pane with no AI tuning required</a:t>
            </a:r>
          </a:p>
        </p:txBody>
      </p:sp>
      <p:pic>
        <p:nvPicPr>
          <p:cNvPr id="6" name="Picture 5" descr="A screenshot of a phone number&#10;&#10;Description automatically generated">
            <a:extLst>
              <a:ext uri="{FF2B5EF4-FFF2-40B4-BE49-F238E27FC236}">
                <a16:creationId xmlns:a16="http://schemas.microsoft.com/office/drawing/2014/main" id="{F0EDBAD2-6A97-DB77-8EAA-D7810DF8E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010" y="2883573"/>
            <a:ext cx="2475431" cy="2907503"/>
          </a:xfrm>
          <a:prstGeom prst="roundRect">
            <a:avLst>
              <a:gd name="adj" fmla="val 6663"/>
            </a:avLst>
          </a:prstGeom>
          <a:ln>
            <a:solidFill>
              <a:schemeClr val="bg2">
                <a:lumMod val="9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025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276A-7CCF-BE09-D024-3BF1545D9F07}"/>
              </a:ext>
            </a:extLst>
          </p:cNvPr>
          <p:cNvSpPr>
            <a:spLocks noGrp="1"/>
          </p:cNvSpPr>
          <p:nvPr>
            <p:ph type="title"/>
          </p:nvPr>
        </p:nvSpPr>
        <p:spPr/>
        <p:txBody>
          <a:bodyPr/>
          <a:lstStyle/>
          <a:p>
            <a:r>
              <a:rPr lang="en-US">
                <a:latin typeface="Calibri"/>
                <a:cs typeface="Calibri"/>
              </a:rPr>
              <a:t>Five9 Web Chat </a:t>
            </a:r>
            <a:endParaRPr lang="en-GB"/>
          </a:p>
        </p:txBody>
      </p:sp>
      <p:sp>
        <p:nvSpPr>
          <p:cNvPr id="4" name="Text Placeholder 15">
            <a:extLst>
              <a:ext uri="{FF2B5EF4-FFF2-40B4-BE49-F238E27FC236}">
                <a16:creationId xmlns:a16="http://schemas.microsoft.com/office/drawing/2014/main" id="{106CAF2F-601A-D48E-F0F6-850C5548D3C4}"/>
              </a:ext>
            </a:extLst>
          </p:cNvPr>
          <p:cNvSpPr txBox="1">
            <a:spLocks/>
          </p:cNvSpPr>
          <p:nvPr/>
        </p:nvSpPr>
        <p:spPr>
          <a:xfrm>
            <a:off x="548640" y="1130423"/>
            <a:ext cx="11453970" cy="290004"/>
          </a:xfrm>
          <a:prstGeom prst="rect">
            <a:avLst/>
          </a:prstGeom>
        </p:spPr>
        <p:txBody>
          <a:bodyPr vert="horz" lIns="0" tIns="0" rIns="0" bIns="0" rtlCol="0" anchor="t">
            <a:noAutofit/>
          </a:bodyPr>
          <a:lstStyle>
            <a:lvl1pPr marL="0" indent="0" algn="l" defTabSz="914400" rtl="0" eaLnBrk="1" latinLnBrk="0" hangingPunct="1">
              <a:lnSpc>
                <a:spcPct val="80000"/>
              </a:lnSpc>
              <a:spcBef>
                <a:spcPts val="0"/>
              </a:spcBef>
              <a:spcAft>
                <a:spcPts val="1200"/>
              </a:spcAft>
              <a:buFontTx/>
              <a:buNone/>
              <a:defRPr sz="2400" b="0" i="0" kern="1200">
                <a:solidFill>
                  <a:schemeClr val="tx1"/>
                </a:solidFill>
                <a:latin typeface="+mn-lt"/>
                <a:ea typeface="+mn-ea"/>
                <a:cs typeface="Calibri Light" panose="020F0302020204030204" pitchFamily="34" charset="0"/>
              </a:defRPr>
            </a:lvl1pPr>
            <a:lvl2pPr marL="4572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2pPr>
            <a:lvl3pPr marL="9144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3pPr>
            <a:lvl4pPr marL="13716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4pPr>
            <a:lvl5pPr marL="1828800" indent="0" algn="l" defTabSz="914400" rtl="0" eaLnBrk="1" latinLnBrk="0" hangingPunct="1">
              <a:lnSpc>
                <a:spcPct val="100000"/>
              </a:lnSpc>
              <a:spcBef>
                <a:spcPts val="0"/>
              </a:spcBef>
              <a:spcAft>
                <a:spcPts val="600"/>
              </a:spcAft>
              <a:buFontTx/>
              <a:buNone/>
              <a:defRPr sz="24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a:cs typeface="Calibri Light"/>
              </a:rPr>
              <a:t>Deliver rich, engaging, and convenient chat experiences for your web visitors.​</a:t>
            </a:r>
          </a:p>
        </p:txBody>
      </p:sp>
      <p:pic>
        <p:nvPicPr>
          <p:cNvPr id="5" name="Picture 4" descr="A screenshot of a chat&#10;&#10;Description automatically generated">
            <a:extLst>
              <a:ext uri="{FF2B5EF4-FFF2-40B4-BE49-F238E27FC236}">
                <a16:creationId xmlns:a16="http://schemas.microsoft.com/office/drawing/2014/main" id="{4452A639-F2DC-E78E-D4DA-60B4689D7004}"/>
              </a:ext>
            </a:extLst>
          </p:cNvPr>
          <p:cNvPicPr>
            <a:picLocks noChangeAspect="1"/>
          </p:cNvPicPr>
          <p:nvPr/>
        </p:nvPicPr>
        <p:blipFill>
          <a:blip r:embed="rId3"/>
          <a:stretch>
            <a:fillRect/>
          </a:stretch>
        </p:blipFill>
        <p:spPr>
          <a:xfrm>
            <a:off x="1170837" y="1746523"/>
            <a:ext cx="2016454" cy="3497287"/>
          </a:xfrm>
          <a:prstGeom prst="roundRect">
            <a:avLst>
              <a:gd name="adj" fmla="val 8479"/>
            </a:avLst>
          </a:prstGeom>
        </p:spPr>
      </p:pic>
      <p:pic>
        <p:nvPicPr>
          <p:cNvPr id="8" name="Picture 7" descr="A screenshot of a phone&#10;&#10;Description automatically generated">
            <a:extLst>
              <a:ext uri="{FF2B5EF4-FFF2-40B4-BE49-F238E27FC236}">
                <a16:creationId xmlns:a16="http://schemas.microsoft.com/office/drawing/2014/main" id="{36F2D8B9-EA27-DAA6-F4F0-2E00659BE48D}"/>
              </a:ext>
            </a:extLst>
          </p:cNvPr>
          <p:cNvPicPr>
            <a:picLocks noChangeAspect="1"/>
          </p:cNvPicPr>
          <p:nvPr/>
        </p:nvPicPr>
        <p:blipFill>
          <a:blip r:embed="rId4"/>
          <a:stretch>
            <a:fillRect/>
          </a:stretch>
        </p:blipFill>
        <p:spPr>
          <a:xfrm>
            <a:off x="3591870" y="1535837"/>
            <a:ext cx="2341373" cy="4438234"/>
          </a:xfrm>
          <a:prstGeom prst="roundRect">
            <a:avLst>
              <a:gd name="adj" fmla="val 7988"/>
            </a:avLst>
          </a:prstGeom>
        </p:spPr>
      </p:pic>
      <p:sp>
        <p:nvSpPr>
          <p:cNvPr id="3" name="Rounded Rectangle 9">
            <a:extLst>
              <a:ext uri="{FF2B5EF4-FFF2-40B4-BE49-F238E27FC236}">
                <a16:creationId xmlns:a16="http://schemas.microsoft.com/office/drawing/2014/main" id="{CCD6EF43-6CB0-813B-424B-44AB590C89B5}"/>
              </a:ext>
            </a:extLst>
          </p:cNvPr>
          <p:cNvSpPr/>
          <p:nvPr/>
        </p:nvSpPr>
        <p:spPr>
          <a:xfrm>
            <a:off x="8208441"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Integrate chat functionality into your web presence to lower customer effort</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Create highly engaging chat experiences with rich media controls </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Lower costs with intelligent virtual agents that provide seamless transitions to live service</a:t>
            </a:r>
          </a:p>
        </p:txBody>
      </p:sp>
    </p:spTree>
    <p:extLst>
      <p:ext uri="{BB962C8B-B14F-4D97-AF65-F5344CB8AC3E}">
        <p14:creationId xmlns:p14="http://schemas.microsoft.com/office/powerpoint/2010/main" val="148933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5302-1157-3808-8A59-0F53193261BA}"/>
              </a:ext>
            </a:extLst>
          </p:cNvPr>
          <p:cNvSpPr>
            <a:spLocks noGrp="1"/>
          </p:cNvSpPr>
          <p:nvPr>
            <p:ph type="title"/>
          </p:nvPr>
        </p:nvSpPr>
        <p:spPr/>
        <p:txBody>
          <a:bodyPr/>
          <a:lstStyle/>
          <a:p>
            <a:r>
              <a:rPr lang="en-GB"/>
              <a:t>Five9 Social Messaging</a:t>
            </a:r>
          </a:p>
        </p:txBody>
      </p:sp>
      <p:sp>
        <p:nvSpPr>
          <p:cNvPr id="5" name="TextBox 4">
            <a:extLst>
              <a:ext uri="{FF2B5EF4-FFF2-40B4-BE49-F238E27FC236}">
                <a16:creationId xmlns:a16="http://schemas.microsoft.com/office/drawing/2014/main" id="{3E9414D5-A112-601D-17E3-992CEE14B393}"/>
              </a:ext>
            </a:extLst>
          </p:cNvPr>
          <p:cNvSpPr txBox="1"/>
          <p:nvPr/>
        </p:nvSpPr>
        <p:spPr>
          <a:xfrm>
            <a:off x="275208" y="862004"/>
            <a:ext cx="11459592" cy="369332"/>
          </a:xfrm>
          <a:prstGeom prst="rect">
            <a:avLst/>
          </a:prstGeom>
          <a:noFill/>
        </p:spPr>
        <p:txBody>
          <a:bodyPr wrap="square">
            <a:spAutoFit/>
          </a:bodyPr>
          <a:lstStyle/>
          <a:p>
            <a:r>
              <a:rPr lang="en-US">
                <a:cs typeface="Calibri Light"/>
              </a:rPr>
              <a:t>Expand your brand’s social presence and engage customers where they are with a social messaging channel. </a:t>
            </a:r>
          </a:p>
        </p:txBody>
      </p:sp>
      <p:pic>
        <p:nvPicPr>
          <p:cNvPr id="6" name="Picture 5" descr="A screenshot of a chat&#10;&#10;Description automatically generated with medium confidence">
            <a:extLst>
              <a:ext uri="{FF2B5EF4-FFF2-40B4-BE49-F238E27FC236}">
                <a16:creationId xmlns:a16="http://schemas.microsoft.com/office/drawing/2014/main" id="{A6638926-7B7E-46CE-A008-5A8BAD68A58E}"/>
              </a:ext>
            </a:extLst>
          </p:cNvPr>
          <p:cNvPicPr>
            <a:picLocks noChangeAspect="1"/>
          </p:cNvPicPr>
          <p:nvPr/>
        </p:nvPicPr>
        <p:blipFill>
          <a:blip r:embed="rId3"/>
          <a:stretch>
            <a:fillRect/>
          </a:stretch>
        </p:blipFill>
        <p:spPr>
          <a:xfrm>
            <a:off x="1259477" y="1461511"/>
            <a:ext cx="2017777" cy="4084352"/>
          </a:xfrm>
          <a:prstGeom prst="round2SameRect">
            <a:avLst>
              <a:gd name="adj1" fmla="val 11182"/>
              <a:gd name="adj2" fmla="val 11137"/>
            </a:avLst>
          </a:prstGeom>
        </p:spPr>
      </p:pic>
      <p:sp>
        <p:nvSpPr>
          <p:cNvPr id="11" name="TextBox 10">
            <a:extLst>
              <a:ext uri="{FF2B5EF4-FFF2-40B4-BE49-F238E27FC236}">
                <a16:creationId xmlns:a16="http://schemas.microsoft.com/office/drawing/2014/main" id="{DD006B0D-FF77-1B94-70A0-2DA2443B35F6}"/>
              </a:ext>
            </a:extLst>
          </p:cNvPr>
          <p:cNvSpPr txBox="1"/>
          <p:nvPr/>
        </p:nvSpPr>
        <p:spPr>
          <a:xfrm>
            <a:off x="8513634" y="3503687"/>
            <a:ext cx="3444536" cy="1692771"/>
          </a:xfrm>
          <a:prstGeom prst="rect">
            <a:avLst/>
          </a:prstGeom>
          <a:noFill/>
        </p:spPr>
        <p:txBody>
          <a:bodyPr wrap="square">
            <a:spAutoFit/>
          </a:bodyPr>
          <a:lstStyle/>
          <a:p>
            <a:pPr fontAlgn="base"/>
            <a:r>
              <a:rPr lang="en-US" sz="4000" b="1">
                <a:solidFill>
                  <a:schemeClr val="bg2"/>
                </a:solidFill>
                <a:cs typeface="Calibri Light"/>
              </a:rPr>
              <a:t>110% </a:t>
            </a:r>
            <a:r>
              <a:rPr lang="en-US" sz="4000">
                <a:cs typeface="Calibri Light"/>
              </a:rPr>
              <a:t>​</a:t>
            </a:r>
            <a:br>
              <a:rPr lang="en-US"/>
            </a:br>
            <a:r>
              <a:rPr lang="en-US">
                <a:cs typeface="Calibri Light"/>
              </a:rPr>
              <a:t>increase in consumers who named social messaging as a preferred channel in 2021 vs. 2020</a:t>
            </a:r>
          </a:p>
          <a:p>
            <a:pPr fontAlgn="base"/>
            <a:r>
              <a:rPr lang="en-US" sz="1000">
                <a:cs typeface="Calibri Light"/>
              </a:rPr>
              <a:t> Zendesk, 2021​ </a:t>
            </a:r>
            <a:endParaRPr lang="en-US" sz="1000">
              <a:ea typeface="Calibri"/>
              <a:cs typeface="Calibri Light"/>
            </a:endParaRPr>
          </a:p>
        </p:txBody>
      </p:sp>
      <p:sp>
        <p:nvSpPr>
          <p:cNvPr id="13" name="TextBox 12">
            <a:extLst>
              <a:ext uri="{FF2B5EF4-FFF2-40B4-BE49-F238E27FC236}">
                <a16:creationId xmlns:a16="http://schemas.microsoft.com/office/drawing/2014/main" id="{AC7BDD75-27F3-C5AB-16A7-6F2A0E161125}"/>
              </a:ext>
            </a:extLst>
          </p:cNvPr>
          <p:cNvSpPr txBox="1"/>
          <p:nvPr/>
        </p:nvSpPr>
        <p:spPr>
          <a:xfrm>
            <a:off x="8513634" y="1491295"/>
            <a:ext cx="3243754" cy="2123658"/>
          </a:xfrm>
          <a:prstGeom prst="rect">
            <a:avLst/>
          </a:prstGeom>
          <a:noFill/>
        </p:spPr>
        <p:txBody>
          <a:bodyPr wrap="square">
            <a:spAutoFit/>
          </a:bodyPr>
          <a:lstStyle/>
          <a:p>
            <a:r>
              <a:rPr lang="en-US" sz="4000" b="1">
                <a:solidFill>
                  <a:schemeClr val="bg2"/>
                </a:solidFill>
                <a:cs typeface="Calibri Light"/>
              </a:rPr>
              <a:t>91%</a:t>
            </a:r>
            <a:r>
              <a:rPr lang="en-US" sz="4000" b="1">
                <a:cs typeface="Calibri Light"/>
              </a:rPr>
              <a:t> </a:t>
            </a:r>
            <a:r>
              <a:rPr lang="en-US" sz="4000">
                <a:cs typeface="Calibri Light"/>
              </a:rPr>
              <a:t>​</a:t>
            </a:r>
            <a:br>
              <a:rPr lang="en-US" sz="4000"/>
            </a:br>
            <a:r>
              <a:rPr lang="en-US">
                <a:cs typeface="Calibri Light"/>
              </a:rPr>
              <a:t>of execs say social will be the primary channel to connect with prospects and customers within the next three years</a:t>
            </a:r>
            <a:endParaRPr lang="en-US">
              <a:ea typeface="Calibri"/>
              <a:cs typeface="Calibri Light"/>
            </a:endParaRPr>
          </a:p>
          <a:p>
            <a:r>
              <a:rPr lang="en-US" sz="1000" i="1">
                <a:cs typeface="Calibri Light"/>
              </a:rPr>
              <a:t> </a:t>
            </a:r>
            <a:r>
              <a:rPr lang="en-US" sz="1000">
                <a:cs typeface="Calibri Light"/>
              </a:rPr>
              <a:t>Sprout Social, 2021​</a:t>
            </a:r>
            <a:br>
              <a:rPr lang="en-US" sz="1000"/>
            </a:br>
            <a:endParaRPr lang="en-US" sz="1000"/>
          </a:p>
        </p:txBody>
      </p:sp>
      <p:sp>
        <p:nvSpPr>
          <p:cNvPr id="3" name="Rounded Rectangle 9">
            <a:extLst>
              <a:ext uri="{FF2B5EF4-FFF2-40B4-BE49-F238E27FC236}">
                <a16:creationId xmlns:a16="http://schemas.microsoft.com/office/drawing/2014/main" id="{D2C924A0-7F62-F5AD-9968-1B0AB1162B6B}"/>
              </a:ext>
            </a:extLst>
          </p:cNvPr>
          <p:cNvSpPr/>
          <p:nvPr/>
        </p:nvSpPr>
        <p:spPr>
          <a:xfrm>
            <a:off x="4273567"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Connect with customers on a personal level and foster loyalty</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Offer 24/7 service with intelligent virtual agents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Provide a secure alternative to SMS/text, especially in regions where data protection is critical</a:t>
            </a:r>
          </a:p>
        </p:txBody>
      </p:sp>
    </p:spTree>
    <p:extLst>
      <p:ext uri="{BB962C8B-B14F-4D97-AF65-F5344CB8AC3E}">
        <p14:creationId xmlns:p14="http://schemas.microsoft.com/office/powerpoint/2010/main" val="242346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3" grpId="0" animBg="1"/>
    </p:bldLst>
  </p:timing>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1286B-DFBC-292B-C6D0-BECD927F73D8}"/>
              </a:ext>
            </a:extLst>
          </p:cNvPr>
          <p:cNvSpPr>
            <a:spLocks noGrp="1"/>
          </p:cNvSpPr>
          <p:nvPr>
            <p:ph type="title"/>
          </p:nvPr>
        </p:nvSpPr>
        <p:spPr/>
        <p:txBody>
          <a:bodyPr/>
          <a:lstStyle/>
          <a:p>
            <a:r>
              <a:rPr lang="en-GB"/>
              <a:t>Five9 SMS/Text</a:t>
            </a:r>
          </a:p>
        </p:txBody>
      </p:sp>
      <p:sp>
        <p:nvSpPr>
          <p:cNvPr id="4" name="Text Placeholder 15">
            <a:extLst>
              <a:ext uri="{FF2B5EF4-FFF2-40B4-BE49-F238E27FC236}">
                <a16:creationId xmlns:a16="http://schemas.microsoft.com/office/drawing/2014/main" id="{FC036A6D-8424-3C34-34AA-6CFF18E27FD8}"/>
              </a:ext>
            </a:extLst>
          </p:cNvPr>
          <p:cNvSpPr txBox="1">
            <a:spLocks/>
          </p:cNvSpPr>
          <p:nvPr/>
        </p:nvSpPr>
        <p:spPr>
          <a:xfrm>
            <a:off x="548640" y="1140373"/>
            <a:ext cx="11186160" cy="4576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cs typeface="Calibri Light"/>
              </a:rPr>
              <a:t>Provide a text-friendly option for customers who prefer it.</a:t>
            </a:r>
          </a:p>
        </p:txBody>
      </p:sp>
      <p:pic>
        <p:nvPicPr>
          <p:cNvPr id="5" name="Picture 4" descr="A screenshot of a chat&#10;&#10;Description automatically generated with medium confidence">
            <a:extLst>
              <a:ext uri="{FF2B5EF4-FFF2-40B4-BE49-F238E27FC236}">
                <a16:creationId xmlns:a16="http://schemas.microsoft.com/office/drawing/2014/main" id="{54FAF4F0-55C4-C461-9F40-4DD60E604DEF}"/>
              </a:ext>
            </a:extLst>
          </p:cNvPr>
          <p:cNvPicPr>
            <a:picLocks noChangeAspect="1"/>
          </p:cNvPicPr>
          <p:nvPr/>
        </p:nvPicPr>
        <p:blipFill>
          <a:blip r:embed="rId3"/>
          <a:stretch>
            <a:fillRect/>
          </a:stretch>
        </p:blipFill>
        <p:spPr>
          <a:xfrm>
            <a:off x="370494" y="1337427"/>
            <a:ext cx="3569646" cy="4997504"/>
          </a:xfrm>
          <a:prstGeom prst="rect">
            <a:avLst/>
          </a:prstGeom>
        </p:spPr>
      </p:pic>
      <p:grpSp>
        <p:nvGrpSpPr>
          <p:cNvPr id="6" name="Group 5">
            <a:extLst>
              <a:ext uri="{FF2B5EF4-FFF2-40B4-BE49-F238E27FC236}">
                <a16:creationId xmlns:a16="http://schemas.microsoft.com/office/drawing/2014/main" id="{BBB42B98-D978-4D53-B287-6FFE985A1297}"/>
              </a:ext>
            </a:extLst>
          </p:cNvPr>
          <p:cNvGrpSpPr/>
          <p:nvPr/>
        </p:nvGrpSpPr>
        <p:grpSpPr>
          <a:xfrm>
            <a:off x="3768643" y="2552003"/>
            <a:ext cx="3895340" cy="1976437"/>
            <a:chOff x="4313102" y="4615753"/>
            <a:chExt cx="3895340" cy="1976437"/>
          </a:xfrm>
        </p:grpSpPr>
        <p:sp>
          <p:nvSpPr>
            <p:cNvPr id="11" name="TextBox 10">
              <a:extLst>
                <a:ext uri="{FF2B5EF4-FFF2-40B4-BE49-F238E27FC236}">
                  <a16:creationId xmlns:a16="http://schemas.microsoft.com/office/drawing/2014/main" id="{AD2D930F-2EB0-0AC1-31CB-67088D315E26}"/>
                </a:ext>
              </a:extLst>
            </p:cNvPr>
            <p:cNvSpPr txBox="1"/>
            <p:nvPr/>
          </p:nvSpPr>
          <p:spPr>
            <a:xfrm>
              <a:off x="4638796" y="4991752"/>
              <a:ext cx="3569646" cy="1600438"/>
            </a:xfrm>
            <a:prstGeom prst="rect">
              <a:avLst/>
            </a:prstGeom>
            <a:noFill/>
          </p:spPr>
          <p:txBody>
            <a:bodyPr wrap="square">
              <a:spAutoFit/>
            </a:bodyPr>
            <a:lstStyle/>
            <a:p>
              <a:r>
                <a:rPr lang="en-US" sz="1400">
                  <a:ea typeface="+mn-lt"/>
                  <a:cs typeface="+mn-lt"/>
                </a:rPr>
                <a:t>The technology in our contact center really gives the guest the ability to reach out for whatever method they would like. They can call, they are able to use webchat, they can text us. It's really about being available for our guests 24/7.</a:t>
              </a:r>
              <a:endParaRPr lang="en-US" sz="1400">
                <a:ea typeface="Calibri" panose="020F0502020204030204"/>
              </a:endParaRPr>
            </a:p>
            <a:p>
              <a:pPr fontAlgn="base"/>
              <a:endParaRPr lang="en-US" sz="1400"/>
            </a:p>
          </p:txBody>
        </p:sp>
        <p:sp>
          <p:nvSpPr>
            <p:cNvPr id="13" name="TextBox 12">
              <a:extLst>
                <a:ext uri="{FF2B5EF4-FFF2-40B4-BE49-F238E27FC236}">
                  <a16:creationId xmlns:a16="http://schemas.microsoft.com/office/drawing/2014/main" id="{29982270-4BE4-6BFF-A22A-EC30A02C79D0}"/>
                </a:ext>
              </a:extLst>
            </p:cNvPr>
            <p:cNvSpPr txBox="1"/>
            <p:nvPr/>
          </p:nvSpPr>
          <p:spPr>
            <a:xfrm>
              <a:off x="4647578" y="4704680"/>
              <a:ext cx="1770977" cy="369332"/>
            </a:xfrm>
            <a:prstGeom prst="rect">
              <a:avLst/>
            </a:prstGeom>
            <a:noFill/>
          </p:spPr>
          <p:txBody>
            <a:bodyPr wrap="square">
              <a:spAutoFit/>
            </a:bodyPr>
            <a:lstStyle/>
            <a:p>
              <a:r>
                <a:rPr lang="en-US" sz="1800">
                  <a:cs typeface="Calibri Light"/>
                </a:rPr>
                <a:t>Alaska Airlines</a:t>
              </a:r>
              <a:endParaRPr lang="en-GB"/>
            </a:p>
          </p:txBody>
        </p:sp>
        <p:grpSp>
          <p:nvGrpSpPr>
            <p:cNvPr id="14" name="Graphic 20">
              <a:extLst>
                <a:ext uri="{FF2B5EF4-FFF2-40B4-BE49-F238E27FC236}">
                  <a16:creationId xmlns:a16="http://schemas.microsoft.com/office/drawing/2014/main" id="{C6DDD60F-FDE3-0141-D5C3-C36A173CB2F4}"/>
                </a:ext>
              </a:extLst>
            </p:cNvPr>
            <p:cNvGrpSpPr>
              <a:grpSpLocks noChangeAspect="1"/>
            </p:cNvGrpSpPr>
            <p:nvPr/>
          </p:nvGrpSpPr>
          <p:grpSpPr>
            <a:xfrm flipH="1">
              <a:off x="4313102" y="4615753"/>
              <a:ext cx="365760" cy="261255"/>
              <a:chOff x="4673600" y="2412550"/>
              <a:chExt cx="2841631" cy="2029731"/>
            </a:xfrm>
            <a:solidFill>
              <a:schemeClr val="bg2"/>
            </a:solidFill>
          </p:grpSpPr>
          <p:sp>
            <p:nvSpPr>
              <p:cNvPr id="15" name="Freeform 4">
                <a:extLst>
                  <a:ext uri="{FF2B5EF4-FFF2-40B4-BE49-F238E27FC236}">
                    <a16:creationId xmlns:a16="http://schemas.microsoft.com/office/drawing/2014/main" id="{2CC6098F-0DA7-8B12-EA08-05BF9578FAB6}"/>
                  </a:ext>
                </a:extLst>
              </p:cNvPr>
              <p:cNvSpPr/>
              <p:nvPr/>
            </p:nvSpPr>
            <p:spPr>
              <a:xfrm>
                <a:off x="4673600" y="2412550"/>
                <a:ext cx="1217840" cy="2029731"/>
              </a:xfrm>
              <a:custGeom>
                <a:avLst/>
                <a:gdLst>
                  <a:gd name="connsiteX0" fmla="*/ 0 w 1217840"/>
                  <a:gd name="connsiteY0" fmla="*/ 1217841 h 2029731"/>
                  <a:gd name="connsiteX1" fmla="*/ 608920 w 1217840"/>
                  <a:gd name="connsiteY1" fmla="*/ 1217841 h 2029731"/>
                  <a:gd name="connsiteX2" fmla="*/ 202970 w 1217840"/>
                  <a:gd name="connsiteY2" fmla="*/ 2029732 h 2029731"/>
                  <a:gd name="connsiteX3" fmla="*/ 811891 w 1217840"/>
                  <a:gd name="connsiteY3" fmla="*/ 2029732 h 2029731"/>
                  <a:gd name="connsiteX4" fmla="*/ 1217841 w 1217840"/>
                  <a:gd name="connsiteY4" fmla="*/ 1217841 h 2029731"/>
                  <a:gd name="connsiteX5" fmla="*/ 1217841 w 1217840"/>
                  <a:gd name="connsiteY5" fmla="*/ 0 h 2029731"/>
                  <a:gd name="connsiteX6" fmla="*/ 0 w 1217840"/>
                  <a:gd name="connsiteY6" fmla="*/ 0 h 202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0" h="2029731">
                    <a:moveTo>
                      <a:pt x="0" y="1217841"/>
                    </a:moveTo>
                    <a:lnTo>
                      <a:pt x="608920" y="1217841"/>
                    </a:lnTo>
                    <a:lnTo>
                      <a:pt x="202970" y="2029732"/>
                    </a:lnTo>
                    <a:lnTo>
                      <a:pt x="811891" y="2029732"/>
                    </a:lnTo>
                    <a:lnTo>
                      <a:pt x="1217841" y="1217841"/>
                    </a:lnTo>
                    <a:lnTo>
                      <a:pt x="1217841" y="0"/>
                    </a:lnTo>
                    <a:lnTo>
                      <a:pt x="0" y="0"/>
                    </a:lnTo>
                    <a:close/>
                  </a:path>
                </a:pathLst>
              </a:custGeom>
              <a:grpFill/>
              <a:ln w="9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16" name="Freeform 5">
                <a:extLst>
                  <a:ext uri="{FF2B5EF4-FFF2-40B4-BE49-F238E27FC236}">
                    <a16:creationId xmlns:a16="http://schemas.microsoft.com/office/drawing/2014/main" id="{B4FC0211-C036-6C2A-7D1C-38F7F1000091}"/>
                  </a:ext>
                </a:extLst>
              </p:cNvPr>
              <p:cNvSpPr/>
              <p:nvPr/>
            </p:nvSpPr>
            <p:spPr>
              <a:xfrm>
                <a:off x="6297390" y="2412550"/>
                <a:ext cx="1217840" cy="2029731"/>
              </a:xfrm>
              <a:custGeom>
                <a:avLst/>
                <a:gdLst>
                  <a:gd name="connsiteX0" fmla="*/ 0 w 1217840"/>
                  <a:gd name="connsiteY0" fmla="*/ 0 h 2029731"/>
                  <a:gd name="connsiteX1" fmla="*/ 0 w 1217840"/>
                  <a:gd name="connsiteY1" fmla="*/ 1217841 h 2029731"/>
                  <a:gd name="connsiteX2" fmla="*/ 608920 w 1217840"/>
                  <a:gd name="connsiteY2" fmla="*/ 1217841 h 2029731"/>
                  <a:gd name="connsiteX3" fmla="*/ 202970 w 1217840"/>
                  <a:gd name="connsiteY3" fmla="*/ 2029732 h 2029731"/>
                  <a:gd name="connsiteX4" fmla="*/ 811891 w 1217840"/>
                  <a:gd name="connsiteY4" fmla="*/ 2029732 h 2029731"/>
                  <a:gd name="connsiteX5" fmla="*/ 1217841 w 1217840"/>
                  <a:gd name="connsiteY5" fmla="*/ 1217841 h 2029731"/>
                  <a:gd name="connsiteX6" fmla="*/ 1217841 w 1217840"/>
                  <a:gd name="connsiteY6" fmla="*/ 0 h 202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0" h="2029731">
                    <a:moveTo>
                      <a:pt x="0" y="0"/>
                    </a:moveTo>
                    <a:lnTo>
                      <a:pt x="0" y="1217841"/>
                    </a:lnTo>
                    <a:lnTo>
                      <a:pt x="608920" y="1217841"/>
                    </a:lnTo>
                    <a:lnTo>
                      <a:pt x="202970" y="2029732"/>
                    </a:lnTo>
                    <a:lnTo>
                      <a:pt x="811891" y="2029732"/>
                    </a:lnTo>
                    <a:lnTo>
                      <a:pt x="1217841" y="1217841"/>
                    </a:lnTo>
                    <a:lnTo>
                      <a:pt x="1217841" y="0"/>
                    </a:lnTo>
                    <a:close/>
                  </a:path>
                </a:pathLst>
              </a:custGeom>
              <a:grpFill/>
              <a:ln w="9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grpSp>
          <p:nvGrpSpPr>
            <p:cNvPr id="17" name="Graphic 20">
              <a:extLst>
                <a:ext uri="{FF2B5EF4-FFF2-40B4-BE49-F238E27FC236}">
                  <a16:creationId xmlns:a16="http://schemas.microsoft.com/office/drawing/2014/main" id="{AA83B2C9-C077-EB03-6EE3-5CB79442931D}"/>
                </a:ext>
              </a:extLst>
            </p:cNvPr>
            <p:cNvGrpSpPr>
              <a:grpSpLocks noChangeAspect="1"/>
            </p:cNvGrpSpPr>
            <p:nvPr/>
          </p:nvGrpSpPr>
          <p:grpSpPr>
            <a:xfrm rot="10800000" flipH="1">
              <a:off x="7931895" y="6262979"/>
              <a:ext cx="214409" cy="153148"/>
              <a:chOff x="4673600" y="2412550"/>
              <a:chExt cx="2841631" cy="2029731"/>
            </a:xfrm>
            <a:solidFill>
              <a:schemeClr val="bg2"/>
            </a:solidFill>
          </p:grpSpPr>
          <p:sp>
            <p:nvSpPr>
              <p:cNvPr id="18" name="Freeform 35">
                <a:extLst>
                  <a:ext uri="{FF2B5EF4-FFF2-40B4-BE49-F238E27FC236}">
                    <a16:creationId xmlns:a16="http://schemas.microsoft.com/office/drawing/2014/main" id="{BDD2FA97-5786-BFFF-8093-60A139CA556F}"/>
                  </a:ext>
                </a:extLst>
              </p:cNvPr>
              <p:cNvSpPr/>
              <p:nvPr/>
            </p:nvSpPr>
            <p:spPr>
              <a:xfrm>
                <a:off x="4673600" y="2412550"/>
                <a:ext cx="1217840" cy="2029731"/>
              </a:xfrm>
              <a:custGeom>
                <a:avLst/>
                <a:gdLst>
                  <a:gd name="connsiteX0" fmla="*/ 0 w 1217840"/>
                  <a:gd name="connsiteY0" fmla="*/ 1217841 h 2029731"/>
                  <a:gd name="connsiteX1" fmla="*/ 608920 w 1217840"/>
                  <a:gd name="connsiteY1" fmla="*/ 1217841 h 2029731"/>
                  <a:gd name="connsiteX2" fmla="*/ 202970 w 1217840"/>
                  <a:gd name="connsiteY2" fmla="*/ 2029732 h 2029731"/>
                  <a:gd name="connsiteX3" fmla="*/ 811891 w 1217840"/>
                  <a:gd name="connsiteY3" fmla="*/ 2029732 h 2029731"/>
                  <a:gd name="connsiteX4" fmla="*/ 1217841 w 1217840"/>
                  <a:gd name="connsiteY4" fmla="*/ 1217841 h 2029731"/>
                  <a:gd name="connsiteX5" fmla="*/ 1217841 w 1217840"/>
                  <a:gd name="connsiteY5" fmla="*/ 0 h 2029731"/>
                  <a:gd name="connsiteX6" fmla="*/ 0 w 1217840"/>
                  <a:gd name="connsiteY6" fmla="*/ 0 h 202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0" h="2029731">
                    <a:moveTo>
                      <a:pt x="0" y="1217841"/>
                    </a:moveTo>
                    <a:lnTo>
                      <a:pt x="608920" y="1217841"/>
                    </a:lnTo>
                    <a:lnTo>
                      <a:pt x="202970" y="2029732"/>
                    </a:lnTo>
                    <a:lnTo>
                      <a:pt x="811891" y="2029732"/>
                    </a:lnTo>
                    <a:lnTo>
                      <a:pt x="1217841" y="1217841"/>
                    </a:lnTo>
                    <a:lnTo>
                      <a:pt x="1217841" y="0"/>
                    </a:lnTo>
                    <a:lnTo>
                      <a:pt x="0" y="0"/>
                    </a:lnTo>
                    <a:close/>
                  </a:path>
                </a:pathLst>
              </a:custGeom>
              <a:grpFill/>
              <a:ln w="9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19" name="Freeform 45">
                <a:extLst>
                  <a:ext uri="{FF2B5EF4-FFF2-40B4-BE49-F238E27FC236}">
                    <a16:creationId xmlns:a16="http://schemas.microsoft.com/office/drawing/2014/main" id="{CF0F2512-785E-A8B5-AA0A-F0DE7857C34D}"/>
                  </a:ext>
                </a:extLst>
              </p:cNvPr>
              <p:cNvSpPr/>
              <p:nvPr/>
            </p:nvSpPr>
            <p:spPr>
              <a:xfrm>
                <a:off x="6297390" y="2412550"/>
                <a:ext cx="1217840" cy="2029731"/>
              </a:xfrm>
              <a:custGeom>
                <a:avLst/>
                <a:gdLst>
                  <a:gd name="connsiteX0" fmla="*/ 0 w 1217840"/>
                  <a:gd name="connsiteY0" fmla="*/ 0 h 2029731"/>
                  <a:gd name="connsiteX1" fmla="*/ 0 w 1217840"/>
                  <a:gd name="connsiteY1" fmla="*/ 1217841 h 2029731"/>
                  <a:gd name="connsiteX2" fmla="*/ 608920 w 1217840"/>
                  <a:gd name="connsiteY2" fmla="*/ 1217841 h 2029731"/>
                  <a:gd name="connsiteX3" fmla="*/ 202970 w 1217840"/>
                  <a:gd name="connsiteY3" fmla="*/ 2029732 h 2029731"/>
                  <a:gd name="connsiteX4" fmla="*/ 811891 w 1217840"/>
                  <a:gd name="connsiteY4" fmla="*/ 2029732 h 2029731"/>
                  <a:gd name="connsiteX5" fmla="*/ 1217841 w 1217840"/>
                  <a:gd name="connsiteY5" fmla="*/ 1217841 h 2029731"/>
                  <a:gd name="connsiteX6" fmla="*/ 1217841 w 1217840"/>
                  <a:gd name="connsiteY6" fmla="*/ 0 h 202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0" h="2029731">
                    <a:moveTo>
                      <a:pt x="0" y="0"/>
                    </a:moveTo>
                    <a:lnTo>
                      <a:pt x="0" y="1217841"/>
                    </a:lnTo>
                    <a:lnTo>
                      <a:pt x="608920" y="1217841"/>
                    </a:lnTo>
                    <a:lnTo>
                      <a:pt x="202970" y="2029732"/>
                    </a:lnTo>
                    <a:lnTo>
                      <a:pt x="811891" y="2029732"/>
                    </a:lnTo>
                    <a:lnTo>
                      <a:pt x="1217841" y="1217841"/>
                    </a:lnTo>
                    <a:lnTo>
                      <a:pt x="1217841" y="0"/>
                    </a:lnTo>
                    <a:close/>
                  </a:path>
                </a:pathLst>
              </a:custGeom>
              <a:grpFill/>
              <a:ln w="94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grpSp>
      <p:sp>
        <p:nvSpPr>
          <p:cNvPr id="3" name="Rounded Rectangle 9">
            <a:extLst>
              <a:ext uri="{FF2B5EF4-FFF2-40B4-BE49-F238E27FC236}">
                <a16:creationId xmlns:a16="http://schemas.microsoft.com/office/drawing/2014/main" id="{FD7DDFA6-AE64-9450-421B-224520E9DF87}"/>
              </a:ext>
            </a:extLst>
          </p:cNvPr>
          <p:cNvSpPr/>
          <p:nvPr/>
        </p:nvSpPr>
        <p:spPr>
          <a:xfrm>
            <a:off x="8208441"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Provide proactive service with reminders, notifications, and offers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Create a richer experience with SMS attachments and location sharing</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Keep customers informed with bulk SMS messaging</a:t>
            </a:r>
          </a:p>
        </p:txBody>
      </p:sp>
    </p:spTree>
    <p:extLst>
      <p:ext uri="{BB962C8B-B14F-4D97-AF65-F5344CB8AC3E}">
        <p14:creationId xmlns:p14="http://schemas.microsoft.com/office/powerpoint/2010/main" val="345042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C1436"/>
        </a:solidFill>
        <a:effectLst/>
      </p:bgPr>
    </p:bg>
    <p:spTree>
      <p:nvGrpSpPr>
        <p:cNvPr id="1" name="">
          <a:extLst>
            <a:ext uri="{FF2B5EF4-FFF2-40B4-BE49-F238E27FC236}">
              <a16:creationId xmlns:a16="http://schemas.microsoft.com/office/drawing/2014/main" id="{DCB94D0A-88FB-C051-C997-DA51AC8366B0}"/>
            </a:ext>
          </a:extLst>
        </p:cNvPr>
        <p:cNvGrpSpPr/>
        <p:nvPr/>
      </p:nvGrpSpPr>
      <p:grpSpPr>
        <a:xfrm>
          <a:off x="0" y="0"/>
          <a:ext cx="0" cy="0"/>
          <a:chOff x="0" y="0"/>
          <a:chExt cx="0" cy="0"/>
        </a:xfrm>
      </p:grpSpPr>
      <p:pic>
        <p:nvPicPr>
          <p:cNvPr id="14" name="Picture 13" descr="A purple circle with icons&#10;&#10;Description automatically generated">
            <a:extLst>
              <a:ext uri="{FF2B5EF4-FFF2-40B4-BE49-F238E27FC236}">
                <a16:creationId xmlns:a16="http://schemas.microsoft.com/office/drawing/2014/main" id="{19590013-646B-8358-2AA1-D2C345A4188A}"/>
              </a:ext>
            </a:extLst>
          </p:cNvPr>
          <p:cNvPicPr>
            <a:picLocks noChangeAspect="1"/>
          </p:cNvPicPr>
          <p:nvPr/>
        </p:nvPicPr>
        <p:blipFill>
          <a:blip r:embed="rId3"/>
          <a:stretch>
            <a:fillRect/>
          </a:stretch>
        </p:blipFill>
        <p:spPr>
          <a:xfrm>
            <a:off x="231067" y="-1388"/>
            <a:ext cx="12189533" cy="6859388"/>
          </a:xfrm>
          <a:prstGeom prst="rect">
            <a:avLst/>
          </a:prstGeom>
        </p:spPr>
      </p:pic>
      <p:sp>
        <p:nvSpPr>
          <p:cNvPr id="2" name="Content Placeholder 1">
            <a:extLst>
              <a:ext uri="{FF2B5EF4-FFF2-40B4-BE49-F238E27FC236}">
                <a16:creationId xmlns:a16="http://schemas.microsoft.com/office/drawing/2014/main" id="{BB73AC5A-21A7-3F7C-D417-1D501CBA448A}"/>
              </a:ext>
            </a:extLst>
          </p:cNvPr>
          <p:cNvSpPr>
            <a:spLocks noGrp="1"/>
          </p:cNvSpPr>
          <p:nvPr>
            <p:ph sz="quarter" idx="12"/>
          </p:nvPr>
        </p:nvSpPr>
        <p:spPr>
          <a:xfrm>
            <a:off x="481133" y="1965183"/>
            <a:ext cx="3194291" cy="719438"/>
          </a:xfrm>
        </p:spPr>
        <p:txBody>
          <a:bodyPr>
            <a:normAutofit/>
          </a:bodyPr>
          <a:lstStyle/>
          <a:p>
            <a:r>
              <a:rPr lang="en-US" sz="1600">
                <a:solidFill>
                  <a:schemeClr val="bg2"/>
                </a:solidFill>
                <a:latin typeface="Helvetica" pitchFamily="2" charset="0"/>
              </a:rPr>
              <a:t>A robust connected customer journey enabler</a:t>
            </a:r>
          </a:p>
        </p:txBody>
      </p:sp>
      <p:sp>
        <p:nvSpPr>
          <p:cNvPr id="3" name="Content Placeholder 2">
            <a:extLst>
              <a:ext uri="{FF2B5EF4-FFF2-40B4-BE49-F238E27FC236}">
                <a16:creationId xmlns:a16="http://schemas.microsoft.com/office/drawing/2014/main" id="{7170F0DC-B9BF-FEEB-195F-0BED5656A94D}"/>
              </a:ext>
            </a:extLst>
          </p:cNvPr>
          <p:cNvSpPr>
            <a:spLocks noGrp="1"/>
          </p:cNvSpPr>
          <p:nvPr>
            <p:ph sz="quarter" idx="13"/>
          </p:nvPr>
        </p:nvSpPr>
        <p:spPr>
          <a:xfrm>
            <a:off x="481133" y="276999"/>
            <a:ext cx="3511550" cy="1804766"/>
          </a:xfrm>
        </p:spPr>
        <p:txBody>
          <a:bodyPr anchor="t">
            <a:normAutofit/>
          </a:bodyPr>
          <a:lstStyle/>
          <a:p>
            <a:r>
              <a:rPr lang="en-US" sz="3200" err="1">
                <a:solidFill>
                  <a:schemeClr val="bg1"/>
                </a:solidFill>
                <a:latin typeface="Helvetica" pitchFamily="2" charset="0"/>
              </a:rPr>
              <a:t>Puzzel</a:t>
            </a:r>
            <a:r>
              <a:rPr lang="en-US" sz="3200">
                <a:solidFill>
                  <a:schemeClr val="bg1"/>
                </a:solidFill>
                <a:latin typeface="Helvetica" pitchFamily="2" charset="0"/>
              </a:rPr>
              <a:t> CX Ecosystem Capabilities</a:t>
            </a:r>
            <a:r>
              <a:rPr lang="en-US" sz="3200">
                <a:solidFill>
                  <a:schemeClr val="accent1"/>
                </a:solidFill>
                <a:latin typeface="Helvetica" pitchFamily="2" charset="0"/>
              </a:rPr>
              <a:t>.</a:t>
            </a:r>
          </a:p>
        </p:txBody>
      </p:sp>
      <p:sp>
        <p:nvSpPr>
          <p:cNvPr id="5" name="Text Placeholder 4">
            <a:extLst>
              <a:ext uri="{FF2B5EF4-FFF2-40B4-BE49-F238E27FC236}">
                <a16:creationId xmlns:a16="http://schemas.microsoft.com/office/drawing/2014/main" id="{F5945028-12C5-4752-029C-F7C34156DEDE}"/>
              </a:ext>
            </a:extLst>
          </p:cNvPr>
          <p:cNvSpPr>
            <a:spLocks noGrp="1"/>
          </p:cNvSpPr>
          <p:nvPr>
            <p:ph type="body" sz="quarter" idx="18"/>
          </p:nvPr>
        </p:nvSpPr>
        <p:spPr/>
        <p:txBody>
          <a:bodyPr/>
          <a:lstStyle/>
          <a:p>
            <a:r>
              <a:rPr lang="en-US">
                <a:solidFill>
                  <a:schemeClr val="bg1"/>
                </a:solidFill>
                <a:latin typeface="Helvetica" pitchFamily="2" charset="0"/>
              </a:rPr>
              <a:t>CONFIDENTIAL</a:t>
            </a:r>
          </a:p>
        </p:txBody>
      </p:sp>
      <p:sp>
        <p:nvSpPr>
          <p:cNvPr id="6" name="TextBox 5">
            <a:extLst>
              <a:ext uri="{FF2B5EF4-FFF2-40B4-BE49-F238E27FC236}">
                <a16:creationId xmlns:a16="http://schemas.microsoft.com/office/drawing/2014/main" id="{C67C27E3-6059-136F-546E-E29768297D94}"/>
              </a:ext>
            </a:extLst>
          </p:cNvPr>
          <p:cNvSpPr txBox="1"/>
          <p:nvPr/>
        </p:nvSpPr>
        <p:spPr>
          <a:xfrm>
            <a:off x="513735" y="2724034"/>
            <a:ext cx="3194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elvetica" pitchFamily="2" charset="0"/>
                <a:cs typeface="Poppins" pitchFamily="2" charset="77"/>
              </a:rPr>
              <a:t>Ecosystem capabilities:</a:t>
            </a:r>
          </a:p>
        </p:txBody>
      </p:sp>
      <p:sp>
        <p:nvSpPr>
          <p:cNvPr id="7" name="TextBox 6">
            <a:extLst>
              <a:ext uri="{FF2B5EF4-FFF2-40B4-BE49-F238E27FC236}">
                <a16:creationId xmlns:a16="http://schemas.microsoft.com/office/drawing/2014/main" id="{EF39E281-89B6-B5D3-6A88-075973D46000}"/>
              </a:ext>
            </a:extLst>
          </p:cNvPr>
          <p:cNvSpPr txBox="1"/>
          <p:nvPr/>
        </p:nvSpPr>
        <p:spPr>
          <a:xfrm>
            <a:off x="513735" y="3127907"/>
            <a:ext cx="3683615" cy="2830925"/>
          </a:xfrm>
          <a:prstGeom prst="rect">
            <a:avLst/>
          </a:prstGeom>
          <a:noFill/>
        </p:spPr>
        <p:txBody>
          <a:bodyPr wrap="square" numCol="2" rtlCol="0">
            <a:noAutofit/>
          </a:bodyPr>
          <a:lstStyle/>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Omnichannel routing</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Agent CX workspace</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Interaction Analytics</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Customer Insights</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Agent AI Assist</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Virtual Assistants</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Consumer AI Assist</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CX Control Centre</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Case Management</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Automated workflows</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Knowledge management</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Seamless Integrations</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Sales Intelligence</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Automated QM</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Compliance Recording</a:t>
            </a:r>
          </a:p>
          <a:p>
            <a:pPr marL="180000" marR="0" lvl="0" indent="-180000" algn="l" defTabSz="914400" rtl="0" eaLnBrk="1" fontAlgn="auto" latinLnBrk="0" hangingPunct="1">
              <a:lnSpc>
                <a:spcPct val="100000"/>
              </a:lnSpc>
              <a:spcBef>
                <a:spcPts val="0"/>
              </a:spcBef>
              <a:spcAft>
                <a:spcPts val="300"/>
              </a:spcAft>
              <a:buClr>
                <a:srgbClr val="DAABF4"/>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WFM</a:t>
            </a:r>
          </a:p>
        </p:txBody>
      </p:sp>
      <p:sp>
        <p:nvSpPr>
          <p:cNvPr id="11" name="TextBox 10">
            <a:extLst>
              <a:ext uri="{FF2B5EF4-FFF2-40B4-BE49-F238E27FC236}">
                <a16:creationId xmlns:a16="http://schemas.microsoft.com/office/drawing/2014/main" id="{D69EC4E1-165C-4DB1-9C6D-2FFE872D2621}"/>
              </a:ext>
            </a:extLst>
          </p:cNvPr>
          <p:cNvSpPr txBox="1"/>
          <p:nvPr/>
        </p:nvSpPr>
        <p:spPr>
          <a:xfrm>
            <a:off x="4580680" y="937549"/>
            <a:ext cx="9012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Self-Serve</a:t>
            </a:r>
          </a:p>
        </p:txBody>
      </p:sp>
      <p:sp>
        <p:nvSpPr>
          <p:cNvPr id="12" name="TextBox 11">
            <a:extLst>
              <a:ext uri="{FF2B5EF4-FFF2-40B4-BE49-F238E27FC236}">
                <a16:creationId xmlns:a16="http://schemas.microsoft.com/office/drawing/2014/main" id="{E8FC1EF4-D2EE-4BD4-4E35-FC54B4B413AC}"/>
              </a:ext>
            </a:extLst>
          </p:cNvPr>
          <p:cNvSpPr txBox="1"/>
          <p:nvPr/>
        </p:nvSpPr>
        <p:spPr>
          <a:xfrm>
            <a:off x="4033094" y="1876214"/>
            <a:ext cx="101341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CX Platform</a:t>
            </a:r>
          </a:p>
        </p:txBody>
      </p:sp>
      <p:sp>
        <p:nvSpPr>
          <p:cNvPr id="15" name="TextBox 14">
            <a:extLst>
              <a:ext uri="{FF2B5EF4-FFF2-40B4-BE49-F238E27FC236}">
                <a16:creationId xmlns:a16="http://schemas.microsoft.com/office/drawing/2014/main" id="{2A868FC9-0644-AEB2-33BB-B294546B25A7}"/>
              </a:ext>
            </a:extLst>
          </p:cNvPr>
          <p:cNvSpPr txBox="1"/>
          <p:nvPr/>
        </p:nvSpPr>
        <p:spPr>
          <a:xfrm>
            <a:off x="5225087" y="2862191"/>
            <a:ext cx="3305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AI</a:t>
            </a:r>
          </a:p>
        </p:txBody>
      </p:sp>
      <p:sp>
        <p:nvSpPr>
          <p:cNvPr id="16" name="TextBox 15">
            <a:extLst>
              <a:ext uri="{FF2B5EF4-FFF2-40B4-BE49-F238E27FC236}">
                <a16:creationId xmlns:a16="http://schemas.microsoft.com/office/drawing/2014/main" id="{E91AEC9D-E56F-FAF9-EA99-8B9924271470}"/>
              </a:ext>
            </a:extLst>
          </p:cNvPr>
          <p:cNvSpPr txBox="1"/>
          <p:nvPr/>
        </p:nvSpPr>
        <p:spPr>
          <a:xfrm>
            <a:off x="4244691" y="3752428"/>
            <a:ext cx="7986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Analytics</a:t>
            </a:r>
          </a:p>
        </p:txBody>
      </p:sp>
      <p:sp>
        <p:nvSpPr>
          <p:cNvPr id="17" name="TextBox 16">
            <a:extLst>
              <a:ext uri="{FF2B5EF4-FFF2-40B4-BE49-F238E27FC236}">
                <a16:creationId xmlns:a16="http://schemas.microsoft.com/office/drawing/2014/main" id="{6862BD05-8BF2-2314-3ED6-321269278184}"/>
              </a:ext>
            </a:extLst>
          </p:cNvPr>
          <p:cNvSpPr txBox="1"/>
          <p:nvPr/>
        </p:nvSpPr>
        <p:spPr>
          <a:xfrm>
            <a:off x="4518964" y="4566288"/>
            <a:ext cx="101341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CX Platform</a:t>
            </a:r>
          </a:p>
        </p:txBody>
      </p:sp>
      <p:sp>
        <p:nvSpPr>
          <p:cNvPr id="18" name="TextBox 17">
            <a:extLst>
              <a:ext uri="{FF2B5EF4-FFF2-40B4-BE49-F238E27FC236}">
                <a16:creationId xmlns:a16="http://schemas.microsoft.com/office/drawing/2014/main" id="{02DAC96F-E68D-FA0F-90E1-35D16B338C20}"/>
              </a:ext>
            </a:extLst>
          </p:cNvPr>
          <p:cNvSpPr txBox="1"/>
          <p:nvPr/>
        </p:nvSpPr>
        <p:spPr>
          <a:xfrm>
            <a:off x="4256265" y="5504953"/>
            <a:ext cx="6783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Human</a:t>
            </a:r>
          </a:p>
        </p:txBody>
      </p:sp>
      <p:sp>
        <p:nvSpPr>
          <p:cNvPr id="25" name="TextBox 24">
            <a:extLst>
              <a:ext uri="{FF2B5EF4-FFF2-40B4-BE49-F238E27FC236}">
                <a16:creationId xmlns:a16="http://schemas.microsoft.com/office/drawing/2014/main" id="{2C7516E2-6CAC-9808-DF4A-930902B0E73F}"/>
              </a:ext>
            </a:extLst>
          </p:cNvPr>
          <p:cNvSpPr txBox="1"/>
          <p:nvPr/>
        </p:nvSpPr>
        <p:spPr>
          <a:xfrm>
            <a:off x="7590944" y="927844"/>
            <a:ext cx="2545587" cy="983848"/>
          </a:xfrm>
          <a:prstGeom prst="rect">
            <a:avLst/>
          </a:prstGeom>
          <a:noFill/>
        </p:spPr>
        <p:txBody>
          <a:bodyPr wrap="none" rtlCol="0">
            <a:prstTxWarp prst="textArchUp">
              <a:avLst>
                <a:gd name="adj" fmla="val 1172171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Helvetica" pitchFamily="2" charset="0"/>
                <a:cs typeface="Poppins" pitchFamily="2" charset="77"/>
              </a:rPr>
              <a:t>Virtual Agent • Knowledgebase</a:t>
            </a:r>
          </a:p>
        </p:txBody>
      </p:sp>
      <p:sp>
        <p:nvSpPr>
          <p:cNvPr id="26" name="TextBox 25">
            <a:extLst>
              <a:ext uri="{FF2B5EF4-FFF2-40B4-BE49-F238E27FC236}">
                <a16:creationId xmlns:a16="http://schemas.microsoft.com/office/drawing/2014/main" id="{418B8468-D829-1FF7-0C5E-3BBD636CF100}"/>
              </a:ext>
            </a:extLst>
          </p:cNvPr>
          <p:cNvSpPr txBox="1"/>
          <p:nvPr/>
        </p:nvSpPr>
        <p:spPr>
          <a:xfrm rot="21322320">
            <a:off x="7743695" y="4946307"/>
            <a:ext cx="2545587" cy="983849"/>
          </a:xfrm>
          <a:prstGeom prst="rect">
            <a:avLst/>
          </a:prstGeom>
          <a:noFill/>
        </p:spPr>
        <p:txBody>
          <a:bodyPr wrap="none" rtlCol="0">
            <a:prstTxWarp prst="textArchDown">
              <a:avLst>
                <a:gd name="adj" fmla="val 68940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AI Assist • CX Workspace</a:t>
            </a:r>
          </a:p>
        </p:txBody>
      </p:sp>
      <p:sp>
        <p:nvSpPr>
          <p:cNvPr id="4" name="TextBox 3">
            <a:extLst>
              <a:ext uri="{FF2B5EF4-FFF2-40B4-BE49-F238E27FC236}">
                <a16:creationId xmlns:a16="http://schemas.microsoft.com/office/drawing/2014/main" id="{1E718942-2F1B-142E-ABBF-4CF87C1D8BDD}"/>
              </a:ext>
            </a:extLst>
          </p:cNvPr>
          <p:cNvSpPr txBox="1"/>
          <p:nvPr/>
        </p:nvSpPr>
        <p:spPr>
          <a:xfrm>
            <a:off x="7961103" y="4567932"/>
            <a:ext cx="19219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Omnichannel</a:t>
            </a:r>
          </a:p>
        </p:txBody>
      </p:sp>
      <p:sp>
        <p:nvSpPr>
          <p:cNvPr id="8" name="TextBox 7">
            <a:extLst>
              <a:ext uri="{FF2B5EF4-FFF2-40B4-BE49-F238E27FC236}">
                <a16:creationId xmlns:a16="http://schemas.microsoft.com/office/drawing/2014/main" id="{B2B74328-2D1B-8F39-C2E2-E7BB12267673}"/>
              </a:ext>
            </a:extLst>
          </p:cNvPr>
          <p:cNvSpPr txBox="1"/>
          <p:nvPr/>
        </p:nvSpPr>
        <p:spPr>
          <a:xfrm>
            <a:off x="7276060" y="3243329"/>
            <a:ext cx="11400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AI Foundation</a:t>
            </a:r>
          </a:p>
        </p:txBody>
      </p:sp>
      <p:sp>
        <p:nvSpPr>
          <p:cNvPr id="9" name="TextBox 8">
            <a:extLst>
              <a:ext uri="{FF2B5EF4-FFF2-40B4-BE49-F238E27FC236}">
                <a16:creationId xmlns:a16="http://schemas.microsoft.com/office/drawing/2014/main" id="{0F2D5B9E-7C18-5D5D-019F-5F66FE2BD819}"/>
              </a:ext>
            </a:extLst>
          </p:cNvPr>
          <p:cNvSpPr txBox="1"/>
          <p:nvPr/>
        </p:nvSpPr>
        <p:spPr>
          <a:xfrm>
            <a:off x="9441249" y="3234773"/>
            <a:ext cx="7986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Analytics</a:t>
            </a:r>
          </a:p>
        </p:txBody>
      </p:sp>
      <p:sp>
        <p:nvSpPr>
          <p:cNvPr id="10" name="TextBox 9">
            <a:extLst>
              <a:ext uri="{FF2B5EF4-FFF2-40B4-BE49-F238E27FC236}">
                <a16:creationId xmlns:a16="http://schemas.microsoft.com/office/drawing/2014/main" id="{8D117CF7-F945-7BFF-3164-FDF111EB4E1F}"/>
              </a:ext>
            </a:extLst>
          </p:cNvPr>
          <p:cNvSpPr txBox="1"/>
          <p:nvPr/>
        </p:nvSpPr>
        <p:spPr>
          <a:xfrm>
            <a:off x="7902770" y="1887435"/>
            <a:ext cx="192193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cs typeface="Poppins" pitchFamily="2" charset="77"/>
              </a:rPr>
              <a:t>CX Control Centre</a:t>
            </a:r>
          </a:p>
        </p:txBody>
      </p:sp>
    </p:spTree>
    <p:extLst>
      <p:ext uri="{BB962C8B-B14F-4D97-AF65-F5344CB8AC3E}">
        <p14:creationId xmlns:p14="http://schemas.microsoft.com/office/powerpoint/2010/main" val="213636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97C94-003A-0A0F-2B92-4322C999FEE1}"/>
              </a:ext>
            </a:extLst>
          </p:cNvPr>
          <p:cNvSpPr>
            <a:spLocks noGrp="1"/>
          </p:cNvSpPr>
          <p:nvPr>
            <p:ph type="title"/>
          </p:nvPr>
        </p:nvSpPr>
        <p:spPr/>
        <p:txBody>
          <a:bodyPr vert="horz" lIns="91440" tIns="45720" rIns="91440" bIns="45720" anchor="ctr"/>
          <a:lstStyle/>
          <a:p>
            <a:r>
              <a:rPr lang="en-US">
                <a:latin typeface="HelveticaNowText Medium"/>
              </a:rPr>
              <a:t>Agent workspace – Improving Agent Efficiency</a:t>
            </a:r>
            <a:endParaRPr lang="en-US"/>
          </a:p>
        </p:txBody>
      </p:sp>
      <p:sp>
        <p:nvSpPr>
          <p:cNvPr id="5" name="Rounded Rectangle 9">
            <a:extLst>
              <a:ext uri="{FF2B5EF4-FFF2-40B4-BE49-F238E27FC236}">
                <a16:creationId xmlns:a16="http://schemas.microsoft.com/office/drawing/2014/main" id="{F625ABB1-022D-8A8D-9CA3-BE0DE24FA35A}"/>
              </a:ext>
            </a:extLst>
          </p:cNvPr>
          <p:cNvSpPr/>
          <p:nvPr/>
        </p:nvSpPr>
        <p:spPr>
          <a:xfrm>
            <a:off x="8208441" y="1168400"/>
            <a:ext cx="3243754" cy="4521200"/>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The </a:t>
            </a:r>
            <a:r>
              <a:rPr lang="en-GB" sz="1400" err="1">
                <a:solidFill>
                  <a:schemeClr val="tx1"/>
                </a:solidFill>
                <a:latin typeface="Helvetica" pitchFamily="2" charset="0"/>
                <a:cs typeface="Calibri Light"/>
              </a:rPr>
              <a:t>Puzzel</a:t>
            </a:r>
            <a:r>
              <a:rPr lang="en-GB" sz="1400">
                <a:solidFill>
                  <a:schemeClr val="tx1"/>
                </a:solidFill>
                <a:latin typeface="Helvetica" pitchFamily="2" charset="0"/>
                <a:cs typeface="Calibri Light"/>
              </a:rPr>
              <a:t> Agent Workspace supports an omni-channel concept together with a focus on information needed to support different stages of the customer journey and in single view agent UI. </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It supports simultaneous interactions through voice, video and text including social media channels and soft phone. The single view of the customer is supported through a highly customizable and flexible custom widget concept.   </a:t>
            </a:r>
          </a:p>
        </p:txBody>
      </p:sp>
      <p:pic>
        <p:nvPicPr>
          <p:cNvPr id="2" name="Picture 1" descr="A screenshot of a computer&#10;&#10;Description automatically generated">
            <a:extLst>
              <a:ext uri="{FF2B5EF4-FFF2-40B4-BE49-F238E27FC236}">
                <a16:creationId xmlns:a16="http://schemas.microsoft.com/office/drawing/2014/main" id="{85E425DD-33C4-B696-60A6-5EB334E712C1}"/>
              </a:ext>
            </a:extLst>
          </p:cNvPr>
          <p:cNvPicPr>
            <a:picLocks noChangeAspect="1"/>
          </p:cNvPicPr>
          <p:nvPr/>
        </p:nvPicPr>
        <p:blipFill>
          <a:blip r:embed="rId3"/>
          <a:stretch>
            <a:fillRect/>
          </a:stretch>
        </p:blipFill>
        <p:spPr>
          <a:xfrm>
            <a:off x="416247" y="1461255"/>
            <a:ext cx="7526915" cy="3740108"/>
          </a:xfrm>
          <a:prstGeom prst="roundRect">
            <a:avLst>
              <a:gd name="adj" fmla="val 2770"/>
            </a:avLst>
          </a:prstGeom>
        </p:spPr>
      </p:pic>
    </p:spTree>
    <p:extLst>
      <p:ext uri="{BB962C8B-B14F-4D97-AF65-F5344CB8AC3E}">
        <p14:creationId xmlns:p14="http://schemas.microsoft.com/office/powerpoint/2010/main" val="332215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D61B1-E17B-B80D-CB06-94362E3AE972}"/>
              </a:ext>
            </a:extLst>
          </p:cNvPr>
          <p:cNvSpPr>
            <a:spLocks noGrp="1"/>
          </p:cNvSpPr>
          <p:nvPr>
            <p:ph type="title"/>
          </p:nvPr>
        </p:nvSpPr>
        <p:spPr/>
        <p:txBody>
          <a:bodyPr vert="horz" lIns="91440" tIns="45720" rIns="91440" bIns="45720" anchor="ctr"/>
          <a:lstStyle/>
          <a:p>
            <a:r>
              <a:rPr lang="en-US">
                <a:latin typeface="HelveticaNowText Medium"/>
              </a:rPr>
              <a:t>Agent Assist -Transform your customer support </a:t>
            </a:r>
            <a:endParaRPr lang="en-US"/>
          </a:p>
        </p:txBody>
      </p:sp>
      <p:sp>
        <p:nvSpPr>
          <p:cNvPr id="4" name="Rounded Rectangle 9">
            <a:extLst>
              <a:ext uri="{FF2B5EF4-FFF2-40B4-BE49-F238E27FC236}">
                <a16:creationId xmlns:a16="http://schemas.microsoft.com/office/drawing/2014/main" id="{680B7034-70A9-6818-E9DE-4C84C7ACEAFA}"/>
              </a:ext>
            </a:extLst>
          </p:cNvPr>
          <p:cNvSpPr/>
          <p:nvPr/>
        </p:nvSpPr>
        <p:spPr>
          <a:xfrm>
            <a:off x="8208441" y="1422400"/>
            <a:ext cx="3243754" cy="4013200"/>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80000"/>
              </a:lnSpc>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Helvetica" pitchFamily="2" charset="0"/>
                <a:ea typeface="+mj-ea"/>
                <a:cs typeface="+mj-cs"/>
              </a:rPr>
              <a:t>KEY BENEFITS</a:t>
            </a:r>
          </a:p>
          <a:p>
            <a:pPr>
              <a:spcAft>
                <a:spcPts val="600"/>
              </a:spcAft>
              <a:buClr>
                <a:schemeClr val="bg1"/>
              </a:buClr>
            </a:pPr>
            <a:r>
              <a:rPr lang="en-GB" sz="1400">
                <a:solidFill>
                  <a:schemeClr val="tx1"/>
                </a:solidFill>
                <a:latin typeface="Helvetica" pitchFamily="2" charset="0"/>
                <a:cs typeface="Calibri Light"/>
              </a:rPr>
              <a:t>Equip your agents with AI-powered insights, in real-time. Agent Assist provides automated customer sentiment and response recommendations, empowering your agents to deliver empathic and personalised support, faster. The result? Reduced resolution times and improved customer satisfaction.</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Interaction History</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Sentiment Analysis</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AI–powered Knowledgebase</a:t>
            </a:r>
          </a:p>
        </p:txBody>
      </p:sp>
      <p:pic>
        <p:nvPicPr>
          <p:cNvPr id="3" name="Picture 2" descr="A screenshot of a computer&#10;&#10;Description automatically generated">
            <a:extLst>
              <a:ext uri="{FF2B5EF4-FFF2-40B4-BE49-F238E27FC236}">
                <a16:creationId xmlns:a16="http://schemas.microsoft.com/office/drawing/2014/main" id="{233646B9-79E1-767C-9772-B7343FDCDEAF}"/>
              </a:ext>
            </a:extLst>
          </p:cNvPr>
          <p:cNvPicPr>
            <a:picLocks noChangeAspect="1"/>
          </p:cNvPicPr>
          <p:nvPr/>
        </p:nvPicPr>
        <p:blipFill>
          <a:blip r:embed="rId3"/>
          <a:stretch>
            <a:fillRect/>
          </a:stretch>
        </p:blipFill>
        <p:spPr>
          <a:xfrm>
            <a:off x="303087" y="1181498"/>
            <a:ext cx="7692082" cy="4175787"/>
          </a:xfrm>
          <a:prstGeom prst="roundRect">
            <a:avLst>
              <a:gd name="adj" fmla="val 3067"/>
            </a:avLst>
          </a:prstGeom>
        </p:spPr>
      </p:pic>
    </p:spTree>
    <p:extLst>
      <p:ext uri="{BB962C8B-B14F-4D97-AF65-F5344CB8AC3E}">
        <p14:creationId xmlns:p14="http://schemas.microsoft.com/office/powerpoint/2010/main" val="295158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D61B1-E17B-B80D-CB06-94362E3AE972}"/>
              </a:ext>
            </a:extLst>
          </p:cNvPr>
          <p:cNvSpPr>
            <a:spLocks noGrp="1"/>
          </p:cNvSpPr>
          <p:nvPr>
            <p:ph type="title"/>
          </p:nvPr>
        </p:nvSpPr>
        <p:spPr/>
        <p:txBody>
          <a:bodyPr vert="horz" lIns="91440" tIns="45720" rIns="91440" bIns="45720" anchor="ctr"/>
          <a:lstStyle/>
          <a:p>
            <a:r>
              <a:rPr lang="en-US">
                <a:latin typeface="HelveticaNowText Medium"/>
              </a:rPr>
              <a:t>Agent Assist - Knowledgebase </a:t>
            </a:r>
            <a:endParaRPr lang="en-US"/>
          </a:p>
        </p:txBody>
      </p:sp>
      <p:grpSp>
        <p:nvGrpSpPr>
          <p:cNvPr id="32" name="Group 31">
            <a:extLst>
              <a:ext uri="{FF2B5EF4-FFF2-40B4-BE49-F238E27FC236}">
                <a16:creationId xmlns:a16="http://schemas.microsoft.com/office/drawing/2014/main" id="{B7889E4A-4853-76CC-115E-29255618DE24}"/>
              </a:ext>
            </a:extLst>
          </p:cNvPr>
          <p:cNvGrpSpPr/>
          <p:nvPr/>
        </p:nvGrpSpPr>
        <p:grpSpPr>
          <a:xfrm>
            <a:off x="1646884" y="1170916"/>
            <a:ext cx="8681147" cy="4706709"/>
            <a:chOff x="1646884" y="1170916"/>
            <a:chExt cx="8681147" cy="4706709"/>
          </a:xfrm>
        </p:grpSpPr>
        <p:grpSp>
          <p:nvGrpSpPr>
            <p:cNvPr id="27" name="Group 26">
              <a:extLst>
                <a:ext uri="{FF2B5EF4-FFF2-40B4-BE49-F238E27FC236}">
                  <a16:creationId xmlns:a16="http://schemas.microsoft.com/office/drawing/2014/main" id="{369367DB-7A01-35F9-0B48-8585945D73B5}"/>
                </a:ext>
              </a:extLst>
            </p:cNvPr>
            <p:cNvGrpSpPr/>
            <p:nvPr/>
          </p:nvGrpSpPr>
          <p:grpSpPr>
            <a:xfrm>
              <a:off x="1646884" y="1170916"/>
              <a:ext cx="1580618" cy="4706709"/>
              <a:chOff x="888054" y="1310616"/>
              <a:chExt cx="1580618" cy="4706709"/>
            </a:xfrm>
          </p:grpSpPr>
          <p:sp>
            <p:nvSpPr>
              <p:cNvPr id="23" name="Oval 22">
                <a:extLst>
                  <a:ext uri="{FF2B5EF4-FFF2-40B4-BE49-F238E27FC236}">
                    <a16:creationId xmlns:a16="http://schemas.microsoft.com/office/drawing/2014/main" id="{B7A23D3B-9F08-8BC4-3660-CDBC6851053A}"/>
                  </a:ext>
                </a:extLst>
              </p:cNvPr>
              <p:cNvSpPr/>
              <p:nvPr/>
            </p:nvSpPr>
            <p:spPr>
              <a:xfrm>
                <a:off x="983841" y="4011380"/>
                <a:ext cx="1389042" cy="138904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sp>
            <p:nvSpPr>
              <p:cNvPr id="3" name="Oval 2">
                <a:extLst>
                  <a:ext uri="{FF2B5EF4-FFF2-40B4-BE49-F238E27FC236}">
                    <a16:creationId xmlns:a16="http://schemas.microsoft.com/office/drawing/2014/main" id="{3A9063AF-E443-1A53-4A58-F9297C00904F}"/>
                  </a:ext>
                </a:extLst>
              </p:cNvPr>
              <p:cNvSpPr/>
              <p:nvPr/>
            </p:nvSpPr>
            <p:spPr>
              <a:xfrm>
                <a:off x="983841" y="1310616"/>
                <a:ext cx="1389042" cy="138904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5" name="Graphic 4">
                <a:extLst>
                  <a:ext uri="{FF2B5EF4-FFF2-40B4-BE49-F238E27FC236}">
                    <a16:creationId xmlns:a16="http://schemas.microsoft.com/office/drawing/2014/main" id="{9D70B0FE-117C-EEAA-EB50-721A259C11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0615" y="1612821"/>
                <a:ext cx="815494" cy="815494"/>
              </a:xfrm>
              <a:prstGeom prst="rect">
                <a:avLst/>
              </a:prstGeom>
            </p:spPr>
          </p:pic>
          <p:pic>
            <p:nvPicPr>
              <p:cNvPr id="8" name="Graphic 7">
                <a:extLst>
                  <a:ext uri="{FF2B5EF4-FFF2-40B4-BE49-F238E27FC236}">
                    <a16:creationId xmlns:a16="http://schemas.microsoft.com/office/drawing/2014/main" id="{8BD1A03A-9757-4E88-7CAA-F8E28E32D3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0615" y="4298153"/>
                <a:ext cx="815494" cy="815494"/>
              </a:xfrm>
              <a:prstGeom prst="rect">
                <a:avLst/>
              </a:prstGeom>
            </p:spPr>
          </p:pic>
          <p:sp>
            <p:nvSpPr>
              <p:cNvPr id="13" name="TextBox 12">
                <a:extLst>
                  <a:ext uri="{FF2B5EF4-FFF2-40B4-BE49-F238E27FC236}">
                    <a16:creationId xmlns:a16="http://schemas.microsoft.com/office/drawing/2014/main" id="{88152D82-D1C6-94DD-A46F-84C944541E70}"/>
                  </a:ext>
                </a:extLst>
              </p:cNvPr>
              <p:cNvSpPr txBox="1"/>
              <p:nvPr/>
            </p:nvSpPr>
            <p:spPr>
              <a:xfrm>
                <a:off x="888054" y="2863545"/>
                <a:ext cx="1580618" cy="461665"/>
              </a:xfrm>
              <a:prstGeom prst="rect">
                <a:avLst/>
              </a:prstGeom>
              <a:noFill/>
            </p:spPr>
            <p:txBody>
              <a:bodyPr wrap="square">
                <a:spAutoFit/>
              </a:bodyPr>
              <a:lstStyle/>
              <a:p>
                <a:pPr algn="ctr"/>
                <a:r>
                  <a:rPr lang="en-GB" sz="1200">
                    <a:latin typeface="Helvetica" pitchFamily="2" charset="0"/>
                    <a:cs typeface="Poppins" pitchFamily="2" charset="77"/>
                  </a:rPr>
                  <a:t>News and Announcements</a:t>
                </a:r>
              </a:p>
            </p:txBody>
          </p:sp>
          <p:sp>
            <p:nvSpPr>
              <p:cNvPr id="17" name="TextBox 16">
                <a:extLst>
                  <a:ext uri="{FF2B5EF4-FFF2-40B4-BE49-F238E27FC236}">
                    <a16:creationId xmlns:a16="http://schemas.microsoft.com/office/drawing/2014/main" id="{CDFE9A7A-D8BF-AC83-695E-123C91279727}"/>
                  </a:ext>
                </a:extLst>
              </p:cNvPr>
              <p:cNvSpPr txBox="1"/>
              <p:nvPr/>
            </p:nvSpPr>
            <p:spPr>
              <a:xfrm>
                <a:off x="888054" y="5555660"/>
                <a:ext cx="1580618" cy="461665"/>
              </a:xfrm>
              <a:prstGeom prst="rect">
                <a:avLst/>
              </a:prstGeom>
              <a:noFill/>
            </p:spPr>
            <p:txBody>
              <a:bodyPr wrap="square">
                <a:spAutoFit/>
              </a:bodyPr>
              <a:lstStyle/>
              <a:p>
                <a:pPr algn="ctr"/>
                <a:r>
                  <a:rPr lang="en-GB" sz="1200">
                    <a:latin typeface="Helvetica" pitchFamily="2" charset="0"/>
                    <a:cs typeface="Poppins" pitchFamily="2" charset="77"/>
                  </a:rPr>
                  <a:t>Dashboards and Analytics</a:t>
                </a:r>
              </a:p>
            </p:txBody>
          </p:sp>
        </p:grpSp>
        <p:grpSp>
          <p:nvGrpSpPr>
            <p:cNvPr id="29" name="Group 28">
              <a:extLst>
                <a:ext uri="{FF2B5EF4-FFF2-40B4-BE49-F238E27FC236}">
                  <a16:creationId xmlns:a16="http://schemas.microsoft.com/office/drawing/2014/main" id="{EB364F25-12C7-D46E-DBBA-4DFC2FF4163D}"/>
                </a:ext>
              </a:extLst>
            </p:cNvPr>
            <p:cNvGrpSpPr/>
            <p:nvPr/>
          </p:nvGrpSpPr>
          <p:grpSpPr>
            <a:xfrm>
              <a:off x="4013727" y="1170916"/>
              <a:ext cx="1580618" cy="4706709"/>
              <a:chOff x="3792787" y="1310616"/>
              <a:chExt cx="1580618" cy="4706709"/>
            </a:xfrm>
          </p:grpSpPr>
          <p:sp>
            <p:nvSpPr>
              <p:cNvPr id="24" name="Oval 23">
                <a:extLst>
                  <a:ext uri="{FF2B5EF4-FFF2-40B4-BE49-F238E27FC236}">
                    <a16:creationId xmlns:a16="http://schemas.microsoft.com/office/drawing/2014/main" id="{190EB8FA-DB63-9CDC-A22E-9BFD649A59CF}"/>
                  </a:ext>
                </a:extLst>
              </p:cNvPr>
              <p:cNvSpPr/>
              <p:nvPr/>
            </p:nvSpPr>
            <p:spPr>
              <a:xfrm>
                <a:off x="3888574" y="4011380"/>
                <a:ext cx="1389042" cy="138904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sp>
            <p:nvSpPr>
              <p:cNvPr id="7" name="Oval 6">
                <a:extLst>
                  <a:ext uri="{FF2B5EF4-FFF2-40B4-BE49-F238E27FC236}">
                    <a16:creationId xmlns:a16="http://schemas.microsoft.com/office/drawing/2014/main" id="{27A635D0-7E7E-6F59-F74A-2C3123972C0A}"/>
                  </a:ext>
                </a:extLst>
              </p:cNvPr>
              <p:cNvSpPr/>
              <p:nvPr/>
            </p:nvSpPr>
            <p:spPr>
              <a:xfrm>
                <a:off x="3888574" y="1310616"/>
                <a:ext cx="1389042" cy="138904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6" name="Graphic 5">
                <a:extLst>
                  <a:ext uri="{FF2B5EF4-FFF2-40B4-BE49-F238E27FC236}">
                    <a16:creationId xmlns:a16="http://schemas.microsoft.com/office/drawing/2014/main" id="{897FAAEB-889A-7E57-CBF8-802633E93C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5348" y="1612821"/>
                <a:ext cx="815494" cy="815494"/>
              </a:xfrm>
              <a:prstGeom prst="rect">
                <a:avLst/>
              </a:prstGeom>
            </p:spPr>
          </p:pic>
          <p:pic>
            <p:nvPicPr>
              <p:cNvPr id="12" name="Graphic 11">
                <a:extLst>
                  <a:ext uri="{FF2B5EF4-FFF2-40B4-BE49-F238E27FC236}">
                    <a16:creationId xmlns:a16="http://schemas.microsoft.com/office/drawing/2014/main" id="{5937E6D3-6113-7752-944C-0B99708526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5348" y="4298153"/>
                <a:ext cx="815494" cy="815494"/>
              </a:xfrm>
              <a:prstGeom prst="rect">
                <a:avLst/>
              </a:prstGeom>
            </p:spPr>
          </p:pic>
          <p:sp>
            <p:nvSpPr>
              <p:cNvPr id="14" name="TextBox 13">
                <a:extLst>
                  <a:ext uri="{FF2B5EF4-FFF2-40B4-BE49-F238E27FC236}">
                    <a16:creationId xmlns:a16="http://schemas.microsoft.com/office/drawing/2014/main" id="{5236D04D-D512-CB5F-ACC3-D53F9655B274}"/>
                  </a:ext>
                </a:extLst>
              </p:cNvPr>
              <p:cNvSpPr txBox="1"/>
              <p:nvPr/>
            </p:nvSpPr>
            <p:spPr>
              <a:xfrm>
                <a:off x="3792787" y="2863545"/>
                <a:ext cx="1580618" cy="276999"/>
              </a:xfrm>
              <a:prstGeom prst="rect">
                <a:avLst/>
              </a:prstGeom>
              <a:noFill/>
            </p:spPr>
            <p:txBody>
              <a:bodyPr wrap="square">
                <a:spAutoFit/>
              </a:bodyPr>
              <a:lstStyle/>
              <a:p>
                <a:pPr algn="ctr"/>
                <a:r>
                  <a:rPr lang="en-GB" sz="1200">
                    <a:latin typeface="Helvetica" pitchFamily="2" charset="0"/>
                    <a:cs typeface="Poppins" pitchFamily="2" charset="77"/>
                  </a:rPr>
                  <a:t>WSIWYG Editor</a:t>
                </a:r>
              </a:p>
            </p:txBody>
          </p:sp>
          <p:sp>
            <p:nvSpPr>
              <p:cNvPr id="18" name="TextBox 17">
                <a:extLst>
                  <a:ext uri="{FF2B5EF4-FFF2-40B4-BE49-F238E27FC236}">
                    <a16:creationId xmlns:a16="http://schemas.microsoft.com/office/drawing/2014/main" id="{9D06FB25-8E7E-89D7-D05E-A4F04379B81B}"/>
                  </a:ext>
                </a:extLst>
              </p:cNvPr>
              <p:cNvSpPr txBox="1"/>
              <p:nvPr/>
            </p:nvSpPr>
            <p:spPr>
              <a:xfrm>
                <a:off x="3792787" y="5555660"/>
                <a:ext cx="1580618" cy="461665"/>
              </a:xfrm>
              <a:prstGeom prst="rect">
                <a:avLst/>
              </a:prstGeom>
              <a:noFill/>
            </p:spPr>
            <p:txBody>
              <a:bodyPr wrap="square">
                <a:spAutoFit/>
              </a:bodyPr>
              <a:lstStyle/>
              <a:p>
                <a:pPr algn="ctr"/>
                <a:r>
                  <a:rPr lang="en-GB" sz="1200">
                    <a:latin typeface="Helvetica" pitchFamily="2" charset="0"/>
                    <a:cs typeface="Poppins" pitchFamily="2" charset="77"/>
                  </a:rPr>
                  <a:t>Nested Content Sections</a:t>
                </a:r>
              </a:p>
            </p:txBody>
          </p:sp>
        </p:grpSp>
        <p:grpSp>
          <p:nvGrpSpPr>
            <p:cNvPr id="31" name="Group 30">
              <a:extLst>
                <a:ext uri="{FF2B5EF4-FFF2-40B4-BE49-F238E27FC236}">
                  <a16:creationId xmlns:a16="http://schemas.microsoft.com/office/drawing/2014/main" id="{FE3F65E2-9875-12CD-7FDC-334D72BD832A}"/>
                </a:ext>
              </a:extLst>
            </p:cNvPr>
            <p:cNvGrpSpPr/>
            <p:nvPr/>
          </p:nvGrpSpPr>
          <p:grpSpPr>
            <a:xfrm>
              <a:off x="6380570" y="1170916"/>
              <a:ext cx="1580618" cy="4522043"/>
              <a:chOff x="6695550" y="1310616"/>
              <a:chExt cx="1580618" cy="4522043"/>
            </a:xfrm>
          </p:grpSpPr>
          <p:sp>
            <p:nvSpPr>
              <p:cNvPr id="25" name="Oval 24">
                <a:extLst>
                  <a:ext uri="{FF2B5EF4-FFF2-40B4-BE49-F238E27FC236}">
                    <a16:creationId xmlns:a16="http://schemas.microsoft.com/office/drawing/2014/main" id="{3A9CBEE6-9EC7-4B26-F725-3AA135AB44C3}"/>
                  </a:ext>
                </a:extLst>
              </p:cNvPr>
              <p:cNvSpPr/>
              <p:nvPr/>
            </p:nvSpPr>
            <p:spPr>
              <a:xfrm>
                <a:off x="6791337" y="4011380"/>
                <a:ext cx="1389042" cy="138904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sp>
            <p:nvSpPr>
              <p:cNvPr id="10" name="Oval 9">
                <a:extLst>
                  <a:ext uri="{FF2B5EF4-FFF2-40B4-BE49-F238E27FC236}">
                    <a16:creationId xmlns:a16="http://schemas.microsoft.com/office/drawing/2014/main" id="{CF460926-B2AA-E429-721A-F99830481D06}"/>
                  </a:ext>
                </a:extLst>
              </p:cNvPr>
              <p:cNvSpPr/>
              <p:nvPr/>
            </p:nvSpPr>
            <p:spPr>
              <a:xfrm>
                <a:off x="6791337" y="1310616"/>
                <a:ext cx="1389600" cy="138960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9" name="Graphic 8">
                <a:extLst>
                  <a:ext uri="{FF2B5EF4-FFF2-40B4-BE49-F238E27FC236}">
                    <a16:creationId xmlns:a16="http://schemas.microsoft.com/office/drawing/2014/main" id="{107CFC41-4FD2-99E4-72B2-1BB49AB6C9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78111" y="4298153"/>
                <a:ext cx="815494" cy="815494"/>
              </a:xfrm>
              <a:prstGeom prst="rect">
                <a:avLst/>
              </a:prstGeom>
            </p:spPr>
          </p:pic>
          <p:pic>
            <p:nvPicPr>
              <p:cNvPr id="11" name="Graphic 10">
                <a:extLst>
                  <a:ext uri="{FF2B5EF4-FFF2-40B4-BE49-F238E27FC236}">
                    <a16:creationId xmlns:a16="http://schemas.microsoft.com/office/drawing/2014/main" id="{5954CD6D-6E9C-7E87-9F82-6118113EDC6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78111" y="1612821"/>
                <a:ext cx="815494" cy="815494"/>
              </a:xfrm>
              <a:prstGeom prst="rect">
                <a:avLst/>
              </a:prstGeom>
            </p:spPr>
          </p:pic>
          <p:sp>
            <p:nvSpPr>
              <p:cNvPr id="15" name="TextBox 14">
                <a:extLst>
                  <a:ext uri="{FF2B5EF4-FFF2-40B4-BE49-F238E27FC236}">
                    <a16:creationId xmlns:a16="http://schemas.microsoft.com/office/drawing/2014/main" id="{F151E0D9-4560-C5E0-F47D-DB110800996A}"/>
                  </a:ext>
                </a:extLst>
              </p:cNvPr>
              <p:cNvSpPr txBox="1"/>
              <p:nvPr/>
            </p:nvSpPr>
            <p:spPr>
              <a:xfrm>
                <a:off x="6695550" y="2863545"/>
                <a:ext cx="1580618" cy="276999"/>
              </a:xfrm>
              <a:prstGeom prst="rect">
                <a:avLst/>
              </a:prstGeom>
              <a:noFill/>
            </p:spPr>
            <p:txBody>
              <a:bodyPr wrap="square">
                <a:spAutoFit/>
              </a:bodyPr>
              <a:lstStyle/>
              <a:p>
                <a:pPr algn="ctr"/>
                <a:r>
                  <a:rPr lang="en-GB" sz="1200">
                    <a:latin typeface="Helvetica" pitchFamily="2" charset="0"/>
                    <a:cs typeface="Poppins" pitchFamily="2" charset="77"/>
                  </a:rPr>
                  <a:t>Article Feedback</a:t>
                </a:r>
              </a:p>
            </p:txBody>
          </p:sp>
          <p:sp>
            <p:nvSpPr>
              <p:cNvPr id="19" name="TextBox 18">
                <a:extLst>
                  <a:ext uri="{FF2B5EF4-FFF2-40B4-BE49-F238E27FC236}">
                    <a16:creationId xmlns:a16="http://schemas.microsoft.com/office/drawing/2014/main" id="{28368F3D-AFE8-4E5E-CDCE-D7D5AB68AD02}"/>
                  </a:ext>
                </a:extLst>
              </p:cNvPr>
              <p:cNvSpPr txBox="1"/>
              <p:nvPr/>
            </p:nvSpPr>
            <p:spPr>
              <a:xfrm>
                <a:off x="6695550" y="5555660"/>
                <a:ext cx="1580618" cy="276999"/>
              </a:xfrm>
              <a:prstGeom prst="rect">
                <a:avLst/>
              </a:prstGeom>
              <a:noFill/>
            </p:spPr>
            <p:txBody>
              <a:bodyPr wrap="square">
                <a:spAutoFit/>
              </a:bodyPr>
              <a:lstStyle/>
              <a:p>
                <a:pPr algn="ctr"/>
                <a:r>
                  <a:rPr lang="en-GB" sz="1200">
                    <a:latin typeface="Helvetica" pitchFamily="2" charset="0"/>
                    <a:cs typeface="Poppins" pitchFamily="2" charset="77"/>
                  </a:rPr>
                  <a:t>Content Embedding</a:t>
                </a:r>
              </a:p>
            </p:txBody>
          </p:sp>
        </p:grpSp>
        <p:grpSp>
          <p:nvGrpSpPr>
            <p:cNvPr id="30" name="Group 29">
              <a:extLst>
                <a:ext uri="{FF2B5EF4-FFF2-40B4-BE49-F238E27FC236}">
                  <a16:creationId xmlns:a16="http://schemas.microsoft.com/office/drawing/2014/main" id="{B2CB115D-34FD-4046-F118-463BB9C7B13A}"/>
                </a:ext>
              </a:extLst>
            </p:cNvPr>
            <p:cNvGrpSpPr/>
            <p:nvPr/>
          </p:nvGrpSpPr>
          <p:grpSpPr>
            <a:xfrm>
              <a:off x="8747413" y="1170916"/>
              <a:ext cx="1580618" cy="4706709"/>
              <a:chOff x="9598313" y="1310616"/>
              <a:chExt cx="1580618" cy="4706709"/>
            </a:xfrm>
          </p:grpSpPr>
          <p:sp>
            <p:nvSpPr>
              <p:cNvPr id="26" name="Oval 25">
                <a:extLst>
                  <a:ext uri="{FF2B5EF4-FFF2-40B4-BE49-F238E27FC236}">
                    <a16:creationId xmlns:a16="http://schemas.microsoft.com/office/drawing/2014/main" id="{A0B7AE35-1725-1DE4-8801-E3D07753F70B}"/>
                  </a:ext>
                </a:extLst>
              </p:cNvPr>
              <p:cNvSpPr/>
              <p:nvPr/>
            </p:nvSpPr>
            <p:spPr>
              <a:xfrm>
                <a:off x="9694100" y="4011380"/>
                <a:ext cx="1389042" cy="138904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sp>
            <p:nvSpPr>
              <p:cNvPr id="22" name="Oval 21">
                <a:extLst>
                  <a:ext uri="{FF2B5EF4-FFF2-40B4-BE49-F238E27FC236}">
                    <a16:creationId xmlns:a16="http://schemas.microsoft.com/office/drawing/2014/main" id="{CCEB5150-2D2A-9DBE-33AB-8203BFB97497}"/>
                  </a:ext>
                </a:extLst>
              </p:cNvPr>
              <p:cNvSpPr/>
              <p:nvPr/>
            </p:nvSpPr>
            <p:spPr>
              <a:xfrm>
                <a:off x="9694100" y="1310616"/>
                <a:ext cx="1389042" cy="138904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4" name="Content Placeholder 15">
                <a:extLst>
                  <a:ext uri="{FF2B5EF4-FFF2-40B4-BE49-F238E27FC236}">
                    <a16:creationId xmlns:a16="http://schemas.microsoft.com/office/drawing/2014/main" id="{25D57F1A-77E1-4E88-F198-BDC3A903F38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80874" y="1612821"/>
                <a:ext cx="815494" cy="815494"/>
              </a:xfrm>
              <a:prstGeom prst="rect">
                <a:avLst/>
              </a:prstGeom>
            </p:spPr>
          </p:pic>
          <p:sp>
            <p:nvSpPr>
              <p:cNvPr id="16" name="TextBox 15">
                <a:extLst>
                  <a:ext uri="{FF2B5EF4-FFF2-40B4-BE49-F238E27FC236}">
                    <a16:creationId xmlns:a16="http://schemas.microsoft.com/office/drawing/2014/main" id="{07085E14-BB4F-D1F8-D124-32C87766AB79}"/>
                  </a:ext>
                </a:extLst>
              </p:cNvPr>
              <p:cNvSpPr txBox="1"/>
              <p:nvPr/>
            </p:nvSpPr>
            <p:spPr>
              <a:xfrm>
                <a:off x="9598313" y="2863545"/>
                <a:ext cx="1580618" cy="461665"/>
              </a:xfrm>
              <a:prstGeom prst="rect">
                <a:avLst/>
              </a:prstGeom>
              <a:noFill/>
            </p:spPr>
            <p:txBody>
              <a:bodyPr wrap="square">
                <a:spAutoFit/>
              </a:bodyPr>
              <a:lstStyle/>
              <a:p>
                <a:pPr algn="ctr"/>
                <a:r>
                  <a:rPr lang="en-GB" sz="1200">
                    <a:latin typeface="Helvetica" pitchFamily="2" charset="0"/>
                    <a:cs typeface="Poppins" pitchFamily="2" charset="77"/>
                  </a:rPr>
                  <a:t>Scheduled Publishing</a:t>
                </a:r>
              </a:p>
            </p:txBody>
          </p:sp>
          <p:sp>
            <p:nvSpPr>
              <p:cNvPr id="20" name="TextBox 19">
                <a:extLst>
                  <a:ext uri="{FF2B5EF4-FFF2-40B4-BE49-F238E27FC236}">
                    <a16:creationId xmlns:a16="http://schemas.microsoft.com/office/drawing/2014/main" id="{4B75D25B-E8D5-A964-2548-3B18421DC205}"/>
                  </a:ext>
                </a:extLst>
              </p:cNvPr>
              <p:cNvSpPr txBox="1"/>
              <p:nvPr/>
            </p:nvSpPr>
            <p:spPr>
              <a:xfrm>
                <a:off x="9598313" y="5555660"/>
                <a:ext cx="1580618" cy="461665"/>
              </a:xfrm>
              <a:prstGeom prst="rect">
                <a:avLst/>
              </a:prstGeom>
              <a:noFill/>
            </p:spPr>
            <p:txBody>
              <a:bodyPr wrap="square">
                <a:spAutoFit/>
              </a:bodyPr>
              <a:lstStyle/>
              <a:p>
                <a:pPr algn="ctr"/>
                <a:r>
                  <a:rPr lang="en-GB" sz="1200">
                    <a:latin typeface="Helvetica" pitchFamily="2" charset="0"/>
                    <a:cs typeface="Poppins" pitchFamily="2" charset="77"/>
                  </a:rPr>
                  <a:t>Audience-based content</a:t>
                </a:r>
              </a:p>
            </p:txBody>
          </p:sp>
          <p:pic>
            <p:nvPicPr>
              <p:cNvPr id="21" name="Graphic 20">
                <a:extLst>
                  <a:ext uri="{FF2B5EF4-FFF2-40B4-BE49-F238E27FC236}">
                    <a16:creationId xmlns:a16="http://schemas.microsoft.com/office/drawing/2014/main" id="{3993C001-044A-A75E-3205-6B6615EA2DF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980874" y="4298153"/>
                <a:ext cx="815494" cy="815494"/>
              </a:xfrm>
              <a:prstGeom prst="rect">
                <a:avLst/>
              </a:prstGeom>
            </p:spPr>
          </p:pic>
        </p:grpSp>
      </p:grpSp>
    </p:spTree>
    <p:extLst>
      <p:ext uri="{BB962C8B-B14F-4D97-AF65-F5344CB8AC3E}">
        <p14:creationId xmlns:p14="http://schemas.microsoft.com/office/powerpoint/2010/main" val="11465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34050-E12F-2D9A-BED6-429AC0725732}"/>
              </a:ext>
            </a:extLst>
          </p:cNvPr>
          <p:cNvSpPr>
            <a:spLocks noGrp="1"/>
          </p:cNvSpPr>
          <p:nvPr>
            <p:ph type="title"/>
          </p:nvPr>
        </p:nvSpPr>
        <p:spPr/>
        <p:txBody>
          <a:bodyPr/>
          <a:lstStyle/>
          <a:p>
            <a:r>
              <a:rPr lang="en-GB"/>
              <a:t>Reporting – Gain Actionable Insights </a:t>
            </a:r>
          </a:p>
        </p:txBody>
      </p:sp>
      <p:sp>
        <p:nvSpPr>
          <p:cNvPr id="6" name="Rounded Rectangle 9">
            <a:extLst>
              <a:ext uri="{FF2B5EF4-FFF2-40B4-BE49-F238E27FC236}">
                <a16:creationId xmlns:a16="http://schemas.microsoft.com/office/drawing/2014/main" id="{8E5312B8-E049-9663-F592-582C68EBF7DA}"/>
              </a:ext>
            </a:extLst>
          </p:cNvPr>
          <p:cNvSpPr/>
          <p:nvPr/>
        </p:nvSpPr>
        <p:spPr>
          <a:xfrm>
            <a:off x="8638099" y="1390650"/>
            <a:ext cx="3243754" cy="4076700"/>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Simplify your understanding of a Contact Centre’s performance with key metrics that matter in one place </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Save time in reviewing metrics and understand how your contact centre is performing against your critical metrics through quick and easy visualisations </a:t>
            </a:r>
          </a:p>
          <a:p>
            <a:pPr marL="285750" indent="-285750">
              <a:spcAft>
                <a:spcPts val="600"/>
              </a:spcAft>
              <a:buClr>
                <a:schemeClr val="tx1"/>
              </a:buClr>
              <a:buFont typeface="Arial" panose="020B0604020202020204" pitchFamily="34" charset="0"/>
              <a:buChar char="•"/>
            </a:pPr>
            <a:r>
              <a:rPr lang="en-GB" sz="1400">
                <a:solidFill>
                  <a:schemeClr val="tx1"/>
                </a:solidFill>
                <a:latin typeface="Helvetica" pitchFamily="2" charset="0"/>
                <a:cs typeface="Calibri Light"/>
              </a:rPr>
              <a:t>Save time in improving your CX, with key information ranging from real-time data to KPI indicators to dashboards and historical reports available in one place </a:t>
            </a:r>
          </a:p>
        </p:txBody>
      </p:sp>
      <p:pic>
        <p:nvPicPr>
          <p:cNvPr id="2" name="Picture 2">
            <a:extLst>
              <a:ext uri="{FF2B5EF4-FFF2-40B4-BE49-F238E27FC236}">
                <a16:creationId xmlns:a16="http://schemas.microsoft.com/office/drawing/2014/main" id="{E3D9E6DD-034C-1F0C-0132-F107BE7DB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35" y="883743"/>
            <a:ext cx="7135567" cy="3263964"/>
          </a:xfrm>
          <a:prstGeom prst="roundRect">
            <a:avLst>
              <a:gd name="adj" fmla="val 5166"/>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application&#10;&#10;Description automatically generated">
            <a:extLst>
              <a:ext uri="{FF2B5EF4-FFF2-40B4-BE49-F238E27FC236}">
                <a16:creationId xmlns:a16="http://schemas.microsoft.com/office/drawing/2014/main" id="{9158EB66-A9A0-862B-9500-6F257B917D4B}"/>
              </a:ext>
            </a:extLst>
          </p:cNvPr>
          <p:cNvPicPr>
            <a:picLocks noChangeAspect="1"/>
          </p:cNvPicPr>
          <p:nvPr/>
        </p:nvPicPr>
        <p:blipFill>
          <a:blip r:embed="rId4"/>
          <a:stretch>
            <a:fillRect/>
          </a:stretch>
        </p:blipFill>
        <p:spPr>
          <a:xfrm>
            <a:off x="1417055" y="2379536"/>
            <a:ext cx="6875128" cy="3864228"/>
          </a:xfrm>
          <a:prstGeom prst="roundRect">
            <a:avLst>
              <a:gd name="adj" fmla="val 2718"/>
            </a:avLst>
          </a:prstGeom>
        </p:spPr>
      </p:pic>
    </p:spTree>
    <p:extLst>
      <p:ext uri="{BB962C8B-B14F-4D97-AF65-F5344CB8AC3E}">
        <p14:creationId xmlns:p14="http://schemas.microsoft.com/office/powerpoint/2010/main" val="413354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34050-E12F-2D9A-BED6-429AC0725732}"/>
              </a:ext>
            </a:extLst>
          </p:cNvPr>
          <p:cNvSpPr>
            <a:spLocks noGrp="1"/>
          </p:cNvSpPr>
          <p:nvPr>
            <p:ph type="title"/>
          </p:nvPr>
        </p:nvSpPr>
        <p:spPr/>
        <p:txBody>
          <a:bodyPr/>
          <a:lstStyle/>
          <a:p>
            <a:r>
              <a:rPr lang="en-GB"/>
              <a:t>Customer Insights</a:t>
            </a:r>
          </a:p>
        </p:txBody>
      </p:sp>
      <p:sp>
        <p:nvSpPr>
          <p:cNvPr id="2" name="Rounded Rectangle 9">
            <a:extLst>
              <a:ext uri="{FF2B5EF4-FFF2-40B4-BE49-F238E27FC236}">
                <a16:creationId xmlns:a16="http://schemas.microsoft.com/office/drawing/2014/main" id="{16E4F8F8-0BD0-7B57-53D8-A6F18B66F61E}"/>
              </a:ext>
            </a:extLst>
          </p:cNvPr>
          <p:cNvSpPr/>
          <p:nvPr/>
        </p:nvSpPr>
        <p:spPr>
          <a:xfrm>
            <a:off x="6238174" y="3788306"/>
            <a:ext cx="5138456" cy="2349983"/>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spcBef>
                <a:spcPts val="0"/>
              </a:spcBef>
              <a:spcAft>
                <a:spcPts val="1200"/>
              </a:spcAft>
              <a:buFont typeface="Arial" panose="020B0604020202020204" pitchFamily="34" charset="0"/>
              <a:buChar char="•"/>
            </a:pPr>
            <a:r>
              <a:rPr lang="en-GB" sz="1400">
                <a:solidFill>
                  <a:schemeClr val="tx1"/>
                </a:solidFill>
                <a:latin typeface="Helvetica" pitchFamily="2" charset="0"/>
                <a:cs typeface="Calibri Light"/>
              </a:rPr>
              <a:t>Allows you to use templates to create surveys and automatically send them via any channel easily.</a:t>
            </a:r>
          </a:p>
          <a:p>
            <a:pPr marL="285750" indent="-285750">
              <a:spcBef>
                <a:spcPts val="0"/>
              </a:spcBef>
              <a:spcAft>
                <a:spcPts val="1200"/>
              </a:spcAft>
              <a:buFont typeface="Arial" panose="020B0604020202020204" pitchFamily="34" charset="0"/>
              <a:buChar char="•"/>
            </a:pPr>
            <a:r>
              <a:rPr lang="en-GB" sz="1400">
                <a:solidFill>
                  <a:schemeClr val="tx1"/>
                </a:solidFill>
                <a:latin typeface="Helvetica" pitchFamily="2" charset="0"/>
                <a:cs typeface="Calibri Light"/>
              </a:rPr>
              <a:t>Enables you to visualise all customers’ responses, from different channels, in one place. </a:t>
            </a:r>
          </a:p>
          <a:p>
            <a:pPr marL="285750" indent="-285750">
              <a:spcBef>
                <a:spcPts val="0"/>
              </a:spcBef>
              <a:spcAft>
                <a:spcPts val="1200"/>
              </a:spcAft>
              <a:buFont typeface="Arial" panose="020B0604020202020204" pitchFamily="34" charset="0"/>
              <a:buChar char="•"/>
            </a:pPr>
            <a:r>
              <a:rPr lang="en-GB" sz="1400">
                <a:solidFill>
                  <a:schemeClr val="tx1"/>
                </a:solidFill>
                <a:latin typeface="Helvetica" pitchFamily="2" charset="0"/>
                <a:cs typeface="Calibri Light"/>
              </a:rPr>
              <a:t>Visualises customer feedback trends so you can quickly identify outliers. It also makes it easy to link customer responses to agent performance. </a:t>
            </a:r>
          </a:p>
        </p:txBody>
      </p:sp>
      <p:pic>
        <p:nvPicPr>
          <p:cNvPr id="3" name="Picture 2" descr="A screenshot of a computer&#10;&#10;Description automatically generated">
            <a:extLst>
              <a:ext uri="{FF2B5EF4-FFF2-40B4-BE49-F238E27FC236}">
                <a16:creationId xmlns:a16="http://schemas.microsoft.com/office/drawing/2014/main" id="{75C98177-B98D-AAC0-567D-DAEE7108F838}"/>
              </a:ext>
            </a:extLst>
          </p:cNvPr>
          <p:cNvPicPr>
            <a:picLocks noChangeAspect="1"/>
          </p:cNvPicPr>
          <p:nvPr/>
        </p:nvPicPr>
        <p:blipFill>
          <a:blip r:embed="rId3"/>
          <a:stretch>
            <a:fillRect/>
          </a:stretch>
        </p:blipFill>
        <p:spPr>
          <a:xfrm>
            <a:off x="650366" y="719711"/>
            <a:ext cx="5234888" cy="2684248"/>
          </a:xfrm>
          <a:prstGeom prst="roundRect">
            <a:avLst>
              <a:gd name="adj" fmla="val 7344"/>
            </a:avLst>
          </a:prstGeom>
        </p:spPr>
      </p:pic>
      <p:pic>
        <p:nvPicPr>
          <p:cNvPr id="5" name="Picture 4" descr="A screenshot of a computer&#10;&#10;Description automatically generated">
            <a:extLst>
              <a:ext uri="{FF2B5EF4-FFF2-40B4-BE49-F238E27FC236}">
                <a16:creationId xmlns:a16="http://schemas.microsoft.com/office/drawing/2014/main" id="{BA9A13E9-B195-CCD7-DFFC-7B4D4B23C2BC}"/>
              </a:ext>
            </a:extLst>
          </p:cNvPr>
          <p:cNvPicPr>
            <a:picLocks noChangeAspect="1"/>
          </p:cNvPicPr>
          <p:nvPr/>
        </p:nvPicPr>
        <p:blipFill>
          <a:blip r:embed="rId4"/>
          <a:stretch>
            <a:fillRect/>
          </a:stretch>
        </p:blipFill>
        <p:spPr>
          <a:xfrm>
            <a:off x="654355" y="3454041"/>
            <a:ext cx="5247503" cy="2684248"/>
          </a:xfrm>
          <a:prstGeom prst="roundRect">
            <a:avLst>
              <a:gd name="adj" fmla="val 6268"/>
            </a:avLst>
          </a:prstGeom>
        </p:spPr>
      </p:pic>
      <p:pic>
        <p:nvPicPr>
          <p:cNvPr id="7" name="Picture 6" descr="A screenshot of a computer&#10;&#10;Description automatically generated">
            <a:extLst>
              <a:ext uri="{FF2B5EF4-FFF2-40B4-BE49-F238E27FC236}">
                <a16:creationId xmlns:a16="http://schemas.microsoft.com/office/drawing/2014/main" id="{94D3AF7F-C36C-E96C-9F58-876BE25D6D2A}"/>
              </a:ext>
            </a:extLst>
          </p:cNvPr>
          <p:cNvPicPr>
            <a:picLocks noChangeAspect="1"/>
          </p:cNvPicPr>
          <p:nvPr/>
        </p:nvPicPr>
        <p:blipFill>
          <a:blip r:embed="rId5"/>
          <a:stretch>
            <a:fillRect/>
          </a:stretch>
        </p:blipFill>
        <p:spPr>
          <a:xfrm>
            <a:off x="6240799" y="719711"/>
            <a:ext cx="5047734" cy="2684248"/>
          </a:xfrm>
          <a:prstGeom prst="roundRect">
            <a:avLst>
              <a:gd name="adj" fmla="val 6627"/>
            </a:avLst>
          </a:prstGeom>
        </p:spPr>
      </p:pic>
    </p:spTree>
    <p:extLst>
      <p:ext uri="{BB962C8B-B14F-4D97-AF65-F5344CB8AC3E}">
        <p14:creationId xmlns:p14="http://schemas.microsoft.com/office/powerpoint/2010/main" val="9785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C91872F9-6212-4C53-B441-BB1AD926266A}"/>
              </a:ext>
            </a:extLst>
          </p:cNvPr>
          <p:cNvGrpSpPr/>
          <p:nvPr/>
        </p:nvGrpSpPr>
        <p:grpSpPr>
          <a:xfrm>
            <a:off x="5920527" y="1846205"/>
            <a:ext cx="4124637" cy="4108407"/>
            <a:chOff x="5382403" y="1311568"/>
            <a:chExt cx="4768977" cy="4750211"/>
          </a:xfrm>
        </p:grpSpPr>
        <p:sp>
          <p:nvSpPr>
            <p:cNvPr id="48" name="Freeform: Shape 47">
              <a:extLst>
                <a:ext uri="{FF2B5EF4-FFF2-40B4-BE49-F238E27FC236}">
                  <a16:creationId xmlns:a16="http://schemas.microsoft.com/office/drawing/2014/main" id="{99EEF66A-E32E-4A28-8FA7-F2AFB896C512}"/>
                </a:ext>
              </a:extLst>
            </p:cNvPr>
            <p:cNvSpPr/>
            <p:nvPr/>
          </p:nvSpPr>
          <p:spPr>
            <a:xfrm>
              <a:off x="5710015" y="1311568"/>
              <a:ext cx="2056827" cy="2375059"/>
            </a:xfrm>
            <a:custGeom>
              <a:avLst/>
              <a:gdLst>
                <a:gd name="connsiteX0" fmla="*/ 2062999 w 2056827"/>
                <a:gd name="connsiteY0" fmla="*/ 2371881 h 2375059"/>
                <a:gd name="connsiteX1" fmla="*/ 6171 w 2056827"/>
                <a:gd name="connsiteY1" fmla="*/ 1184397 h 2375059"/>
                <a:gd name="connsiteX2" fmla="*/ 2062999 w 2056827"/>
                <a:gd name="connsiteY2" fmla="*/ -3179 h 2375059"/>
              </a:gdLst>
              <a:ahLst/>
              <a:cxnLst>
                <a:cxn ang="0">
                  <a:pos x="connsiteX0" y="connsiteY0"/>
                </a:cxn>
                <a:cxn ang="0">
                  <a:pos x="connsiteX1" y="connsiteY1"/>
                </a:cxn>
                <a:cxn ang="0">
                  <a:pos x="connsiteX2" y="connsiteY2"/>
                </a:cxn>
              </a:cxnLst>
              <a:rect l="l" t="t" r="r" b="b"/>
              <a:pathLst>
                <a:path w="2056827" h="2375059">
                  <a:moveTo>
                    <a:pt x="2062999" y="2371881"/>
                  </a:moveTo>
                  <a:lnTo>
                    <a:pt x="6171" y="1184397"/>
                  </a:lnTo>
                  <a:cubicBezTo>
                    <a:pt x="443274" y="427827"/>
                    <a:pt x="1189461" y="-3179"/>
                    <a:pt x="2062999" y="-3179"/>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49" name="Freeform: Shape 48">
              <a:extLst>
                <a:ext uri="{FF2B5EF4-FFF2-40B4-BE49-F238E27FC236}">
                  <a16:creationId xmlns:a16="http://schemas.microsoft.com/office/drawing/2014/main" id="{D541E5CB-3F08-4D11-B976-40560F8C177F}"/>
                </a:ext>
              </a:extLst>
            </p:cNvPr>
            <p:cNvSpPr/>
            <p:nvPr/>
          </p:nvSpPr>
          <p:spPr>
            <a:xfrm>
              <a:off x="5382403" y="2498858"/>
              <a:ext cx="2384439" cy="2375059"/>
            </a:xfrm>
            <a:custGeom>
              <a:avLst/>
              <a:gdLst>
                <a:gd name="connsiteX0" fmla="*/ 2390610 w 2384439"/>
                <a:gd name="connsiteY0" fmla="*/ 1184590 h 2375059"/>
                <a:gd name="connsiteX1" fmla="*/ 333782 w 2384439"/>
                <a:gd name="connsiteY1" fmla="*/ 2371881 h 2375059"/>
                <a:gd name="connsiteX2" fmla="*/ 333782 w 2384439"/>
                <a:gd name="connsiteY2" fmla="*/ -3179 h 2375059"/>
              </a:gdLst>
              <a:ahLst/>
              <a:cxnLst>
                <a:cxn ang="0">
                  <a:pos x="connsiteX0" y="connsiteY0"/>
                </a:cxn>
                <a:cxn ang="0">
                  <a:pos x="connsiteX1" y="connsiteY1"/>
                </a:cxn>
                <a:cxn ang="0">
                  <a:pos x="connsiteX2" y="connsiteY2"/>
                </a:cxn>
              </a:cxnLst>
              <a:rect l="l" t="t" r="r" b="b"/>
              <a:pathLst>
                <a:path w="2384439" h="2375059">
                  <a:moveTo>
                    <a:pt x="2390610" y="1184590"/>
                  </a:moveTo>
                  <a:lnTo>
                    <a:pt x="333782" y="2371881"/>
                  </a:lnTo>
                  <a:cubicBezTo>
                    <a:pt x="-103033" y="1615311"/>
                    <a:pt x="-103033" y="753393"/>
                    <a:pt x="333782" y="-317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50" name="Freeform: Shape 49">
              <a:extLst>
                <a:ext uri="{FF2B5EF4-FFF2-40B4-BE49-F238E27FC236}">
                  <a16:creationId xmlns:a16="http://schemas.microsoft.com/office/drawing/2014/main" id="{F37F9F10-750E-46F4-8516-93A487DD936E}"/>
                </a:ext>
              </a:extLst>
            </p:cNvPr>
            <p:cNvSpPr/>
            <p:nvPr/>
          </p:nvSpPr>
          <p:spPr>
            <a:xfrm>
              <a:off x="5710015" y="3686627"/>
              <a:ext cx="2056827" cy="2375152"/>
            </a:xfrm>
            <a:custGeom>
              <a:avLst/>
              <a:gdLst>
                <a:gd name="connsiteX0" fmla="*/ 2062999 w 2056827"/>
                <a:gd name="connsiteY0" fmla="*/ -3179 h 2375152"/>
                <a:gd name="connsiteX1" fmla="*/ 2062999 w 2056827"/>
                <a:gd name="connsiteY1" fmla="*/ 2371974 h 2375152"/>
                <a:gd name="connsiteX2" fmla="*/ 6171 w 2056827"/>
                <a:gd name="connsiteY2" fmla="*/ 1184397 h 2375152"/>
              </a:gdLst>
              <a:ahLst/>
              <a:cxnLst>
                <a:cxn ang="0">
                  <a:pos x="connsiteX0" y="connsiteY0"/>
                </a:cxn>
                <a:cxn ang="0">
                  <a:pos x="connsiteX1" y="connsiteY1"/>
                </a:cxn>
                <a:cxn ang="0">
                  <a:pos x="connsiteX2" y="connsiteY2"/>
                </a:cxn>
              </a:cxnLst>
              <a:rect l="l" t="t" r="r" b="b"/>
              <a:pathLst>
                <a:path w="2056827" h="2375152">
                  <a:moveTo>
                    <a:pt x="2062999" y="-3179"/>
                  </a:moveTo>
                  <a:lnTo>
                    <a:pt x="2062999" y="2371974"/>
                  </a:lnTo>
                  <a:cubicBezTo>
                    <a:pt x="1189461" y="2371974"/>
                    <a:pt x="442991" y="1940968"/>
                    <a:pt x="6171" y="1184397"/>
                  </a:cubicBez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51" name="Freeform: Shape 50">
              <a:extLst>
                <a:ext uri="{FF2B5EF4-FFF2-40B4-BE49-F238E27FC236}">
                  <a16:creationId xmlns:a16="http://schemas.microsoft.com/office/drawing/2014/main" id="{58E75A20-DAAD-4EF5-A622-6076C0B70C97}"/>
                </a:ext>
              </a:extLst>
            </p:cNvPr>
            <p:cNvSpPr/>
            <p:nvPr/>
          </p:nvSpPr>
          <p:spPr>
            <a:xfrm>
              <a:off x="7766843" y="3686627"/>
              <a:ext cx="2056925" cy="2374866"/>
            </a:xfrm>
            <a:custGeom>
              <a:avLst/>
              <a:gdLst>
                <a:gd name="connsiteX0" fmla="*/ 6171 w 2056925"/>
                <a:gd name="connsiteY0" fmla="*/ -3179 h 2374866"/>
                <a:gd name="connsiteX1" fmla="*/ 2063096 w 2056925"/>
                <a:gd name="connsiteY1" fmla="*/ 1184111 h 2374866"/>
                <a:gd name="connsiteX2" fmla="*/ 6171 w 2056925"/>
                <a:gd name="connsiteY2" fmla="*/ 2371688 h 2374866"/>
              </a:gdLst>
              <a:ahLst/>
              <a:cxnLst>
                <a:cxn ang="0">
                  <a:pos x="connsiteX0" y="connsiteY0"/>
                </a:cxn>
                <a:cxn ang="0">
                  <a:pos x="connsiteX1" y="connsiteY1"/>
                </a:cxn>
                <a:cxn ang="0">
                  <a:pos x="connsiteX2" y="connsiteY2"/>
                </a:cxn>
              </a:cxnLst>
              <a:rect l="l" t="t" r="r" b="b"/>
              <a:pathLst>
                <a:path w="2056925" h="2374866">
                  <a:moveTo>
                    <a:pt x="6171" y="-3179"/>
                  </a:moveTo>
                  <a:lnTo>
                    <a:pt x="2063096" y="1184111"/>
                  </a:lnTo>
                  <a:cubicBezTo>
                    <a:pt x="1626281" y="1940681"/>
                    <a:pt x="879806" y="2371688"/>
                    <a:pt x="6171" y="2371688"/>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52" name="Freeform: Shape 51">
              <a:extLst>
                <a:ext uri="{FF2B5EF4-FFF2-40B4-BE49-F238E27FC236}">
                  <a16:creationId xmlns:a16="http://schemas.microsoft.com/office/drawing/2014/main" id="{1CDBF362-4838-47EC-A7A0-EA000CD27625}"/>
                </a:ext>
              </a:extLst>
            </p:cNvPr>
            <p:cNvSpPr/>
            <p:nvPr/>
          </p:nvSpPr>
          <p:spPr>
            <a:xfrm>
              <a:off x="7766843" y="2499144"/>
              <a:ext cx="2384537" cy="2375059"/>
            </a:xfrm>
            <a:custGeom>
              <a:avLst/>
              <a:gdLst>
                <a:gd name="connsiteX0" fmla="*/ 6171 w 2384537"/>
                <a:gd name="connsiteY0" fmla="*/ 1184304 h 2375059"/>
                <a:gd name="connsiteX1" fmla="*/ 2063096 w 2384537"/>
                <a:gd name="connsiteY1" fmla="*/ -3179 h 2375059"/>
                <a:gd name="connsiteX2" fmla="*/ 2063096 w 2384537"/>
                <a:gd name="connsiteY2" fmla="*/ 2371881 h 2375059"/>
              </a:gdLst>
              <a:ahLst/>
              <a:cxnLst>
                <a:cxn ang="0">
                  <a:pos x="connsiteX0" y="connsiteY0"/>
                </a:cxn>
                <a:cxn ang="0">
                  <a:pos x="connsiteX1" y="connsiteY1"/>
                </a:cxn>
                <a:cxn ang="0">
                  <a:pos x="connsiteX2" y="connsiteY2"/>
                </a:cxn>
              </a:cxnLst>
              <a:rect l="l" t="t" r="r" b="b"/>
              <a:pathLst>
                <a:path w="2384537" h="2375059">
                  <a:moveTo>
                    <a:pt x="6171" y="1184304"/>
                  </a:moveTo>
                  <a:lnTo>
                    <a:pt x="2063096" y="-3179"/>
                  </a:lnTo>
                  <a:cubicBezTo>
                    <a:pt x="2499912" y="753393"/>
                    <a:pt x="2499912" y="1615311"/>
                    <a:pt x="2063096" y="2371881"/>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53" name="Freeform: Shape 52">
              <a:extLst>
                <a:ext uri="{FF2B5EF4-FFF2-40B4-BE49-F238E27FC236}">
                  <a16:creationId xmlns:a16="http://schemas.microsoft.com/office/drawing/2014/main" id="{657D0B85-EA4F-42D0-8CC5-CCDED8424959}"/>
                </a:ext>
              </a:extLst>
            </p:cNvPr>
            <p:cNvSpPr/>
            <p:nvPr/>
          </p:nvSpPr>
          <p:spPr>
            <a:xfrm>
              <a:off x="7766843" y="1311568"/>
              <a:ext cx="2056925" cy="2375059"/>
            </a:xfrm>
            <a:custGeom>
              <a:avLst/>
              <a:gdLst>
                <a:gd name="connsiteX0" fmla="*/ 6171 w 2056925"/>
                <a:gd name="connsiteY0" fmla="*/ 2371881 h 2375059"/>
                <a:gd name="connsiteX1" fmla="*/ 6171 w 2056925"/>
                <a:gd name="connsiteY1" fmla="*/ -3179 h 2375059"/>
                <a:gd name="connsiteX2" fmla="*/ 2063096 w 2056925"/>
                <a:gd name="connsiteY2" fmla="*/ 1184397 h 2375059"/>
              </a:gdLst>
              <a:ahLst/>
              <a:cxnLst>
                <a:cxn ang="0">
                  <a:pos x="connsiteX0" y="connsiteY0"/>
                </a:cxn>
                <a:cxn ang="0">
                  <a:pos x="connsiteX1" y="connsiteY1"/>
                </a:cxn>
                <a:cxn ang="0">
                  <a:pos x="connsiteX2" y="connsiteY2"/>
                </a:cxn>
              </a:cxnLst>
              <a:rect l="l" t="t" r="r" b="b"/>
              <a:pathLst>
                <a:path w="2056925" h="2375059">
                  <a:moveTo>
                    <a:pt x="6171" y="2371881"/>
                  </a:moveTo>
                  <a:lnTo>
                    <a:pt x="6171" y="-3179"/>
                  </a:lnTo>
                  <a:cubicBezTo>
                    <a:pt x="879806" y="-3179"/>
                    <a:pt x="1626281" y="427827"/>
                    <a:pt x="2063096" y="1184397"/>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grpSp>
      <p:grpSp>
        <p:nvGrpSpPr>
          <p:cNvPr id="95" name="Group 94">
            <a:extLst>
              <a:ext uri="{FF2B5EF4-FFF2-40B4-BE49-F238E27FC236}">
                <a16:creationId xmlns:a16="http://schemas.microsoft.com/office/drawing/2014/main" id="{BACEEE0A-6057-4A10-AFB6-36898D2060F1}"/>
              </a:ext>
            </a:extLst>
          </p:cNvPr>
          <p:cNvGrpSpPr/>
          <p:nvPr/>
        </p:nvGrpSpPr>
        <p:grpSpPr>
          <a:xfrm>
            <a:off x="5969606" y="1895138"/>
            <a:ext cx="4026419" cy="4010540"/>
            <a:chOff x="5439149" y="1368145"/>
            <a:chExt cx="4655415" cy="4637056"/>
          </a:xfrm>
        </p:grpSpPr>
        <p:sp>
          <p:nvSpPr>
            <p:cNvPr id="54" name="Freeform: Shape 53">
              <a:extLst>
                <a:ext uri="{FF2B5EF4-FFF2-40B4-BE49-F238E27FC236}">
                  <a16:creationId xmlns:a16="http://schemas.microsoft.com/office/drawing/2014/main" id="{0210EF8B-F0C1-4FE3-9AA2-263332CAF437}"/>
                </a:ext>
              </a:extLst>
            </p:cNvPr>
            <p:cNvSpPr/>
            <p:nvPr/>
          </p:nvSpPr>
          <p:spPr>
            <a:xfrm>
              <a:off x="5758975" y="1368145"/>
              <a:ext cx="2007868" cy="2318481"/>
            </a:xfrm>
            <a:custGeom>
              <a:avLst/>
              <a:gdLst>
                <a:gd name="connsiteX0" fmla="*/ 2014039 w 2007868"/>
                <a:gd name="connsiteY0" fmla="*/ 2315303 h 2318481"/>
                <a:gd name="connsiteX1" fmla="*/ 6171 w 2007868"/>
                <a:gd name="connsiteY1" fmla="*/ 1156108 h 2318481"/>
                <a:gd name="connsiteX2" fmla="*/ 2014039 w 2007868"/>
                <a:gd name="connsiteY2" fmla="*/ -3179 h 2318481"/>
              </a:gdLst>
              <a:ahLst/>
              <a:cxnLst>
                <a:cxn ang="0">
                  <a:pos x="connsiteX0" y="connsiteY0"/>
                </a:cxn>
                <a:cxn ang="0">
                  <a:pos x="connsiteX1" y="connsiteY1"/>
                </a:cxn>
                <a:cxn ang="0">
                  <a:pos x="connsiteX2" y="connsiteY2"/>
                </a:cxn>
              </a:cxnLst>
              <a:rect l="l" t="t" r="r" b="b"/>
              <a:pathLst>
                <a:path w="2007868" h="2318481">
                  <a:moveTo>
                    <a:pt x="2014039" y="2315303"/>
                  </a:moveTo>
                  <a:lnTo>
                    <a:pt x="6171" y="1156108"/>
                  </a:lnTo>
                  <a:cubicBezTo>
                    <a:pt x="432605" y="417542"/>
                    <a:pt x="1161268" y="-3179"/>
                    <a:pt x="2014039" y="-3179"/>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55" name="Freeform: Shape 54">
              <a:extLst>
                <a:ext uri="{FF2B5EF4-FFF2-40B4-BE49-F238E27FC236}">
                  <a16:creationId xmlns:a16="http://schemas.microsoft.com/office/drawing/2014/main" id="{0F92DB21-26EB-4F9C-9E51-E0E5F723AFB8}"/>
                </a:ext>
              </a:extLst>
            </p:cNvPr>
            <p:cNvSpPr/>
            <p:nvPr/>
          </p:nvSpPr>
          <p:spPr>
            <a:xfrm>
              <a:off x="5439149" y="2527433"/>
              <a:ext cx="2327693" cy="2318481"/>
            </a:xfrm>
            <a:custGeom>
              <a:avLst/>
              <a:gdLst>
                <a:gd name="connsiteX0" fmla="*/ 2333865 w 2327693"/>
                <a:gd name="connsiteY0" fmla="*/ 1156015 h 2318481"/>
                <a:gd name="connsiteX1" fmla="*/ 325997 w 2327693"/>
                <a:gd name="connsiteY1" fmla="*/ 2315303 h 2318481"/>
                <a:gd name="connsiteX2" fmla="*/ 325997 w 2327693"/>
                <a:gd name="connsiteY2" fmla="*/ -3179 h 2318481"/>
              </a:gdLst>
              <a:ahLst/>
              <a:cxnLst>
                <a:cxn ang="0">
                  <a:pos x="connsiteX0" y="connsiteY0"/>
                </a:cxn>
                <a:cxn ang="0">
                  <a:pos x="connsiteX1" y="connsiteY1"/>
                </a:cxn>
                <a:cxn ang="0">
                  <a:pos x="connsiteX2" y="connsiteY2"/>
                </a:cxn>
              </a:cxnLst>
              <a:rect l="l" t="t" r="r" b="b"/>
              <a:pathLst>
                <a:path w="2327693" h="2318481">
                  <a:moveTo>
                    <a:pt x="2333865" y="1156015"/>
                  </a:moveTo>
                  <a:lnTo>
                    <a:pt x="325997" y="2315303"/>
                  </a:lnTo>
                  <a:cubicBezTo>
                    <a:pt x="-100438" y="1576734"/>
                    <a:pt x="-100438" y="735390"/>
                    <a:pt x="325997" y="-3179"/>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56" name="Freeform: Shape 55">
              <a:extLst>
                <a:ext uri="{FF2B5EF4-FFF2-40B4-BE49-F238E27FC236}">
                  <a16:creationId xmlns:a16="http://schemas.microsoft.com/office/drawing/2014/main" id="{BBE281C0-2FC3-455F-9293-F11DFD6DD4A0}"/>
                </a:ext>
              </a:extLst>
            </p:cNvPr>
            <p:cNvSpPr/>
            <p:nvPr/>
          </p:nvSpPr>
          <p:spPr>
            <a:xfrm>
              <a:off x="5758975" y="3686627"/>
              <a:ext cx="2007868" cy="2318574"/>
            </a:xfrm>
            <a:custGeom>
              <a:avLst/>
              <a:gdLst>
                <a:gd name="connsiteX0" fmla="*/ 2014039 w 2007868"/>
                <a:gd name="connsiteY0" fmla="*/ -3179 h 2318574"/>
                <a:gd name="connsiteX1" fmla="*/ 2014039 w 2007868"/>
                <a:gd name="connsiteY1" fmla="*/ 2315396 h 2318574"/>
                <a:gd name="connsiteX2" fmla="*/ 6171 w 2007868"/>
                <a:gd name="connsiteY2" fmla="*/ 1156108 h 2318574"/>
              </a:gdLst>
              <a:ahLst/>
              <a:cxnLst>
                <a:cxn ang="0">
                  <a:pos x="connsiteX0" y="connsiteY0"/>
                </a:cxn>
                <a:cxn ang="0">
                  <a:pos x="connsiteX1" y="connsiteY1"/>
                </a:cxn>
                <a:cxn ang="0">
                  <a:pos x="connsiteX2" y="connsiteY2"/>
                </a:cxn>
              </a:cxnLst>
              <a:rect l="l" t="t" r="r" b="b"/>
              <a:pathLst>
                <a:path w="2007868" h="2318574">
                  <a:moveTo>
                    <a:pt x="2014039" y="-3179"/>
                  </a:moveTo>
                  <a:lnTo>
                    <a:pt x="2014039" y="2315396"/>
                  </a:lnTo>
                  <a:cubicBezTo>
                    <a:pt x="1161268" y="2315396"/>
                    <a:pt x="432889" y="1894677"/>
                    <a:pt x="6171" y="1156108"/>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57" name="Freeform: Shape 56">
              <a:extLst>
                <a:ext uri="{FF2B5EF4-FFF2-40B4-BE49-F238E27FC236}">
                  <a16:creationId xmlns:a16="http://schemas.microsoft.com/office/drawing/2014/main" id="{A4B0BFE3-4444-45E5-9105-6A4339578DD0}"/>
                </a:ext>
              </a:extLst>
            </p:cNvPr>
            <p:cNvSpPr/>
            <p:nvPr/>
          </p:nvSpPr>
          <p:spPr>
            <a:xfrm>
              <a:off x="7766843" y="3686627"/>
              <a:ext cx="2007965" cy="2318574"/>
            </a:xfrm>
            <a:custGeom>
              <a:avLst/>
              <a:gdLst>
                <a:gd name="connsiteX0" fmla="*/ 6171 w 2007965"/>
                <a:gd name="connsiteY0" fmla="*/ -3179 h 2318574"/>
                <a:gd name="connsiteX1" fmla="*/ 2014137 w 2007965"/>
                <a:gd name="connsiteY1" fmla="*/ 1156108 h 2318574"/>
                <a:gd name="connsiteX2" fmla="*/ 6171 w 2007965"/>
                <a:gd name="connsiteY2" fmla="*/ 2315396 h 2318574"/>
              </a:gdLst>
              <a:ahLst/>
              <a:cxnLst>
                <a:cxn ang="0">
                  <a:pos x="connsiteX0" y="connsiteY0"/>
                </a:cxn>
                <a:cxn ang="0">
                  <a:pos x="connsiteX1" y="connsiteY1"/>
                </a:cxn>
                <a:cxn ang="0">
                  <a:pos x="connsiteX2" y="connsiteY2"/>
                </a:cxn>
              </a:cxnLst>
              <a:rect l="l" t="t" r="r" b="b"/>
              <a:pathLst>
                <a:path w="2007965" h="2318574">
                  <a:moveTo>
                    <a:pt x="6171" y="-3179"/>
                  </a:moveTo>
                  <a:lnTo>
                    <a:pt x="2014137" y="1156108"/>
                  </a:lnTo>
                  <a:cubicBezTo>
                    <a:pt x="1587702" y="1894677"/>
                    <a:pt x="859040" y="2315396"/>
                    <a:pt x="6171" y="2315396"/>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58" name="Freeform: Shape 57">
              <a:extLst>
                <a:ext uri="{FF2B5EF4-FFF2-40B4-BE49-F238E27FC236}">
                  <a16:creationId xmlns:a16="http://schemas.microsoft.com/office/drawing/2014/main" id="{2555BB06-3C89-4B65-BF8A-EDCD2C3E25F3}"/>
                </a:ext>
              </a:extLst>
            </p:cNvPr>
            <p:cNvSpPr/>
            <p:nvPr/>
          </p:nvSpPr>
          <p:spPr>
            <a:xfrm>
              <a:off x="7766843" y="2527433"/>
              <a:ext cx="2327721" cy="2318481"/>
            </a:xfrm>
            <a:custGeom>
              <a:avLst/>
              <a:gdLst>
                <a:gd name="connsiteX0" fmla="*/ 6171 w 2327721"/>
                <a:gd name="connsiteY0" fmla="*/ 1156015 h 2318481"/>
                <a:gd name="connsiteX1" fmla="*/ 2014137 w 2327721"/>
                <a:gd name="connsiteY1" fmla="*/ -3179 h 2318481"/>
                <a:gd name="connsiteX2" fmla="*/ 2014137 w 2327721"/>
                <a:gd name="connsiteY2" fmla="*/ 2315303 h 2318481"/>
              </a:gdLst>
              <a:ahLst/>
              <a:cxnLst>
                <a:cxn ang="0">
                  <a:pos x="connsiteX0" y="connsiteY0"/>
                </a:cxn>
                <a:cxn ang="0">
                  <a:pos x="connsiteX1" y="connsiteY1"/>
                </a:cxn>
                <a:cxn ang="0">
                  <a:pos x="connsiteX2" y="connsiteY2"/>
                </a:cxn>
              </a:cxnLst>
              <a:rect l="l" t="t" r="r" b="b"/>
              <a:pathLst>
                <a:path w="2327721" h="2318481">
                  <a:moveTo>
                    <a:pt x="6171" y="1156015"/>
                  </a:moveTo>
                  <a:lnTo>
                    <a:pt x="2014137" y="-3179"/>
                  </a:lnTo>
                  <a:cubicBezTo>
                    <a:pt x="2440478" y="735390"/>
                    <a:pt x="2440478" y="1576734"/>
                    <a:pt x="2014137" y="2315303"/>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59" name="Freeform: Shape 58">
              <a:extLst>
                <a:ext uri="{FF2B5EF4-FFF2-40B4-BE49-F238E27FC236}">
                  <a16:creationId xmlns:a16="http://schemas.microsoft.com/office/drawing/2014/main" id="{0C3AE10C-D0EE-4F18-8D2E-5533B40EC7EA}"/>
                </a:ext>
              </a:extLst>
            </p:cNvPr>
            <p:cNvSpPr/>
            <p:nvPr/>
          </p:nvSpPr>
          <p:spPr>
            <a:xfrm>
              <a:off x="7766843" y="1368145"/>
              <a:ext cx="2007965" cy="2318481"/>
            </a:xfrm>
            <a:custGeom>
              <a:avLst/>
              <a:gdLst>
                <a:gd name="connsiteX0" fmla="*/ 6171 w 2007965"/>
                <a:gd name="connsiteY0" fmla="*/ 2315303 h 2318481"/>
                <a:gd name="connsiteX1" fmla="*/ 6171 w 2007965"/>
                <a:gd name="connsiteY1" fmla="*/ -3179 h 2318481"/>
                <a:gd name="connsiteX2" fmla="*/ 2014137 w 2007965"/>
                <a:gd name="connsiteY2" fmla="*/ 1156108 h 2318481"/>
              </a:gdLst>
              <a:ahLst/>
              <a:cxnLst>
                <a:cxn ang="0">
                  <a:pos x="connsiteX0" y="connsiteY0"/>
                </a:cxn>
                <a:cxn ang="0">
                  <a:pos x="connsiteX1" y="connsiteY1"/>
                </a:cxn>
                <a:cxn ang="0">
                  <a:pos x="connsiteX2" y="connsiteY2"/>
                </a:cxn>
              </a:cxnLst>
              <a:rect l="l" t="t" r="r" b="b"/>
              <a:pathLst>
                <a:path w="2007965" h="2318481">
                  <a:moveTo>
                    <a:pt x="6171" y="2315303"/>
                  </a:moveTo>
                  <a:lnTo>
                    <a:pt x="6171" y="-3179"/>
                  </a:lnTo>
                  <a:cubicBezTo>
                    <a:pt x="859040" y="-3179"/>
                    <a:pt x="1587321" y="417542"/>
                    <a:pt x="2014137" y="1156108"/>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grpSp>
      <p:sp>
        <p:nvSpPr>
          <p:cNvPr id="3" name="Content Placeholder 2">
            <a:extLst>
              <a:ext uri="{FF2B5EF4-FFF2-40B4-BE49-F238E27FC236}">
                <a16:creationId xmlns:a16="http://schemas.microsoft.com/office/drawing/2014/main" id="{DE2D92E1-F0FA-564D-BB78-2DF0D99A51C3}"/>
              </a:ext>
            </a:extLst>
          </p:cNvPr>
          <p:cNvSpPr txBox="1">
            <a:spLocks/>
          </p:cNvSpPr>
          <p:nvPr/>
        </p:nvSpPr>
        <p:spPr>
          <a:xfrm>
            <a:off x="1719580" y="3677549"/>
            <a:ext cx="1763775" cy="13781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endParaRPr kumimoji="0" lang="en-US" sz="2000" b="1" i="0" u="none" strike="noStrike" kern="0" cap="none" spc="100" normalizeH="0" baseline="0" noProof="0">
              <a:ln>
                <a:noFill/>
              </a:ln>
              <a:solidFill>
                <a:prstClr val="white"/>
              </a:solidFill>
              <a:effectLst/>
              <a:uLnTx/>
              <a:uFillTx/>
              <a:latin typeface="Calibri Light" charset="0"/>
              <a:ea typeface="Calibri Light" charset="0"/>
              <a:cs typeface="Calibri Light" charset="0"/>
            </a:endParaRPr>
          </a:p>
        </p:txBody>
      </p:sp>
      <p:grpSp>
        <p:nvGrpSpPr>
          <p:cNvPr id="87" name="01">
            <a:extLst>
              <a:ext uri="{FF2B5EF4-FFF2-40B4-BE49-F238E27FC236}">
                <a16:creationId xmlns:a16="http://schemas.microsoft.com/office/drawing/2014/main" id="{68E50C9C-1A71-4E3E-807B-8F913D14465B}"/>
              </a:ext>
            </a:extLst>
          </p:cNvPr>
          <p:cNvGrpSpPr/>
          <p:nvPr/>
        </p:nvGrpSpPr>
        <p:grpSpPr>
          <a:xfrm>
            <a:off x="7982888" y="1918946"/>
            <a:ext cx="1371144" cy="1189742"/>
            <a:chOff x="7766940" y="1395673"/>
            <a:chExt cx="1585341" cy="1375600"/>
          </a:xfrm>
        </p:grpSpPr>
        <p:sp>
          <p:nvSpPr>
            <p:cNvPr id="64" name="Freeform: Shape 63">
              <a:extLst>
                <a:ext uri="{FF2B5EF4-FFF2-40B4-BE49-F238E27FC236}">
                  <a16:creationId xmlns:a16="http://schemas.microsoft.com/office/drawing/2014/main" id="{DF4184A5-AA66-4F99-AA55-64F489B8E600}"/>
                </a:ext>
              </a:extLst>
            </p:cNvPr>
            <p:cNvSpPr/>
            <p:nvPr/>
          </p:nvSpPr>
          <p:spPr>
            <a:xfrm>
              <a:off x="7766940" y="1395673"/>
              <a:ext cx="1585341" cy="1375600"/>
            </a:xfrm>
            <a:custGeom>
              <a:avLst/>
              <a:gdLst>
                <a:gd name="connsiteX0" fmla="*/ 1322641 w 1585341"/>
                <a:gd name="connsiteY0" fmla="*/ 0 h 1375600"/>
                <a:gd name="connsiteX1" fmla="*/ 0 w 1585341"/>
                <a:gd name="connsiteY1" fmla="*/ 460343 h 1375600"/>
                <a:gd name="connsiteX2" fmla="*/ 1585341 w 1585341"/>
                <a:gd name="connsiteY2" fmla="*/ 1375601 h 1375600"/>
                <a:gd name="connsiteX3" fmla="*/ 1322641 w 1585341"/>
                <a:gd name="connsiteY3" fmla="*/ 0 h 1375600"/>
              </a:gdLst>
              <a:ahLst/>
              <a:cxnLst>
                <a:cxn ang="0">
                  <a:pos x="connsiteX0" y="connsiteY0"/>
                </a:cxn>
                <a:cxn ang="0">
                  <a:pos x="connsiteX1" y="connsiteY1"/>
                </a:cxn>
                <a:cxn ang="0">
                  <a:pos x="connsiteX2" y="connsiteY2"/>
                </a:cxn>
                <a:cxn ang="0">
                  <a:pos x="connsiteX3" y="connsiteY3"/>
                </a:cxn>
              </a:cxnLst>
              <a:rect l="l" t="t" r="r" b="b"/>
              <a:pathLst>
                <a:path w="1585341" h="1375600">
                  <a:moveTo>
                    <a:pt x="1322641" y="0"/>
                  </a:moveTo>
                  <a:lnTo>
                    <a:pt x="0" y="460343"/>
                  </a:lnTo>
                  <a:lnTo>
                    <a:pt x="1585341" y="1375601"/>
                  </a:lnTo>
                  <a:lnTo>
                    <a:pt x="1322641" y="0"/>
                  </a:lnTo>
                  <a:close/>
                </a:path>
              </a:pathLst>
            </a:custGeom>
            <a:solidFill>
              <a:schemeClr val="accent6"/>
            </a:solidFill>
            <a:ln>
              <a:noFill/>
            </a:ln>
            <a:effectLst>
              <a:outerShdw blurRad="50800" dist="762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81" name="TextBox 80">
              <a:extLst>
                <a:ext uri="{FF2B5EF4-FFF2-40B4-BE49-F238E27FC236}">
                  <a16:creationId xmlns:a16="http://schemas.microsoft.com/office/drawing/2014/main" id="{B0F3F2AC-9113-4EE4-87DA-AE0BD937D7FF}"/>
                </a:ext>
              </a:extLst>
            </p:cNvPr>
            <p:cNvSpPr txBox="1"/>
            <p:nvPr/>
          </p:nvSpPr>
          <p:spPr>
            <a:xfrm>
              <a:off x="8466535" y="1726131"/>
              <a:ext cx="657540" cy="461665"/>
            </a:xfrm>
            <a:prstGeom prst="rect">
              <a:avLst/>
            </a:prstGeom>
            <a:noFill/>
          </p:spPr>
          <p:txBody>
            <a:bodyPr wrap="square" rtlCol="0">
              <a:spAutoFit/>
            </a:bodyPr>
            <a:lstStyle/>
            <a:p>
              <a:pPr algn="ctr"/>
              <a:r>
                <a:rPr lang="en-GB" sz="2400" b="1">
                  <a:solidFill>
                    <a:schemeClr val="bg1"/>
                  </a:solidFill>
                  <a:latin typeface="Helvetica" pitchFamily="2" charset="0"/>
                </a:rPr>
                <a:t>01</a:t>
              </a:r>
            </a:p>
          </p:txBody>
        </p:sp>
      </p:grpSp>
      <p:grpSp>
        <p:nvGrpSpPr>
          <p:cNvPr id="88" name="02">
            <a:extLst>
              <a:ext uri="{FF2B5EF4-FFF2-40B4-BE49-F238E27FC236}">
                <a16:creationId xmlns:a16="http://schemas.microsoft.com/office/drawing/2014/main" id="{47CD1F25-2AEA-48C9-B8F1-991AEE363314}"/>
              </a:ext>
            </a:extLst>
          </p:cNvPr>
          <p:cNvGrpSpPr/>
          <p:nvPr/>
        </p:nvGrpSpPr>
        <p:grpSpPr>
          <a:xfrm>
            <a:off x="9354032" y="3108689"/>
            <a:ext cx="916732" cy="1583357"/>
            <a:chOff x="9352281" y="2771274"/>
            <a:chExt cx="1059941" cy="1830705"/>
          </a:xfrm>
        </p:grpSpPr>
        <p:sp>
          <p:nvSpPr>
            <p:cNvPr id="63" name="Freeform: Shape 62">
              <a:extLst>
                <a:ext uri="{FF2B5EF4-FFF2-40B4-BE49-F238E27FC236}">
                  <a16:creationId xmlns:a16="http://schemas.microsoft.com/office/drawing/2014/main" id="{D6C4EDF8-3345-4C8B-8BC7-811727D466A4}"/>
                </a:ext>
              </a:extLst>
            </p:cNvPr>
            <p:cNvSpPr/>
            <p:nvPr/>
          </p:nvSpPr>
          <p:spPr>
            <a:xfrm>
              <a:off x="9352281" y="2771274"/>
              <a:ext cx="1059941" cy="1830705"/>
            </a:xfrm>
            <a:custGeom>
              <a:avLst/>
              <a:gdLst>
                <a:gd name="connsiteX0" fmla="*/ 0 w 1059941"/>
                <a:gd name="connsiteY0" fmla="*/ 0 h 1830705"/>
                <a:gd name="connsiteX1" fmla="*/ 0 w 1059941"/>
                <a:gd name="connsiteY1" fmla="*/ 1830705 h 1830705"/>
                <a:gd name="connsiteX2" fmla="*/ 1059942 w 1059941"/>
                <a:gd name="connsiteY2" fmla="*/ 915353 h 1830705"/>
                <a:gd name="connsiteX3" fmla="*/ 0 w 1059941"/>
                <a:gd name="connsiteY3" fmla="*/ 0 h 1830705"/>
              </a:gdLst>
              <a:ahLst/>
              <a:cxnLst>
                <a:cxn ang="0">
                  <a:pos x="connsiteX0" y="connsiteY0"/>
                </a:cxn>
                <a:cxn ang="0">
                  <a:pos x="connsiteX1" y="connsiteY1"/>
                </a:cxn>
                <a:cxn ang="0">
                  <a:pos x="connsiteX2" y="connsiteY2"/>
                </a:cxn>
                <a:cxn ang="0">
                  <a:pos x="connsiteX3" y="connsiteY3"/>
                </a:cxn>
              </a:cxnLst>
              <a:rect l="l" t="t" r="r" b="b"/>
              <a:pathLst>
                <a:path w="1059941" h="1830705">
                  <a:moveTo>
                    <a:pt x="0" y="0"/>
                  </a:moveTo>
                  <a:lnTo>
                    <a:pt x="0" y="1830705"/>
                  </a:lnTo>
                  <a:lnTo>
                    <a:pt x="1059942" y="915353"/>
                  </a:lnTo>
                  <a:lnTo>
                    <a:pt x="0" y="0"/>
                  </a:lnTo>
                  <a:close/>
                </a:path>
              </a:pathLst>
            </a:custGeom>
            <a:solidFill>
              <a:schemeClr val="accent5"/>
            </a:solidFill>
            <a:ln>
              <a:noFill/>
            </a:ln>
            <a:effectLst>
              <a:outerShdw blurRad="50800" dist="762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82" name="TextBox 81">
              <a:extLst>
                <a:ext uri="{FF2B5EF4-FFF2-40B4-BE49-F238E27FC236}">
                  <a16:creationId xmlns:a16="http://schemas.microsoft.com/office/drawing/2014/main" id="{3B40EE82-1BE8-436F-A481-BC5254E5C2A1}"/>
                </a:ext>
              </a:extLst>
            </p:cNvPr>
            <p:cNvSpPr txBox="1"/>
            <p:nvPr/>
          </p:nvSpPr>
          <p:spPr>
            <a:xfrm>
              <a:off x="9370896" y="3434904"/>
              <a:ext cx="657540" cy="461665"/>
            </a:xfrm>
            <a:prstGeom prst="rect">
              <a:avLst/>
            </a:prstGeom>
            <a:noFill/>
          </p:spPr>
          <p:txBody>
            <a:bodyPr wrap="square" rtlCol="0">
              <a:spAutoFit/>
            </a:bodyPr>
            <a:lstStyle/>
            <a:p>
              <a:pPr algn="ctr"/>
              <a:r>
                <a:rPr lang="en-GB" sz="2400" b="1">
                  <a:solidFill>
                    <a:schemeClr val="bg1"/>
                  </a:solidFill>
                  <a:latin typeface="Helvetica" pitchFamily="2" charset="0"/>
                </a:rPr>
                <a:t>02</a:t>
              </a:r>
            </a:p>
          </p:txBody>
        </p:sp>
      </p:grpSp>
      <p:grpSp>
        <p:nvGrpSpPr>
          <p:cNvPr id="89" name="03">
            <a:extLst>
              <a:ext uri="{FF2B5EF4-FFF2-40B4-BE49-F238E27FC236}">
                <a16:creationId xmlns:a16="http://schemas.microsoft.com/office/drawing/2014/main" id="{4292A3D3-E5A2-43F1-B794-EA2446655BE1}"/>
              </a:ext>
            </a:extLst>
          </p:cNvPr>
          <p:cNvGrpSpPr/>
          <p:nvPr/>
        </p:nvGrpSpPr>
        <p:grpSpPr>
          <a:xfrm>
            <a:off x="7982888" y="4692046"/>
            <a:ext cx="1371144" cy="1189742"/>
            <a:chOff x="7766940" y="4601979"/>
            <a:chExt cx="1585341" cy="1375600"/>
          </a:xfrm>
        </p:grpSpPr>
        <p:sp>
          <p:nvSpPr>
            <p:cNvPr id="61" name="Freeform: Shape 60">
              <a:extLst>
                <a:ext uri="{FF2B5EF4-FFF2-40B4-BE49-F238E27FC236}">
                  <a16:creationId xmlns:a16="http://schemas.microsoft.com/office/drawing/2014/main" id="{B7941462-788F-48CE-B1D7-766275E4BF14}"/>
                </a:ext>
              </a:extLst>
            </p:cNvPr>
            <p:cNvSpPr/>
            <p:nvPr/>
          </p:nvSpPr>
          <p:spPr>
            <a:xfrm>
              <a:off x="7766940" y="4601979"/>
              <a:ext cx="1585341" cy="1375600"/>
            </a:xfrm>
            <a:custGeom>
              <a:avLst/>
              <a:gdLst>
                <a:gd name="connsiteX0" fmla="*/ 1322641 w 1585341"/>
                <a:gd name="connsiteY0" fmla="*/ 1375600 h 1375600"/>
                <a:gd name="connsiteX1" fmla="*/ 1585341 w 1585341"/>
                <a:gd name="connsiteY1" fmla="*/ 0 h 1375600"/>
                <a:gd name="connsiteX2" fmla="*/ 0 w 1585341"/>
                <a:gd name="connsiteY2" fmla="*/ 915257 h 1375600"/>
                <a:gd name="connsiteX3" fmla="*/ 1322641 w 1585341"/>
                <a:gd name="connsiteY3" fmla="*/ 1375600 h 1375600"/>
              </a:gdLst>
              <a:ahLst/>
              <a:cxnLst>
                <a:cxn ang="0">
                  <a:pos x="connsiteX0" y="connsiteY0"/>
                </a:cxn>
                <a:cxn ang="0">
                  <a:pos x="connsiteX1" y="connsiteY1"/>
                </a:cxn>
                <a:cxn ang="0">
                  <a:pos x="connsiteX2" y="connsiteY2"/>
                </a:cxn>
                <a:cxn ang="0">
                  <a:pos x="connsiteX3" y="connsiteY3"/>
                </a:cxn>
              </a:cxnLst>
              <a:rect l="l" t="t" r="r" b="b"/>
              <a:pathLst>
                <a:path w="1585341" h="1375600">
                  <a:moveTo>
                    <a:pt x="1322641" y="1375600"/>
                  </a:moveTo>
                  <a:lnTo>
                    <a:pt x="1585341" y="0"/>
                  </a:lnTo>
                  <a:lnTo>
                    <a:pt x="0" y="915257"/>
                  </a:lnTo>
                  <a:lnTo>
                    <a:pt x="1322641" y="1375600"/>
                  </a:lnTo>
                  <a:close/>
                </a:path>
              </a:pathLst>
            </a:custGeom>
            <a:solidFill>
              <a:schemeClr val="accent4"/>
            </a:solidFill>
            <a:ln>
              <a:noFill/>
            </a:ln>
            <a:effectLst>
              <a:outerShdw blurRad="50800" dist="762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83" name="TextBox 82">
              <a:extLst>
                <a:ext uri="{FF2B5EF4-FFF2-40B4-BE49-F238E27FC236}">
                  <a16:creationId xmlns:a16="http://schemas.microsoft.com/office/drawing/2014/main" id="{4FCB5127-6702-40ED-A8AD-1E773D85E465}"/>
                </a:ext>
              </a:extLst>
            </p:cNvPr>
            <p:cNvSpPr txBox="1"/>
            <p:nvPr/>
          </p:nvSpPr>
          <p:spPr>
            <a:xfrm>
              <a:off x="8442055" y="5129282"/>
              <a:ext cx="657540" cy="461665"/>
            </a:xfrm>
            <a:prstGeom prst="rect">
              <a:avLst/>
            </a:prstGeom>
            <a:noFill/>
          </p:spPr>
          <p:txBody>
            <a:bodyPr wrap="square" rtlCol="0">
              <a:spAutoFit/>
            </a:bodyPr>
            <a:lstStyle/>
            <a:p>
              <a:pPr algn="ctr"/>
              <a:r>
                <a:rPr lang="en-GB" sz="2400" b="1">
                  <a:solidFill>
                    <a:schemeClr val="bg1"/>
                  </a:solidFill>
                  <a:latin typeface="Helvetica" pitchFamily="2" charset="0"/>
                </a:rPr>
                <a:t>03</a:t>
              </a:r>
            </a:p>
          </p:txBody>
        </p:sp>
      </p:grpSp>
      <p:grpSp>
        <p:nvGrpSpPr>
          <p:cNvPr id="90" name="04">
            <a:extLst>
              <a:ext uri="{FF2B5EF4-FFF2-40B4-BE49-F238E27FC236}">
                <a16:creationId xmlns:a16="http://schemas.microsoft.com/office/drawing/2014/main" id="{5372371F-80AC-4943-9299-AD85F57A9C6F}"/>
              </a:ext>
            </a:extLst>
          </p:cNvPr>
          <p:cNvGrpSpPr/>
          <p:nvPr/>
        </p:nvGrpSpPr>
        <p:grpSpPr>
          <a:xfrm>
            <a:off x="6611660" y="4692046"/>
            <a:ext cx="1371227" cy="1189742"/>
            <a:chOff x="6181503" y="4601979"/>
            <a:chExt cx="1585436" cy="1375600"/>
          </a:xfrm>
        </p:grpSpPr>
        <p:sp>
          <p:nvSpPr>
            <p:cNvPr id="60" name="Freeform: Shape 59">
              <a:extLst>
                <a:ext uri="{FF2B5EF4-FFF2-40B4-BE49-F238E27FC236}">
                  <a16:creationId xmlns:a16="http://schemas.microsoft.com/office/drawing/2014/main" id="{221627B8-CEB5-434D-A44A-178F536F2B2A}"/>
                </a:ext>
              </a:extLst>
            </p:cNvPr>
            <p:cNvSpPr/>
            <p:nvPr/>
          </p:nvSpPr>
          <p:spPr>
            <a:xfrm>
              <a:off x="6181503" y="4601979"/>
              <a:ext cx="1585436" cy="1375600"/>
            </a:xfrm>
            <a:custGeom>
              <a:avLst/>
              <a:gdLst>
                <a:gd name="connsiteX0" fmla="*/ 262700 w 1585436"/>
                <a:gd name="connsiteY0" fmla="*/ 1375600 h 1375600"/>
                <a:gd name="connsiteX1" fmla="*/ 1585436 w 1585436"/>
                <a:gd name="connsiteY1" fmla="*/ 915257 h 1375600"/>
                <a:gd name="connsiteX2" fmla="*/ 0 w 1585436"/>
                <a:gd name="connsiteY2" fmla="*/ 0 h 1375600"/>
                <a:gd name="connsiteX3" fmla="*/ 262700 w 1585436"/>
                <a:gd name="connsiteY3" fmla="*/ 1375600 h 1375600"/>
              </a:gdLst>
              <a:ahLst/>
              <a:cxnLst>
                <a:cxn ang="0">
                  <a:pos x="connsiteX0" y="connsiteY0"/>
                </a:cxn>
                <a:cxn ang="0">
                  <a:pos x="connsiteX1" y="connsiteY1"/>
                </a:cxn>
                <a:cxn ang="0">
                  <a:pos x="connsiteX2" y="connsiteY2"/>
                </a:cxn>
                <a:cxn ang="0">
                  <a:pos x="connsiteX3" y="connsiteY3"/>
                </a:cxn>
              </a:cxnLst>
              <a:rect l="l" t="t" r="r" b="b"/>
              <a:pathLst>
                <a:path w="1585436" h="1375600">
                  <a:moveTo>
                    <a:pt x="262700" y="1375600"/>
                  </a:moveTo>
                  <a:lnTo>
                    <a:pt x="1585436" y="915257"/>
                  </a:lnTo>
                  <a:lnTo>
                    <a:pt x="0" y="0"/>
                  </a:lnTo>
                  <a:lnTo>
                    <a:pt x="262700" y="1375600"/>
                  </a:lnTo>
                  <a:close/>
                </a:path>
              </a:pathLst>
            </a:custGeom>
            <a:solidFill>
              <a:schemeClr val="accent3"/>
            </a:solidFill>
            <a:ln>
              <a:noFill/>
            </a:ln>
            <a:effectLst>
              <a:outerShdw blurRad="50800" dist="762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84" name="TextBox 83">
              <a:extLst>
                <a:ext uri="{FF2B5EF4-FFF2-40B4-BE49-F238E27FC236}">
                  <a16:creationId xmlns:a16="http://schemas.microsoft.com/office/drawing/2014/main" id="{1983CDD1-93B4-437B-8C67-FD66E8C3A787}"/>
                </a:ext>
              </a:extLst>
            </p:cNvPr>
            <p:cNvSpPr txBox="1"/>
            <p:nvPr/>
          </p:nvSpPr>
          <p:spPr>
            <a:xfrm>
              <a:off x="6485964" y="5105581"/>
              <a:ext cx="657540" cy="461665"/>
            </a:xfrm>
            <a:prstGeom prst="rect">
              <a:avLst/>
            </a:prstGeom>
            <a:noFill/>
          </p:spPr>
          <p:txBody>
            <a:bodyPr wrap="square" rtlCol="0">
              <a:spAutoFit/>
            </a:bodyPr>
            <a:lstStyle/>
            <a:p>
              <a:pPr algn="ctr"/>
              <a:r>
                <a:rPr lang="en-GB" sz="2400" b="1">
                  <a:solidFill>
                    <a:schemeClr val="bg1"/>
                  </a:solidFill>
                  <a:latin typeface="Helvetica" pitchFamily="2" charset="0"/>
                </a:rPr>
                <a:t>04</a:t>
              </a:r>
            </a:p>
          </p:txBody>
        </p:sp>
      </p:grpSp>
      <p:grpSp>
        <p:nvGrpSpPr>
          <p:cNvPr id="91" name="05">
            <a:extLst>
              <a:ext uri="{FF2B5EF4-FFF2-40B4-BE49-F238E27FC236}">
                <a16:creationId xmlns:a16="http://schemas.microsoft.com/office/drawing/2014/main" id="{88767C8B-E0B1-4AD3-87D3-27C6FB9D4735}"/>
              </a:ext>
            </a:extLst>
          </p:cNvPr>
          <p:cNvGrpSpPr/>
          <p:nvPr/>
        </p:nvGrpSpPr>
        <p:grpSpPr>
          <a:xfrm>
            <a:off x="5694929" y="3108689"/>
            <a:ext cx="916732" cy="1583357"/>
            <a:chOff x="5121562" y="2771274"/>
            <a:chExt cx="1059941" cy="1830705"/>
          </a:xfrm>
        </p:grpSpPr>
        <p:sp>
          <p:nvSpPr>
            <p:cNvPr id="62" name="Freeform: Shape 61">
              <a:extLst>
                <a:ext uri="{FF2B5EF4-FFF2-40B4-BE49-F238E27FC236}">
                  <a16:creationId xmlns:a16="http://schemas.microsoft.com/office/drawing/2014/main" id="{C7E4814E-F63D-4C11-B72C-A75EB4FEEF1C}"/>
                </a:ext>
              </a:extLst>
            </p:cNvPr>
            <p:cNvSpPr/>
            <p:nvPr/>
          </p:nvSpPr>
          <p:spPr>
            <a:xfrm>
              <a:off x="5121562" y="2771274"/>
              <a:ext cx="1059941" cy="1830705"/>
            </a:xfrm>
            <a:custGeom>
              <a:avLst/>
              <a:gdLst>
                <a:gd name="connsiteX0" fmla="*/ 0 w 1059941"/>
                <a:gd name="connsiteY0" fmla="*/ 915353 h 1830705"/>
                <a:gd name="connsiteX1" fmla="*/ 1059942 w 1059941"/>
                <a:gd name="connsiteY1" fmla="*/ 1830705 h 1830705"/>
                <a:gd name="connsiteX2" fmla="*/ 1059942 w 1059941"/>
                <a:gd name="connsiteY2" fmla="*/ 0 h 1830705"/>
                <a:gd name="connsiteX3" fmla="*/ 0 w 1059941"/>
                <a:gd name="connsiteY3" fmla="*/ 915353 h 1830705"/>
              </a:gdLst>
              <a:ahLst/>
              <a:cxnLst>
                <a:cxn ang="0">
                  <a:pos x="connsiteX0" y="connsiteY0"/>
                </a:cxn>
                <a:cxn ang="0">
                  <a:pos x="connsiteX1" y="connsiteY1"/>
                </a:cxn>
                <a:cxn ang="0">
                  <a:pos x="connsiteX2" y="connsiteY2"/>
                </a:cxn>
                <a:cxn ang="0">
                  <a:pos x="connsiteX3" y="connsiteY3"/>
                </a:cxn>
              </a:cxnLst>
              <a:rect l="l" t="t" r="r" b="b"/>
              <a:pathLst>
                <a:path w="1059941" h="1830705">
                  <a:moveTo>
                    <a:pt x="0" y="915353"/>
                  </a:moveTo>
                  <a:lnTo>
                    <a:pt x="1059942" y="1830705"/>
                  </a:lnTo>
                  <a:lnTo>
                    <a:pt x="1059942" y="0"/>
                  </a:lnTo>
                  <a:lnTo>
                    <a:pt x="0" y="915353"/>
                  </a:lnTo>
                  <a:close/>
                </a:path>
              </a:pathLst>
            </a:custGeom>
            <a:solidFill>
              <a:schemeClr val="accent2"/>
            </a:solidFill>
            <a:ln>
              <a:noFill/>
            </a:ln>
            <a:effectLst>
              <a:outerShdw blurRad="50800" dist="762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85" name="TextBox 84">
              <a:extLst>
                <a:ext uri="{FF2B5EF4-FFF2-40B4-BE49-F238E27FC236}">
                  <a16:creationId xmlns:a16="http://schemas.microsoft.com/office/drawing/2014/main" id="{7E74E22D-DE71-4F0C-B302-BF5B4F347412}"/>
                </a:ext>
              </a:extLst>
            </p:cNvPr>
            <p:cNvSpPr txBox="1"/>
            <p:nvPr/>
          </p:nvSpPr>
          <p:spPr>
            <a:xfrm>
              <a:off x="5496595" y="3434904"/>
              <a:ext cx="657540" cy="461665"/>
            </a:xfrm>
            <a:prstGeom prst="rect">
              <a:avLst/>
            </a:prstGeom>
            <a:noFill/>
          </p:spPr>
          <p:txBody>
            <a:bodyPr wrap="square" rtlCol="0">
              <a:spAutoFit/>
            </a:bodyPr>
            <a:lstStyle/>
            <a:p>
              <a:pPr algn="ctr"/>
              <a:r>
                <a:rPr lang="en-GB" sz="2400" b="1">
                  <a:solidFill>
                    <a:schemeClr val="bg1"/>
                  </a:solidFill>
                  <a:latin typeface="Helvetica" pitchFamily="2" charset="0"/>
                </a:rPr>
                <a:t>05</a:t>
              </a:r>
            </a:p>
          </p:txBody>
        </p:sp>
      </p:grpSp>
      <p:grpSp>
        <p:nvGrpSpPr>
          <p:cNvPr id="92" name="06">
            <a:extLst>
              <a:ext uri="{FF2B5EF4-FFF2-40B4-BE49-F238E27FC236}">
                <a16:creationId xmlns:a16="http://schemas.microsoft.com/office/drawing/2014/main" id="{AE95EFB3-C6C9-46D4-94B9-6DA389DC8B6F}"/>
              </a:ext>
            </a:extLst>
          </p:cNvPr>
          <p:cNvGrpSpPr/>
          <p:nvPr/>
        </p:nvGrpSpPr>
        <p:grpSpPr>
          <a:xfrm>
            <a:off x="6611660" y="1918946"/>
            <a:ext cx="1371227" cy="1189742"/>
            <a:chOff x="6181503" y="1395673"/>
            <a:chExt cx="1585436" cy="1375600"/>
          </a:xfrm>
        </p:grpSpPr>
        <p:sp>
          <p:nvSpPr>
            <p:cNvPr id="65" name="Freeform: Shape 64">
              <a:extLst>
                <a:ext uri="{FF2B5EF4-FFF2-40B4-BE49-F238E27FC236}">
                  <a16:creationId xmlns:a16="http://schemas.microsoft.com/office/drawing/2014/main" id="{457A539C-CDA1-4A2B-9D4F-DF537CED92CB}"/>
                </a:ext>
              </a:extLst>
            </p:cNvPr>
            <p:cNvSpPr/>
            <p:nvPr/>
          </p:nvSpPr>
          <p:spPr>
            <a:xfrm>
              <a:off x="6181503" y="1395673"/>
              <a:ext cx="1585436" cy="1375600"/>
            </a:xfrm>
            <a:custGeom>
              <a:avLst/>
              <a:gdLst>
                <a:gd name="connsiteX0" fmla="*/ 262700 w 1585436"/>
                <a:gd name="connsiteY0" fmla="*/ 0 h 1375600"/>
                <a:gd name="connsiteX1" fmla="*/ 0 w 1585436"/>
                <a:gd name="connsiteY1" fmla="*/ 1375601 h 1375600"/>
                <a:gd name="connsiteX2" fmla="*/ 1585436 w 1585436"/>
                <a:gd name="connsiteY2" fmla="*/ 460343 h 1375600"/>
                <a:gd name="connsiteX3" fmla="*/ 262700 w 1585436"/>
                <a:gd name="connsiteY3" fmla="*/ 0 h 1375600"/>
              </a:gdLst>
              <a:ahLst/>
              <a:cxnLst>
                <a:cxn ang="0">
                  <a:pos x="connsiteX0" y="connsiteY0"/>
                </a:cxn>
                <a:cxn ang="0">
                  <a:pos x="connsiteX1" y="connsiteY1"/>
                </a:cxn>
                <a:cxn ang="0">
                  <a:pos x="connsiteX2" y="connsiteY2"/>
                </a:cxn>
                <a:cxn ang="0">
                  <a:pos x="connsiteX3" y="connsiteY3"/>
                </a:cxn>
              </a:cxnLst>
              <a:rect l="l" t="t" r="r" b="b"/>
              <a:pathLst>
                <a:path w="1585436" h="1375600">
                  <a:moveTo>
                    <a:pt x="262700" y="0"/>
                  </a:moveTo>
                  <a:lnTo>
                    <a:pt x="0" y="1375601"/>
                  </a:lnTo>
                  <a:lnTo>
                    <a:pt x="1585436" y="460343"/>
                  </a:lnTo>
                  <a:lnTo>
                    <a:pt x="262700" y="0"/>
                  </a:lnTo>
                  <a:close/>
                </a:path>
              </a:pathLst>
            </a:custGeom>
            <a:solidFill>
              <a:schemeClr val="accent1"/>
            </a:solidFill>
            <a:ln>
              <a:noFill/>
            </a:ln>
            <a:effectLst>
              <a:outerShdw blurRad="50800" dist="76200" dir="13500000" algn="b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86" name="TextBox 85">
              <a:extLst>
                <a:ext uri="{FF2B5EF4-FFF2-40B4-BE49-F238E27FC236}">
                  <a16:creationId xmlns:a16="http://schemas.microsoft.com/office/drawing/2014/main" id="{2DEC88B1-5B88-4909-BFBB-B6AB2C43650D}"/>
                </a:ext>
              </a:extLst>
            </p:cNvPr>
            <p:cNvSpPr txBox="1"/>
            <p:nvPr/>
          </p:nvSpPr>
          <p:spPr>
            <a:xfrm>
              <a:off x="6434484" y="1726131"/>
              <a:ext cx="657540" cy="461665"/>
            </a:xfrm>
            <a:prstGeom prst="rect">
              <a:avLst/>
            </a:prstGeom>
            <a:noFill/>
          </p:spPr>
          <p:txBody>
            <a:bodyPr wrap="square" rtlCol="0">
              <a:spAutoFit/>
            </a:bodyPr>
            <a:lstStyle/>
            <a:p>
              <a:pPr algn="ctr"/>
              <a:r>
                <a:rPr lang="en-GB" sz="2400" b="1">
                  <a:solidFill>
                    <a:schemeClr val="bg1"/>
                  </a:solidFill>
                  <a:latin typeface="Helvetica" pitchFamily="2" charset="0"/>
                </a:rPr>
                <a:t>06</a:t>
              </a:r>
            </a:p>
          </p:txBody>
        </p:sp>
      </p:grpSp>
      <p:grpSp>
        <p:nvGrpSpPr>
          <p:cNvPr id="73" name="shadow">
            <a:extLst>
              <a:ext uri="{FF2B5EF4-FFF2-40B4-BE49-F238E27FC236}">
                <a16:creationId xmlns:a16="http://schemas.microsoft.com/office/drawing/2014/main" id="{1039ECE7-9069-41B7-9953-26E903C09775}"/>
              </a:ext>
            </a:extLst>
          </p:cNvPr>
          <p:cNvGrpSpPr/>
          <p:nvPr/>
        </p:nvGrpSpPr>
        <p:grpSpPr>
          <a:xfrm>
            <a:off x="3982553" y="849238"/>
            <a:ext cx="7980848" cy="6156400"/>
            <a:chOff x="3141683" y="158858"/>
            <a:chExt cx="9227595" cy="7118136"/>
          </a:xfrm>
        </p:grpSpPr>
        <p:pic>
          <p:nvPicPr>
            <p:cNvPr id="67" name="Picture 66" descr="A picture containing computer, dark, light, night sky&#10;&#10;Description automatically generated">
              <a:extLst>
                <a:ext uri="{FF2B5EF4-FFF2-40B4-BE49-F238E27FC236}">
                  <a16:creationId xmlns:a16="http://schemas.microsoft.com/office/drawing/2014/main" id="{6AEE5397-81C0-4A02-9B6C-9ECF9E0EA5B6}"/>
                </a:ext>
              </a:extLst>
            </p:cNvPr>
            <p:cNvPicPr>
              <a:picLocks noChangeAspect="1"/>
            </p:cNvPicPr>
            <p:nvPr/>
          </p:nvPicPr>
          <p:blipFill rotWithShape="1">
            <a:blip r:embed="rId3">
              <a:extLst>
                <a:ext uri="{28A0092B-C50C-407E-A947-70E740481C1C}">
                  <a14:useLocalDpi xmlns:a14="http://schemas.microsoft.com/office/drawing/2010/main" val="0"/>
                </a:ext>
              </a:extLst>
            </a:blip>
            <a:srcRect l="39967" t="39111"/>
            <a:stretch/>
          </p:blipFill>
          <p:spPr>
            <a:xfrm rot="2574014">
              <a:off x="6579604" y="620810"/>
              <a:ext cx="2427342" cy="2586431"/>
            </a:xfrm>
            <a:prstGeom prst="rect">
              <a:avLst/>
            </a:prstGeom>
          </p:spPr>
        </p:pic>
        <p:pic>
          <p:nvPicPr>
            <p:cNvPr id="68" name="Picture 67" descr="A picture containing computer, dark, light, night sky&#10;&#10;Description automatically generated">
              <a:extLst>
                <a:ext uri="{FF2B5EF4-FFF2-40B4-BE49-F238E27FC236}">
                  <a16:creationId xmlns:a16="http://schemas.microsoft.com/office/drawing/2014/main" id="{E9F7107F-FF39-493C-8043-63118E60A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48720">
              <a:off x="8223685" y="157473"/>
              <a:ext cx="4043373" cy="4247812"/>
            </a:xfrm>
            <a:prstGeom prst="rect">
              <a:avLst/>
            </a:prstGeom>
          </p:spPr>
        </p:pic>
        <p:pic>
          <p:nvPicPr>
            <p:cNvPr id="69" name="Picture 68" descr="A picture containing computer, dark, light, night sky&#10;&#10;Description automatically generated">
              <a:extLst>
                <a:ext uri="{FF2B5EF4-FFF2-40B4-BE49-F238E27FC236}">
                  <a16:creationId xmlns:a16="http://schemas.microsoft.com/office/drawing/2014/main" id="{864916B4-40C2-4121-9BBF-4CE09A650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850951">
              <a:off x="8253201" y="3029182"/>
              <a:ext cx="4043372" cy="4247812"/>
            </a:xfrm>
            <a:prstGeom prst="rect">
              <a:avLst/>
            </a:prstGeom>
          </p:spPr>
        </p:pic>
        <p:pic>
          <p:nvPicPr>
            <p:cNvPr id="70" name="Picture 69" descr="A picture containing computer, dark, light, night sky&#10;&#10;Description automatically generated">
              <a:extLst>
                <a:ext uri="{FF2B5EF4-FFF2-40B4-BE49-F238E27FC236}">
                  <a16:creationId xmlns:a16="http://schemas.microsoft.com/office/drawing/2014/main" id="{9D5A2782-95FB-495B-82AA-077507BB9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416084">
              <a:off x="6602684" y="3529704"/>
              <a:ext cx="2322940" cy="2440392"/>
            </a:xfrm>
            <a:prstGeom prst="rect">
              <a:avLst/>
            </a:prstGeom>
          </p:spPr>
        </p:pic>
        <p:pic>
          <p:nvPicPr>
            <p:cNvPr id="71" name="Picture 70" descr="A picture containing computer, dark, light, night sky&#10;&#10;Description automatically generated">
              <a:extLst>
                <a:ext uri="{FF2B5EF4-FFF2-40B4-BE49-F238E27FC236}">
                  <a16:creationId xmlns:a16="http://schemas.microsoft.com/office/drawing/2014/main" id="{403BD80C-6A08-4895-9A06-2FA6A66C8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40323">
              <a:off x="3243903" y="2989478"/>
              <a:ext cx="4043372" cy="4247812"/>
            </a:xfrm>
            <a:prstGeom prst="rect">
              <a:avLst/>
            </a:prstGeom>
          </p:spPr>
        </p:pic>
        <p:pic>
          <p:nvPicPr>
            <p:cNvPr id="72" name="Picture 71" descr="A picture containing computer, dark, light, night sky&#10;&#10;Description automatically generated">
              <a:extLst>
                <a:ext uri="{FF2B5EF4-FFF2-40B4-BE49-F238E27FC236}">
                  <a16:creationId xmlns:a16="http://schemas.microsoft.com/office/drawing/2014/main" id="{FB8549B6-0485-4FC6-B0CE-D5ED67FAC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4864">
              <a:off x="3342229" y="158858"/>
              <a:ext cx="4043372" cy="4247813"/>
            </a:xfrm>
            <a:prstGeom prst="rect">
              <a:avLst/>
            </a:prstGeom>
          </p:spPr>
        </p:pic>
      </p:grpSp>
      <p:sp>
        <p:nvSpPr>
          <p:cNvPr id="18" name="Oval 17">
            <a:extLst>
              <a:ext uri="{FF2B5EF4-FFF2-40B4-BE49-F238E27FC236}">
                <a16:creationId xmlns:a16="http://schemas.microsoft.com/office/drawing/2014/main" id="{1E593CFF-22BE-4C46-8BB8-C1BEC8B22F04}"/>
              </a:ext>
            </a:extLst>
          </p:cNvPr>
          <p:cNvSpPr/>
          <p:nvPr/>
        </p:nvSpPr>
        <p:spPr>
          <a:xfrm>
            <a:off x="6701018" y="2553710"/>
            <a:ext cx="2543916" cy="2543916"/>
          </a:xfrm>
          <a:prstGeom prst="ellipse">
            <a:avLst/>
          </a:prstGeom>
          <a:gradFill>
            <a:gsLst>
              <a:gs pos="0">
                <a:srgbClr val="F2F2F2"/>
              </a:gs>
              <a:gs pos="100000">
                <a:schemeClr val="bg1"/>
              </a:gs>
            </a:gsLst>
            <a:lin ang="9000000" scaled="0"/>
          </a:gradFill>
          <a:ln w="76200">
            <a:gradFill>
              <a:gsLst>
                <a:gs pos="0">
                  <a:srgbClr val="F2F2F2"/>
                </a:gs>
                <a:gs pos="100000">
                  <a:schemeClr val="bg1"/>
                </a:gs>
              </a:gsLst>
              <a:lin ang="0" scaled="0"/>
            </a:gradFill>
          </a:ln>
          <a:effectLst>
            <a:outerShdw blurRad="63500" sx="105000" sy="105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6" name="TextBox 95">
            <a:extLst>
              <a:ext uri="{FF2B5EF4-FFF2-40B4-BE49-F238E27FC236}">
                <a16:creationId xmlns:a16="http://schemas.microsoft.com/office/drawing/2014/main" id="{FE201D0B-DF37-4F93-B0BA-2E54C2F8A5AD}"/>
              </a:ext>
            </a:extLst>
          </p:cNvPr>
          <p:cNvSpPr txBox="1"/>
          <p:nvPr/>
        </p:nvSpPr>
        <p:spPr>
          <a:xfrm>
            <a:off x="4362778" y="813502"/>
            <a:ext cx="3329293"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lumMod val="95000"/>
                    <a:lumOff val="5000"/>
                  </a:prstClr>
                </a:solidFill>
                <a:effectLst/>
                <a:uLnTx/>
                <a:uFillTx/>
                <a:latin typeface="Helvetica"/>
                <a:cs typeface="Helvetica"/>
              </a:rPr>
              <a:t>Training</a:t>
            </a:r>
            <a:r>
              <a:rPr kumimoji="0" lang="en-GB" sz="1400" b="1" i="0" u="none" strike="noStrike" kern="1200" cap="none" spc="0" normalizeH="0" noProof="0">
                <a:ln>
                  <a:noFill/>
                </a:ln>
                <a:solidFill>
                  <a:prstClr val="black">
                    <a:lumMod val="95000"/>
                    <a:lumOff val="5000"/>
                  </a:prstClr>
                </a:solidFill>
                <a:effectLst/>
                <a:uLnTx/>
                <a:uFillTx/>
                <a:latin typeface="Helvetica"/>
                <a:cs typeface="Helvetica"/>
              </a:rPr>
              <a:t> and Adoption</a:t>
            </a:r>
            <a:endParaRPr kumimoji="0" lang="en-GB" sz="1400" b="1" i="0" u="none" strike="noStrike" kern="1200" cap="none" spc="0" normalizeH="0" baseline="0" noProof="0">
              <a:ln>
                <a:noFill/>
              </a:ln>
              <a:solidFill>
                <a:prstClr val="black">
                  <a:lumMod val="95000"/>
                  <a:lumOff val="5000"/>
                </a:prstClr>
              </a:solidFill>
              <a:effectLst/>
              <a:uLnTx/>
              <a:uFillTx/>
              <a:latin typeface="Helvetica"/>
              <a:cs typeface="Helvetica"/>
            </a:endParaRPr>
          </a:p>
          <a:p>
            <a:pPr lvl="0">
              <a:defRPr/>
            </a:pPr>
            <a:r>
              <a:rPr lang="en-GB" sz="1400">
                <a:solidFill>
                  <a:prstClr val="black">
                    <a:lumMod val="95000"/>
                    <a:lumOff val="5000"/>
                  </a:prstClr>
                </a:solidFill>
                <a:latin typeface="Helvetica"/>
                <a:cs typeface="Helvetica"/>
              </a:rPr>
              <a:t>We offer training whether it's your sales and technical staff, to end-user training for your customers</a:t>
            </a:r>
            <a:endParaRPr lang="en-GB" sz="1400" b="0" i="0" u="none" strike="noStrike" kern="1200" cap="none" spc="0" normalizeH="0" baseline="0" noProof="0">
              <a:ln>
                <a:noFill/>
              </a:ln>
              <a:solidFill>
                <a:prstClr val="black">
                  <a:lumMod val="95000"/>
                  <a:lumOff val="5000"/>
                </a:prstClr>
              </a:solidFill>
              <a:effectLst/>
              <a:uLnTx/>
              <a:uFillTx/>
              <a:latin typeface="Helvetica"/>
              <a:cs typeface="Helvetica"/>
            </a:endParaRPr>
          </a:p>
        </p:txBody>
      </p:sp>
      <p:sp>
        <p:nvSpPr>
          <p:cNvPr id="97" name="TextBox 96">
            <a:extLst>
              <a:ext uri="{FF2B5EF4-FFF2-40B4-BE49-F238E27FC236}">
                <a16:creationId xmlns:a16="http://schemas.microsoft.com/office/drawing/2014/main" id="{A83E1DE5-B309-4A06-8542-561C2844CAC4}"/>
              </a:ext>
            </a:extLst>
          </p:cNvPr>
          <p:cNvSpPr txBox="1"/>
          <p:nvPr/>
        </p:nvSpPr>
        <p:spPr>
          <a:xfrm>
            <a:off x="3588367" y="3004099"/>
            <a:ext cx="2045315" cy="1892826"/>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400" b="1">
                <a:solidFill>
                  <a:prstClr val="black">
                    <a:lumMod val="95000"/>
                    <a:lumOff val="5000"/>
                  </a:prstClr>
                </a:solidFill>
                <a:latin typeface="Helvetica" panose="020B0604020202020204" pitchFamily="34" charset="0"/>
                <a:cs typeface="Helvetica" panose="020B0604020202020204" pitchFamily="34" charset="0"/>
              </a:rPr>
              <a:t>Professional Services</a:t>
            </a:r>
            <a:endParaRPr lang="en-GB" sz="1400" b="1" noProof="0">
              <a:solidFill>
                <a:prstClr val="black">
                  <a:lumMod val="95000"/>
                  <a:lumOff val="5000"/>
                </a:prstClr>
              </a:solidFill>
              <a:latin typeface="Helvetica" panose="020B0604020202020204" pitchFamily="34" charset="0"/>
              <a:cs typeface="Helvetica"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a:ln>
                  <a:noFill/>
                </a:ln>
                <a:solidFill>
                  <a:prstClr val="black">
                    <a:lumMod val="95000"/>
                    <a:lumOff val="5000"/>
                  </a:prstClr>
                </a:solidFill>
                <a:effectLst/>
                <a:uLnTx/>
                <a:uFillTx/>
                <a:latin typeface="Helvetica" panose="020B0604020202020204" pitchFamily="34" charset="0"/>
                <a:ea typeface="+mn-ea"/>
                <a:cs typeface="Helvetica" panose="020B0604020202020204" pitchFamily="34" charset="0"/>
              </a:rPr>
              <a:t>Has a referral partners, our team of </a:t>
            </a:r>
            <a:r>
              <a:rPr kumimoji="0" lang="en-GB" sz="1400" i="0" u="none" strike="noStrike" kern="1200" cap="none" spc="0" normalizeH="0" baseline="0" err="1">
                <a:ln>
                  <a:noFill/>
                </a:ln>
                <a:solidFill>
                  <a:prstClr val="black">
                    <a:lumMod val="95000"/>
                    <a:lumOff val="5000"/>
                  </a:prstClr>
                </a:solidFill>
                <a:effectLst/>
                <a:uLnTx/>
                <a:uFillTx/>
                <a:latin typeface="Helvetica" panose="020B0604020202020204" pitchFamily="34" charset="0"/>
                <a:ea typeface="+mn-ea"/>
                <a:cs typeface="Helvetica" panose="020B0604020202020204" pitchFamily="34" charset="0"/>
              </a:rPr>
              <a:t>CCaaS</a:t>
            </a:r>
            <a:r>
              <a:rPr kumimoji="0" lang="en-GB" sz="1400" i="0" u="none" strike="noStrike" kern="1200" cap="none" spc="0" normalizeH="0" baseline="0">
                <a:ln>
                  <a:noFill/>
                </a:ln>
                <a:solidFill>
                  <a:prstClr val="black">
                    <a:lumMod val="95000"/>
                    <a:lumOff val="5000"/>
                  </a:prstClr>
                </a:solidFill>
                <a:effectLst/>
                <a:uLnTx/>
                <a:uFillTx/>
                <a:latin typeface="Helvetica" panose="020B0604020202020204" pitchFamily="34" charset="0"/>
                <a:ea typeface="+mn-ea"/>
                <a:cs typeface="Helvetica" panose="020B0604020202020204" pitchFamily="34" charset="0"/>
              </a:rPr>
              <a:t> architects,</a:t>
            </a:r>
            <a:r>
              <a:rPr kumimoji="0" lang="en-GB" sz="1400" i="0" u="none" strike="noStrike" kern="1200" cap="none" spc="0" normalizeH="0">
                <a:ln>
                  <a:noFill/>
                </a:ln>
                <a:solidFill>
                  <a:prstClr val="black">
                    <a:lumMod val="95000"/>
                    <a:lumOff val="5000"/>
                  </a:prstClr>
                </a:solidFill>
                <a:effectLst/>
                <a:uLnTx/>
                <a:uFillTx/>
                <a:latin typeface="Helvetica" panose="020B0604020202020204" pitchFamily="34" charset="0"/>
                <a:ea typeface="+mn-ea"/>
                <a:cs typeface="Helvetica" panose="020B0604020202020204" pitchFamily="34" charset="0"/>
              </a:rPr>
              <a:t> design engineers and provisioning teams are here for you from day 1 to end of the contract.</a:t>
            </a:r>
            <a:endParaRPr kumimoji="0" lang="en-GB" sz="1400" i="0" u="none" strike="noStrike" kern="1200" cap="none" spc="0" normalizeH="0" baseline="0" noProof="0">
              <a:ln>
                <a:noFill/>
              </a:ln>
              <a:solidFill>
                <a:prstClr val="black">
                  <a:lumMod val="95000"/>
                  <a:lumOff val="5000"/>
                </a:prstClr>
              </a:solidFill>
              <a:effectLst/>
              <a:uLnTx/>
              <a:uFillTx/>
              <a:latin typeface="Helvetica" panose="020B0604020202020204" pitchFamily="34" charset="0"/>
              <a:ea typeface="+mn-ea"/>
              <a:cs typeface="Helvetica" panose="020B0604020202020204" pitchFamily="34" charset="0"/>
            </a:endParaRPr>
          </a:p>
        </p:txBody>
      </p:sp>
      <p:sp>
        <p:nvSpPr>
          <p:cNvPr id="98" name="TextBox 97">
            <a:extLst>
              <a:ext uri="{FF2B5EF4-FFF2-40B4-BE49-F238E27FC236}">
                <a16:creationId xmlns:a16="http://schemas.microsoft.com/office/drawing/2014/main" id="{239AC057-22C5-40B0-B912-23D93DFA0AC2}"/>
              </a:ext>
            </a:extLst>
          </p:cNvPr>
          <p:cNvSpPr txBox="1"/>
          <p:nvPr/>
        </p:nvSpPr>
        <p:spPr>
          <a:xfrm>
            <a:off x="10391682" y="3138366"/>
            <a:ext cx="1745789" cy="1461939"/>
          </a:xfrm>
          <a:prstGeom prst="rect">
            <a:avLst/>
          </a:prstGeom>
          <a:noFill/>
        </p:spPr>
        <p:txBody>
          <a:bodyPr wrap="square" rtlCol="0" anchor="ctr">
            <a:spAutoFit/>
          </a:bodyPr>
          <a:lstStyle/>
          <a:p>
            <a:pPr lvl="0">
              <a:spcAft>
                <a:spcPts val="600"/>
              </a:spcAft>
              <a:defRPr/>
            </a:pPr>
            <a:r>
              <a:rPr kumimoji="0" lang="en-GB" sz="1400" b="1" i="0" u="none" strike="noStrike" kern="1200" cap="none" spc="0" normalizeH="0" baseline="0" noProof="0">
                <a:ln>
                  <a:noFill/>
                </a:ln>
                <a:solidFill>
                  <a:prstClr val="black">
                    <a:lumMod val="95000"/>
                    <a:lumOff val="5000"/>
                  </a:prstClr>
                </a:solidFill>
                <a:effectLst/>
                <a:uLnTx/>
                <a:uFillTx/>
                <a:latin typeface="Helvetica" panose="020B0604020202020204" pitchFamily="34" charset="0"/>
                <a:ea typeface="+mn-ea"/>
                <a:cs typeface="Helvetica" panose="020B0604020202020204" pitchFamily="34" charset="0"/>
              </a:rPr>
              <a:t>Flexibility</a:t>
            </a:r>
            <a:r>
              <a:rPr kumimoji="0" lang="en-GB" sz="1400" b="0" i="0" u="none" strike="noStrike" kern="1200" cap="none" spc="0" normalizeH="0" baseline="0" noProof="0">
                <a:ln>
                  <a:noFill/>
                </a:ln>
                <a:solidFill>
                  <a:prstClr val="black">
                    <a:lumMod val="95000"/>
                    <a:lumOff val="5000"/>
                  </a:prstClr>
                </a:solidFill>
                <a:effectLst/>
                <a:uLnTx/>
                <a:uFillTx/>
                <a:latin typeface="Helvetica" panose="020B0604020202020204" pitchFamily="34" charset="0"/>
                <a:ea typeface="+mn-ea"/>
                <a:cs typeface="Helvetica" panose="020B0604020202020204" pitchFamily="34" charset="0"/>
              </a:rPr>
              <a:t> </a:t>
            </a:r>
          </a:p>
          <a:p>
            <a:pPr lvl="0">
              <a:defRPr/>
            </a:pPr>
            <a:r>
              <a:rPr lang="en-GB" sz="1400" noProof="0">
                <a:solidFill>
                  <a:prstClr val="black">
                    <a:lumMod val="95000"/>
                    <a:lumOff val="5000"/>
                  </a:prstClr>
                </a:solidFill>
                <a:latin typeface="Helvetica" panose="020B0604020202020204" pitchFamily="34" charset="0"/>
                <a:cs typeface="Helvetica" panose="020B0604020202020204" pitchFamily="34" charset="0"/>
              </a:rPr>
              <a:t>Tailor your solution with our modular licensing structure, only paying for what you need!</a:t>
            </a:r>
            <a:endParaRPr kumimoji="0" lang="en-GB" sz="1400" b="0" i="0" u="none" strike="noStrike" kern="1200" cap="none" spc="0" normalizeH="0" baseline="0" noProof="0">
              <a:ln>
                <a:noFill/>
              </a:ln>
              <a:solidFill>
                <a:prstClr val="black">
                  <a:lumMod val="95000"/>
                  <a:lumOff val="5000"/>
                </a:prstClr>
              </a:solidFill>
              <a:effectLst/>
              <a:uLnTx/>
              <a:uFillTx/>
              <a:latin typeface="Helvetica" panose="020B0604020202020204" pitchFamily="34" charset="0"/>
              <a:ea typeface="+mn-ea"/>
              <a:cs typeface="Helvetica" panose="020B0604020202020204" pitchFamily="34" charset="0"/>
            </a:endParaRPr>
          </a:p>
        </p:txBody>
      </p:sp>
      <p:sp>
        <p:nvSpPr>
          <p:cNvPr id="100" name="TextBox 99">
            <a:extLst>
              <a:ext uri="{FF2B5EF4-FFF2-40B4-BE49-F238E27FC236}">
                <a16:creationId xmlns:a16="http://schemas.microsoft.com/office/drawing/2014/main" id="{F632ABE8-1427-41C6-A93F-5012A89FDC8D}"/>
              </a:ext>
            </a:extLst>
          </p:cNvPr>
          <p:cNvSpPr txBox="1"/>
          <p:nvPr/>
        </p:nvSpPr>
        <p:spPr>
          <a:xfrm>
            <a:off x="9240919" y="5475651"/>
            <a:ext cx="2940815" cy="817245"/>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Sell</a:t>
            </a:r>
            <a:r>
              <a:rPr kumimoji="0" lang="en-GB" sz="1400" b="1" i="0" u="none" strike="noStrike" kern="1200" cap="none" spc="0" normalizeH="0" noProof="0">
                <a:ln>
                  <a:noFill/>
                </a:ln>
                <a:solidFill>
                  <a:schemeClr val="bg1"/>
                </a:solidFill>
                <a:effectLst/>
                <a:uLnTx/>
                <a:uFillTx/>
                <a:latin typeface="Helvetica" panose="020B0604020202020204" pitchFamily="34" charset="0"/>
                <a:ea typeface="+mn-ea"/>
                <a:cs typeface="Helvetica" panose="020B0604020202020204" pitchFamily="34" charset="0"/>
              </a:rPr>
              <a:t> with approach</a:t>
            </a:r>
            <a:endParaRPr kumimoji="0" lang="en-GB" sz="14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1400">
                <a:solidFill>
                  <a:schemeClr val="bg1"/>
                </a:solidFill>
                <a:latin typeface="Helvetica" panose="020B0604020202020204" pitchFamily="34" charset="0"/>
                <a:cs typeface="Helvetica" panose="020B0604020202020204" pitchFamily="34" charset="0"/>
              </a:rPr>
              <a:t>We’re here to support you, through the Sales/Referral cycle</a:t>
            </a:r>
            <a:endParaRPr kumimoji="0" lang="en-GB" sz="1400" i="0" u="none" strike="noStrike" kern="1200" cap="none" spc="0" normalizeH="0" baseline="0" noProof="0">
              <a:ln>
                <a:noFill/>
              </a:ln>
              <a:solidFill>
                <a:schemeClr val="bg1"/>
              </a:solidFill>
              <a:effectLst/>
              <a:uLnTx/>
              <a:uFillTx/>
              <a:latin typeface="Helvetica" panose="020B0604020202020204" pitchFamily="34" charset="0"/>
              <a:cs typeface="Helvetica" panose="020B0604020202020204" pitchFamily="34" charset="0"/>
            </a:endParaRPr>
          </a:p>
        </p:txBody>
      </p:sp>
      <p:sp>
        <p:nvSpPr>
          <p:cNvPr id="101" name="TextBox 100">
            <a:extLst>
              <a:ext uri="{FF2B5EF4-FFF2-40B4-BE49-F238E27FC236}">
                <a16:creationId xmlns:a16="http://schemas.microsoft.com/office/drawing/2014/main" id="{CEFFC203-364A-4499-8C26-ECDE3970FE85}"/>
              </a:ext>
            </a:extLst>
          </p:cNvPr>
          <p:cNvSpPr txBox="1"/>
          <p:nvPr/>
        </p:nvSpPr>
        <p:spPr>
          <a:xfrm>
            <a:off x="8365050" y="813502"/>
            <a:ext cx="3050816" cy="954107"/>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1">
                <a:solidFill>
                  <a:prstClr val="black">
                    <a:lumMod val="95000"/>
                    <a:lumOff val="5000"/>
                  </a:prstClr>
                </a:solidFill>
                <a:latin typeface="Helvetica"/>
                <a:cs typeface="Helvetica"/>
              </a:rPr>
              <a:t>Resilience</a:t>
            </a:r>
            <a:br>
              <a:rPr lang="en-GB" sz="1400" b="1" i="0" u="none" strike="noStrike" kern="1200" cap="none" spc="0" normalizeH="0" baseline="0" noProof="0">
                <a:ln>
                  <a:noFill/>
                </a:ln>
                <a:effectLst/>
                <a:uLnTx/>
                <a:uFillTx/>
                <a:latin typeface="Helvetica" panose="020B0604020202020204" pitchFamily="34" charset="0"/>
                <a:cs typeface="Helvetica" panose="020B0604020202020204" pitchFamily="34" charset="0"/>
              </a:rPr>
            </a:br>
            <a:r>
              <a:rPr lang="en-GB" sz="1400" err="1">
                <a:solidFill>
                  <a:prstClr val="black">
                    <a:lumMod val="95000"/>
                    <a:lumOff val="5000"/>
                  </a:prstClr>
                </a:solidFill>
                <a:latin typeface="Helvetica"/>
                <a:cs typeface="Helvetica"/>
              </a:rPr>
              <a:t>C</a:t>
            </a:r>
            <a:r>
              <a:rPr kumimoji="0" lang="en-GB" sz="1400" i="0" u="none" strike="noStrike" kern="1200" cap="none" spc="0" normalizeH="0" baseline="0" noProof="0" err="1">
                <a:ln>
                  <a:noFill/>
                </a:ln>
                <a:solidFill>
                  <a:prstClr val="black">
                    <a:lumMod val="95000"/>
                    <a:lumOff val="5000"/>
                  </a:prstClr>
                </a:solidFill>
                <a:effectLst/>
                <a:uLnTx/>
                <a:uFillTx/>
                <a:latin typeface="Helvetica"/>
                <a:cs typeface="Helvetica"/>
              </a:rPr>
              <a:t>CaaS</a:t>
            </a:r>
            <a:r>
              <a:rPr kumimoji="0" lang="en-GB" sz="1400" i="0" u="none" strike="noStrike" kern="1200" cap="none" spc="0" normalizeH="0" baseline="0" noProof="0">
                <a:ln>
                  <a:noFill/>
                </a:ln>
                <a:solidFill>
                  <a:prstClr val="black">
                    <a:lumMod val="95000"/>
                    <a:lumOff val="5000"/>
                  </a:prstClr>
                </a:solidFill>
                <a:effectLst/>
                <a:uLnTx/>
                <a:uFillTx/>
                <a:latin typeface="Helvetica"/>
                <a:cs typeface="Helvetica"/>
              </a:rPr>
              <a:t> is designed with carrier-grade resilient infrastructure, backed by robust SLA’s</a:t>
            </a:r>
            <a:endParaRPr kumimoji="0" lang="en-GB" sz="1400" b="1" i="0" u="none" strike="noStrike" kern="1200" cap="none" spc="0" normalizeH="0" baseline="0" noProof="0">
              <a:ln>
                <a:noFill/>
              </a:ln>
              <a:solidFill>
                <a:prstClr val="black">
                  <a:lumMod val="95000"/>
                  <a:lumOff val="5000"/>
                </a:prstClr>
              </a:solidFill>
              <a:effectLst/>
              <a:uLnTx/>
              <a:uFillTx/>
              <a:latin typeface="Helvetica"/>
              <a:cs typeface="Helvetica"/>
            </a:endParaRPr>
          </a:p>
        </p:txBody>
      </p:sp>
      <p:sp>
        <p:nvSpPr>
          <p:cNvPr id="2" name="Title 1">
            <a:extLst>
              <a:ext uri="{FF2B5EF4-FFF2-40B4-BE49-F238E27FC236}">
                <a16:creationId xmlns:a16="http://schemas.microsoft.com/office/drawing/2014/main" id="{54D46B24-A584-C845-90D8-4665C766A298}"/>
              </a:ext>
            </a:extLst>
          </p:cNvPr>
          <p:cNvSpPr>
            <a:spLocks noGrp="1"/>
          </p:cNvSpPr>
          <p:nvPr>
            <p:ph type="title"/>
          </p:nvPr>
        </p:nvSpPr>
        <p:spPr/>
        <p:txBody>
          <a:bodyPr/>
          <a:lstStyle/>
          <a:p>
            <a:r>
              <a:rPr lang="en-US"/>
              <a:t>Partnership</a:t>
            </a:r>
          </a:p>
        </p:txBody>
      </p:sp>
      <p:grpSp>
        <p:nvGrpSpPr>
          <p:cNvPr id="66" name="Group 65"/>
          <p:cNvGrpSpPr/>
          <p:nvPr/>
        </p:nvGrpSpPr>
        <p:grpSpPr>
          <a:xfrm>
            <a:off x="381140" y="1324442"/>
            <a:ext cx="3127920" cy="4828395"/>
            <a:chOff x="4362709" y="1243508"/>
            <a:chExt cx="3127920" cy="4828395"/>
          </a:xfrm>
        </p:grpSpPr>
        <p:sp>
          <p:nvSpPr>
            <p:cNvPr id="74" name="Freeform 73"/>
            <p:cNvSpPr/>
            <p:nvPr/>
          </p:nvSpPr>
          <p:spPr>
            <a:xfrm>
              <a:off x="4362709" y="1243508"/>
              <a:ext cx="3127920" cy="769523"/>
            </a:xfrm>
            <a:custGeom>
              <a:avLst/>
              <a:gdLst>
                <a:gd name="connsiteX0" fmla="*/ 151954 w 3127920"/>
                <a:gd name="connsiteY0" fmla="*/ 0 h 769523"/>
                <a:gd name="connsiteX1" fmla="*/ 2975966 w 3127920"/>
                <a:gd name="connsiteY1" fmla="*/ 0 h 769523"/>
                <a:gd name="connsiteX2" fmla="*/ 3127920 w 3127920"/>
                <a:gd name="connsiteY2" fmla="*/ 151954 h 769523"/>
                <a:gd name="connsiteX3" fmla="*/ 3127920 w 3127920"/>
                <a:gd name="connsiteY3" fmla="*/ 769523 h 769523"/>
                <a:gd name="connsiteX4" fmla="*/ 0 w 3127920"/>
                <a:gd name="connsiteY4" fmla="*/ 769523 h 769523"/>
                <a:gd name="connsiteX5" fmla="*/ 0 w 3127920"/>
                <a:gd name="connsiteY5" fmla="*/ 151954 h 769523"/>
                <a:gd name="connsiteX6" fmla="*/ 151954 w 3127920"/>
                <a:gd name="connsiteY6" fmla="*/ 0 h 76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920" h="769523">
                  <a:moveTo>
                    <a:pt x="151954" y="0"/>
                  </a:moveTo>
                  <a:lnTo>
                    <a:pt x="2975966" y="0"/>
                  </a:lnTo>
                  <a:cubicBezTo>
                    <a:pt x="3059888" y="0"/>
                    <a:pt x="3127920" y="68032"/>
                    <a:pt x="3127920" y="151954"/>
                  </a:cubicBezTo>
                  <a:lnTo>
                    <a:pt x="3127920" y="769523"/>
                  </a:lnTo>
                  <a:lnTo>
                    <a:pt x="0" y="769523"/>
                  </a:lnTo>
                  <a:lnTo>
                    <a:pt x="0" y="151954"/>
                  </a:lnTo>
                  <a:cubicBezTo>
                    <a:pt x="0" y="68032"/>
                    <a:pt x="68032" y="0"/>
                    <a:pt x="15195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GB" sz="1600" b="1">
                  <a:solidFill>
                    <a:schemeClr val="accent4"/>
                  </a:solidFill>
                  <a:latin typeface="Helvetica" pitchFamily="2" charset="0"/>
                </a:rPr>
                <a:t>Our Partnership Statement</a:t>
              </a:r>
            </a:p>
          </p:txBody>
        </p:sp>
        <p:sp>
          <p:nvSpPr>
            <p:cNvPr id="75" name="Freeform 74"/>
            <p:cNvSpPr/>
            <p:nvPr/>
          </p:nvSpPr>
          <p:spPr>
            <a:xfrm>
              <a:off x="4362709" y="2018111"/>
              <a:ext cx="3127920" cy="4053792"/>
            </a:xfrm>
            <a:custGeom>
              <a:avLst/>
              <a:gdLst>
                <a:gd name="connsiteX0" fmla="*/ 0 w 3127920"/>
                <a:gd name="connsiteY0" fmla="*/ 0 h 4053792"/>
                <a:gd name="connsiteX1" fmla="*/ 3127920 w 3127920"/>
                <a:gd name="connsiteY1" fmla="*/ 0 h 4053792"/>
                <a:gd name="connsiteX2" fmla="*/ 3127920 w 3127920"/>
                <a:gd name="connsiteY2" fmla="*/ 3901838 h 4053792"/>
                <a:gd name="connsiteX3" fmla="*/ 2975966 w 3127920"/>
                <a:gd name="connsiteY3" fmla="*/ 4053792 h 4053792"/>
                <a:gd name="connsiteX4" fmla="*/ 151954 w 3127920"/>
                <a:gd name="connsiteY4" fmla="*/ 4053792 h 4053792"/>
                <a:gd name="connsiteX5" fmla="*/ 0 w 3127920"/>
                <a:gd name="connsiteY5" fmla="*/ 3901838 h 4053792"/>
                <a:gd name="connsiteX6" fmla="*/ 0 w 3127920"/>
                <a:gd name="connsiteY6" fmla="*/ 0 h 405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920" h="4053792">
                  <a:moveTo>
                    <a:pt x="0" y="0"/>
                  </a:moveTo>
                  <a:lnTo>
                    <a:pt x="3127920" y="0"/>
                  </a:lnTo>
                  <a:lnTo>
                    <a:pt x="3127920" y="3901838"/>
                  </a:lnTo>
                  <a:cubicBezTo>
                    <a:pt x="3127920" y="3985760"/>
                    <a:pt x="3059888" y="4053792"/>
                    <a:pt x="2975966" y="4053792"/>
                  </a:cubicBezTo>
                  <a:lnTo>
                    <a:pt x="151954" y="4053792"/>
                  </a:lnTo>
                  <a:cubicBezTo>
                    <a:pt x="68032" y="4053792"/>
                    <a:pt x="0" y="3985760"/>
                    <a:pt x="0" y="3901838"/>
                  </a:cubicBezTo>
                  <a:lnTo>
                    <a:pt x="0" y="0"/>
                  </a:lnTo>
                  <a:close/>
                </a:path>
              </a:pathLst>
            </a:custGeom>
            <a:solidFill>
              <a:srgbClr val="1A1C2B"/>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27965" lvl="1" indent="-227965" defTabSz="914309">
                <a:lnSpc>
                  <a:spcPct val="90000"/>
                </a:lnSpc>
                <a:spcBef>
                  <a:spcPts val="1200"/>
                </a:spcBef>
                <a:spcAft>
                  <a:spcPts val="600"/>
                </a:spcAft>
                <a:buClr>
                  <a:prstClr val="white"/>
                </a:buClr>
                <a:buFont typeface="Arial" panose="020B0604020202020204" pitchFamily="34" charset="0"/>
                <a:buChar char="•"/>
              </a:pPr>
              <a:r>
                <a:rPr lang="en-US" sz="1400">
                  <a:solidFill>
                    <a:srgbClr val="FFFFFF"/>
                  </a:solidFill>
                  <a:latin typeface="Helvetica" pitchFamily="2" charset="0"/>
                  <a:cs typeface="Arial"/>
                </a:rPr>
                <a:t>A partnership to strengthen your portfolio, with little internal investment needed</a:t>
              </a:r>
              <a:endParaRPr lang="en-US"/>
            </a:p>
            <a:p>
              <a:pPr marL="227965" lvl="1" indent="-227965" defTabSz="914309">
                <a:lnSpc>
                  <a:spcPct val="90000"/>
                </a:lnSpc>
                <a:spcBef>
                  <a:spcPts val="1200"/>
                </a:spcBef>
                <a:spcAft>
                  <a:spcPts val="600"/>
                </a:spcAft>
                <a:buClr>
                  <a:prstClr val="white"/>
                </a:buClr>
                <a:buFont typeface="Arial" panose="020B0604020202020204" pitchFamily="34" charset="0"/>
                <a:buChar char="•"/>
              </a:pPr>
              <a:r>
                <a:rPr lang="en-US" sz="1400">
                  <a:solidFill>
                    <a:srgbClr val="FFFFFF"/>
                  </a:solidFill>
                  <a:latin typeface="Helvetica" pitchFamily="2" charset="0"/>
                  <a:cs typeface="Arial"/>
                </a:rPr>
                <a:t>Deliver commercial efficiency to retain referral value</a:t>
              </a:r>
            </a:p>
            <a:p>
              <a:pPr marL="227965" lvl="1" indent="-227965" defTabSz="914309">
                <a:lnSpc>
                  <a:spcPct val="90000"/>
                </a:lnSpc>
                <a:spcBef>
                  <a:spcPts val="1200"/>
                </a:spcBef>
                <a:spcAft>
                  <a:spcPts val="600"/>
                </a:spcAft>
                <a:buClr>
                  <a:prstClr val="white"/>
                </a:buClr>
                <a:buFont typeface="Arial" panose="020B0604020202020204" pitchFamily="34" charset="0"/>
                <a:buChar char="•"/>
              </a:pPr>
              <a:r>
                <a:rPr lang="en-US" sz="1400">
                  <a:solidFill>
                    <a:schemeClr val="bg1"/>
                  </a:solidFill>
                  <a:latin typeface="Helvetica" pitchFamily="2" charset="0"/>
                  <a:cs typeface="Arial"/>
                </a:rPr>
                <a:t>Enable </a:t>
              </a:r>
              <a:r>
                <a:rPr lang="en-US" sz="1400" b="1">
                  <a:solidFill>
                    <a:schemeClr val="bg1"/>
                  </a:solidFill>
                  <a:latin typeface="Helvetica" pitchFamily="2" charset="0"/>
                  <a:cs typeface="Arial"/>
                </a:rPr>
                <a:t>you</a:t>
              </a:r>
              <a:r>
                <a:rPr lang="en-US" sz="1400">
                  <a:solidFill>
                    <a:schemeClr val="bg1"/>
                  </a:solidFill>
                  <a:latin typeface="Helvetica" pitchFamily="2" charset="0"/>
                  <a:cs typeface="Arial"/>
                </a:rPr>
                <a:t> to focus on delivering the </a:t>
              </a:r>
              <a:r>
                <a:rPr lang="en-US" sz="1400">
                  <a:solidFill>
                    <a:srgbClr val="FFFFFF"/>
                  </a:solidFill>
                  <a:latin typeface="Helvetica" pitchFamily="2" charset="0"/>
                  <a:cs typeface="Arial"/>
                </a:rPr>
                <a:t>best possible experience and service to your customers</a:t>
              </a:r>
            </a:p>
            <a:p>
              <a:pPr marL="227965" lvl="1" indent="-227965" defTabSz="914309">
                <a:lnSpc>
                  <a:spcPct val="90000"/>
                </a:lnSpc>
                <a:spcBef>
                  <a:spcPts val="1200"/>
                </a:spcBef>
                <a:spcAft>
                  <a:spcPts val="600"/>
                </a:spcAft>
                <a:buClr>
                  <a:prstClr val="white"/>
                </a:buClr>
                <a:buFont typeface="Arial" panose="020B0604020202020204" pitchFamily="34" charset="0"/>
                <a:buChar char="•"/>
              </a:pPr>
              <a:r>
                <a:rPr lang="en-US" sz="1400">
                  <a:solidFill>
                    <a:srgbClr val="FFFFFF"/>
                  </a:solidFill>
                  <a:latin typeface="Helvetica"/>
                  <a:cs typeface="Arial"/>
                </a:rPr>
                <a:t>Our partners are recognized by thought leaders – Gartner, Frost and Sullivan </a:t>
              </a:r>
              <a:r>
                <a:rPr lang="en-US" sz="1400" err="1">
                  <a:solidFill>
                    <a:srgbClr val="FFFFFF"/>
                  </a:solidFill>
                  <a:latin typeface="Helvetica"/>
                  <a:cs typeface="Arial"/>
                </a:rPr>
                <a:t>etc</a:t>
              </a:r>
              <a:r>
                <a:rPr lang="en-US" sz="1400">
                  <a:solidFill>
                    <a:srgbClr val="FFFFFF"/>
                  </a:solidFill>
                  <a:latin typeface="Helvetica"/>
                  <a:cs typeface="Arial"/>
                </a:rPr>
                <a:t> has market leaders in their field.</a:t>
              </a:r>
              <a:endParaRPr lang="en-US" sz="1400">
                <a:solidFill>
                  <a:srgbClr val="FFFFFF"/>
                </a:solidFill>
                <a:latin typeface="Helvetica" pitchFamily="2" charset="0"/>
                <a:cs typeface="Arial"/>
              </a:endParaRPr>
            </a:p>
          </p:txBody>
        </p:sp>
      </p:grpSp>
      <p:pic>
        <p:nvPicPr>
          <p:cNvPr id="4" name="Picture 16">
            <a:extLst>
              <a:ext uri="{FF2B5EF4-FFF2-40B4-BE49-F238E27FC236}">
                <a16:creationId xmlns:a16="http://schemas.microsoft.com/office/drawing/2014/main" id="{B9F1BA20-68B5-1E1E-DCA8-77DAD47129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182" y="3024742"/>
            <a:ext cx="1808314" cy="1681429"/>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4D555650-5FCD-4010-B61F-B8450D7B7D68}"/>
              </a:ext>
            </a:extLst>
          </p:cNvPr>
          <p:cNvSpPr txBox="1"/>
          <p:nvPr/>
        </p:nvSpPr>
        <p:spPr>
          <a:xfrm>
            <a:off x="3534063" y="5472777"/>
            <a:ext cx="3154188" cy="1199906"/>
          </a:xfrm>
          <a:prstGeom prst="roundRect">
            <a:avLst/>
          </a:prstGeom>
          <a:solidFill>
            <a:schemeClr val="accent3"/>
          </a:solid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b="1">
                <a:solidFill>
                  <a:prstClr val="black">
                    <a:lumMod val="95000"/>
                    <a:lumOff val="5000"/>
                  </a:prstClr>
                </a:solidFill>
                <a:latin typeface="Helvetica" panose="020B0604020202020204" pitchFamily="34" charset="0"/>
                <a:cs typeface="Helvetica" panose="020B0604020202020204" pitchFamily="34" charset="0"/>
              </a:rPr>
              <a:t>Consultancy Service </a:t>
            </a:r>
            <a:r>
              <a:rPr lang="en-GB" sz="1400">
                <a:solidFill>
                  <a:prstClr val="black">
                    <a:lumMod val="95000"/>
                    <a:lumOff val="5000"/>
                  </a:prstClr>
                </a:solidFill>
                <a:latin typeface="Helvetica" panose="020B0604020202020204" pitchFamily="34" charset="0"/>
                <a:cs typeface="Helvetica" panose="020B0604020202020204" pitchFamily="34" charset="0"/>
              </a:rPr>
              <a:t> offering a side-by-side assistance, providing you the peace of mind that the solution is fit for purpose.</a:t>
            </a:r>
            <a:endParaRPr kumimoji="0" lang="en-GB" sz="1400" b="0" i="0" u="none" strike="noStrike" kern="1200" cap="none" spc="0" normalizeH="0" baseline="0" noProof="0">
              <a:ln>
                <a:noFill/>
              </a:ln>
              <a:solidFill>
                <a:prstClr val="black">
                  <a:lumMod val="95000"/>
                  <a:lumOff val="5000"/>
                </a:prstClr>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28284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500" fill="hold"/>
                                        <p:tgtEl>
                                          <p:spTgt spid="95"/>
                                        </p:tgtEl>
                                        <p:attrNameLst>
                                          <p:attrName>ppt_w</p:attrName>
                                        </p:attrNameLst>
                                      </p:cBhvr>
                                      <p:tavLst>
                                        <p:tav tm="0">
                                          <p:val>
                                            <p:fltVal val="0"/>
                                          </p:val>
                                        </p:tav>
                                        <p:tav tm="100000">
                                          <p:val>
                                            <p:strVal val="#ppt_w"/>
                                          </p:val>
                                        </p:tav>
                                      </p:tavLst>
                                    </p:anim>
                                    <p:anim calcmode="lin" valueType="num">
                                      <p:cBhvr>
                                        <p:cTn id="8" dur="500" fill="hold"/>
                                        <p:tgtEl>
                                          <p:spTgt spid="95"/>
                                        </p:tgtEl>
                                        <p:attrNameLst>
                                          <p:attrName>ppt_h</p:attrName>
                                        </p:attrNameLst>
                                      </p:cBhvr>
                                      <p:tavLst>
                                        <p:tav tm="0">
                                          <p:val>
                                            <p:fltVal val="0"/>
                                          </p:val>
                                        </p:tav>
                                        <p:tav tm="100000">
                                          <p:val>
                                            <p:strVal val="#ppt_h"/>
                                          </p:val>
                                        </p:tav>
                                      </p:tavLst>
                                    </p:anim>
                                    <p:animEffect transition="in" filter="fade">
                                      <p:cBhvr>
                                        <p:cTn id="9" dur="500"/>
                                        <p:tgtEl>
                                          <p:spTgt spid="95"/>
                                        </p:tgtEl>
                                      </p:cBhvr>
                                    </p:animEffect>
                                  </p:childTnLst>
                                </p:cTn>
                              </p:par>
                              <p:par>
                                <p:cTn id="10" presetID="53" presetClass="entr" presetSubtype="16" fill="hold" nodeType="with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p:cTn id="12" dur="500" fill="hold"/>
                                        <p:tgtEl>
                                          <p:spTgt spid="73"/>
                                        </p:tgtEl>
                                        <p:attrNameLst>
                                          <p:attrName>ppt_w</p:attrName>
                                        </p:attrNameLst>
                                      </p:cBhvr>
                                      <p:tavLst>
                                        <p:tav tm="0">
                                          <p:val>
                                            <p:fltVal val="0"/>
                                          </p:val>
                                        </p:tav>
                                        <p:tav tm="100000">
                                          <p:val>
                                            <p:strVal val="#ppt_w"/>
                                          </p:val>
                                        </p:tav>
                                      </p:tavLst>
                                    </p:anim>
                                    <p:anim calcmode="lin" valueType="num">
                                      <p:cBhvr>
                                        <p:cTn id="13" dur="500" fill="hold"/>
                                        <p:tgtEl>
                                          <p:spTgt spid="73"/>
                                        </p:tgtEl>
                                        <p:attrNameLst>
                                          <p:attrName>ppt_h</p:attrName>
                                        </p:attrNameLst>
                                      </p:cBhvr>
                                      <p:tavLst>
                                        <p:tav tm="0">
                                          <p:val>
                                            <p:fltVal val="0"/>
                                          </p:val>
                                        </p:tav>
                                        <p:tav tm="100000">
                                          <p:val>
                                            <p:strVal val="#ppt_h"/>
                                          </p:val>
                                        </p:tav>
                                      </p:tavLst>
                                    </p:anim>
                                    <p:animEffect transition="in" filter="fade">
                                      <p:cBhvr>
                                        <p:cTn id="14" dur="500"/>
                                        <p:tgtEl>
                                          <p:spTgt spid="73"/>
                                        </p:tgtEl>
                                      </p:cBhvr>
                                    </p:animEffect>
                                  </p:childTnLst>
                                </p:cTn>
                              </p:par>
                              <p:par>
                                <p:cTn id="15" presetID="10"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fade">
                                      <p:cBhvr>
                                        <p:cTn id="21" dur="500"/>
                                        <p:tgtEl>
                                          <p:spTgt spid="93"/>
                                        </p:tgtEl>
                                      </p:cBhvr>
                                    </p:animEffect>
                                  </p:childTnLst>
                                </p:cTn>
                              </p:par>
                            </p:childTnLst>
                          </p:cTn>
                        </p:par>
                        <p:par>
                          <p:cTn id="22" fill="hold">
                            <p:stCondLst>
                              <p:cond delay="1000"/>
                            </p:stCondLst>
                            <p:childTnLst>
                              <p:par>
                                <p:cTn id="23" presetID="26" presetClass="emph" presetSubtype="0" fill="hold" nodeType="afterEffect">
                                  <p:stCondLst>
                                    <p:cond delay="0"/>
                                  </p:stCondLst>
                                  <p:childTnLst>
                                    <p:animEffect transition="out" filter="fade">
                                      <p:cBhvr>
                                        <p:cTn id="24" dur="500" tmFilter="0, 0; .2, .5; .8, .5; 1, 0"/>
                                        <p:tgtEl>
                                          <p:spTgt spid="93"/>
                                        </p:tgtEl>
                                      </p:cBhvr>
                                    </p:animEffect>
                                    <p:animScale>
                                      <p:cBhvr>
                                        <p:cTn id="25" dur="250" autoRev="1" fill="hold"/>
                                        <p:tgtEl>
                                          <p:spTgt spid="93"/>
                                        </p:tgtEl>
                                      </p:cBhvr>
                                      <p:by x="105000" y="105000"/>
                                    </p:animScale>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wipe(down)">
                                      <p:cBhvr>
                                        <p:cTn id="29" dur="500"/>
                                        <p:tgtEl>
                                          <p:spTgt spid="87"/>
                                        </p:tgtEl>
                                      </p:cBhvr>
                                    </p:animEffect>
                                  </p:childTnLst>
                                </p:cTn>
                              </p:par>
                            </p:childTnLst>
                          </p:cTn>
                        </p:par>
                        <p:par>
                          <p:cTn id="30" fill="hold">
                            <p:stCondLst>
                              <p:cond delay="2000"/>
                            </p:stCondLst>
                            <p:childTnLst>
                              <p:par>
                                <p:cTn id="31" presetID="22" presetClass="entr" presetSubtype="2" fill="hold" grpId="0" nodeType="after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wipe(right)">
                                      <p:cBhvr>
                                        <p:cTn id="33" dur="500"/>
                                        <p:tgtEl>
                                          <p:spTgt spid="101"/>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wipe(left)">
                                      <p:cBhvr>
                                        <p:cTn id="37" dur="500"/>
                                        <p:tgtEl>
                                          <p:spTgt spid="88"/>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left)">
                                      <p:cBhvr>
                                        <p:cTn id="41" dur="500"/>
                                        <p:tgtEl>
                                          <p:spTgt spid="98"/>
                                        </p:tgtEl>
                                      </p:cBhvr>
                                    </p:animEffect>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wipe(up)">
                                      <p:cBhvr>
                                        <p:cTn id="45" dur="500"/>
                                        <p:tgtEl>
                                          <p:spTgt spid="89"/>
                                        </p:tgtEl>
                                      </p:cBhvr>
                                    </p:animEffect>
                                  </p:childTnLst>
                                </p:cTn>
                              </p:par>
                            </p:childTnLst>
                          </p:cTn>
                        </p:par>
                        <p:par>
                          <p:cTn id="46" fill="hold">
                            <p:stCondLst>
                              <p:cond delay="4500"/>
                            </p:stCondLst>
                            <p:childTnLst>
                              <p:par>
                                <p:cTn id="47" presetID="22" presetClass="entr" presetSubtype="2"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wipe(right)">
                                      <p:cBhvr>
                                        <p:cTn id="49" dur="500"/>
                                        <p:tgtEl>
                                          <p:spTgt spid="100"/>
                                        </p:tgtEl>
                                      </p:cBhvr>
                                    </p:animEffect>
                                  </p:childTnLst>
                                </p:cTn>
                              </p:par>
                            </p:childTnLst>
                          </p:cTn>
                        </p:par>
                        <p:par>
                          <p:cTn id="50" fill="hold">
                            <p:stCondLst>
                              <p:cond delay="5000"/>
                            </p:stCondLst>
                            <p:childTnLst>
                              <p:par>
                                <p:cTn id="51" presetID="22" presetClass="entr" presetSubtype="1" fill="hold" nodeType="after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wipe(up)">
                                      <p:cBhvr>
                                        <p:cTn id="53" dur="500"/>
                                        <p:tgtEl>
                                          <p:spTgt spid="90"/>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wipe(left)">
                                      <p:cBhvr>
                                        <p:cTn id="57" dur="500"/>
                                        <p:tgtEl>
                                          <p:spTgt spid="99"/>
                                        </p:tgtEl>
                                      </p:cBhvr>
                                    </p:animEffect>
                                  </p:childTnLst>
                                </p:cTn>
                              </p:par>
                            </p:childTnLst>
                          </p:cTn>
                        </p:par>
                        <p:par>
                          <p:cTn id="58" fill="hold">
                            <p:stCondLst>
                              <p:cond delay="6000"/>
                            </p:stCondLst>
                            <p:childTnLst>
                              <p:par>
                                <p:cTn id="59" presetID="22" presetClass="entr" presetSubtype="2" fill="hold" nodeType="after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right)">
                                      <p:cBhvr>
                                        <p:cTn id="61" dur="500"/>
                                        <p:tgtEl>
                                          <p:spTgt spid="91"/>
                                        </p:tgtEl>
                                      </p:cBhvr>
                                    </p:animEffect>
                                  </p:childTnLst>
                                </p:cTn>
                              </p:par>
                            </p:childTnLst>
                          </p:cTn>
                        </p:par>
                        <p:par>
                          <p:cTn id="62" fill="hold">
                            <p:stCondLst>
                              <p:cond delay="6500"/>
                            </p:stCondLst>
                            <p:childTnLst>
                              <p:par>
                                <p:cTn id="63" presetID="22" presetClass="entr" presetSubtype="2" fill="hold" grpId="0" nodeType="after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wipe(right)">
                                      <p:cBhvr>
                                        <p:cTn id="65" dur="500"/>
                                        <p:tgtEl>
                                          <p:spTgt spid="97"/>
                                        </p:tgtEl>
                                      </p:cBhvr>
                                    </p:animEffect>
                                  </p:childTnLst>
                                </p:cTn>
                              </p:par>
                            </p:childTnLst>
                          </p:cTn>
                        </p:par>
                        <p:par>
                          <p:cTn id="66" fill="hold">
                            <p:stCondLst>
                              <p:cond delay="7000"/>
                            </p:stCondLst>
                            <p:childTnLst>
                              <p:par>
                                <p:cTn id="67" presetID="22" presetClass="entr" presetSubtype="4" fill="hold" nodeType="after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wipe(down)">
                                      <p:cBhvr>
                                        <p:cTn id="69" dur="500"/>
                                        <p:tgtEl>
                                          <p:spTgt spid="92"/>
                                        </p:tgtEl>
                                      </p:cBhvr>
                                    </p:animEffect>
                                  </p:childTnLst>
                                </p:cTn>
                              </p:par>
                            </p:childTnLst>
                          </p:cTn>
                        </p:par>
                        <p:par>
                          <p:cTn id="70" fill="hold">
                            <p:stCondLst>
                              <p:cond delay="7500"/>
                            </p:stCondLst>
                            <p:childTnLst>
                              <p:par>
                                <p:cTn id="71" presetID="22" presetClass="entr" presetSubtype="8" fill="hold" grpId="0" nodeType="after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wipe(left)">
                                      <p:cBhvr>
                                        <p:cTn id="7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98" grpId="0"/>
      <p:bldP spid="100" grpId="0" animBg="1"/>
      <p:bldP spid="101" grpId="0"/>
      <p:bldP spid="9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34050-E12F-2D9A-BED6-429AC0725732}"/>
              </a:ext>
            </a:extLst>
          </p:cNvPr>
          <p:cNvSpPr>
            <a:spLocks noGrp="1"/>
          </p:cNvSpPr>
          <p:nvPr>
            <p:ph type="title"/>
          </p:nvPr>
        </p:nvSpPr>
        <p:spPr>
          <a:xfrm>
            <a:off x="2405849" y="6875"/>
            <a:ext cx="9703293" cy="749300"/>
          </a:xfrm>
        </p:spPr>
        <p:txBody>
          <a:bodyPr/>
          <a:lstStyle/>
          <a:p>
            <a:r>
              <a:rPr lang="en-GB" sz="2400"/>
              <a:t>Performance Management – Spend Less Time Finding Insights </a:t>
            </a:r>
          </a:p>
        </p:txBody>
      </p:sp>
      <p:sp>
        <p:nvSpPr>
          <p:cNvPr id="6" name="Rounded Rectangle 9">
            <a:extLst>
              <a:ext uri="{FF2B5EF4-FFF2-40B4-BE49-F238E27FC236}">
                <a16:creationId xmlns:a16="http://schemas.microsoft.com/office/drawing/2014/main" id="{59B00154-757E-C602-E6FF-48F90E731152}"/>
              </a:ext>
            </a:extLst>
          </p:cNvPr>
          <p:cNvSpPr/>
          <p:nvPr/>
        </p:nvSpPr>
        <p:spPr>
          <a:xfrm>
            <a:off x="297454" y="4023273"/>
            <a:ext cx="5486401" cy="1984286"/>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lvl="0">
              <a:spcAft>
                <a:spcPts val="600"/>
              </a:spcAft>
              <a:defRPr/>
            </a:pPr>
            <a:r>
              <a:rPr lang="en-GB" sz="1400">
                <a:solidFill>
                  <a:schemeClr val="tx1"/>
                </a:solidFill>
                <a:latin typeface="Helvetica" pitchFamily="2" charset="0"/>
                <a:cs typeface="Calibri Light"/>
              </a:rPr>
              <a:t>Quickly and easily uncover the insights that you need on agent performance, and track progress in one space .</a:t>
            </a:r>
          </a:p>
          <a:p>
            <a:pPr marL="285750" lvl="0" indent="-285750">
              <a:spcAft>
                <a:spcPts val="600"/>
              </a:spcAft>
              <a:buFont typeface="Arial" panose="020B0604020202020204" pitchFamily="34" charset="0"/>
              <a:buChar char="•"/>
              <a:defRPr/>
            </a:pPr>
            <a:r>
              <a:rPr lang="en-GB" sz="1400">
                <a:solidFill>
                  <a:schemeClr val="tx1"/>
                </a:solidFill>
                <a:latin typeface="Helvetica" pitchFamily="2" charset="0"/>
                <a:cs typeface="Calibri Light"/>
              </a:rPr>
              <a:t>Monitor agent and team performance against set goals </a:t>
            </a:r>
          </a:p>
          <a:p>
            <a:pPr marL="285750" lvl="0" indent="-285750">
              <a:spcAft>
                <a:spcPts val="600"/>
              </a:spcAft>
              <a:buFont typeface="Arial" panose="020B0604020202020204" pitchFamily="34" charset="0"/>
              <a:buChar char="•"/>
              <a:defRPr/>
            </a:pPr>
            <a:r>
              <a:rPr lang="en-GB" sz="1400">
                <a:solidFill>
                  <a:schemeClr val="tx1"/>
                </a:solidFill>
                <a:latin typeface="Helvetica" pitchFamily="2" charset="0"/>
                <a:cs typeface="Calibri Light"/>
              </a:rPr>
              <a:t>Measure and visualize performance by agents, user groups, queues and channels </a:t>
            </a:r>
          </a:p>
          <a:p>
            <a:pPr marL="285750" lvl="0" indent="-285750">
              <a:spcAft>
                <a:spcPts val="600"/>
              </a:spcAft>
              <a:buFont typeface="Arial" panose="020B0604020202020204" pitchFamily="34" charset="0"/>
              <a:buChar char="•"/>
              <a:defRPr/>
            </a:pPr>
            <a:r>
              <a:rPr lang="en-GB" sz="1400">
                <a:solidFill>
                  <a:schemeClr val="tx1"/>
                </a:solidFill>
                <a:latin typeface="Helvetica" pitchFamily="2" charset="0"/>
                <a:cs typeface="Calibri Light"/>
              </a:rPr>
              <a:t>Create unlimited number of Performance KPIs </a:t>
            </a:r>
          </a:p>
        </p:txBody>
      </p:sp>
      <p:pic>
        <p:nvPicPr>
          <p:cNvPr id="3" name="Picture 2" descr="p &#10;12 &#10;zzel. &#10;Home &#10;Dashboard &#10;Analytics &#10;Real-time &#10;Users &#10;Services &#10;Statistics &#10;Catalog &#10;Archive &#10;Date Range (DD/MM/YYYY) &#10;11/05/2022 - 12/05/2022 &#10;mashud &#10;cTRV &#10;KPl(s) &#10;Q botCSAT@ @ &#10;Goal Actual &#10;Goal: 300 Actual: 158 &#10;CANS @ &#10;cCSAT @ &#10;Goal &#10;CTRV @ &#10;Actual &#10;PAHT @ &#10;pANS@ pcsAT . &#10;Goal &#10;Goal: 50 &#10;0-3 &#10;Actual &#10;Actual: 4 &#10;Overall &#10;200 &#10;180 &#10;160 &#10;140 &#10;120 &#10;100 &#10;80 &#10;60 &#10;40 &#10;20 &#10;Goal &#10;Goal: 50 &#10;e &#10;Actual &#10;Actual: 2 &#10;e &#10;Goal: 100% Actual: &#10;100% &#10;Innovation AgentAssist &#10;19100 &#10;90 &#10;80 &#10;70 &#10;60 &#10;40 &#10;30 &#10;20 &#10;10 ">
            <a:extLst>
              <a:ext uri="{FF2B5EF4-FFF2-40B4-BE49-F238E27FC236}">
                <a16:creationId xmlns:a16="http://schemas.microsoft.com/office/drawing/2014/main" id="{CC3201A1-5501-6FA4-4B77-24623D9B1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68" y="686912"/>
            <a:ext cx="6357662" cy="3214428"/>
          </a:xfrm>
          <a:prstGeom prst="roundRect">
            <a:avLst>
              <a:gd name="adj" fmla="val 3492"/>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10;&#10;Description automatically generated">
            <a:extLst>
              <a:ext uri="{FF2B5EF4-FFF2-40B4-BE49-F238E27FC236}">
                <a16:creationId xmlns:a16="http://schemas.microsoft.com/office/drawing/2014/main" id="{7C007E9E-2DD3-ED70-0D22-CED5B737347B}"/>
              </a:ext>
            </a:extLst>
          </p:cNvPr>
          <p:cNvPicPr>
            <a:picLocks noChangeAspect="1"/>
          </p:cNvPicPr>
          <p:nvPr/>
        </p:nvPicPr>
        <p:blipFill>
          <a:blip r:embed="rId4"/>
          <a:stretch>
            <a:fillRect/>
          </a:stretch>
        </p:blipFill>
        <p:spPr>
          <a:xfrm>
            <a:off x="6841475" y="686912"/>
            <a:ext cx="5142257" cy="3214428"/>
          </a:xfrm>
          <a:prstGeom prst="roundRect">
            <a:avLst>
              <a:gd name="adj" fmla="val 3791"/>
            </a:avLst>
          </a:prstGeom>
        </p:spPr>
      </p:pic>
    </p:spTree>
    <p:extLst>
      <p:ext uri="{BB962C8B-B14F-4D97-AF65-F5344CB8AC3E}">
        <p14:creationId xmlns:p14="http://schemas.microsoft.com/office/powerpoint/2010/main" val="340885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34050-E12F-2D9A-BED6-429AC0725732}"/>
              </a:ext>
            </a:extLst>
          </p:cNvPr>
          <p:cNvSpPr>
            <a:spLocks noGrp="1"/>
          </p:cNvSpPr>
          <p:nvPr>
            <p:ph type="title"/>
          </p:nvPr>
        </p:nvSpPr>
        <p:spPr/>
        <p:txBody>
          <a:bodyPr/>
          <a:lstStyle/>
          <a:p>
            <a:r>
              <a:rPr lang="en-GB"/>
              <a:t>Quality Assurance</a:t>
            </a:r>
          </a:p>
        </p:txBody>
      </p:sp>
      <p:sp>
        <p:nvSpPr>
          <p:cNvPr id="6" name="Rounded Rectangle 9">
            <a:extLst>
              <a:ext uri="{FF2B5EF4-FFF2-40B4-BE49-F238E27FC236}">
                <a16:creationId xmlns:a16="http://schemas.microsoft.com/office/drawing/2014/main" id="{BF784B2A-1CF6-11EE-B8F1-B6A97EA0C547}"/>
              </a:ext>
            </a:extLst>
          </p:cNvPr>
          <p:cNvSpPr/>
          <p:nvPr/>
        </p:nvSpPr>
        <p:spPr>
          <a:xfrm>
            <a:off x="8939549" y="750603"/>
            <a:ext cx="3099592" cy="3565064"/>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lvl="0">
              <a:spcAft>
                <a:spcPts val="600"/>
              </a:spcAft>
              <a:defRPr/>
            </a:pPr>
            <a:r>
              <a:rPr lang="en-GB" sz="1400">
                <a:solidFill>
                  <a:schemeClr val="tx1"/>
                </a:solidFill>
                <a:latin typeface="Helvetica" pitchFamily="2" charset="0"/>
                <a:cs typeface="Calibri Light"/>
              </a:rPr>
              <a:t>Just 3% of customer interactions are currently evaluated in contact centres and even less are acted upon. </a:t>
            </a:r>
          </a:p>
          <a:p>
            <a:pPr lvl="0">
              <a:spcAft>
                <a:spcPts val="600"/>
              </a:spcAft>
              <a:defRPr/>
            </a:pPr>
            <a:r>
              <a:rPr lang="en-GB" sz="1400">
                <a:solidFill>
                  <a:schemeClr val="tx1"/>
                </a:solidFill>
                <a:latin typeface="Helvetica" pitchFamily="2" charset="0"/>
                <a:cs typeface="Calibri Light"/>
              </a:rPr>
              <a:t>With </a:t>
            </a:r>
            <a:r>
              <a:rPr lang="en-GB" sz="1400" err="1">
                <a:solidFill>
                  <a:schemeClr val="tx1"/>
                </a:solidFill>
                <a:latin typeface="Helvetica" pitchFamily="2" charset="0"/>
                <a:cs typeface="Calibri Light"/>
              </a:rPr>
              <a:t>Puzzel</a:t>
            </a:r>
            <a:r>
              <a:rPr lang="en-GB" sz="1400">
                <a:solidFill>
                  <a:schemeClr val="tx1"/>
                </a:solidFill>
                <a:latin typeface="Helvetica" pitchFamily="2" charset="0"/>
                <a:cs typeface="Calibri Light"/>
              </a:rPr>
              <a:t> Quality Assurance, you can monitor the customer interactions that matter most to your business, extract key, actionable insights, and deliver personalised coaching programmes that have a real impact on your agent performance and improve customer experience.</a:t>
            </a:r>
          </a:p>
        </p:txBody>
      </p:sp>
      <p:pic>
        <p:nvPicPr>
          <p:cNvPr id="2" name="Picture 1" descr="A screenshot of a dashboard&#10;&#10;Description automatically generated">
            <a:extLst>
              <a:ext uri="{FF2B5EF4-FFF2-40B4-BE49-F238E27FC236}">
                <a16:creationId xmlns:a16="http://schemas.microsoft.com/office/drawing/2014/main" id="{9961560C-B249-8163-AA64-5FC0E8568F5E}"/>
              </a:ext>
            </a:extLst>
          </p:cNvPr>
          <p:cNvPicPr>
            <a:picLocks noChangeAspect="1"/>
          </p:cNvPicPr>
          <p:nvPr/>
        </p:nvPicPr>
        <p:blipFill>
          <a:blip r:embed="rId3"/>
          <a:stretch>
            <a:fillRect/>
          </a:stretch>
        </p:blipFill>
        <p:spPr>
          <a:xfrm>
            <a:off x="187692" y="751703"/>
            <a:ext cx="4165726" cy="2677299"/>
          </a:xfrm>
          <a:prstGeom prst="roundRect">
            <a:avLst>
              <a:gd name="adj" fmla="val 1567"/>
            </a:avLst>
          </a:prstGeom>
        </p:spPr>
      </p:pic>
      <p:pic>
        <p:nvPicPr>
          <p:cNvPr id="5" name="Picture 4" descr="A screenshot of a computer&#10;&#10;Description automatically generated">
            <a:extLst>
              <a:ext uri="{FF2B5EF4-FFF2-40B4-BE49-F238E27FC236}">
                <a16:creationId xmlns:a16="http://schemas.microsoft.com/office/drawing/2014/main" id="{B60E4C8C-146F-79AE-DD44-53AE77035A32}"/>
              </a:ext>
            </a:extLst>
          </p:cNvPr>
          <p:cNvPicPr>
            <a:picLocks noChangeAspect="1"/>
          </p:cNvPicPr>
          <p:nvPr/>
        </p:nvPicPr>
        <p:blipFill>
          <a:blip r:embed="rId4"/>
          <a:stretch>
            <a:fillRect/>
          </a:stretch>
        </p:blipFill>
        <p:spPr>
          <a:xfrm>
            <a:off x="4446660" y="751703"/>
            <a:ext cx="4349005" cy="2677298"/>
          </a:xfrm>
          <a:prstGeom prst="roundRect">
            <a:avLst>
              <a:gd name="adj" fmla="val 4084"/>
            </a:avLst>
          </a:prstGeom>
        </p:spPr>
      </p:pic>
      <p:pic>
        <p:nvPicPr>
          <p:cNvPr id="7" name="Picture 6" descr="A screenshot of a computer&#10;&#10;Description automatically generated">
            <a:extLst>
              <a:ext uri="{FF2B5EF4-FFF2-40B4-BE49-F238E27FC236}">
                <a16:creationId xmlns:a16="http://schemas.microsoft.com/office/drawing/2014/main" id="{1A59AEC1-5975-6D80-7AEC-3A608CD8FE3E}"/>
              </a:ext>
            </a:extLst>
          </p:cNvPr>
          <p:cNvPicPr>
            <a:picLocks noChangeAspect="1"/>
          </p:cNvPicPr>
          <p:nvPr/>
        </p:nvPicPr>
        <p:blipFill>
          <a:blip r:embed="rId5"/>
          <a:stretch>
            <a:fillRect/>
          </a:stretch>
        </p:blipFill>
        <p:spPr>
          <a:xfrm>
            <a:off x="189246" y="3503079"/>
            <a:ext cx="4162615" cy="2677298"/>
          </a:xfrm>
          <a:prstGeom prst="roundRect">
            <a:avLst>
              <a:gd name="adj" fmla="val 4444"/>
            </a:avLst>
          </a:prstGeom>
        </p:spPr>
      </p:pic>
      <p:pic>
        <p:nvPicPr>
          <p:cNvPr id="8" name="Picture 7" descr="A screenshot of a computer&#10;&#10;Description automatically generated">
            <a:extLst>
              <a:ext uri="{FF2B5EF4-FFF2-40B4-BE49-F238E27FC236}">
                <a16:creationId xmlns:a16="http://schemas.microsoft.com/office/drawing/2014/main" id="{56FA7689-F61A-6639-292C-1427E03C5A35}"/>
              </a:ext>
            </a:extLst>
          </p:cNvPr>
          <p:cNvPicPr>
            <a:picLocks noChangeAspect="1"/>
          </p:cNvPicPr>
          <p:nvPr/>
        </p:nvPicPr>
        <p:blipFill>
          <a:blip r:embed="rId6"/>
          <a:stretch>
            <a:fillRect/>
          </a:stretch>
        </p:blipFill>
        <p:spPr>
          <a:xfrm>
            <a:off x="4448432" y="3503079"/>
            <a:ext cx="4345460" cy="2055465"/>
          </a:xfrm>
          <a:prstGeom prst="roundRect">
            <a:avLst>
              <a:gd name="adj" fmla="val 3555"/>
            </a:avLst>
          </a:prstGeom>
        </p:spPr>
      </p:pic>
    </p:spTree>
    <p:extLst>
      <p:ext uri="{BB962C8B-B14F-4D97-AF65-F5344CB8AC3E}">
        <p14:creationId xmlns:p14="http://schemas.microsoft.com/office/powerpoint/2010/main" val="221301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B636-E82A-39C0-4906-866A26655878}"/>
              </a:ext>
            </a:extLst>
          </p:cNvPr>
          <p:cNvSpPr>
            <a:spLocks noGrp="1"/>
          </p:cNvSpPr>
          <p:nvPr>
            <p:ph type="title"/>
          </p:nvPr>
        </p:nvSpPr>
        <p:spPr>
          <a:xfrm>
            <a:off x="2768600" y="6875"/>
            <a:ext cx="8966200" cy="749300"/>
          </a:xfrm>
        </p:spPr>
        <p:txBody>
          <a:bodyPr vert="horz" lIns="91440" tIns="45720" rIns="91440" bIns="45720" anchor="ctr"/>
          <a:lstStyle/>
          <a:p>
            <a:r>
              <a:rPr lang="en-US"/>
              <a:t>Meet the Puzzel AI Chatbot</a:t>
            </a:r>
          </a:p>
        </p:txBody>
      </p:sp>
      <p:pic>
        <p:nvPicPr>
          <p:cNvPr id="5" name="Picture 4">
            <a:extLst>
              <a:ext uri="{FF2B5EF4-FFF2-40B4-BE49-F238E27FC236}">
                <a16:creationId xmlns:a16="http://schemas.microsoft.com/office/drawing/2014/main" id="{4F15D653-CC16-7968-9F49-B2671F05D645}"/>
              </a:ext>
            </a:extLst>
          </p:cNvPr>
          <p:cNvPicPr>
            <a:picLocks noChangeAspect="1"/>
          </p:cNvPicPr>
          <p:nvPr/>
        </p:nvPicPr>
        <p:blipFill>
          <a:blip r:embed="rId3">
            <a:extLst>
              <a:ext uri="{28A0092B-C50C-407E-A947-70E740481C1C}">
                <a14:useLocalDpi xmlns:a14="http://schemas.microsoft.com/office/drawing/2010/main" val="0"/>
              </a:ext>
            </a:extLst>
          </a:blip>
          <a:srcRect t="5453" r="17428" b="2858"/>
          <a:stretch/>
        </p:blipFill>
        <p:spPr>
          <a:xfrm>
            <a:off x="4794414" y="558800"/>
            <a:ext cx="4801825" cy="5655734"/>
          </a:xfrm>
          <a:prstGeom prst="rect">
            <a:avLst/>
          </a:prstGeom>
        </p:spPr>
      </p:pic>
      <p:grpSp>
        <p:nvGrpSpPr>
          <p:cNvPr id="36" name="Group 35">
            <a:extLst>
              <a:ext uri="{FF2B5EF4-FFF2-40B4-BE49-F238E27FC236}">
                <a16:creationId xmlns:a16="http://schemas.microsoft.com/office/drawing/2014/main" id="{7C19D2D3-4507-0F48-68E4-C6EF498D1862}"/>
              </a:ext>
            </a:extLst>
          </p:cNvPr>
          <p:cNvGrpSpPr/>
          <p:nvPr/>
        </p:nvGrpSpPr>
        <p:grpSpPr>
          <a:xfrm>
            <a:off x="9635682" y="2025839"/>
            <a:ext cx="2293126" cy="1200329"/>
            <a:chOff x="9307773" y="2025839"/>
            <a:chExt cx="2293126" cy="1200329"/>
          </a:xfrm>
        </p:grpSpPr>
        <p:sp>
          <p:nvSpPr>
            <p:cNvPr id="37" name="TextBox 36">
              <a:extLst>
                <a:ext uri="{FF2B5EF4-FFF2-40B4-BE49-F238E27FC236}">
                  <a16:creationId xmlns:a16="http://schemas.microsoft.com/office/drawing/2014/main" id="{55717E40-A7C5-979B-5FED-7F4F27C534E9}"/>
                </a:ext>
              </a:extLst>
            </p:cNvPr>
            <p:cNvSpPr txBox="1"/>
            <p:nvPr/>
          </p:nvSpPr>
          <p:spPr>
            <a:xfrm>
              <a:off x="9636546" y="2025839"/>
              <a:ext cx="1964353" cy="1200329"/>
            </a:xfrm>
            <a:prstGeom prst="rect">
              <a:avLst/>
            </a:prstGeom>
            <a:noFill/>
          </p:spPr>
          <p:txBody>
            <a:bodyPr wrap="square" rtlCol="0">
              <a:spAutoFit/>
            </a:bodyPr>
            <a:lstStyle/>
            <a:p>
              <a:pPr algn="l"/>
              <a:r>
                <a:rPr lang="en-GB" sz="4400" b="1">
                  <a:solidFill>
                    <a:schemeClr val="bg2"/>
                  </a:solidFill>
                  <a:latin typeface="+mj-lt"/>
                  <a:cs typeface="Poppins" pitchFamily="2" charset="77"/>
                </a:rPr>
                <a:t>98%</a:t>
              </a:r>
            </a:p>
            <a:p>
              <a:r>
                <a:rPr lang="en-GB" sz="1400">
                  <a:latin typeface="+mj-lt"/>
                </a:rPr>
                <a:t>issue identification accuracy</a:t>
              </a:r>
              <a:endParaRPr lang="en-US" sz="1400">
                <a:latin typeface="+mj-lt"/>
              </a:endParaRPr>
            </a:p>
          </p:txBody>
        </p:sp>
        <p:pic>
          <p:nvPicPr>
            <p:cNvPr id="49" name="Graphic 48">
              <a:extLst>
                <a:ext uri="{FF2B5EF4-FFF2-40B4-BE49-F238E27FC236}">
                  <a16:creationId xmlns:a16="http://schemas.microsoft.com/office/drawing/2014/main" id="{5FA1A0E4-BEDD-9779-9CDD-6EE83DA436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07773" y="2114124"/>
              <a:ext cx="353707" cy="353707"/>
            </a:xfrm>
            <a:prstGeom prst="rect">
              <a:avLst/>
            </a:prstGeom>
          </p:spPr>
        </p:pic>
      </p:grpSp>
      <p:grpSp>
        <p:nvGrpSpPr>
          <p:cNvPr id="38" name="Group 37">
            <a:extLst>
              <a:ext uri="{FF2B5EF4-FFF2-40B4-BE49-F238E27FC236}">
                <a16:creationId xmlns:a16="http://schemas.microsoft.com/office/drawing/2014/main" id="{E901C04E-47B2-BD6C-DD05-3672F9343313}"/>
              </a:ext>
            </a:extLst>
          </p:cNvPr>
          <p:cNvGrpSpPr/>
          <p:nvPr/>
        </p:nvGrpSpPr>
        <p:grpSpPr>
          <a:xfrm>
            <a:off x="9635682" y="3306633"/>
            <a:ext cx="2293126" cy="1200329"/>
            <a:chOff x="9307773" y="3306633"/>
            <a:chExt cx="2293126" cy="1200329"/>
          </a:xfrm>
        </p:grpSpPr>
        <p:sp>
          <p:nvSpPr>
            <p:cNvPr id="41" name="TextBox 40">
              <a:extLst>
                <a:ext uri="{FF2B5EF4-FFF2-40B4-BE49-F238E27FC236}">
                  <a16:creationId xmlns:a16="http://schemas.microsoft.com/office/drawing/2014/main" id="{8E452E14-CB82-70BE-2B8C-22D30E36C8BD}"/>
                </a:ext>
              </a:extLst>
            </p:cNvPr>
            <p:cNvSpPr txBox="1"/>
            <p:nvPr/>
          </p:nvSpPr>
          <p:spPr>
            <a:xfrm>
              <a:off x="9636546" y="3306633"/>
              <a:ext cx="1964353" cy="1200329"/>
            </a:xfrm>
            <a:prstGeom prst="rect">
              <a:avLst/>
            </a:prstGeom>
            <a:noFill/>
          </p:spPr>
          <p:txBody>
            <a:bodyPr wrap="square" rtlCol="0">
              <a:spAutoFit/>
            </a:bodyPr>
            <a:lstStyle/>
            <a:p>
              <a:pPr algn="l"/>
              <a:r>
                <a:rPr lang="en-GB" sz="4400" b="1">
                  <a:solidFill>
                    <a:schemeClr val="bg2"/>
                  </a:solidFill>
                  <a:latin typeface="+mj-lt"/>
                  <a:cs typeface="Poppins" pitchFamily="2" charset="77"/>
                </a:rPr>
                <a:t>75%</a:t>
              </a:r>
            </a:p>
            <a:p>
              <a:r>
                <a:rPr lang="en-GB" sz="1400">
                  <a:latin typeface="+mj-lt"/>
                </a:rPr>
                <a:t>of queries solved automatically</a:t>
              </a:r>
              <a:endParaRPr lang="en-US" sz="1400">
                <a:latin typeface="+mj-lt"/>
              </a:endParaRPr>
            </a:p>
          </p:txBody>
        </p:sp>
        <p:pic>
          <p:nvPicPr>
            <p:cNvPr id="51" name="Graphic 50">
              <a:extLst>
                <a:ext uri="{FF2B5EF4-FFF2-40B4-BE49-F238E27FC236}">
                  <a16:creationId xmlns:a16="http://schemas.microsoft.com/office/drawing/2014/main" id="{D2F99FA7-CFF5-C3C7-DB47-90DCAE4C23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07773" y="3390189"/>
              <a:ext cx="353707" cy="353707"/>
            </a:xfrm>
            <a:prstGeom prst="rect">
              <a:avLst/>
            </a:prstGeom>
          </p:spPr>
        </p:pic>
      </p:grpSp>
      <p:grpSp>
        <p:nvGrpSpPr>
          <p:cNvPr id="40" name="Group 39">
            <a:extLst>
              <a:ext uri="{FF2B5EF4-FFF2-40B4-BE49-F238E27FC236}">
                <a16:creationId xmlns:a16="http://schemas.microsoft.com/office/drawing/2014/main" id="{4A124F43-1AB9-D604-6D89-71F50BF50379}"/>
              </a:ext>
            </a:extLst>
          </p:cNvPr>
          <p:cNvGrpSpPr/>
          <p:nvPr/>
        </p:nvGrpSpPr>
        <p:grpSpPr>
          <a:xfrm>
            <a:off x="9635682" y="4587427"/>
            <a:ext cx="1978294" cy="1200329"/>
            <a:chOff x="9307773" y="4587427"/>
            <a:chExt cx="1978294" cy="1200329"/>
          </a:xfrm>
        </p:grpSpPr>
        <p:sp>
          <p:nvSpPr>
            <p:cNvPr id="45" name="TextBox 44">
              <a:extLst>
                <a:ext uri="{FF2B5EF4-FFF2-40B4-BE49-F238E27FC236}">
                  <a16:creationId xmlns:a16="http://schemas.microsoft.com/office/drawing/2014/main" id="{FDB992D9-836F-86EA-6102-AFF16180F7C2}"/>
                </a:ext>
              </a:extLst>
            </p:cNvPr>
            <p:cNvSpPr txBox="1"/>
            <p:nvPr/>
          </p:nvSpPr>
          <p:spPr>
            <a:xfrm>
              <a:off x="9636546" y="4587427"/>
              <a:ext cx="1649521" cy="1200329"/>
            </a:xfrm>
            <a:prstGeom prst="rect">
              <a:avLst/>
            </a:prstGeom>
            <a:noFill/>
          </p:spPr>
          <p:txBody>
            <a:bodyPr wrap="square" rtlCol="0">
              <a:spAutoFit/>
            </a:bodyPr>
            <a:lstStyle/>
            <a:p>
              <a:pPr algn="l"/>
              <a:r>
                <a:rPr lang="en-GB" sz="4400" b="1">
                  <a:latin typeface="+mj-lt"/>
                  <a:cs typeface="Poppins" pitchFamily="2" charset="77"/>
                </a:rPr>
                <a:t>95%</a:t>
              </a:r>
            </a:p>
            <a:p>
              <a:r>
                <a:rPr lang="en-GB" sz="1400">
                  <a:latin typeface="+mj-lt"/>
                </a:rPr>
                <a:t>decrease in waiting time</a:t>
              </a:r>
              <a:endParaRPr lang="en-US" sz="1400">
                <a:latin typeface="+mj-lt"/>
              </a:endParaRPr>
            </a:p>
          </p:txBody>
        </p:sp>
        <p:pic>
          <p:nvPicPr>
            <p:cNvPr id="53" name="Graphic 52">
              <a:extLst>
                <a:ext uri="{FF2B5EF4-FFF2-40B4-BE49-F238E27FC236}">
                  <a16:creationId xmlns:a16="http://schemas.microsoft.com/office/drawing/2014/main" id="{26165D78-016A-5F3E-BEC0-09BA7B0E4A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9307773" y="4666255"/>
              <a:ext cx="353707" cy="353707"/>
            </a:xfrm>
            <a:prstGeom prst="rect">
              <a:avLst/>
            </a:prstGeom>
          </p:spPr>
        </p:pic>
      </p:grpSp>
      <p:grpSp>
        <p:nvGrpSpPr>
          <p:cNvPr id="57" name="Group 56">
            <a:extLst>
              <a:ext uri="{FF2B5EF4-FFF2-40B4-BE49-F238E27FC236}">
                <a16:creationId xmlns:a16="http://schemas.microsoft.com/office/drawing/2014/main" id="{5A00AC93-929F-8BC3-322F-9E831A26A98D}"/>
              </a:ext>
            </a:extLst>
          </p:cNvPr>
          <p:cNvGrpSpPr/>
          <p:nvPr/>
        </p:nvGrpSpPr>
        <p:grpSpPr>
          <a:xfrm>
            <a:off x="367080" y="5235836"/>
            <a:ext cx="4924504" cy="945470"/>
            <a:chOff x="367080" y="5235836"/>
            <a:chExt cx="4924504" cy="945470"/>
          </a:xfrm>
        </p:grpSpPr>
        <p:sp>
          <p:nvSpPr>
            <p:cNvPr id="35" name="Text Placeholder 6">
              <a:extLst>
                <a:ext uri="{FF2B5EF4-FFF2-40B4-BE49-F238E27FC236}">
                  <a16:creationId xmlns:a16="http://schemas.microsoft.com/office/drawing/2014/main" id="{262EFBEB-F684-44D4-CE38-9E714CE0AEEA}"/>
                </a:ext>
              </a:extLst>
            </p:cNvPr>
            <p:cNvSpPr txBox="1">
              <a:spLocks/>
            </p:cNvSpPr>
            <p:nvPr/>
          </p:nvSpPr>
          <p:spPr>
            <a:xfrm>
              <a:off x="1417101" y="5344369"/>
              <a:ext cx="3874483" cy="728405"/>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100" b="1">
                  <a:latin typeface="+mj-lt"/>
                </a:rPr>
                <a:t>Task automation</a:t>
              </a:r>
              <a:endParaRPr lang="en-US" sz="1100" b="1">
                <a:latin typeface="+mj-lt"/>
              </a:endParaRPr>
            </a:p>
            <a:p>
              <a:pPr marL="0" indent="0">
                <a:lnSpc>
                  <a:spcPct val="100000"/>
                </a:lnSpc>
                <a:buNone/>
              </a:pPr>
              <a:r>
                <a:rPr lang="en-GB" sz="1100">
                  <a:latin typeface="+mj-lt"/>
                </a:rPr>
                <a:t>Including password resets, data lookups and more, saving agents time for more value-added tasks.</a:t>
              </a:r>
              <a:endParaRPr lang="en-US" sz="1100">
                <a:latin typeface="+mj-lt"/>
              </a:endParaRPr>
            </a:p>
          </p:txBody>
        </p:sp>
        <p:grpSp>
          <p:nvGrpSpPr>
            <p:cNvPr id="50" name="Group 49">
              <a:extLst>
                <a:ext uri="{FF2B5EF4-FFF2-40B4-BE49-F238E27FC236}">
                  <a16:creationId xmlns:a16="http://schemas.microsoft.com/office/drawing/2014/main" id="{27ECBF73-6339-5D24-E9F3-909E71A50FD5}"/>
                </a:ext>
              </a:extLst>
            </p:cNvPr>
            <p:cNvGrpSpPr/>
            <p:nvPr/>
          </p:nvGrpSpPr>
          <p:grpSpPr>
            <a:xfrm>
              <a:off x="367080" y="5235836"/>
              <a:ext cx="945472" cy="945470"/>
              <a:chOff x="367080" y="5235836"/>
              <a:chExt cx="945472" cy="945470"/>
            </a:xfrm>
          </p:grpSpPr>
          <p:sp>
            <p:nvSpPr>
              <p:cNvPr id="10" name="Oval 9">
                <a:extLst>
                  <a:ext uri="{FF2B5EF4-FFF2-40B4-BE49-F238E27FC236}">
                    <a16:creationId xmlns:a16="http://schemas.microsoft.com/office/drawing/2014/main" id="{1668376A-CF1E-87AC-D8E0-042E3807724D}"/>
                  </a:ext>
                </a:extLst>
              </p:cNvPr>
              <p:cNvSpPr/>
              <p:nvPr/>
            </p:nvSpPr>
            <p:spPr>
              <a:xfrm>
                <a:off x="367080" y="5235836"/>
                <a:ext cx="945472" cy="94547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8" name="Graphic 7">
                <a:extLst>
                  <a:ext uri="{FF2B5EF4-FFF2-40B4-BE49-F238E27FC236}">
                    <a16:creationId xmlns:a16="http://schemas.microsoft.com/office/drawing/2014/main" id="{F31C17E8-67A1-5E07-14E5-28457084E8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0351" y="5406840"/>
                <a:ext cx="552450" cy="561975"/>
              </a:xfrm>
              <a:prstGeom prst="rect">
                <a:avLst/>
              </a:prstGeom>
            </p:spPr>
          </p:pic>
        </p:grpSp>
      </p:grpSp>
      <p:grpSp>
        <p:nvGrpSpPr>
          <p:cNvPr id="52" name="Group 51">
            <a:extLst>
              <a:ext uri="{FF2B5EF4-FFF2-40B4-BE49-F238E27FC236}">
                <a16:creationId xmlns:a16="http://schemas.microsoft.com/office/drawing/2014/main" id="{58339C5D-D09E-E52E-0B1D-EB75FFDEA335}"/>
              </a:ext>
            </a:extLst>
          </p:cNvPr>
          <p:cNvGrpSpPr/>
          <p:nvPr/>
        </p:nvGrpSpPr>
        <p:grpSpPr>
          <a:xfrm>
            <a:off x="367080" y="1028011"/>
            <a:ext cx="4536019" cy="945470"/>
            <a:chOff x="367080" y="1028011"/>
            <a:chExt cx="4536019" cy="945470"/>
          </a:xfrm>
        </p:grpSpPr>
        <p:sp>
          <p:nvSpPr>
            <p:cNvPr id="19" name="Text Placeholder 6">
              <a:extLst>
                <a:ext uri="{FF2B5EF4-FFF2-40B4-BE49-F238E27FC236}">
                  <a16:creationId xmlns:a16="http://schemas.microsoft.com/office/drawing/2014/main" id="{073D2A95-FECE-D5A6-A569-F08699488442}"/>
                </a:ext>
              </a:extLst>
            </p:cNvPr>
            <p:cNvSpPr txBox="1">
              <a:spLocks/>
            </p:cNvSpPr>
            <p:nvPr/>
          </p:nvSpPr>
          <p:spPr>
            <a:xfrm>
              <a:off x="1409755" y="1136544"/>
              <a:ext cx="3493344" cy="728405"/>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100" b="1">
                  <a:latin typeface="+mj-lt"/>
                </a:rPr>
                <a:t>Workflow facilitation</a:t>
              </a:r>
              <a:endParaRPr lang="en-US" sz="1100" b="1">
                <a:latin typeface="+mj-lt"/>
              </a:endParaRPr>
            </a:p>
            <a:p>
              <a:pPr marL="0" indent="0">
                <a:lnSpc>
                  <a:spcPct val="100000"/>
                </a:lnSpc>
                <a:buNone/>
              </a:pPr>
              <a:r>
                <a:rPr lang="en-GB" sz="1100">
                  <a:latin typeface="+mj-lt"/>
                </a:rPr>
                <a:t>One tool for development, testing, production, diagnostics, change logging and more.</a:t>
              </a:r>
              <a:endParaRPr lang="en-US" sz="1100">
                <a:latin typeface="+mj-lt"/>
              </a:endParaRPr>
            </a:p>
          </p:txBody>
        </p:sp>
        <p:grpSp>
          <p:nvGrpSpPr>
            <p:cNvPr id="42" name="Group 41">
              <a:extLst>
                <a:ext uri="{FF2B5EF4-FFF2-40B4-BE49-F238E27FC236}">
                  <a16:creationId xmlns:a16="http://schemas.microsoft.com/office/drawing/2014/main" id="{6D6D549A-15FA-21FE-FA95-72B0DEB2217B}"/>
                </a:ext>
              </a:extLst>
            </p:cNvPr>
            <p:cNvGrpSpPr/>
            <p:nvPr/>
          </p:nvGrpSpPr>
          <p:grpSpPr>
            <a:xfrm>
              <a:off x="367080" y="1028011"/>
              <a:ext cx="945472" cy="945470"/>
              <a:chOff x="367080" y="1028011"/>
              <a:chExt cx="945472" cy="945470"/>
            </a:xfrm>
          </p:grpSpPr>
          <p:sp>
            <p:nvSpPr>
              <p:cNvPr id="16" name="Oval 15">
                <a:extLst>
                  <a:ext uri="{FF2B5EF4-FFF2-40B4-BE49-F238E27FC236}">
                    <a16:creationId xmlns:a16="http://schemas.microsoft.com/office/drawing/2014/main" id="{58EE692A-BF8B-64E1-78A5-451BFBE2F44E}"/>
                  </a:ext>
                </a:extLst>
              </p:cNvPr>
              <p:cNvSpPr/>
              <p:nvPr/>
            </p:nvSpPr>
            <p:spPr>
              <a:xfrm>
                <a:off x="367080" y="1028011"/>
                <a:ext cx="945472" cy="94547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14" name="Graphic 13">
                <a:extLst>
                  <a:ext uri="{FF2B5EF4-FFF2-40B4-BE49-F238E27FC236}">
                    <a16:creationId xmlns:a16="http://schemas.microsoft.com/office/drawing/2014/main" id="{A412726C-057F-A1A7-3F0A-07835E84DA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2166" y="1253096"/>
                <a:ext cx="495300" cy="495300"/>
              </a:xfrm>
              <a:prstGeom prst="rect">
                <a:avLst/>
              </a:prstGeom>
            </p:spPr>
          </p:pic>
        </p:grpSp>
      </p:grpSp>
      <p:grpSp>
        <p:nvGrpSpPr>
          <p:cNvPr id="54" name="Group 53">
            <a:extLst>
              <a:ext uri="{FF2B5EF4-FFF2-40B4-BE49-F238E27FC236}">
                <a16:creationId xmlns:a16="http://schemas.microsoft.com/office/drawing/2014/main" id="{A1D39101-E0E0-9C10-B67B-CDD9D07BA462}"/>
              </a:ext>
            </a:extLst>
          </p:cNvPr>
          <p:cNvGrpSpPr/>
          <p:nvPr/>
        </p:nvGrpSpPr>
        <p:grpSpPr>
          <a:xfrm>
            <a:off x="367080" y="2079967"/>
            <a:ext cx="4082557" cy="945470"/>
            <a:chOff x="367080" y="2079967"/>
            <a:chExt cx="4082557" cy="945470"/>
          </a:xfrm>
        </p:grpSpPr>
        <p:sp>
          <p:nvSpPr>
            <p:cNvPr id="23" name="Text Placeholder 6">
              <a:extLst>
                <a:ext uri="{FF2B5EF4-FFF2-40B4-BE49-F238E27FC236}">
                  <a16:creationId xmlns:a16="http://schemas.microsoft.com/office/drawing/2014/main" id="{0584B039-980D-F5BD-259E-E4A64CEDDFE8}"/>
                </a:ext>
              </a:extLst>
            </p:cNvPr>
            <p:cNvSpPr txBox="1">
              <a:spLocks/>
            </p:cNvSpPr>
            <p:nvPr/>
          </p:nvSpPr>
          <p:spPr>
            <a:xfrm>
              <a:off x="1409755" y="2188500"/>
              <a:ext cx="3039882" cy="728405"/>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100" b="1">
                  <a:latin typeface="+mj-lt"/>
                </a:rPr>
                <a:t>Chat framework integration</a:t>
              </a:r>
              <a:endParaRPr lang="en-GB" sz="1100">
                <a:latin typeface="+mj-lt"/>
              </a:endParaRPr>
            </a:p>
            <a:p>
              <a:pPr marL="0" indent="0">
                <a:lnSpc>
                  <a:spcPct val="100000"/>
                </a:lnSpc>
                <a:buNone/>
              </a:pPr>
              <a:r>
                <a:rPr lang="en-GB" sz="1100">
                  <a:latin typeface="+mj-lt"/>
                </a:rPr>
                <a:t>Integrates with a number of existing vendors for smooth agent handovers. </a:t>
              </a:r>
              <a:endParaRPr lang="en-US" sz="1100">
                <a:latin typeface="+mj-lt"/>
              </a:endParaRPr>
            </a:p>
          </p:txBody>
        </p:sp>
        <p:grpSp>
          <p:nvGrpSpPr>
            <p:cNvPr id="44" name="Group 43">
              <a:extLst>
                <a:ext uri="{FF2B5EF4-FFF2-40B4-BE49-F238E27FC236}">
                  <a16:creationId xmlns:a16="http://schemas.microsoft.com/office/drawing/2014/main" id="{790ACD0B-B59F-AABF-6F74-BAF7C30A9093}"/>
                </a:ext>
              </a:extLst>
            </p:cNvPr>
            <p:cNvGrpSpPr/>
            <p:nvPr/>
          </p:nvGrpSpPr>
          <p:grpSpPr>
            <a:xfrm>
              <a:off x="367080" y="2079967"/>
              <a:ext cx="945472" cy="945470"/>
              <a:chOff x="367080" y="2079967"/>
              <a:chExt cx="945472" cy="945470"/>
            </a:xfrm>
          </p:grpSpPr>
          <p:sp>
            <p:nvSpPr>
              <p:cNvPr id="34" name="Oval 33">
                <a:extLst>
                  <a:ext uri="{FF2B5EF4-FFF2-40B4-BE49-F238E27FC236}">
                    <a16:creationId xmlns:a16="http://schemas.microsoft.com/office/drawing/2014/main" id="{2E7183A7-0105-DF6D-CEE8-3E48070B2044}"/>
                  </a:ext>
                </a:extLst>
              </p:cNvPr>
              <p:cNvSpPr/>
              <p:nvPr/>
            </p:nvSpPr>
            <p:spPr>
              <a:xfrm>
                <a:off x="367080" y="2079967"/>
                <a:ext cx="945472" cy="94547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20" name="Graphic 19">
                <a:extLst>
                  <a:ext uri="{FF2B5EF4-FFF2-40B4-BE49-F238E27FC236}">
                    <a16:creationId xmlns:a16="http://schemas.microsoft.com/office/drawing/2014/main" id="{D6BC21E6-99B5-6BCF-A812-C9340976611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1216" y="2328864"/>
                <a:ext cx="457200" cy="447675"/>
              </a:xfrm>
              <a:prstGeom prst="rect">
                <a:avLst/>
              </a:prstGeom>
            </p:spPr>
          </p:pic>
        </p:grpSp>
      </p:grpSp>
      <p:grpSp>
        <p:nvGrpSpPr>
          <p:cNvPr id="55" name="Group 54">
            <a:extLst>
              <a:ext uri="{FF2B5EF4-FFF2-40B4-BE49-F238E27FC236}">
                <a16:creationId xmlns:a16="http://schemas.microsoft.com/office/drawing/2014/main" id="{4D23BE7B-9744-52DA-3E82-E241FB31549E}"/>
              </a:ext>
            </a:extLst>
          </p:cNvPr>
          <p:cNvGrpSpPr/>
          <p:nvPr/>
        </p:nvGrpSpPr>
        <p:grpSpPr>
          <a:xfrm>
            <a:off x="367080" y="3131923"/>
            <a:ext cx="4536019" cy="945470"/>
            <a:chOff x="367080" y="3131923"/>
            <a:chExt cx="4536019" cy="945470"/>
          </a:xfrm>
        </p:grpSpPr>
        <p:sp>
          <p:nvSpPr>
            <p:cNvPr id="27" name="Text Placeholder 6">
              <a:extLst>
                <a:ext uri="{FF2B5EF4-FFF2-40B4-BE49-F238E27FC236}">
                  <a16:creationId xmlns:a16="http://schemas.microsoft.com/office/drawing/2014/main" id="{FAB13D1B-6D1B-E3AA-508F-65E84597831C}"/>
                </a:ext>
              </a:extLst>
            </p:cNvPr>
            <p:cNvSpPr txBox="1">
              <a:spLocks/>
            </p:cNvSpPr>
            <p:nvPr/>
          </p:nvSpPr>
          <p:spPr>
            <a:xfrm>
              <a:off x="1417101" y="3240456"/>
              <a:ext cx="3485998" cy="728405"/>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100" b="1">
                  <a:latin typeface="+mj-lt"/>
                </a:rPr>
                <a:t>Language agnostic</a:t>
              </a:r>
              <a:endParaRPr lang="en-US" sz="1100" b="1">
                <a:latin typeface="+mj-lt"/>
              </a:endParaRPr>
            </a:p>
            <a:p>
              <a:pPr marL="0" indent="0">
                <a:lnSpc>
                  <a:spcPct val="100000"/>
                </a:lnSpc>
                <a:buNone/>
              </a:pPr>
              <a:r>
                <a:rPr lang="en-GB" sz="1100">
                  <a:latin typeface="+mj-lt"/>
                </a:rPr>
                <a:t>Serves your customers wherever they are in the world and whatever language they speak.</a:t>
              </a:r>
              <a:endParaRPr lang="en-US" sz="1100">
                <a:latin typeface="+mj-lt"/>
              </a:endParaRPr>
            </a:p>
          </p:txBody>
        </p:sp>
        <p:grpSp>
          <p:nvGrpSpPr>
            <p:cNvPr id="46" name="Group 45">
              <a:extLst>
                <a:ext uri="{FF2B5EF4-FFF2-40B4-BE49-F238E27FC236}">
                  <a16:creationId xmlns:a16="http://schemas.microsoft.com/office/drawing/2014/main" id="{17B3E5C4-77DF-7748-87F7-A02005B3B851}"/>
                </a:ext>
              </a:extLst>
            </p:cNvPr>
            <p:cNvGrpSpPr/>
            <p:nvPr/>
          </p:nvGrpSpPr>
          <p:grpSpPr>
            <a:xfrm>
              <a:off x="367080" y="3131923"/>
              <a:ext cx="945472" cy="945470"/>
              <a:chOff x="367080" y="3131923"/>
              <a:chExt cx="945472" cy="945470"/>
            </a:xfrm>
          </p:grpSpPr>
          <p:sp>
            <p:nvSpPr>
              <p:cNvPr id="32" name="Oval 31">
                <a:extLst>
                  <a:ext uri="{FF2B5EF4-FFF2-40B4-BE49-F238E27FC236}">
                    <a16:creationId xmlns:a16="http://schemas.microsoft.com/office/drawing/2014/main" id="{82E9D3A1-5391-7121-FFE3-6CB63613B92F}"/>
                  </a:ext>
                </a:extLst>
              </p:cNvPr>
              <p:cNvSpPr/>
              <p:nvPr/>
            </p:nvSpPr>
            <p:spPr>
              <a:xfrm>
                <a:off x="367080" y="3131923"/>
                <a:ext cx="945472" cy="94547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24" name="Graphic 23">
                <a:extLst>
                  <a:ext uri="{FF2B5EF4-FFF2-40B4-BE49-F238E27FC236}">
                    <a16:creationId xmlns:a16="http://schemas.microsoft.com/office/drawing/2014/main" id="{CB4C8E2C-35F2-8FBC-7BC6-243F7D3A05B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2166" y="3357008"/>
                <a:ext cx="495300" cy="495300"/>
              </a:xfrm>
              <a:prstGeom prst="rect">
                <a:avLst/>
              </a:prstGeom>
            </p:spPr>
          </p:pic>
        </p:grpSp>
      </p:grpSp>
      <p:grpSp>
        <p:nvGrpSpPr>
          <p:cNvPr id="56" name="Group 55">
            <a:extLst>
              <a:ext uri="{FF2B5EF4-FFF2-40B4-BE49-F238E27FC236}">
                <a16:creationId xmlns:a16="http://schemas.microsoft.com/office/drawing/2014/main" id="{D92B590F-B0EC-86A8-7BB2-3A319517EB7C}"/>
              </a:ext>
            </a:extLst>
          </p:cNvPr>
          <p:cNvGrpSpPr/>
          <p:nvPr/>
        </p:nvGrpSpPr>
        <p:grpSpPr>
          <a:xfrm>
            <a:off x="367080" y="4183879"/>
            <a:ext cx="4528670" cy="945470"/>
            <a:chOff x="367080" y="4183879"/>
            <a:chExt cx="4528670" cy="945470"/>
          </a:xfrm>
        </p:grpSpPr>
        <p:sp>
          <p:nvSpPr>
            <p:cNvPr id="31" name="Text Placeholder 6">
              <a:extLst>
                <a:ext uri="{FF2B5EF4-FFF2-40B4-BE49-F238E27FC236}">
                  <a16:creationId xmlns:a16="http://schemas.microsoft.com/office/drawing/2014/main" id="{A5166B0C-5443-AFA0-E4FA-D20DAF5C1F61}"/>
                </a:ext>
              </a:extLst>
            </p:cNvPr>
            <p:cNvSpPr txBox="1">
              <a:spLocks/>
            </p:cNvSpPr>
            <p:nvPr/>
          </p:nvSpPr>
          <p:spPr>
            <a:xfrm>
              <a:off x="1409753" y="4292412"/>
              <a:ext cx="3485997" cy="728405"/>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100" b="1">
                  <a:latin typeface="+mj-lt"/>
                </a:rPr>
                <a:t>Pioneering language understanding</a:t>
              </a:r>
              <a:endParaRPr lang="en-GB" sz="1100">
                <a:latin typeface="+mj-lt"/>
              </a:endParaRPr>
            </a:p>
            <a:p>
              <a:pPr marL="0" indent="0">
                <a:lnSpc>
                  <a:spcPct val="100000"/>
                </a:lnSpc>
                <a:buNone/>
              </a:pPr>
              <a:r>
                <a:rPr lang="en-GB" sz="1100">
                  <a:latin typeface="+mj-lt"/>
                </a:rPr>
                <a:t>Integrates with a number of existing vendors for smooth agent handovers. </a:t>
              </a:r>
              <a:endParaRPr lang="en-US" sz="1100">
                <a:latin typeface="+mj-lt"/>
              </a:endParaRPr>
            </a:p>
          </p:txBody>
        </p:sp>
        <p:grpSp>
          <p:nvGrpSpPr>
            <p:cNvPr id="48" name="Group 47">
              <a:extLst>
                <a:ext uri="{FF2B5EF4-FFF2-40B4-BE49-F238E27FC236}">
                  <a16:creationId xmlns:a16="http://schemas.microsoft.com/office/drawing/2014/main" id="{1F5CB606-AB89-7B03-5869-6D9744222295}"/>
                </a:ext>
              </a:extLst>
            </p:cNvPr>
            <p:cNvGrpSpPr/>
            <p:nvPr/>
          </p:nvGrpSpPr>
          <p:grpSpPr>
            <a:xfrm>
              <a:off x="367080" y="4183879"/>
              <a:ext cx="945472" cy="945470"/>
              <a:chOff x="367080" y="4183879"/>
              <a:chExt cx="945472" cy="945470"/>
            </a:xfrm>
          </p:grpSpPr>
          <p:sp>
            <p:nvSpPr>
              <p:cNvPr id="30" name="Oval 29">
                <a:extLst>
                  <a:ext uri="{FF2B5EF4-FFF2-40B4-BE49-F238E27FC236}">
                    <a16:creationId xmlns:a16="http://schemas.microsoft.com/office/drawing/2014/main" id="{2CB65A6A-50AE-3A5A-0509-620D813DFE26}"/>
                  </a:ext>
                </a:extLst>
              </p:cNvPr>
              <p:cNvSpPr/>
              <p:nvPr/>
            </p:nvSpPr>
            <p:spPr>
              <a:xfrm>
                <a:off x="367080" y="4183879"/>
                <a:ext cx="945472" cy="945470"/>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Helvetica" pitchFamily="2" charset="0"/>
                </a:endParaRPr>
              </a:p>
            </p:txBody>
          </p:sp>
          <p:pic>
            <p:nvPicPr>
              <p:cNvPr id="28" name="Graphic 27">
                <a:extLst>
                  <a:ext uri="{FF2B5EF4-FFF2-40B4-BE49-F238E27FC236}">
                    <a16:creationId xmlns:a16="http://schemas.microsoft.com/office/drawing/2014/main" id="{338B4219-061A-F3CE-A4CC-1346B8373D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5979" y="4395434"/>
                <a:ext cx="447675" cy="447675"/>
              </a:xfrm>
              <a:prstGeom prst="rect">
                <a:avLst/>
              </a:prstGeom>
            </p:spPr>
          </p:pic>
        </p:grpSp>
      </p:grpSp>
    </p:spTree>
    <p:extLst>
      <p:ext uri="{BB962C8B-B14F-4D97-AF65-F5344CB8AC3E}">
        <p14:creationId xmlns:p14="http://schemas.microsoft.com/office/powerpoint/2010/main" val="149002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750"/>
                                        <p:tgtEl>
                                          <p:spTgt spid="52"/>
                                        </p:tgtEl>
                                      </p:cBhvr>
                                    </p:animEffect>
                                    <p:anim calcmode="lin" valueType="num">
                                      <p:cBhvr>
                                        <p:cTn id="8" dur="750" fill="hold"/>
                                        <p:tgtEl>
                                          <p:spTgt spid="52"/>
                                        </p:tgtEl>
                                        <p:attrNameLst>
                                          <p:attrName>ppt_x</p:attrName>
                                        </p:attrNameLst>
                                      </p:cBhvr>
                                      <p:tavLst>
                                        <p:tav tm="0">
                                          <p:val>
                                            <p:strVal val="#ppt_x"/>
                                          </p:val>
                                        </p:tav>
                                        <p:tav tm="100000">
                                          <p:val>
                                            <p:strVal val="#ppt_x"/>
                                          </p:val>
                                        </p:tav>
                                      </p:tavLst>
                                    </p:anim>
                                    <p:anim calcmode="lin" valueType="num">
                                      <p:cBhvr>
                                        <p:cTn id="9" dur="750" fill="hold"/>
                                        <p:tgtEl>
                                          <p:spTgt spid="5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750"/>
                                        <p:tgtEl>
                                          <p:spTgt spid="54"/>
                                        </p:tgtEl>
                                      </p:cBhvr>
                                    </p:animEffect>
                                    <p:anim calcmode="lin" valueType="num">
                                      <p:cBhvr>
                                        <p:cTn id="13" dur="750" fill="hold"/>
                                        <p:tgtEl>
                                          <p:spTgt spid="54"/>
                                        </p:tgtEl>
                                        <p:attrNameLst>
                                          <p:attrName>ppt_x</p:attrName>
                                        </p:attrNameLst>
                                      </p:cBhvr>
                                      <p:tavLst>
                                        <p:tav tm="0">
                                          <p:val>
                                            <p:strVal val="#ppt_x"/>
                                          </p:val>
                                        </p:tav>
                                        <p:tav tm="100000">
                                          <p:val>
                                            <p:strVal val="#ppt_x"/>
                                          </p:val>
                                        </p:tav>
                                      </p:tavLst>
                                    </p:anim>
                                    <p:anim calcmode="lin" valueType="num">
                                      <p:cBhvr>
                                        <p:cTn id="14" dur="750" fill="hold"/>
                                        <p:tgtEl>
                                          <p:spTgt spid="5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750"/>
                                        <p:tgtEl>
                                          <p:spTgt spid="55"/>
                                        </p:tgtEl>
                                      </p:cBhvr>
                                    </p:animEffect>
                                    <p:anim calcmode="lin" valueType="num">
                                      <p:cBhvr>
                                        <p:cTn id="18" dur="750" fill="hold"/>
                                        <p:tgtEl>
                                          <p:spTgt spid="55"/>
                                        </p:tgtEl>
                                        <p:attrNameLst>
                                          <p:attrName>ppt_x</p:attrName>
                                        </p:attrNameLst>
                                      </p:cBhvr>
                                      <p:tavLst>
                                        <p:tav tm="0">
                                          <p:val>
                                            <p:strVal val="#ppt_x"/>
                                          </p:val>
                                        </p:tav>
                                        <p:tav tm="100000">
                                          <p:val>
                                            <p:strVal val="#ppt_x"/>
                                          </p:val>
                                        </p:tav>
                                      </p:tavLst>
                                    </p:anim>
                                    <p:anim calcmode="lin" valueType="num">
                                      <p:cBhvr>
                                        <p:cTn id="19" dur="750" fill="hold"/>
                                        <p:tgtEl>
                                          <p:spTgt spid="5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750"/>
                                        <p:tgtEl>
                                          <p:spTgt spid="56"/>
                                        </p:tgtEl>
                                      </p:cBhvr>
                                    </p:animEffect>
                                    <p:anim calcmode="lin" valueType="num">
                                      <p:cBhvr>
                                        <p:cTn id="23" dur="750" fill="hold"/>
                                        <p:tgtEl>
                                          <p:spTgt spid="56"/>
                                        </p:tgtEl>
                                        <p:attrNameLst>
                                          <p:attrName>ppt_x</p:attrName>
                                        </p:attrNameLst>
                                      </p:cBhvr>
                                      <p:tavLst>
                                        <p:tav tm="0">
                                          <p:val>
                                            <p:strVal val="#ppt_x"/>
                                          </p:val>
                                        </p:tav>
                                        <p:tav tm="100000">
                                          <p:val>
                                            <p:strVal val="#ppt_x"/>
                                          </p:val>
                                        </p:tav>
                                      </p:tavLst>
                                    </p:anim>
                                    <p:anim calcmode="lin" valueType="num">
                                      <p:cBhvr>
                                        <p:cTn id="24" dur="750" fill="hold"/>
                                        <p:tgtEl>
                                          <p:spTgt spid="5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750"/>
                                        <p:tgtEl>
                                          <p:spTgt spid="57"/>
                                        </p:tgtEl>
                                      </p:cBhvr>
                                    </p:animEffect>
                                    <p:anim calcmode="lin" valueType="num">
                                      <p:cBhvr>
                                        <p:cTn id="28" dur="750" fill="hold"/>
                                        <p:tgtEl>
                                          <p:spTgt spid="57"/>
                                        </p:tgtEl>
                                        <p:attrNameLst>
                                          <p:attrName>ppt_x</p:attrName>
                                        </p:attrNameLst>
                                      </p:cBhvr>
                                      <p:tavLst>
                                        <p:tav tm="0">
                                          <p:val>
                                            <p:strVal val="#ppt_x"/>
                                          </p:val>
                                        </p:tav>
                                        <p:tav tm="100000">
                                          <p:val>
                                            <p:strVal val="#ppt_x"/>
                                          </p:val>
                                        </p:tav>
                                      </p:tavLst>
                                    </p:anim>
                                    <p:anim calcmode="lin" valueType="num">
                                      <p:cBhvr>
                                        <p:cTn id="29" dur="750" fill="hold"/>
                                        <p:tgtEl>
                                          <p:spTgt spid="57"/>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7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25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nodeType="withEffect">
                                  <p:stCondLst>
                                    <p:cond delay="75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125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D006E3F-9283-1562-29A6-D975876207A4}"/>
              </a:ext>
            </a:extLst>
          </p:cNvPr>
          <p:cNvGrpSpPr/>
          <p:nvPr/>
        </p:nvGrpSpPr>
        <p:grpSpPr>
          <a:xfrm>
            <a:off x="4489651" y="1025223"/>
            <a:ext cx="3212698" cy="4747089"/>
            <a:chOff x="4489651" y="1025223"/>
            <a:chExt cx="3212698" cy="4747089"/>
          </a:xfrm>
        </p:grpSpPr>
        <p:sp>
          <p:nvSpPr>
            <p:cNvPr id="33" name="Rounded Rectangle 32">
              <a:extLst>
                <a:ext uri="{FF2B5EF4-FFF2-40B4-BE49-F238E27FC236}">
                  <a16:creationId xmlns:a16="http://schemas.microsoft.com/office/drawing/2014/main" id="{D93CDB0E-95B3-6D8D-FD58-E314B3BD7062}"/>
                </a:ext>
              </a:extLst>
            </p:cNvPr>
            <p:cNvSpPr/>
            <p:nvPr/>
          </p:nvSpPr>
          <p:spPr>
            <a:xfrm>
              <a:off x="4489651" y="1025223"/>
              <a:ext cx="3212698" cy="4747089"/>
            </a:xfrm>
            <a:prstGeom prst="roundRect">
              <a:avLst>
                <a:gd name="adj" fmla="val 9759"/>
              </a:avLst>
            </a:prstGeom>
            <a:gradFill>
              <a:gsLst>
                <a:gs pos="0">
                  <a:schemeClr val="bg1"/>
                </a:gs>
                <a:gs pos="100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pic>
          <p:nvPicPr>
            <p:cNvPr id="4" name="Picture 3" descr="A screenshot of a chat&#10;&#10;Description automatically generated">
              <a:extLst>
                <a:ext uri="{FF2B5EF4-FFF2-40B4-BE49-F238E27FC236}">
                  <a16:creationId xmlns:a16="http://schemas.microsoft.com/office/drawing/2014/main" id="{4B0C5193-940E-051C-FA37-5178F750C732}"/>
                </a:ext>
              </a:extLst>
            </p:cNvPr>
            <p:cNvPicPr>
              <a:picLocks noChangeAspect="1"/>
            </p:cNvPicPr>
            <p:nvPr/>
          </p:nvPicPr>
          <p:blipFill>
            <a:blip r:embed="rId4"/>
            <a:stretch>
              <a:fillRect/>
            </a:stretch>
          </p:blipFill>
          <p:spPr>
            <a:xfrm>
              <a:off x="4656631" y="1339164"/>
              <a:ext cx="2878738" cy="4247318"/>
            </a:xfrm>
            <a:prstGeom prst="rect">
              <a:avLst/>
            </a:prstGeom>
            <a:effectLst>
              <a:outerShdw blurRad="168495" dist="38100" dir="2700000" sx="100373" sy="100373" algn="tl" rotWithShape="0">
                <a:schemeClr val="tx1">
                  <a:alpha val="28000"/>
                </a:schemeClr>
              </a:outerShdw>
            </a:effectLst>
          </p:spPr>
        </p:pic>
      </p:grpSp>
      <p:grpSp>
        <p:nvGrpSpPr>
          <p:cNvPr id="10" name="Group 9">
            <a:extLst>
              <a:ext uri="{FF2B5EF4-FFF2-40B4-BE49-F238E27FC236}">
                <a16:creationId xmlns:a16="http://schemas.microsoft.com/office/drawing/2014/main" id="{D7640DB8-0AD8-5ADB-8455-8EB8E728D4E9}"/>
              </a:ext>
            </a:extLst>
          </p:cNvPr>
          <p:cNvGrpSpPr/>
          <p:nvPr/>
        </p:nvGrpSpPr>
        <p:grpSpPr>
          <a:xfrm>
            <a:off x="360701" y="2308661"/>
            <a:ext cx="3641722" cy="3108543"/>
            <a:chOff x="360701" y="2804148"/>
            <a:chExt cx="3641722" cy="3108543"/>
          </a:xfrm>
        </p:grpSpPr>
        <p:sp>
          <p:nvSpPr>
            <p:cNvPr id="20" name="TextBox 19">
              <a:extLst>
                <a:ext uri="{FF2B5EF4-FFF2-40B4-BE49-F238E27FC236}">
                  <a16:creationId xmlns:a16="http://schemas.microsoft.com/office/drawing/2014/main" id="{299BB42D-5B4A-ADA7-E860-B3AF349A384C}"/>
                </a:ext>
              </a:extLst>
            </p:cNvPr>
            <p:cNvSpPr txBox="1"/>
            <p:nvPr/>
          </p:nvSpPr>
          <p:spPr>
            <a:xfrm>
              <a:off x="360701" y="2804148"/>
              <a:ext cx="3004820" cy="3108543"/>
            </a:xfrm>
            <a:prstGeom prst="rect">
              <a:avLst/>
            </a:prstGeom>
            <a:noFill/>
          </p:spPr>
          <p:txBody>
            <a:bodyPr wrap="square">
              <a:spAutoFit/>
            </a:bodyPr>
            <a:lstStyle/>
            <a:p>
              <a:pPr algn="r"/>
              <a:r>
                <a:rPr lang="en-GB" sz="1400">
                  <a:latin typeface="+mj-lt"/>
                  <a:cs typeface="Poppins" pitchFamily="2" charset="77"/>
                </a:rPr>
                <a:t>Provides users a natural dialogue with </a:t>
              </a:r>
              <a:r>
                <a:rPr lang="en-GB" sz="1400" err="1">
                  <a:latin typeface="+mj-lt"/>
                  <a:cs typeface="Poppins" pitchFamily="2" charset="77"/>
                </a:rPr>
                <a:t>GenAI</a:t>
              </a:r>
              <a:endParaRPr lang="en-GB" sz="1400">
                <a:latin typeface="+mj-lt"/>
                <a:cs typeface="Poppins" pitchFamily="2" charset="77"/>
              </a:endParaRPr>
            </a:p>
            <a:p>
              <a:pPr algn="r"/>
              <a:endParaRPr lang="en-GB" sz="1400">
                <a:latin typeface="+mj-lt"/>
                <a:cs typeface="Poppins" pitchFamily="2" charset="77"/>
              </a:endParaRPr>
            </a:p>
            <a:p>
              <a:pPr algn="r"/>
              <a:r>
                <a:rPr lang="en-GB" sz="1400">
                  <a:latin typeface="+mj-lt"/>
                  <a:cs typeface="Poppins" pitchFamily="2" charset="77"/>
                </a:rPr>
                <a:t>Supports conversations in any language</a:t>
              </a:r>
            </a:p>
            <a:p>
              <a:pPr algn="r"/>
              <a:endParaRPr lang="en-GB" sz="1400">
                <a:latin typeface="+mj-lt"/>
                <a:cs typeface="Poppins" pitchFamily="2" charset="77"/>
              </a:endParaRPr>
            </a:p>
            <a:p>
              <a:pPr algn="r"/>
              <a:r>
                <a:rPr lang="en-GB" sz="1400">
                  <a:latin typeface="+mj-lt"/>
                  <a:cs typeface="Poppins" pitchFamily="2" charset="77"/>
                </a:rPr>
                <a:t> Adjusts tone of voice to customer sentiment</a:t>
              </a:r>
            </a:p>
            <a:p>
              <a:pPr algn="r"/>
              <a:endParaRPr lang="en-GB" sz="1400">
                <a:latin typeface="+mj-lt"/>
                <a:cs typeface="Poppins" pitchFamily="2" charset="77"/>
              </a:endParaRPr>
            </a:p>
            <a:p>
              <a:pPr algn="r"/>
              <a:r>
                <a:rPr lang="en-GB" sz="1400">
                  <a:latin typeface="+mj-lt"/>
                  <a:cs typeface="Poppins" pitchFamily="2" charset="77"/>
                </a:rPr>
                <a:t>Understands the context of your business</a:t>
              </a:r>
            </a:p>
            <a:p>
              <a:pPr algn="r"/>
              <a:endParaRPr lang="en-GB" sz="1400">
                <a:latin typeface="+mj-lt"/>
                <a:cs typeface="Poppins" pitchFamily="2" charset="77"/>
              </a:endParaRPr>
            </a:p>
            <a:p>
              <a:pPr algn="r"/>
              <a:r>
                <a:rPr lang="en-GB" sz="1400">
                  <a:latin typeface="+mj-lt"/>
                  <a:cs typeface="Poppins" pitchFamily="2" charset="77"/>
                </a:rPr>
                <a:t>Recognizes intent despite typos and synonyms</a:t>
              </a:r>
            </a:p>
          </p:txBody>
        </p:sp>
        <p:pic>
          <p:nvPicPr>
            <p:cNvPr id="47" name="Graphic 46">
              <a:extLst>
                <a:ext uri="{FF2B5EF4-FFF2-40B4-BE49-F238E27FC236}">
                  <a16:creationId xmlns:a16="http://schemas.microsoft.com/office/drawing/2014/main" id="{4A0CBF78-EB32-F443-3B4E-23DB986184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0004" y="2953870"/>
              <a:ext cx="202419" cy="202419"/>
            </a:xfrm>
            <a:prstGeom prst="rect">
              <a:avLst/>
            </a:prstGeom>
          </p:spPr>
        </p:pic>
        <p:pic>
          <p:nvPicPr>
            <p:cNvPr id="48" name="Graphic 47">
              <a:extLst>
                <a:ext uri="{FF2B5EF4-FFF2-40B4-BE49-F238E27FC236}">
                  <a16:creationId xmlns:a16="http://schemas.microsoft.com/office/drawing/2014/main" id="{6EAE62D6-9BE7-96DE-B548-A1CA1D4923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0004" y="3507472"/>
              <a:ext cx="202419" cy="202419"/>
            </a:xfrm>
            <a:prstGeom prst="rect">
              <a:avLst/>
            </a:prstGeom>
          </p:spPr>
        </p:pic>
        <p:pic>
          <p:nvPicPr>
            <p:cNvPr id="49" name="Graphic 48">
              <a:extLst>
                <a:ext uri="{FF2B5EF4-FFF2-40B4-BE49-F238E27FC236}">
                  <a16:creationId xmlns:a16="http://schemas.microsoft.com/office/drawing/2014/main" id="{5FE9500F-F3BE-FF77-6FAE-052B63223F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0004" y="4126535"/>
              <a:ext cx="202419" cy="202419"/>
            </a:xfrm>
            <a:prstGeom prst="rect">
              <a:avLst/>
            </a:prstGeom>
          </p:spPr>
        </p:pic>
        <p:pic>
          <p:nvPicPr>
            <p:cNvPr id="50" name="Graphic 49">
              <a:extLst>
                <a:ext uri="{FF2B5EF4-FFF2-40B4-BE49-F238E27FC236}">
                  <a16:creationId xmlns:a16="http://schemas.microsoft.com/office/drawing/2014/main" id="{A279CB76-97FC-FA77-4A52-F4A4361548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0004" y="4777736"/>
              <a:ext cx="202419" cy="202419"/>
            </a:xfrm>
            <a:prstGeom prst="rect">
              <a:avLst/>
            </a:prstGeom>
          </p:spPr>
        </p:pic>
        <p:pic>
          <p:nvPicPr>
            <p:cNvPr id="51" name="Graphic 50">
              <a:extLst>
                <a:ext uri="{FF2B5EF4-FFF2-40B4-BE49-F238E27FC236}">
                  <a16:creationId xmlns:a16="http://schemas.microsoft.com/office/drawing/2014/main" id="{6A637215-E40F-41D6-DCE1-AACACD1EBD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0004" y="5417453"/>
              <a:ext cx="202419" cy="202419"/>
            </a:xfrm>
            <a:prstGeom prst="rect">
              <a:avLst/>
            </a:prstGeom>
          </p:spPr>
        </p:pic>
      </p:grpSp>
      <p:grpSp>
        <p:nvGrpSpPr>
          <p:cNvPr id="11" name="Group 10">
            <a:extLst>
              <a:ext uri="{FF2B5EF4-FFF2-40B4-BE49-F238E27FC236}">
                <a16:creationId xmlns:a16="http://schemas.microsoft.com/office/drawing/2014/main" id="{932D28B6-B5A8-5B94-E62F-D05B8296BD2D}"/>
              </a:ext>
            </a:extLst>
          </p:cNvPr>
          <p:cNvGrpSpPr/>
          <p:nvPr/>
        </p:nvGrpSpPr>
        <p:grpSpPr>
          <a:xfrm>
            <a:off x="8189578" y="2308661"/>
            <a:ext cx="3442697" cy="2677656"/>
            <a:chOff x="8105371" y="2804148"/>
            <a:chExt cx="3442697" cy="2677656"/>
          </a:xfrm>
        </p:grpSpPr>
        <p:sp>
          <p:nvSpPr>
            <p:cNvPr id="34" name="TextBox 33">
              <a:extLst>
                <a:ext uri="{FF2B5EF4-FFF2-40B4-BE49-F238E27FC236}">
                  <a16:creationId xmlns:a16="http://schemas.microsoft.com/office/drawing/2014/main" id="{061B787F-9A56-6A3B-391D-F34951268438}"/>
                </a:ext>
              </a:extLst>
            </p:cNvPr>
            <p:cNvSpPr txBox="1"/>
            <p:nvPr/>
          </p:nvSpPr>
          <p:spPr>
            <a:xfrm>
              <a:off x="8687822" y="2804148"/>
              <a:ext cx="2860246" cy="2677656"/>
            </a:xfrm>
            <a:prstGeom prst="rect">
              <a:avLst/>
            </a:prstGeom>
            <a:noFill/>
          </p:spPr>
          <p:txBody>
            <a:bodyPr wrap="square">
              <a:spAutoFit/>
            </a:bodyPr>
            <a:lstStyle/>
            <a:p>
              <a:r>
                <a:rPr lang="en-GB" sz="1400">
                  <a:latin typeface="+mj-lt"/>
                  <a:cs typeface="Poppins" pitchFamily="2" charset="77"/>
                </a:rPr>
                <a:t>Answer standard questions with confidence</a:t>
              </a:r>
            </a:p>
            <a:p>
              <a:endParaRPr lang="en-GB" sz="1400">
                <a:latin typeface="+mj-lt"/>
                <a:cs typeface="Poppins" pitchFamily="2" charset="77"/>
              </a:endParaRPr>
            </a:p>
            <a:p>
              <a:r>
                <a:rPr lang="en-GB" sz="1400">
                  <a:latin typeface="+mj-lt"/>
                  <a:cs typeface="Poppins" pitchFamily="2" charset="77"/>
                </a:rPr>
                <a:t>Create new answers using </a:t>
              </a:r>
              <a:r>
                <a:rPr lang="en-GB" sz="1400" err="1">
                  <a:latin typeface="+mj-lt"/>
                  <a:cs typeface="Poppins" pitchFamily="2" charset="77"/>
                </a:rPr>
                <a:t>GenAI</a:t>
              </a:r>
              <a:endParaRPr lang="en-GB" sz="1400">
                <a:latin typeface="+mj-lt"/>
                <a:cs typeface="Poppins" pitchFamily="2" charset="77"/>
              </a:endParaRPr>
            </a:p>
            <a:p>
              <a:endParaRPr lang="en-GB" sz="1400">
                <a:latin typeface="+mj-lt"/>
                <a:cs typeface="Poppins" pitchFamily="2" charset="77"/>
              </a:endParaRPr>
            </a:p>
            <a:p>
              <a:r>
                <a:rPr lang="en-GB" sz="1400">
                  <a:latin typeface="+mj-lt"/>
                  <a:cs typeface="Poppins" pitchFamily="2" charset="77"/>
                </a:rPr>
                <a:t>Solve advanced problems</a:t>
              </a:r>
            </a:p>
            <a:p>
              <a:endParaRPr lang="en-GB" sz="1400">
                <a:latin typeface="+mj-lt"/>
                <a:cs typeface="Poppins" pitchFamily="2" charset="77"/>
              </a:endParaRPr>
            </a:p>
            <a:p>
              <a:r>
                <a:rPr lang="en-GB" sz="1400">
                  <a:latin typeface="+mj-lt"/>
                  <a:cs typeface="Poppins" pitchFamily="2" charset="77"/>
                </a:rPr>
                <a:t>Provide personalized service requests</a:t>
              </a:r>
            </a:p>
            <a:p>
              <a:endParaRPr lang="en-GB" sz="1400">
                <a:latin typeface="+mj-lt"/>
                <a:cs typeface="Poppins" pitchFamily="2" charset="77"/>
              </a:endParaRPr>
            </a:p>
            <a:p>
              <a:r>
                <a:rPr lang="en-GB" sz="1400">
                  <a:latin typeface="+mj-lt"/>
                  <a:cs typeface="Poppins" pitchFamily="2" charset="77"/>
                </a:rPr>
                <a:t>Anonymize customer sensitive information</a:t>
              </a:r>
            </a:p>
          </p:txBody>
        </p:sp>
        <p:pic>
          <p:nvPicPr>
            <p:cNvPr id="52" name="Graphic 51">
              <a:extLst>
                <a:ext uri="{FF2B5EF4-FFF2-40B4-BE49-F238E27FC236}">
                  <a16:creationId xmlns:a16="http://schemas.microsoft.com/office/drawing/2014/main" id="{71D5565B-5598-D3E9-08C9-6E45FD60E3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5371" y="2953870"/>
              <a:ext cx="202419" cy="202419"/>
            </a:xfrm>
            <a:prstGeom prst="rect">
              <a:avLst/>
            </a:prstGeom>
          </p:spPr>
        </p:pic>
        <p:pic>
          <p:nvPicPr>
            <p:cNvPr id="53" name="Graphic 52">
              <a:extLst>
                <a:ext uri="{FF2B5EF4-FFF2-40B4-BE49-F238E27FC236}">
                  <a16:creationId xmlns:a16="http://schemas.microsoft.com/office/drawing/2014/main" id="{5E42C797-DB06-5C86-002F-BC75A3F5C0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5371" y="3507472"/>
              <a:ext cx="202419" cy="202419"/>
            </a:xfrm>
            <a:prstGeom prst="rect">
              <a:avLst/>
            </a:prstGeom>
          </p:spPr>
        </p:pic>
        <p:pic>
          <p:nvPicPr>
            <p:cNvPr id="54" name="Graphic 53">
              <a:extLst>
                <a:ext uri="{FF2B5EF4-FFF2-40B4-BE49-F238E27FC236}">
                  <a16:creationId xmlns:a16="http://schemas.microsoft.com/office/drawing/2014/main" id="{07199C96-FD9D-4C65-710D-4E7F03771A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114625" y="3951454"/>
              <a:ext cx="183910" cy="183910"/>
            </a:xfrm>
            <a:prstGeom prst="rect">
              <a:avLst/>
            </a:prstGeom>
          </p:spPr>
        </p:pic>
        <p:pic>
          <p:nvPicPr>
            <p:cNvPr id="55" name="Graphic 54">
              <a:extLst>
                <a:ext uri="{FF2B5EF4-FFF2-40B4-BE49-F238E27FC236}">
                  <a16:creationId xmlns:a16="http://schemas.microsoft.com/office/drawing/2014/main" id="{F2BF9686-6899-00DE-5806-4903114029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114625" y="4376927"/>
              <a:ext cx="183910" cy="183910"/>
            </a:xfrm>
            <a:prstGeom prst="rect">
              <a:avLst/>
            </a:prstGeom>
          </p:spPr>
        </p:pic>
        <p:pic>
          <p:nvPicPr>
            <p:cNvPr id="56" name="Graphic 55">
              <a:extLst>
                <a:ext uri="{FF2B5EF4-FFF2-40B4-BE49-F238E27FC236}">
                  <a16:creationId xmlns:a16="http://schemas.microsoft.com/office/drawing/2014/main" id="{1D1E07DA-B74E-72E3-D83A-34D098D040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114625" y="5019233"/>
              <a:ext cx="183910" cy="183910"/>
            </a:xfrm>
            <a:prstGeom prst="rect">
              <a:avLst/>
            </a:prstGeom>
          </p:spPr>
        </p:pic>
      </p:grpSp>
      <p:grpSp>
        <p:nvGrpSpPr>
          <p:cNvPr id="21" name="Group 20">
            <a:extLst>
              <a:ext uri="{FF2B5EF4-FFF2-40B4-BE49-F238E27FC236}">
                <a16:creationId xmlns:a16="http://schemas.microsoft.com/office/drawing/2014/main" id="{E5F7D98F-3E19-9D8F-0915-EDDBB738E1B4}"/>
              </a:ext>
            </a:extLst>
          </p:cNvPr>
          <p:cNvGrpSpPr/>
          <p:nvPr/>
        </p:nvGrpSpPr>
        <p:grpSpPr>
          <a:xfrm>
            <a:off x="7891874" y="1231977"/>
            <a:ext cx="3740402" cy="797824"/>
            <a:chOff x="7891874" y="1231977"/>
            <a:chExt cx="3740402" cy="797824"/>
          </a:xfrm>
        </p:grpSpPr>
        <p:sp>
          <p:nvSpPr>
            <p:cNvPr id="9" name="Oval 8">
              <a:extLst>
                <a:ext uri="{FF2B5EF4-FFF2-40B4-BE49-F238E27FC236}">
                  <a16:creationId xmlns:a16="http://schemas.microsoft.com/office/drawing/2014/main" id="{1A6A75CE-C63E-70AC-ECCA-8494CB1EA26D}"/>
                </a:ext>
              </a:extLst>
            </p:cNvPr>
            <p:cNvSpPr/>
            <p:nvPr/>
          </p:nvSpPr>
          <p:spPr>
            <a:xfrm>
              <a:off x="7891874" y="1231977"/>
              <a:ext cx="797826" cy="797824"/>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mj-lt"/>
              </a:endParaRPr>
            </a:p>
          </p:txBody>
        </p:sp>
        <p:sp>
          <p:nvSpPr>
            <p:cNvPr id="14" name="TextBox 13">
              <a:extLst>
                <a:ext uri="{FF2B5EF4-FFF2-40B4-BE49-F238E27FC236}">
                  <a16:creationId xmlns:a16="http://schemas.microsoft.com/office/drawing/2014/main" id="{A735C72D-C78C-B61F-EE62-3E8703D9992C}"/>
                </a:ext>
              </a:extLst>
            </p:cNvPr>
            <p:cNvSpPr txBox="1"/>
            <p:nvPr/>
          </p:nvSpPr>
          <p:spPr>
            <a:xfrm>
              <a:off x="8780906" y="1492390"/>
              <a:ext cx="2851370" cy="276999"/>
            </a:xfrm>
            <a:prstGeom prst="rect">
              <a:avLst/>
            </a:prstGeom>
            <a:noFill/>
          </p:spPr>
          <p:txBody>
            <a:bodyPr wrap="square">
              <a:spAutoFit/>
            </a:bodyPr>
            <a:lstStyle/>
            <a:p>
              <a:r>
                <a:rPr lang="en-GB" sz="1200" b="1">
                  <a:latin typeface="+mj-lt"/>
                  <a:cs typeface="Poppins" pitchFamily="2" charset="77"/>
                </a:rPr>
                <a:t>Share relevant knowledge, safely</a:t>
              </a:r>
            </a:p>
          </p:txBody>
        </p:sp>
        <p:pic>
          <p:nvPicPr>
            <p:cNvPr id="3" name="Graphic 2">
              <a:extLst>
                <a:ext uri="{FF2B5EF4-FFF2-40B4-BE49-F238E27FC236}">
                  <a16:creationId xmlns:a16="http://schemas.microsoft.com/office/drawing/2014/main" id="{F93C3B76-702B-49FC-4410-455CF8E66E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4102" y="1434204"/>
              <a:ext cx="393370" cy="393370"/>
            </a:xfrm>
            <a:prstGeom prst="rect">
              <a:avLst/>
            </a:prstGeom>
          </p:spPr>
        </p:pic>
      </p:grpSp>
      <p:grpSp>
        <p:nvGrpSpPr>
          <p:cNvPr id="19" name="Group 18">
            <a:extLst>
              <a:ext uri="{FF2B5EF4-FFF2-40B4-BE49-F238E27FC236}">
                <a16:creationId xmlns:a16="http://schemas.microsoft.com/office/drawing/2014/main" id="{13E4C3A2-F9D6-6815-D9C7-B6A9E3A8F1FC}"/>
              </a:ext>
            </a:extLst>
          </p:cNvPr>
          <p:cNvGrpSpPr/>
          <p:nvPr/>
        </p:nvGrpSpPr>
        <p:grpSpPr>
          <a:xfrm>
            <a:off x="360701" y="1231977"/>
            <a:ext cx="3939425" cy="797824"/>
            <a:chOff x="360701" y="1231977"/>
            <a:chExt cx="3939425" cy="797824"/>
          </a:xfrm>
        </p:grpSpPr>
        <p:sp>
          <p:nvSpPr>
            <p:cNvPr id="8" name="Oval 7">
              <a:extLst>
                <a:ext uri="{FF2B5EF4-FFF2-40B4-BE49-F238E27FC236}">
                  <a16:creationId xmlns:a16="http://schemas.microsoft.com/office/drawing/2014/main" id="{52C0941A-D96A-8C3B-ED78-2D757F071D32}"/>
                </a:ext>
              </a:extLst>
            </p:cNvPr>
            <p:cNvSpPr/>
            <p:nvPr/>
          </p:nvSpPr>
          <p:spPr>
            <a:xfrm>
              <a:off x="3502300" y="1231977"/>
              <a:ext cx="797826" cy="797824"/>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mj-lt"/>
              </a:endParaRPr>
            </a:p>
          </p:txBody>
        </p:sp>
        <p:sp>
          <p:nvSpPr>
            <p:cNvPr id="15" name="TextBox 14">
              <a:extLst>
                <a:ext uri="{FF2B5EF4-FFF2-40B4-BE49-F238E27FC236}">
                  <a16:creationId xmlns:a16="http://schemas.microsoft.com/office/drawing/2014/main" id="{3B48357F-7E23-C959-E8F4-0260AFE4EBAE}"/>
                </a:ext>
              </a:extLst>
            </p:cNvPr>
            <p:cNvSpPr txBox="1"/>
            <p:nvPr/>
          </p:nvSpPr>
          <p:spPr>
            <a:xfrm>
              <a:off x="360701" y="1492390"/>
              <a:ext cx="3004820" cy="276999"/>
            </a:xfrm>
            <a:prstGeom prst="rect">
              <a:avLst/>
            </a:prstGeom>
            <a:noFill/>
          </p:spPr>
          <p:txBody>
            <a:bodyPr wrap="square">
              <a:spAutoFit/>
            </a:bodyPr>
            <a:lstStyle/>
            <a:p>
              <a:pPr algn="r"/>
              <a:r>
                <a:rPr lang="en-GB" sz="1200" b="1">
                  <a:latin typeface="+mj-lt"/>
                  <a:cs typeface="Poppins" pitchFamily="2" charset="77"/>
                </a:rPr>
                <a:t>Have real conversations with empathy</a:t>
              </a:r>
            </a:p>
          </p:txBody>
        </p:sp>
        <p:pic>
          <p:nvPicPr>
            <p:cNvPr id="7" name="Graphic 6">
              <a:extLst>
                <a:ext uri="{FF2B5EF4-FFF2-40B4-BE49-F238E27FC236}">
                  <a16:creationId xmlns:a16="http://schemas.microsoft.com/office/drawing/2014/main" id="{92191BB6-2A0E-F55D-1053-235A2B87F6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04528" y="1419074"/>
              <a:ext cx="393370" cy="423630"/>
            </a:xfrm>
            <a:prstGeom prst="rect">
              <a:avLst/>
            </a:prstGeom>
          </p:spPr>
        </p:pic>
      </p:grpSp>
      <p:sp>
        <p:nvSpPr>
          <p:cNvPr id="12" name="Title 11">
            <a:extLst>
              <a:ext uri="{FF2B5EF4-FFF2-40B4-BE49-F238E27FC236}">
                <a16:creationId xmlns:a16="http://schemas.microsoft.com/office/drawing/2014/main" id="{B49D87B1-CF55-5D48-9374-F09DC0FE47A5}"/>
              </a:ext>
            </a:extLst>
          </p:cNvPr>
          <p:cNvSpPr>
            <a:spLocks noGrp="1"/>
          </p:cNvSpPr>
          <p:nvPr>
            <p:ph type="title"/>
          </p:nvPr>
        </p:nvSpPr>
        <p:spPr>
          <a:xfrm>
            <a:off x="2768600" y="6875"/>
            <a:ext cx="8966200" cy="749300"/>
          </a:xfrm>
        </p:spPr>
        <p:txBody>
          <a:bodyPr/>
          <a:lstStyle/>
          <a:p>
            <a:r>
              <a:rPr lang="en-GB" sz="2000"/>
              <a:t>Connect rich conversations with relevant knowledge using </a:t>
            </a:r>
            <a:r>
              <a:rPr lang="en-GB" sz="2000" err="1"/>
              <a:t>GenAI</a:t>
            </a:r>
            <a:endParaRPr lang="en-GB" sz="2000"/>
          </a:p>
        </p:txBody>
      </p:sp>
    </p:spTree>
    <p:extLst>
      <p:ext uri="{BB962C8B-B14F-4D97-AF65-F5344CB8AC3E}">
        <p14:creationId xmlns:p14="http://schemas.microsoft.com/office/powerpoint/2010/main" val="1962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42"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7BE30B-111C-6E65-EC24-359C2249A9FF}"/>
              </a:ext>
            </a:extLst>
          </p:cNvPr>
          <p:cNvSpPr>
            <a:spLocks noGrp="1"/>
          </p:cNvSpPr>
          <p:nvPr>
            <p:ph type="title"/>
          </p:nvPr>
        </p:nvSpPr>
        <p:spPr/>
        <p:txBody>
          <a:bodyPr vert="horz" lIns="91440" tIns="45720" rIns="91440" bIns="45720" anchor="ctr"/>
          <a:lstStyle/>
          <a:p>
            <a:r>
              <a:rPr lang="en-US">
                <a:latin typeface="HelveticaNowText Medium"/>
              </a:rPr>
              <a:t>AI Chatbot Statistics</a:t>
            </a:r>
            <a:endParaRPr lang="en-US"/>
          </a:p>
        </p:txBody>
      </p:sp>
      <p:pic>
        <p:nvPicPr>
          <p:cNvPr id="8" name="Picture 7" descr="A screenshot of a computer&#10;&#10;Description automatically generated">
            <a:extLst>
              <a:ext uri="{FF2B5EF4-FFF2-40B4-BE49-F238E27FC236}">
                <a16:creationId xmlns:a16="http://schemas.microsoft.com/office/drawing/2014/main" id="{72F41F39-86B2-8057-30B6-1D1973FB312E}"/>
              </a:ext>
            </a:extLst>
          </p:cNvPr>
          <p:cNvPicPr>
            <a:picLocks noChangeAspect="1"/>
          </p:cNvPicPr>
          <p:nvPr/>
        </p:nvPicPr>
        <p:blipFill>
          <a:blip r:embed="rId3"/>
          <a:stretch>
            <a:fillRect/>
          </a:stretch>
        </p:blipFill>
        <p:spPr>
          <a:xfrm>
            <a:off x="267904" y="1213794"/>
            <a:ext cx="8181975" cy="4087512"/>
          </a:xfrm>
          <a:prstGeom prst="roundRect">
            <a:avLst>
              <a:gd name="adj" fmla="val 4658"/>
            </a:avLst>
          </a:prstGeom>
        </p:spPr>
      </p:pic>
      <p:sp>
        <p:nvSpPr>
          <p:cNvPr id="2" name="Rounded Rectangle 9">
            <a:extLst>
              <a:ext uri="{FF2B5EF4-FFF2-40B4-BE49-F238E27FC236}">
                <a16:creationId xmlns:a16="http://schemas.microsoft.com/office/drawing/2014/main" id="{A3B0F832-3D8D-D221-EB41-B0889CE64B83}"/>
              </a:ext>
            </a:extLst>
          </p:cNvPr>
          <p:cNvSpPr/>
          <p:nvPr/>
        </p:nvSpPr>
        <p:spPr>
          <a:xfrm>
            <a:off x="8720933" y="2019499"/>
            <a:ext cx="3099592" cy="2088689"/>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lvl="0">
              <a:spcAft>
                <a:spcPts val="600"/>
              </a:spcAft>
              <a:defRPr/>
            </a:pPr>
            <a:r>
              <a:rPr lang="en-GB" sz="1400">
                <a:solidFill>
                  <a:schemeClr val="tx1"/>
                </a:solidFill>
                <a:latin typeface="Helvetica" pitchFamily="2" charset="0"/>
                <a:cs typeface="Calibri Light"/>
              </a:rPr>
              <a:t>With Puzzel AI Chatbot Statics, you can monitor the customer interactions that matter most to your business, extract key, actionable insights, and deliver personalised AI interactions that have a real impact on your agent performance and improve customer experience.</a:t>
            </a:r>
          </a:p>
        </p:txBody>
      </p:sp>
    </p:spTree>
    <p:extLst>
      <p:ext uri="{BB962C8B-B14F-4D97-AF65-F5344CB8AC3E}">
        <p14:creationId xmlns:p14="http://schemas.microsoft.com/office/powerpoint/2010/main" val="304045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30">
            <a:extLst>
              <a:ext uri="{FF2B5EF4-FFF2-40B4-BE49-F238E27FC236}">
                <a16:creationId xmlns:a16="http://schemas.microsoft.com/office/drawing/2014/main" id="{20374EF4-72F6-5460-0BB9-AD54042CEBB0}"/>
              </a:ext>
            </a:extLst>
          </p:cNvPr>
          <p:cNvSpPr/>
          <p:nvPr/>
        </p:nvSpPr>
        <p:spPr>
          <a:xfrm>
            <a:off x="693443" y="2212597"/>
            <a:ext cx="2536944" cy="3318765"/>
          </a:xfrm>
          <a:prstGeom prst="roundRect">
            <a:avLst>
              <a:gd name="adj" fmla="val 9645"/>
            </a:avLst>
          </a:prstGeom>
          <a:solidFill>
            <a:srgbClr val="D1D4D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a:solidFill>
                  <a:schemeClr val="tx1"/>
                </a:solidFill>
                <a:latin typeface="+mj-lt"/>
              </a:rPr>
              <a:t>Create a chatbot in a few clicks</a:t>
            </a:r>
          </a:p>
          <a:p>
            <a:r>
              <a:rPr lang="en-GB" sz="1400">
                <a:solidFill>
                  <a:schemeClr val="tx1"/>
                </a:solidFill>
                <a:latin typeface="+mj-lt"/>
              </a:rPr>
              <a:t>Using your most used search terms, the </a:t>
            </a:r>
            <a:r>
              <a:rPr lang="en-GB" sz="1400" err="1">
                <a:solidFill>
                  <a:schemeClr val="tx1"/>
                </a:solidFill>
                <a:latin typeface="+mj-lt"/>
              </a:rPr>
              <a:t>Puzzel</a:t>
            </a:r>
            <a:r>
              <a:rPr lang="en-GB" sz="1400">
                <a:solidFill>
                  <a:schemeClr val="tx1"/>
                </a:solidFill>
                <a:latin typeface="+mj-lt"/>
              </a:rPr>
              <a:t> chatbot can be easily configured without the need for IT or programming skills.</a:t>
            </a:r>
          </a:p>
        </p:txBody>
      </p:sp>
      <p:sp>
        <p:nvSpPr>
          <p:cNvPr id="29" name="Rounded Rectangle 30">
            <a:extLst>
              <a:ext uri="{FF2B5EF4-FFF2-40B4-BE49-F238E27FC236}">
                <a16:creationId xmlns:a16="http://schemas.microsoft.com/office/drawing/2014/main" id="{B93C2313-2130-9763-EF55-673FD66F112F}"/>
              </a:ext>
            </a:extLst>
          </p:cNvPr>
          <p:cNvSpPr/>
          <p:nvPr/>
        </p:nvSpPr>
        <p:spPr>
          <a:xfrm>
            <a:off x="3424562" y="2212597"/>
            <a:ext cx="2536944" cy="3318765"/>
          </a:xfrm>
          <a:prstGeom prst="roundRect">
            <a:avLst>
              <a:gd name="adj" fmla="val 9645"/>
            </a:avLst>
          </a:prstGeom>
          <a:solidFill>
            <a:srgbClr val="D1D4D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600" b="1">
                <a:solidFill>
                  <a:schemeClr val="tx1"/>
                </a:solidFill>
                <a:latin typeface="+mj-lt"/>
              </a:rPr>
              <a:t>Manage from a single location</a:t>
            </a:r>
            <a:endParaRPr lang="en-US" sz="1600" b="1">
              <a:solidFill>
                <a:schemeClr val="tx1"/>
              </a:solidFill>
              <a:latin typeface="+mj-lt"/>
            </a:endParaRPr>
          </a:p>
          <a:p>
            <a:r>
              <a:rPr lang="en-GB" sz="1400">
                <a:solidFill>
                  <a:schemeClr val="tx1"/>
                </a:solidFill>
                <a:latin typeface="+mj-lt"/>
              </a:rPr>
              <a:t>Build, test, update and maintain your chatbot in </a:t>
            </a:r>
            <a:r>
              <a:rPr lang="en-GB" sz="1400" err="1">
                <a:solidFill>
                  <a:schemeClr val="tx1"/>
                </a:solidFill>
                <a:latin typeface="+mj-lt"/>
              </a:rPr>
              <a:t>BotStudio</a:t>
            </a:r>
            <a:r>
              <a:rPr lang="en-GB" sz="1400">
                <a:solidFill>
                  <a:schemeClr val="tx1"/>
                </a:solidFill>
                <a:latin typeface="+mj-lt"/>
              </a:rPr>
              <a:t> and access all relevant metrics for insight in self-service performance.</a:t>
            </a:r>
          </a:p>
        </p:txBody>
      </p:sp>
      <p:sp>
        <p:nvSpPr>
          <p:cNvPr id="30" name="Rounded Rectangle 30">
            <a:extLst>
              <a:ext uri="{FF2B5EF4-FFF2-40B4-BE49-F238E27FC236}">
                <a16:creationId xmlns:a16="http://schemas.microsoft.com/office/drawing/2014/main" id="{FDEDB08D-7371-6491-D685-2D3A84B437EE}"/>
              </a:ext>
            </a:extLst>
          </p:cNvPr>
          <p:cNvSpPr/>
          <p:nvPr/>
        </p:nvSpPr>
        <p:spPr>
          <a:xfrm>
            <a:off x="6155681" y="2212597"/>
            <a:ext cx="2536944" cy="3318765"/>
          </a:xfrm>
          <a:prstGeom prst="roundRect">
            <a:avLst>
              <a:gd name="adj" fmla="val 9645"/>
            </a:avLst>
          </a:prstGeom>
          <a:solidFill>
            <a:srgbClr val="D1D4D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600" b="1">
                <a:solidFill>
                  <a:schemeClr val="tx1"/>
                </a:solidFill>
                <a:latin typeface="+mj-lt"/>
              </a:rPr>
              <a:t>Secure chatbot health with ease</a:t>
            </a:r>
            <a:endParaRPr lang="en-US" sz="1600" b="1">
              <a:solidFill>
                <a:schemeClr val="tx1"/>
              </a:solidFill>
              <a:latin typeface="+mj-lt"/>
            </a:endParaRPr>
          </a:p>
          <a:p>
            <a:r>
              <a:rPr lang="en-GB" sz="1400">
                <a:solidFill>
                  <a:schemeClr val="tx1"/>
                </a:solidFill>
                <a:latin typeface="+mj-lt"/>
              </a:rPr>
              <a:t>The </a:t>
            </a:r>
            <a:r>
              <a:rPr lang="en-GB" sz="1400" err="1">
                <a:solidFill>
                  <a:schemeClr val="tx1"/>
                </a:solidFill>
                <a:latin typeface="+mj-lt"/>
              </a:rPr>
              <a:t>Puzzel</a:t>
            </a:r>
            <a:r>
              <a:rPr lang="en-GB" sz="1400">
                <a:solidFill>
                  <a:schemeClr val="tx1"/>
                </a:solidFill>
                <a:latin typeface="+mj-lt"/>
              </a:rPr>
              <a:t> chatbot  generates suggestions for new conversation flows by identifying what the bot has not yet addressed.</a:t>
            </a:r>
          </a:p>
        </p:txBody>
      </p:sp>
      <p:sp>
        <p:nvSpPr>
          <p:cNvPr id="31" name="Rounded Rectangle 30">
            <a:extLst>
              <a:ext uri="{FF2B5EF4-FFF2-40B4-BE49-F238E27FC236}">
                <a16:creationId xmlns:a16="http://schemas.microsoft.com/office/drawing/2014/main" id="{F1126391-6899-65F8-EB14-59A064C74B40}"/>
              </a:ext>
            </a:extLst>
          </p:cNvPr>
          <p:cNvSpPr/>
          <p:nvPr/>
        </p:nvSpPr>
        <p:spPr>
          <a:xfrm>
            <a:off x="8886800" y="2212597"/>
            <a:ext cx="2536944" cy="3318765"/>
          </a:xfrm>
          <a:prstGeom prst="roundRect">
            <a:avLst>
              <a:gd name="adj" fmla="val 9645"/>
            </a:avLst>
          </a:prstGeom>
          <a:solidFill>
            <a:srgbClr val="D1D4D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600" b="1">
                <a:solidFill>
                  <a:schemeClr val="tx1"/>
                </a:solidFill>
                <a:latin typeface="+mj-lt"/>
              </a:rPr>
              <a:t>Be in control in </a:t>
            </a:r>
            <a:br>
              <a:rPr lang="en-GB" sz="1600" b="1">
                <a:solidFill>
                  <a:schemeClr val="tx1"/>
                </a:solidFill>
                <a:latin typeface="+mj-lt"/>
              </a:rPr>
            </a:br>
            <a:r>
              <a:rPr lang="en-GB" sz="1600" b="1">
                <a:solidFill>
                  <a:schemeClr val="tx1"/>
                </a:solidFill>
                <a:latin typeface="+mj-lt"/>
              </a:rPr>
              <a:t>real-time</a:t>
            </a:r>
            <a:endParaRPr lang="en-US" sz="1600" b="1">
              <a:solidFill>
                <a:schemeClr val="tx1"/>
              </a:solidFill>
              <a:latin typeface="+mj-lt"/>
            </a:endParaRPr>
          </a:p>
          <a:p>
            <a:r>
              <a:rPr lang="en-GB" sz="1400">
                <a:solidFill>
                  <a:schemeClr val="tx1"/>
                </a:solidFill>
                <a:latin typeface="+mj-lt"/>
              </a:rPr>
              <a:t>Track KPIs and data that are important for your business with the operational dashboard and receive alarms about sudden changes.</a:t>
            </a:r>
          </a:p>
        </p:txBody>
      </p:sp>
      <p:sp>
        <p:nvSpPr>
          <p:cNvPr id="4" name="Title 3">
            <a:extLst>
              <a:ext uri="{FF2B5EF4-FFF2-40B4-BE49-F238E27FC236}">
                <a16:creationId xmlns:a16="http://schemas.microsoft.com/office/drawing/2014/main" id="{F40249D2-C069-A90A-9EB7-406BCFEBA462}"/>
              </a:ext>
            </a:extLst>
          </p:cNvPr>
          <p:cNvSpPr>
            <a:spLocks noGrp="1"/>
          </p:cNvSpPr>
          <p:nvPr>
            <p:ph type="title"/>
          </p:nvPr>
        </p:nvSpPr>
        <p:spPr>
          <a:xfrm>
            <a:off x="2768600" y="6875"/>
            <a:ext cx="9292336" cy="749300"/>
          </a:xfrm>
        </p:spPr>
        <p:txBody>
          <a:bodyPr/>
          <a:lstStyle/>
          <a:p>
            <a:r>
              <a:rPr lang="en-GB">
                <a:latin typeface="+mj-lt"/>
              </a:rPr>
              <a:t>Gain full control over your Chatbot with easy-to-use tools.</a:t>
            </a:r>
          </a:p>
        </p:txBody>
      </p:sp>
      <p:grpSp>
        <p:nvGrpSpPr>
          <p:cNvPr id="36" name="Group 35">
            <a:extLst>
              <a:ext uri="{FF2B5EF4-FFF2-40B4-BE49-F238E27FC236}">
                <a16:creationId xmlns:a16="http://schemas.microsoft.com/office/drawing/2014/main" id="{905CAF94-06BB-C12D-9697-34C1374DE5C1}"/>
              </a:ext>
            </a:extLst>
          </p:cNvPr>
          <p:cNvGrpSpPr/>
          <p:nvPr/>
        </p:nvGrpSpPr>
        <p:grpSpPr>
          <a:xfrm>
            <a:off x="1441876" y="965725"/>
            <a:ext cx="1040078" cy="1040076"/>
            <a:chOff x="1235247" y="1624680"/>
            <a:chExt cx="797826" cy="797824"/>
          </a:xfrm>
        </p:grpSpPr>
        <p:sp>
          <p:nvSpPr>
            <p:cNvPr id="32" name="Oval 31">
              <a:extLst>
                <a:ext uri="{FF2B5EF4-FFF2-40B4-BE49-F238E27FC236}">
                  <a16:creationId xmlns:a16="http://schemas.microsoft.com/office/drawing/2014/main" id="{C20F52D7-98E4-9C6A-7C90-C24981B629E9}"/>
                </a:ext>
              </a:extLst>
            </p:cNvPr>
            <p:cNvSpPr/>
            <p:nvPr/>
          </p:nvSpPr>
          <p:spPr>
            <a:xfrm>
              <a:off x="1235247" y="1624680"/>
              <a:ext cx="797826" cy="797824"/>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mj-lt"/>
              </a:endParaRPr>
            </a:p>
          </p:txBody>
        </p:sp>
        <p:pic>
          <p:nvPicPr>
            <p:cNvPr id="3" name="Graphic 2">
              <a:extLst>
                <a:ext uri="{FF2B5EF4-FFF2-40B4-BE49-F238E27FC236}">
                  <a16:creationId xmlns:a16="http://schemas.microsoft.com/office/drawing/2014/main" id="{6BB8458B-3667-8871-B0C5-9440934DEE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0908" y="1852990"/>
              <a:ext cx="426504" cy="341204"/>
            </a:xfrm>
            <a:prstGeom prst="rect">
              <a:avLst/>
            </a:prstGeom>
          </p:spPr>
        </p:pic>
      </p:grpSp>
      <p:grpSp>
        <p:nvGrpSpPr>
          <p:cNvPr id="37" name="Group 36">
            <a:extLst>
              <a:ext uri="{FF2B5EF4-FFF2-40B4-BE49-F238E27FC236}">
                <a16:creationId xmlns:a16="http://schemas.microsoft.com/office/drawing/2014/main" id="{DF112458-3E26-3092-618D-7A696DC3A92C}"/>
              </a:ext>
            </a:extLst>
          </p:cNvPr>
          <p:cNvGrpSpPr/>
          <p:nvPr/>
        </p:nvGrpSpPr>
        <p:grpSpPr>
          <a:xfrm>
            <a:off x="4172995" y="965725"/>
            <a:ext cx="1040078" cy="1040076"/>
            <a:chOff x="4059448" y="1624680"/>
            <a:chExt cx="797826" cy="797824"/>
          </a:xfrm>
        </p:grpSpPr>
        <p:sp>
          <p:nvSpPr>
            <p:cNvPr id="33" name="Oval 32">
              <a:extLst>
                <a:ext uri="{FF2B5EF4-FFF2-40B4-BE49-F238E27FC236}">
                  <a16:creationId xmlns:a16="http://schemas.microsoft.com/office/drawing/2014/main" id="{43254FDA-CE58-6920-EAB9-50D0D091AB27}"/>
                </a:ext>
              </a:extLst>
            </p:cNvPr>
            <p:cNvSpPr/>
            <p:nvPr/>
          </p:nvSpPr>
          <p:spPr>
            <a:xfrm>
              <a:off x="4059448" y="1624680"/>
              <a:ext cx="797826" cy="797824"/>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mj-lt"/>
              </a:endParaRPr>
            </a:p>
          </p:txBody>
        </p:sp>
        <p:pic>
          <p:nvPicPr>
            <p:cNvPr id="6" name="Graphic 5">
              <a:extLst>
                <a:ext uri="{FF2B5EF4-FFF2-40B4-BE49-F238E27FC236}">
                  <a16:creationId xmlns:a16="http://schemas.microsoft.com/office/drawing/2014/main" id="{8A3F50EF-BC35-CFA5-660D-0919C92FCA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73543" y="1852991"/>
              <a:ext cx="369636" cy="341202"/>
            </a:xfrm>
            <a:prstGeom prst="rect">
              <a:avLst/>
            </a:prstGeom>
          </p:spPr>
        </p:pic>
      </p:grpSp>
      <p:grpSp>
        <p:nvGrpSpPr>
          <p:cNvPr id="38" name="Group 37">
            <a:extLst>
              <a:ext uri="{FF2B5EF4-FFF2-40B4-BE49-F238E27FC236}">
                <a16:creationId xmlns:a16="http://schemas.microsoft.com/office/drawing/2014/main" id="{CC98B927-D3FD-A7FA-A1F5-C7DAEBE5E635}"/>
              </a:ext>
            </a:extLst>
          </p:cNvPr>
          <p:cNvGrpSpPr/>
          <p:nvPr/>
        </p:nvGrpSpPr>
        <p:grpSpPr>
          <a:xfrm>
            <a:off x="6904114" y="965725"/>
            <a:ext cx="1040078" cy="1040076"/>
            <a:chOff x="6841090" y="1624680"/>
            <a:chExt cx="797826" cy="797824"/>
          </a:xfrm>
        </p:grpSpPr>
        <p:sp>
          <p:nvSpPr>
            <p:cNvPr id="34" name="Oval 33">
              <a:extLst>
                <a:ext uri="{FF2B5EF4-FFF2-40B4-BE49-F238E27FC236}">
                  <a16:creationId xmlns:a16="http://schemas.microsoft.com/office/drawing/2014/main" id="{1D9C1C3A-3FF0-AFFE-8BC5-5EC29DC90FD0}"/>
                </a:ext>
              </a:extLst>
            </p:cNvPr>
            <p:cNvSpPr/>
            <p:nvPr/>
          </p:nvSpPr>
          <p:spPr>
            <a:xfrm>
              <a:off x="6841090" y="1624680"/>
              <a:ext cx="797826" cy="797824"/>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mj-lt"/>
              </a:endParaRPr>
            </a:p>
          </p:txBody>
        </p:sp>
        <p:pic>
          <p:nvPicPr>
            <p:cNvPr id="8" name="Graphic 7">
              <a:extLst>
                <a:ext uri="{FF2B5EF4-FFF2-40B4-BE49-F238E27FC236}">
                  <a16:creationId xmlns:a16="http://schemas.microsoft.com/office/drawing/2014/main" id="{1829DC48-69C2-CEBB-669B-0FA5C78D8D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0968" y="1867207"/>
              <a:ext cx="398070" cy="312770"/>
            </a:xfrm>
            <a:prstGeom prst="rect">
              <a:avLst/>
            </a:prstGeom>
          </p:spPr>
        </p:pic>
      </p:grpSp>
      <p:grpSp>
        <p:nvGrpSpPr>
          <p:cNvPr id="39" name="Group 38">
            <a:extLst>
              <a:ext uri="{FF2B5EF4-FFF2-40B4-BE49-F238E27FC236}">
                <a16:creationId xmlns:a16="http://schemas.microsoft.com/office/drawing/2014/main" id="{EA745E9D-9C2C-0AAF-2CE1-D59B15835CBD}"/>
              </a:ext>
            </a:extLst>
          </p:cNvPr>
          <p:cNvGrpSpPr/>
          <p:nvPr/>
        </p:nvGrpSpPr>
        <p:grpSpPr>
          <a:xfrm>
            <a:off x="9635233" y="965725"/>
            <a:ext cx="1040078" cy="1040076"/>
            <a:chOff x="9572209" y="1624680"/>
            <a:chExt cx="797826" cy="797824"/>
          </a:xfrm>
        </p:grpSpPr>
        <p:sp>
          <p:nvSpPr>
            <p:cNvPr id="35" name="Oval 34">
              <a:extLst>
                <a:ext uri="{FF2B5EF4-FFF2-40B4-BE49-F238E27FC236}">
                  <a16:creationId xmlns:a16="http://schemas.microsoft.com/office/drawing/2014/main" id="{3AB4D283-224C-EB15-F764-603EF5C0C8A5}"/>
                </a:ext>
              </a:extLst>
            </p:cNvPr>
            <p:cNvSpPr/>
            <p:nvPr/>
          </p:nvSpPr>
          <p:spPr>
            <a:xfrm>
              <a:off x="9572209" y="1624680"/>
              <a:ext cx="797826" cy="797824"/>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mj-lt"/>
              </a:endParaRPr>
            </a:p>
          </p:txBody>
        </p:sp>
        <p:pic>
          <p:nvPicPr>
            <p:cNvPr id="11" name="Graphic 10">
              <a:extLst>
                <a:ext uri="{FF2B5EF4-FFF2-40B4-BE49-F238E27FC236}">
                  <a16:creationId xmlns:a16="http://schemas.microsoft.com/office/drawing/2014/main" id="{D65594C1-F352-DF66-3CEA-68DFF2EF35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39616" y="1845882"/>
              <a:ext cx="263012" cy="355420"/>
            </a:xfrm>
            <a:prstGeom prst="rect">
              <a:avLst/>
            </a:prstGeom>
          </p:spPr>
        </p:pic>
      </p:grpSp>
    </p:spTree>
    <p:extLst>
      <p:ext uri="{BB962C8B-B14F-4D97-AF65-F5344CB8AC3E}">
        <p14:creationId xmlns:p14="http://schemas.microsoft.com/office/powerpoint/2010/main" val="344282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animBg="1"/>
      <p:bldP spid="30" grpId="0" animBg="1"/>
      <p:bldP spid="31" grpId="0" animBg="1"/>
    </p:bldLst>
  </p:timing>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30">
            <a:extLst>
              <a:ext uri="{FF2B5EF4-FFF2-40B4-BE49-F238E27FC236}">
                <a16:creationId xmlns:a16="http://schemas.microsoft.com/office/drawing/2014/main" id="{20374EF4-72F6-5460-0BB9-AD54042CEBB0}"/>
              </a:ext>
            </a:extLst>
          </p:cNvPr>
          <p:cNvSpPr/>
          <p:nvPr/>
        </p:nvSpPr>
        <p:spPr>
          <a:xfrm>
            <a:off x="693443" y="2212597"/>
            <a:ext cx="2536944" cy="3318765"/>
          </a:xfrm>
          <a:prstGeom prst="roundRect">
            <a:avLst>
              <a:gd name="adj" fmla="val 9645"/>
            </a:avLst>
          </a:prstGeom>
          <a:solidFill>
            <a:srgbClr val="D1D4D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a:solidFill>
                  <a:schemeClr val="tx1"/>
                </a:solidFill>
                <a:latin typeface="+mj-lt"/>
              </a:rPr>
              <a:t>Hallucinations Elimination</a:t>
            </a:r>
          </a:p>
          <a:p>
            <a:r>
              <a:rPr lang="en-GB" sz="1400">
                <a:solidFill>
                  <a:schemeClr val="tx1"/>
                </a:solidFill>
                <a:latin typeface="+mj-lt"/>
              </a:rPr>
              <a:t>The use of confidence scores about the AI prediction or decision as well as applying additional safeguards &amp; control mechanisms</a:t>
            </a:r>
          </a:p>
        </p:txBody>
      </p:sp>
      <p:sp>
        <p:nvSpPr>
          <p:cNvPr id="29" name="Rounded Rectangle 30">
            <a:extLst>
              <a:ext uri="{FF2B5EF4-FFF2-40B4-BE49-F238E27FC236}">
                <a16:creationId xmlns:a16="http://schemas.microsoft.com/office/drawing/2014/main" id="{B93C2313-2130-9763-EF55-673FD66F112F}"/>
              </a:ext>
            </a:extLst>
          </p:cNvPr>
          <p:cNvSpPr/>
          <p:nvPr/>
        </p:nvSpPr>
        <p:spPr>
          <a:xfrm>
            <a:off x="3424562" y="2212597"/>
            <a:ext cx="2536944" cy="3318765"/>
          </a:xfrm>
          <a:prstGeom prst="roundRect">
            <a:avLst>
              <a:gd name="adj" fmla="val 9645"/>
            </a:avLst>
          </a:prstGeom>
          <a:solidFill>
            <a:srgbClr val="D1D4D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600" b="1">
                <a:solidFill>
                  <a:schemeClr val="tx1"/>
                </a:solidFill>
                <a:latin typeface="+mj-lt"/>
              </a:rPr>
              <a:t>Cloud Sovereignty </a:t>
            </a:r>
            <a:r>
              <a:rPr lang="en-GB" sz="1600" b="1" err="1">
                <a:solidFill>
                  <a:schemeClr val="tx1"/>
                </a:solidFill>
                <a:latin typeface="+mj-lt"/>
              </a:rPr>
              <a:t>Schems</a:t>
            </a:r>
            <a:r>
              <a:rPr lang="en-GB" sz="1600" b="1">
                <a:solidFill>
                  <a:schemeClr val="tx1"/>
                </a:solidFill>
                <a:latin typeface="+mj-lt"/>
              </a:rPr>
              <a:t> II</a:t>
            </a:r>
            <a:endParaRPr lang="en-US" sz="1600" b="1">
              <a:solidFill>
                <a:schemeClr val="tx1"/>
              </a:solidFill>
              <a:latin typeface="+mj-lt"/>
            </a:endParaRPr>
          </a:p>
          <a:p>
            <a:r>
              <a:rPr lang="en-GB" sz="1400" err="1">
                <a:solidFill>
                  <a:schemeClr val="tx1"/>
                </a:solidFill>
                <a:latin typeface="+mj-lt"/>
              </a:rPr>
              <a:t>Puzzel</a:t>
            </a:r>
            <a:r>
              <a:rPr lang="en-GB" sz="1400">
                <a:solidFill>
                  <a:schemeClr val="tx1"/>
                </a:solidFill>
                <a:latin typeface="+mj-lt"/>
              </a:rPr>
              <a:t> Chatbot offers different cloud storage options to ensure we meet the market’s most rigorous demands.</a:t>
            </a:r>
          </a:p>
        </p:txBody>
      </p:sp>
      <p:sp>
        <p:nvSpPr>
          <p:cNvPr id="30" name="Rounded Rectangle 30">
            <a:extLst>
              <a:ext uri="{FF2B5EF4-FFF2-40B4-BE49-F238E27FC236}">
                <a16:creationId xmlns:a16="http://schemas.microsoft.com/office/drawing/2014/main" id="{FDEDB08D-7371-6491-D685-2D3A84B437EE}"/>
              </a:ext>
            </a:extLst>
          </p:cNvPr>
          <p:cNvSpPr/>
          <p:nvPr/>
        </p:nvSpPr>
        <p:spPr>
          <a:xfrm>
            <a:off x="6155681" y="2212597"/>
            <a:ext cx="2536944" cy="3318765"/>
          </a:xfrm>
          <a:prstGeom prst="roundRect">
            <a:avLst>
              <a:gd name="adj" fmla="val 9645"/>
            </a:avLst>
          </a:prstGeom>
          <a:solidFill>
            <a:srgbClr val="D1D4D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600" b="1">
                <a:solidFill>
                  <a:schemeClr val="tx1"/>
                </a:solidFill>
                <a:latin typeface="+mj-lt"/>
              </a:rPr>
              <a:t>GDPR Compliance</a:t>
            </a:r>
            <a:endParaRPr lang="en-US" sz="1600" b="1">
              <a:solidFill>
                <a:schemeClr val="tx1"/>
              </a:solidFill>
              <a:latin typeface="+mj-lt"/>
            </a:endParaRPr>
          </a:p>
          <a:p>
            <a:r>
              <a:rPr lang="en-GB" sz="1400">
                <a:solidFill>
                  <a:schemeClr val="tx1"/>
                </a:solidFill>
                <a:latin typeface="+mj-lt"/>
              </a:rPr>
              <a:t>Your data stays in EU, is not shared with others (including OpenAI), and not used for any other customers or purposes.</a:t>
            </a:r>
          </a:p>
        </p:txBody>
      </p:sp>
      <p:sp>
        <p:nvSpPr>
          <p:cNvPr id="31" name="Rounded Rectangle 30">
            <a:extLst>
              <a:ext uri="{FF2B5EF4-FFF2-40B4-BE49-F238E27FC236}">
                <a16:creationId xmlns:a16="http://schemas.microsoft.com/office/drawing/2014/main" id="{F1126391-6899-65F8-EB14-59A064C74B40}"/>
              </a:ext>
            </a:extLst>
          </p:cNvPr>
          <p:cNvSpPr/>
          <p:nvPr/>
        </p:nvSpPr>
        <p:spPr>
          <a:xfrm>
            <a:off x="8886800" y="2212597"/>
            <a:ext cx="2536944" cy="3318765"/>
          </a:xfrm>
          <a:prstGeom prst="roundRect">
            <a:avLst>
              <a:gd name="adj" fmla="val 9645"/>
            </a:avLst>
          </a:prstGeom>
          <a:solidFill>
            <a:srgbClr val="D1D4D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600" b="1">
                <a:solidFill>
                  <a:schemeClr val="tx1"/>
                </a:solidFill>
                <a:latin typeface="+mj-lt"/>
              </a:rPr>
              <a:t>Data Security ISAE 3000 certified</a:t>
            </a:r>
            <a:endParaRPr lang="en-US" sz="1600" b="1">
              <a:solidFill>
                <a:schemeClr val="tx1"/>
              </a:solidFill>
              <a:latin typeface="+mj-lt"/>
            </a:endParaRPr>
          </a:p>
          <a:p>
            <a:r>
              <a:rPr lang="en-GB" sz="1400">
                <a:solidFill>
                  <a:schemeClr val="tx1"/>
                </a:solidFill>
                <a:latin typeface="+mj-lt"/>
              </a:rPr>
              <a:t>Security is our top priority and </a:t>
            </a:r>
            <a:r>
              <a:rPr lang="en-GB" sz="1400" err="1">
                <a:solidFill>
                  <a:schemeClr val="tx1"/>
                </a:solidFill>
                <a:latin typeface="+mj-lt"/>
              </a:rPr>
              <a:t>Puzzel</a:t>
            </a:r>
            <a:r>
              <a:rPr lang="en-GB" sz="1400">
                <a:solidFill>
                  <a:schemeClr val="tx1"/>
                </a:solidFill>
                <a:latin typeface="+mj-lt"/>
              </a:rPr>
              <a:t> Chatbot products receive the top grade, A+, in </a:t>
            </a:r>
            <a:r>
              <a:rPr lang="en-GB" sz="1400" err="1">
                <a:solidFill>
                  <a:schemeClr val="tx1"/>
                </a:solidFill>
                <a:latin typeface="+mj-lt"/>
              </a:rPr>
              <a:t>SSLLabs</a:t>
            </a:r>
            <a:r>
              <a:rPr lang="en-GB" sz="1400">
                <a:solidFill>
                  <a:schemeClr val="tx1"/>
                </a:solidFill>
                <a:latin typeface="+mj-lt"/>
              </a:rPr>
              <a:t>’ security test and is ISAE 3000 certified.</a:t>
            </a:r>
          </a:p>
        </p:txBody>
      </p:sp>
      <p:sp>
        <p:nvSpPr>
          <p:cNvPr id="4" name="Title 3">
            <a:extLst>
              <a:ext uri="{FF2B5EF4-FFF2-40B4-BE49-F238E27FC236}">
                <a16:creationId xmlns:a16="http://schemas.microsoft.com/office/drawing/2014/main" id="{F40249D2-C069-A90A-9EB7-406BCFEBA462}"/>
              </a:ext>
            </a:extLst>
          </p:cNvPr>
          <p:cNvSpPr>
            <a:spLocks noGrp="1"/>
          </p:cNvSpPr>
          <p:nvPr>
            <p:ph type="title"/>
          </p:nvPr>
        </p:nvSpPr>
        <p:spPr>
          <a:xfrm>
            <a:off x="2768600" y="6875"/>
            <a:ext cx="9292336" cy="749300"/>
          </a:xfrm>
        </p:spPr>
        <p:txBody>
          <a:bodyPr/>
          <a:lstStyle/>
          <a:p>
            <a:r>
              <a:rPr lang="en-GB" sz="2400">
                <a:latin typeface="+mj-lt"/>
              </a:rPr>
              <a:t>Ease your mind with a secure, compliant and ethical </a:t>
            </a:r>
            <a:r>
              <a:rPr lang="en-GB" sz="2400" err="1">
                <a:latin typeface="+mj-lt"/>
              </a:rPr>
              <a:t>GenAI</a:t>
            </a:r>
            <a:r>
              <a:rPr lang="en-GB" sz="2400">
                <a:latin typeface="+mj-lt"/>
              </a:rPr>
              <a:t> chatbot</a:t>
            </a:r>
          </a:p>
        </p:txBody>
      </p:sp>
      <p:grpSp>
        <p:nvGrpSpPr>
          <p:cNvPr id="17" name="Group 16">
            <a:extLst>
              <a:ext uri="{FF2B5EF4-FFF2-40B4-BE49-F238E27FC236}">
                <a16:creationId xmlns:a16="http://schemas.microsoft.com/office/drawing/2014/main" id="{FC7E6CA5-CB62-42D9-4835-435B8D86940F}"/>
              </a:ext>
            </a:extLst>
          </p:cNvPr>
          <p:cNvGrpSpPr/>
          <p:nvPr/>
        </p:nvGrpSpPr>
        <p:grpSpPr>
          <a:xfrm>
            <a:off x="4172995" y="965725"/>
            <a:ext cx="1040078" cy="1040076"/>
            <a:chOff x="4172995" y="965725"/>
            <a:chExt cx="1040078" cy="1040076"/>
          </a:xfrm>
        </p:grpSpPr>
        <p:sp>
          <p:nvSpPr>
            <p:cNvPr id="33" name="Oval 32">
              <a:extLst>
                <a:ext uri="{FF2B5EF4-FFF2-40B4-BE49-F238E27FC236}">
                  <a16:creationId xmlns:a16="http://schemas.microsoft.com/office/drawing/2014/main" id="{43254FDA-CE58-6920-EAB9-50D0D091AB27}"/>
                </a:ext>
              </a:extLst>
            </p:cNvPr>
            <p:cNvSpPr/>
            <p:nvPr/>
          </p:nvSpPr>
          <p:spPr>
            <a:xfrm>
              <a:off x="4172995" y="965725"/>
              <a:ext cx="1040078" cy="1040076"/>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mj-lt"/>
              </a:endParaRPr>
            </a:p>
          </p:txBody>
        </p:sp>
        <p:pic>
          <p:nvPicPr>
            <p:cNvPr id="5" name="Graphic 4">
              <a:extLst>
                <a:ext uri="{FF2B5EF4-FFF2-40B4-BE49-F238E27FC236}">
                  <a16:creationId xmlns:a16="http://schemas.microsoft.com/office/drawing/2014/main" id="{834CD024-5707-A42E-9261-412FA1572F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64434" y="1326638"/>
              <a:ext cx="457200" cy="361950"/>
            </a:xfrm>
            <a:prstGeom prst="rect">
              <a:avLst/>
            </a:prstGeom>
          </p:spPr>
        </p:pic>
      </p:grpSp>
      <p:grpSp>
        <p:nvGrpSpPr>
          <p:cNvPr id="18" name="Group 17">
            <a:extLst>
              <a:ext uri="{FF2B5EF4-FFF2-40B4-BE49-F238E27FC236}">
                <a16:creationId xmlns:a16="http://schemas.microsoft.com/office/drawing/2014/main" id="{2B53EC96-79E7-9121-2F15-481FF464FE02}"/>
              </a:ext>
            </a:extLst>
          </p:cNvPr>
          <p:cNvGrpSpPr/>
          <p:nvPr/>
        </p:nvGrpSpPr>
        <p:grpSpPr>
          <a:xfrm>
            <a:off x="6904114" y="965725"/>
            <a:ext cx="1040078" cy="1040076"/>
            <a:chOff x="6904114" y="965725"/>
            <a:chExt cx="1040078" cy="1040076"/>
          </a:xfrm>
        </p:grpSpPr>
        <p:sp>
          <p:nvSpPr>
            <p:cNvPr id="34" name="Oval 33">
              <a:extLst>
                <a:ext uri="{FF2B5EF4-FFF2-40B4-BE49-F238E27FC236}">
                  <a16:creationId xmlns:a16="http://schemas.microsoft.com/office/drawing/2014/main" id="{1D9C1C3A-3FF0-AFFE-8BC5-5EC29DC90FD0}"/>
                </a:ext>
              </a:extLst>
            </p:cNvPr>
            <p:cNvSpPr/>
            <p:nvPr/>
          </p:nvSpPr>
          <p:spPr>
            <a:xfrm>
              <a:off x="6904114" y="965725"/>
              <a:ext cx="1040078" cy="1040076"/>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mj-lt"/>
              </a:endParaRPr>
            </a:p>
          </p:txBody>
        </p:sp>
        <p:pic>
          <p:nvPicPr>
            <p:cNvPr id="9" name="Graphic 8">
              <a:extLst>
                <a:ext uri="{FF2B5EF4-FFF2-40B4-BE49-F238E27FC236}">
                  <a16:creationId xmlns:a16="http://schemas.microsoft.com/office/drawing/2014/main" id="{1253660D-4CCA-6CF8-BF3C-7D62070291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43178" y="1259963"/>
              <a:ext cx="361950" cy="428625"/>
            </a:xfrm>
            <a:prstGeom prst="rect">
              <a:avLst/>
            </a:prstGeom>
          </p:spPr>
        </p:pic>
      </p:grpSp>
      <p:grpSp>
        <p:nvGrpSpPr>
          <p:cNvPr id="19" name="Group 18">
            <a:extLst>
              <a:ext uri="{FF2B5EF4-FFF2-40B4-BE49-F238E27FC236}">
                <a16:creationId xmlns:a16="http://schemas.microsoft.com/office/drawing/2014/main" id="{E4A767E0-513B-E1E1-B0B6-7B1C6BC53271}"/>
              </a:ext>
            </a:extLst>
          </p:cNvPr>
          <p:cNvGrpSpPr/>
          <p:nvPr/>
        </p:nvGrpSpPr>
        <p:grpSpPr>
          <a:xfrm>
            <a:off x="9635233" y="965725"/>
            <a:ext cx="1040078" cy="1040076"/>
            <a:chOff x="9635233" y="965725"/>
            <a:chExt cx="1040078" cy="1040076"/>
          </a:xfrm>
        </p:grpSpPr>
        <p:sp>
          <p:nvSpPr>
            <p:cNvPr id="35" name="Oval 34">
              <a:extLst>
                <a:ext uri="{FF2B5EF4-FFF2-40B4-BE49-F238E27FC236}">
                  <a16:creationId xmlns:a16="http://schemas.microsoft.com/office/drawing/2014/main" id="{3AB4D283-224C-EB15-F764-603EF5C0C8A5}"/>
                </a:ext>
              </a:extLst>
            </p:cNvPr>
            <p:cNvSpPr/>
            <p:nvPr/>
          </p:nvSpPr>
          <p:spPr>
            <a:xfrm>
              <a:off x="9635233" y="965725"/>
              <a:ext cx="1040078" cy="1040076"/>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mj-lt"/>
              </a:endParaRPr>
            </a:p>
          </p:txBody>
        </p:sp>
        <p:pic>
          <p:nvPicPr>
            <p:cNvPr id="12" name="Graphic 11">
              <a:extLst>
                <a:ext uri="{FF2B5EF4-FFF2-40B4-BE49-F238E27FC236}">
                  <a16:creationId xmlns:a16="http://schemas.microsoft.com/office/drawing/2014/main" id="{35B86BCF-5E2C-059E-7769-439D385D43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7622" y="1236150"/>
              <a:ext cx="495300" cy="476250"/>
            </a:xfrm>
            <a:prstGeom prst="rect">
              <a:avLst/>
            </a:prstGeom>
          </p:spPr>
        </p:pic>
      </p:grpSp>
      <p:grpSp>
        <p:nvGrpSpPr>
          <p:cNvPr id="15" name="Group 14">
            <a:extLst>
              <a:ext uri="{FF2B5EF4-FFF2-40B4-BE49-F238E27FC236}">
                <a16:creationId xmlns:a16="http://schemas.microsoft.com/office/drawing/2014/main" id="{DECA6D8E-1F86-79F4-52AC-C2C888EAF09B}"/>
              </a:ext>
            </a:extLst>
          </p:cNvPr>
          <p:cNvGrpSpPr/>
          <p:nvPr/>
        </p:nvGrpSpPr>
        <p:grpSpPr>
          <a:xfrm>
            <a:off x="1441876" y="965725"/>
            <a:ext cx="1040078" cy="1040076"/>
            <a:chOff x="1441876" y="965725"/>
            <a:chExt cx="1040078" cy="1040076"/>
          </a:xfrm>
        </p:grpSpPr>
        <p:sp>
          <p:nvSpPr>
            <p:cNvPr id="32" name="Oval 31">
              <a:extLst>
                <a:ext uri="{FF2B5EF4-FFF2-40B4-BE49-F238E27FC236}">
                  <a16:creationId xmlns:a16="http://schemas.microsoft.com/office/drawing/2014/main" id="{C20F52D7-98E4-9C6A-7C90-C24981B629E9}"/>
                </a:ext>
              </a:extLst>
            </p:cNvPr>
            <p:cNvSpPr/>
            <p:nvPr/>
          </p:nvSpPr>
          <p:spPr>
            <a:xfrm>
              <a:off x="1441876" y="965725"/>
              <a:ext cx="1040078" cy="1040076"/>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mj-lt"/>
              </a:endParaRPr>
            </a:p>
          </p:txBody>
        </p:sp>
        <p:pic>
          <p:nvPicPr>
            <p:cNvPr id="14" name="Graphic 13">
              <a:extLst>
                <a:ext uri="{FF2B5EF4-FFF2-40B4-BE49-F238E27FC236}">
                  <a16:creationId xmlns:a16="http://schemas.microsoft.com/office/drawing/2014/main" id="{6F35245F-63E0-D9A0-6BAB-4B7D3D393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42840" y="1250438"/>
              <a:ext cx="438150" cy="438150"/>
            </a:xfrm>
            <a:prstGeom prst="rect">
              <a:avLst/>
            </a:prstGeom>
          </p:spPr>
        </p:pic>
      </p:grpSp>
    </p:spTree>
    <p:extLst>
      <p:ext uri="{BB962C8B-B14F-4D97-AF65-F5344CB8AC3E}">
        <p14:creationId xmlns:p14="http://schemas.microsoft.com/office/powerpoint/2010/main" val="375514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animBg="1"/>
      <p:bldP spid="30" grpId="0" animBg="1"/>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6DE820-52D9-2952-8D15-E72A80CCD886}"/>
              </a:ext>
            </a:extLst>
          </p:cNvPr>
          <p:cNvSpPr>
            <a:spLocks noGrp="1"/>
          </p:cNvSpPr>
          <p:nvPr>
            <p:ph type="title"/>
          </p:nvPr>
        </p:nvSpPr>
        <p:spPr/>
        <p:txBody>
          <a:bodyPr/>
          <a:lstStyle/>
          <a:p>
            <a:r>
              <a:rPr lang="en-GB">
                <a:latin typeface="+mj-lt"/>
              </a:rPr>
              <a:t>Chatbot Security </a:t>
            </a:r>
          </a:p>
        </p:txBody>
      </p:sp>
      <p:grpSp>
        <p:nvGrpSpPr>
          <p:cNvPr id="36" name="Group 35">
            <a:extLst>
              <a:ext uri="{FF2B5EF4-FFF2-40B4-BE49-F238E27FC236}">
                <a16:creationId xmlns:a16="http://schemas.microsoft.com/office/drawing/2014/main" id="{FE1BE17D-1EBA-FB80-8790-58C134574129}"/>
              </a:ext>
            </a:extLst>
          </p:cNvPr>
          <p:cNvGrpSpPr/>
          <p:nvPr/>
        </p:nvGrpSpPr>
        <p:grpSpPr>
          <a:xfrm>
            <a:off x="584747" y="2444534"/>
            <a:ext cx="5782246" cy="369332"/>
            <a:chOff x="584747" y="2444534"/>
            <a:chExt cx="5782246" cy="369332"/>
          </a:xfrm>
        </p:grpSpPr>
        <p:sp>
          <p:nvSpPr>
            <p:cNvPr id="7" name="TextBox 6">
              <a:extLst>
                <a:ext uri="{FF2B5EF4-FFF2-40B4-BE49-F238E27FC236}">
                  <a16:creationId xmlns:a16="http://schemas.microsoft.com/office/drawing/2014/main" id="{59EE9EC6-B2AE-51C9-F496-FD4DA4A61BE3}"/>
                </a:ext>
              </a:extLst>
            </p:cNvPr>
            <p:cNvSpPr txBox="1"/>
            <p:nvPr/>
          </p:nvSpPr>
          <p:spPr>
            <a:xfrm>
              <a:off x="932663" y="2444534"/>
              <a:ext cx="5434330" cy="369332"/>
            </a:xfrm>
            <a:prstGeom prst="rect">
              <a:avLst/>
            </a:prstGeom>
            <a:noFill/>
          </p:spPr>
          <p:txBody>
            <a:bodyPr wrap="square" rtlCol="0">
              <a:spAutoFit/>
            </a:bodyPr>
            <a:lstStyle/>
            <a:p>
              <a:pPr algn="l"/>
              <a:r>
                <a:rPr lang="en-US" b="1">
                  <a:latin typeface="+mj-lt"/>
                  <a:cs typeface="Poppins" pitchFamily="2" charset="77"/>
                </a:rPr>
                <a:t>Compliance and Regulatory adherence</a:t>
              </a:r>
            </a:p>
          </p:txBody>
        </p:sp>
        <p:grpSp>
          <p:nvGrpSpPr>
            <p:cNvPr id="3" name="Group 2">
              <a:extLst>
                <a:ext uri="{FF2B5EF4-FFF2-40B4-BE49-F238E27FC236}">
                  <a16:creationId xmlns:a16="http://schemas.microsoft.com/office/drawing/2014/main" id="{D9DD8C2E-B614-7BB4-F15C-419345561077}"/>
                </a:ext>
              </a:extLst>
            </p:cNvPr>
            <p:cNvGrpSpPr/>
            <p:nvPr/>
          </p:nvGrpSpPr>
          <p:grpSpPr>
            <a:xfrm>
              <a:off x="584747" y="2510259"/>
              <a:ext cx="195677" cy="195677"/>
              <a:chOff x="584747" y="2510259"/>
              <a:chExt cx="195677" cy="195677"/>
            </a:xfrm>
          </p:grpSpPr>
          <p:sp>
            <p:nvSpPr>
              <p:cNvPr id="2" name="Oval 1">
                <a:extLst>
                  <a:ext uri="{FF2B5EF4-FFF2-40B4-BE49-F238E27FC236}">
                    <a16:creationId xmlns:a16="http://schemas.microsoft.com/office/drawing/2014/main" id="{B728235C-E98B-3B1B-BC55-3C9DA94A8C09}"/>
                  </a:ext>
                </a:extLst>
              </p:cNvPr>
              <p:cNvSpPr/>
              <p:nvPr/>
            </p:nvSpPr>
            <p:spPr>
              <a:xfrm>
                <a:off x="601788" y="2527300"/>
                <a:ext cx="161594" cy="161594"/>
              </a:xfrm>
              <a:prstGeom prst="ellipse">
                <a:avLst/>
              </a:prstGeom>
              <a:solidFill>
                <a:srgbClr val="E7E8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mj-lt"/>
                </a:endParaRPr>
              </a:p>
            </p:txBody>
          </p:sp>
          <p:pic>
            <p:nvPicPr>
              <p:cNvPr id="13" name="Graphic 12">
                <a:extLst>
                  <a:ext uri="{FF2B5EF4-FFF2-40B4-BE49-F238E27FC236}">
                    <a16:creationId xmlns:a16="http://schemas.microsoft.com/office/drawing/2014/main" id="{CAA5CF46-C33F-9F61-D527-83EF9F28C0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747" y="2510259"/>
                <a:ext cx="195677" cy="195677"/>
              </a:xfrm>
              <a:prstGeom prst="rect">
                <a:avLst/>
              </a:prstGeom>
            </p:spPr>
          </p:pic>
        </p:grpSp>
      </p:grpSp>
      <p:grpSp>
        <p:nvGrpSpPr>
          <p:cNvPr id="35" name="Group 34">
            <a:extLst>
              <a:ext uri="{FF2B5EF4-FFF2-40B4-BE49-F238E27FC236}">
                <a16:creationId xmlns:a16="http://schemas.microsoft.com/office/drawing/2014/main" id="{E82440AB-6706-A6E8-C36A-81149125EDEC}"/>
              </a:ext>
            </a:extLst>
          </p:cNvPr>
          <p:cNvGrpSpPr/>
          <p:nvPr/>
        </p:nvGrpSpPr>
        <p:grpSpPr>
          <a:xfrm>
            <a:off x="584747" y="1807089"/>
            <a:ext cx="4857686" cy="369332"/>
            <a:chOff x="584747" y="1807089"/>
            <a:chExt cx="4857686" cy="369332"/>
          </a:xfrm>
        </p:grpSpPr>
        <p:sp>
          <p:nvSpPr>
            <p:cNvPr id="6" name="TextBox 5">
              <a:extLst>
                <a:ext uri="{FF2B5EF4-FFF2-40B4-BE49-F238E27FC236}">
                  <a16:creationId xmlns:a16="http://schemas.microsoft.com/office/drawing/2014/main" id="{97717D96-0ECB-62E0-02C5-208B9D58714B}"/>
                </a:ext>
              </a:extLst>
            </p:cNvPr>
            <p:cNvSpPr txBox="1"/>
            <p:nvPr/>
          </p:nvSpPr>
          <p:spPr>
            <a:xfrm>
              <a:off x="932663" y="1807089"/>
              <a:ext cx="4509770" cy="369332"/>
            </a:xfrm>
            <a:prstGeom prst="rect">
              <a:avLst/>
            </a:prstGeom>
            <a:noFill/>
          </p:spPr>
          <p:txBody>
            <a:bodyPr wrap="square" rtlCol="0">
              <a:spAutoFit/>
            </a:bodyPr>
            <a:lstStyle/>
            <a:p>
              <a:pPr algn="l"/>
              <a:r>
                <a:rPr lang="en-US" b="1">
                  <a:latin typeface="+mj-lt"/>
                  <a:cs typeface="Poppins" pitchFamily="2" charset="77"/>
                </a:rPr>
                <a:t>Industry-leading encryption</a:t>
              </a:r>
            </a:p>
          </p:txBody>
        </p:sp>
        <p:grpSp>
          <p:nvGrpSpPr>
            <p:cNvPr id="5" name="Group 4">
              <a:extLst>
                <a:ext uri="{FF2B5EF4-FFF2-40B4-BE49-F238E27FC236}">
                  <a16:creationId xmlns:a16="http://schemas.microsoft.com/office/drawing/2014/main" id="{4DCC4307-025C-1495-DF4B-481E9B863CBB}"/>
                </a:ext>
              </a:extLst>
            </p:cNvPr>
            <p:cNvGrpSpPr/>
            <p:nvPr/>
          </p:nvGrpSpPr>
          <p:grpSpPr>
            <a:xfrm>
              <a:off x="584747" y="1888103"/>
              <a:ext cx="195677" cy="195677"/>
              <a:chOff x="584747" y="2510259"/>
              <a:chExt cx="195677" cy="195677"/>
            </a:xfrm>
          </p:grpSpPr>
          <p:sp>
            <p:nvSpPr>
              <p:cNvPr id="21" name="Oval 20">
                <a:extLst>
                  <a:ext uri="{FF2B5EF4-FFF2-40B4-BE49-F238E27FC236}">
                    <a16:creationId xmlns:a16="http://schemas.microsoft.com/office/drawing/2014/main" id="{E36EAF03-C43C-770E-A56F-512FD3D4B023}"/>
                  </a:ext>
                </a:extLst>
              </p:cNvPr>
              <p:cNvSpPr/>
              <p:nvPr/>
            </p:nvSpPr>
            <p:spPr>
              <a:xfrm>
                <a:off x="601788" y="2527300"/>
                <a:ext cx="161594" cy="161594"/>
              </a:xfrm>
              <a:prstGeom prst="ellipse">
                <a:avLst/>
              </a:prstGeom>
              <a:solidFill>
                <a:srgbClr val="E7E8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mj-lt"/>
                </a:endParaRPr>
              </a:p>
            </p:txBody>
          </p:sp>
          <p:pic>
            <p:nvPicPr>
              <p:cNvPr id="22" name="Graphic 21">
                <a:extLst>
                  <a:ext uri="{FF2B5EF4-FFF2-40B4-BE49-F238E27FC236}">
                    <a16:creationId xmlns:a16="http://schemas.microsoft.com/office/drawing/2014/main" id="{0E6D8437-6FB1-3A62-1081-FA6434B57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747" y="2510259"/>
                <a:ext cx="195677" cy="195677"/>
              </a:xfrm>
              <a:prstGeom prst="rect">
                <a:avLst/>
              </a:prstGeom>
            </p:spPr>
          </p:pic>
        </p:grpSp>
      </p:grpSp>
      <p:grpSp>
        <p:nvGrpSpPr>
          <p:cNvPr id="37" name="Group 36">
            <a:extLst>
              <a:ext uri="{FF2B5EF4-FFF2-40B4-BE49-F238E27FC236}">
                <a16:creationId xmlns:a16="http://schemas.microsoft.com/office/drawing/2014/main" id="{8DC88175-87B2-D04E-82AD-ECC99497A459}"/>
              </a:ext>
            </a:extLst>
          </p:cNvPr>
          <p:cNvGrpSpPr/>
          <p:nvPr/>
        </p:nvGrpSpPr>
        <p:grpSpPr>
          <a:xfrm>
            <a:off x="584747" y="3081979"/>
            <a:ext cx="4380166" cy="369332"/>
            <a:chOff x="584747" y="3081979"/>
            <a:chExt cx="4380166" cy="369332"/>
          </a:xfrm>
        </p:grpSpPr>
        <p:sp>
          <p:nvSpPr>
            <p:cNvPr id="8" name="TextBox 7">
              <a:extLst>
                <a:ext uri="{FF2B5EF4-FFF2-40B4-BE49-F238E27FC236}">
                  <a16:creationId xmlns:a16="http://schemas.microsoft.com/office/drawing/2014/main" id="{58EB9808-4780-0F85-B002-C1D969A48F49}"/>
                </a:ext>
              </a:extLst>
            </p:cNvPr>
            <p:cNvSpPr txBox="1"/>
            <p:nvPr/>
          </p:nvSpPr>
          <p:spPr>
            <a:xfrm>
              <a:off x="932663" y="3081979"/>
              <a:ext cx="4032250" cy="369332"/>
            </a:xfrm>
            <a:prstGeom prst="rect">
              <a:avLst/>
            </a:prstGeom>
            <a:noFill/>
          </p:spPr>
          <p:txBody>
            <a:bodyPr wrap="square" rtlCol="0">
              <a:spAutoFit/>
            </a:bodyPr>
            <a:lstStyle/>
            <a:p>
              <a:pPr algn="l"/>
              <a:r>
                <a:rPr lang="en-US" b="1">
                  <a:latin typeface="+mj-lt"/>
                  <a:cs typeface="Poppins" pitchFamily="2" charset="77"/>
                </a:rPr>
                <a:t>Data sovereignty and control</a:t>
              </a:r>
            </a:p>
          </p:txBody>
        </p:sp>
        <p:grpSp>
          <p:nvGrpSpPr>
            <p:cNvPr id="23" name="Group 22">
              <a:extLst>
                <a:ext uri="{FF2B5EF4-FFF2-40B4-BE49-F238E27FC236}">
                  <a16:creationId xmlns:a16="http://schemas.microsoft.com/office/drawing/2014/main" id="{A03BE82B-3F01-FEB6-EFB7-24DBF017DFFB}"/>
                </a:ext>
              </a:extLst>
            </p:cNvPr>
            <p:cNvGrpSpPr/>
            <p:nvPr/>
          </p:nvGrpSpPr>
          <p:grpSpPr>
            <a:xfrm>
              <a:off x="584747" y="3168806"/>
              <a:ext cx="195677" cy="195677"/>
              <a:chOff x="584747" y="2510259"/>
              <a:chExt cx="195677" cy="195677"/>
            </a:xfrm>
          </p:grpSpPr>
          <p:sp>
            <p:nvSpPr>
              <p:cNvPr id="24" name="Oval 23">
                <a:extLst>
                  <a:ext uri="{FF2B5EF4-FFF2-40B4-BE49-F238E27FC236}">
                    <a16:creationId xmlns:a16="http://schemas.microsoft.com/office/drawing/2014/main" id="{FF91C538-7BD1-CAB7-EEED-20B1532F20D8}"/>
                  </a:ext>
                </a:extLst>
              </p:cNvPr>
              <p:cNvSpPr/>
              <p:nvPr/>
            </p:nvSpPr>
            <p:spPr>
              <a:xfrm>
                <a:off x="601788" y="2527300"/>
                <a:ext cx="161594" cy="161594"/>
              </a:xfrm>
              <a:prstGeom prst="ellipse">
                <a:avLst/>
              </a:prstGeom>
              <a:solidFill>
                <a:srgbClr val="E7E8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mj-lt"/>
                </a:endParaRPr>
              </a:p>
            </p:txBody>
          </p:sp>
          <p:pic>
            <p:nvPicPr>
              <p:cNvPr id="25" name="Graphic 24">
                <a:extLst>
                  <a:ext uri="{FF2B5EF4-FFF2-40B4-BE49-F238E27FC236}">
                    <a16:creationId xmlns:a16="http://schemas.microsoft.com/office/drawing/2014/main" id="{17F18888-C67B-87D7-AE17-701100BA41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747" y="2510259"/>
                <a:ext cx="195677" cy="195677"/>
              </a:xfrm>
              <a:prstGeom prst="rect">
                <a:avLst/>
              </a:prstGeom>
            </p:spPr>
          </p:pic>
        </p:grpSp>
      </p:grpSp>
      <p:grpSp>
        <p:nvGrpSpPr>
          <p:cNvPr id="38" name="Group 37">
            <a:extLst>
              <a:ext uri="{FF2B5EF4-FFF2-40B4-BE49-F238E27FC236}">
                <a16:creationId xmlns:a16="http://schemas.microsoft.com/office/drawing/2014/main" id="{6A244ECB-DBAE-C2E3-C8ED-D1C090F3C66B}"/>
              </a:ext>
            </a:extLst>
          </p:cNvPr>
          <p:cNvGrpSpPr/>
          <p:nvPr/>
        </p:nvGrpSpPr>
        <p:grpSpPr>
          <a:xfrm>
            <a:off x="584747" y="3719424"/>
            <a:ext cx="4380166" cy="369332"/>
            <a:chOff x="584747" y="3719424"/>
            <a:chExt cx="4380166" cy="369332"/>
          </a:xfrm>
        </p:grpSpPr>
        <p:sp>
          <p:nvSpPr>
            <p:cNvPr id="9" name="TextBox 8">
              <a:extLst>
                <a:ext uri="{FF2B5EF4-FFF2-40B4-BE49-F238E27FC236}">
                  <a16:creationId xmlns:a16="http://schemas.microsoft.com/office/drawing/2014/main" id="{442A4FA9-85AB-7D9E-0668-E93036E8C8B6}"/>
                </a:ext>
              </a:extLst>
            </p:cNvPr>
            <p:cNvSpPr txBox="1"/>
            <p:nvPr/>
          </p:nvSpPr>
          <p:spPr>
            <a:xfrm>
              <a:off x="932663" y="3719424"/>
              <a:ext cx="4032250" cy="369332"/>
            </a:xfrm>
            <a:prstGeom prst="rect">
              <a:avLst/>
            </a:prstGeom>
            <a:noFill/>
          </p:spPr>
          <p:txBody>
            <a:bodyPr wrap="square" rtlCol="0">
              <a:spAutoFit/>
            </a:bodyPr>
            <a:lstStyle/>
            <a:p>
              <a:pPr algn="l"/>
              <a:r>
                <a:rPr lang="en-US" b="1">
                  <a:latin typeface="+mj-lt"/>
                  <a:cs typeface="Poppins" pitchFamily="2" charset="77"/>
                </a:rPr>
                <a:t>Secure AI deployment</a:t>
              </a:r>
            </a:p>
          </p:txBody>
        </p:sp>
        <p:grpSp>
          <p:nvGrpSpPr>
            <p:cNvPr id="26" name="Group 25">
              <a:extLst>
                <a:ext uri="{FF2B5EF4-FFF2-40B4-BE49-F238E27FC236}">
                  <a16:creationId xmlns:a16="http://schemas.microsoft.com/office/drawing/2014/main" id="{1E3EB7BB-A36A-CDD0-6331-91B7323B4084}"/>
                </a:ext>
              </a:extLst>
            </p:cNvPr>
            <p:cNvGrpSpPr/>
            <p:nvPr/>
          </p:nvGrpSpPr>
          <p:grpSpPr>
            <a:xfrm>
              <a:off x="584747" y="3805010"/>
              <a:ext cx="195677" cy="195677"/>
              <a:chOff x="584747" y="2510259"/>
              <a:chExt cx="195677" cy="195677"/>
            </a:xfrm>
          </p:grpSpPr>
          <p:sp>
            <p:nvSpPr>
              <p:cNvPr id="27" name="Oval 26">
                <a:extLst>
                  <a:ext uri="{FF2B5EF4-FFF2-40B4-BE49-F238E27FC236}">
                    <a16:creationId xmlns:a16="http://schemas.microsoft.com/office/drawing/2014/main" id="{C4665E9F-C5A4-42A2-4DFC-C0309C7E1BE9}"/>
                  </a:ext>
                </a:extLst>
              </p:cNvPr>
              <p:cNvSpPr/>
              <p:nvPr/>
            </p:nvSpPr>
            <p:spPr>
              <a:xfrm>
                <a:off x="601788" y="2527300"/>
                <a:ext cx="161594" cy="161594"/>
              </a:xfrm>
              <a:prstGeom prst="ellipse">
                <a:avLst/>
              </a:prstGeom>
              <a:solidFill>
                <a:srgbClr val="E7E8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mj-lt"/>
                </a:endParaRPr>
              </a:p>
            </p:txBody>
          </p:sp>
          <p:pic>
            <p:nvPicPr>
              <p:cNvPr id="28" name="Graphic 27">
                <a:extLst>
                  <a:ext uri="{FF2B5EF4-FFF2-40B4-BE49-F238E27FC236}">
                    <a16:creationId xmlns:a16="http://schemas.microsoft.com/office/drawing/2014/main" id="{772969F4-0055-503D-6190-72A919EA1E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747" y="2510259"/>
                <a:ext cx="195677" cy="195677"/>
              </a:xfrm>
              <a:prstGeom prst="rect">
                <a:avLst/>
              </a:prstGeom>
            </p:spPr>
          </p:pic>
        </p:grpSp>
      </p:grpSp>
      <p:grpSp>
        <p:nvGrpSpPr>
          <p:cNvPr id="39" name="Group 38">
            <a:extLst>
              <a:ext uri="{FF2B5EF4-FFF2-40B4-BE49-F238E27FC236}">
                <a16:creationId xmlns:a16="http://schemas.microsoft.com/office/drawing/2014/main" id="{D6203667-01C2-D2FE-8068-77857E9CF989}"/>
              </a:ext>
            </a:extLst>
          </p:cNvPr>
          <p:cNvGrpSpPr/>
          <p:nvPr/>
        </p:nvGrpSpPr>
        <p:grpSpPr>
          <a:xfrm>
            <a:off x="584747" y="4356869"/>
            <a:ext cx="5568886" cy="369332"/>
            <a:chOff x="584747" y="4356869"/>
            <a:chExt cx="5568886" cy="369332"/>
          </a:xfrm>
        </p:grpSpPr>
        <p:sp>
          <p:nvSpPr>
            <p:cNvPr id="10" name="TextBox 9">
              <a:extLst>
                <a:ext uri="{FF2B5EF4-FFF2-40B4-BE49-F238E27FC236}">
                  <a16:creationId xmlns:a16="http://schemas.microsoft.com/office/drawing/2014/main" id="{BAEA26CF-F96A-B424-B1A9-3685F3ED5B5E}"/>
                </a:ext>
              </a:extLst>
            </p:cNvPr>
            <p:cNvSpPr txBox="1"/>
            <p:nvPr/>
          </p:nvSpPr>
          <p:spPr>
            <a:xfrm>
              <a:off x="932663" y="4356869"/>
              <a:ext cx="5220970" cy="369332"/>
            </a:xfrm>
            <a:prstGeom prst="rect">
              <a:avLst/>
            </a:prstGeom>
            <a:noFill/>
          </p:spPr>
          <p:txBody>
            <a:bodyPr wrap="square" rtlCol="0">
              <a:spAutoFit/>
            </a:bodyPr>
            <a:lstStyle/>
            <a:p>
              <a:pPr algn="l"/>
              <a:r>
                <a:rPr lang="en-US" b="1">
                  <a:latin typeface="+mj-lt"/>
                  <a:cs typeface="Poppins" pitchFamily="2" charset="77"/>
                </a:rPr>
                <a:t>Transparency and explainability</a:t>
              </a:r>
            </a:p>
          </p:txBody>
        </p:sp>
        <p:grpSp>
          <p:nvGrpSpPr>
            <p:cNvPr id="29" name="Group 28">
              <a:extLst>
                <a:ext uri="{FF2B5EF4-FFF2-40B4-BE49-F238E27FC236}">
                  <a16:creationId xmlns:a16="http://schemas.microsoft.com/office/drawing/2014/main" id="{C4220110-82A9-E776-AF93-D2E18B09A922}"/>
                </a:ext>
              </a:extLst>
            </p:cNvPr>
            <p:cNvGrpSpPr/>
            <p:nvPr/>
          </p:nvGrpSpPr>
          <p:grpSpPr>
            <a:xfrm>
              <a:off x="584747" y="4443696"/>
              <a:ext cx="195677" cy="195677"/>
              <a:chOff x="584747" y="2510259"/>
              <a:chExt cx="195677" cy="195677"/>
            </a:xfrm>
          </p:grpSpPr>
          <p:sp>
            <p:nvSpPr>
              <p:cNvPr id="30" name="Oval 29">
                <a:extLst>
                  <a:ext uri="{FF2B5EF4-FFF2-40B4-BE49-F238E27FC236}">
                    <a16:creationId xmlns:a16="http://schemas.microsoft.com/office/drawing/2014/main" id="{A03C0B45-54EE-6193-F715-8680EA2D675D}"/>
                  </a:ext>
                </a:extLst>
              </p:cNvPr>
              <p:cNvSpPr/>
              <p:nvPr/>
            </p:nvSpPr>
            <p:spPr>
              <a:xfrm>
                <a:off x="601788" y="2527300"/>
                <a:ext cx="161594" cy="161594"/>
              </a:xfrm>
              <a:prstGeom prst="ellipse">
                <a:avLst/>
              </a:prstGeom>
              <a:solidFill>
                <a:srgbClr val="E7E8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mj-lt"/>
                </a:endParaRPr>
              </a:p>
            </p:txBody>
          </p:sp>
          <p:pic>
            <p:nvPicPr>
              <p:cNvPr id="31" name="Graphic 30">
                <a:extLst>
                  <a:ext uri="{FF2B5EF4-FFF2-40B4-BE49-F238E27FC236}">
                    <a16:creationId xmlns:a16="http://schemas.microsoft.com/office/drawing/2014/main" id="{51DC00A0-D6B9-CFD2-CA64-EA8D13CAE6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747" y="2510259"/>
                <a:ext cx="195677" cy="195677"/>
              </a:xfrm>
              <a:prstGeom prst="rect">
                <a:avLst/>
              </a:prstGeom>
            </p:spPr>
          </p:pic>
        </p:grpSp>
      </p:grpSp>
      <p:grpSp>
        <p:nvGrpSpPr>
          <p:cNvPr id="40" name="Group 39">
            <a:extLst>
              <a:ext uri="{FF2B5EF4-FFF2-40B4-BE49-F238E27FC236}">
                <a16:creationId xmlns:a16="http://schemas.microsoft.com/office/drawing/2014/main" id="{B03409D1-6900-FFBE-8107-07030ADF3C7F}"/>
              </a:ext>
            </a:extLst>
          </p:cNvPr>
          <p:cNvGrpSpPr/>
          <p:nvPr/>
        </p:nvGrpSpPr>
        <p:grpSpPr>
          <a:xfrm>
            <a:off x="584747" y="4994314"/>
            <a:ext cx="6432486" cy="369332"/>
            <a:chOff x="584747" y="4994314"/>
            <a:chExt cx="6432486" cy="369332"/>
          </a:xfrm>
        </p:grpSpPr>
        <p:sp>
          <p:nvSpPr>
            <p:cNvPr id="11" name="TextBox 10">
              <a:extLst>
                <a:ext uri="{FF2B5EF4-FFF2-40B4-BE49-F238E27FC236}">
                  <a16:creationId xmlns:a16="http://schemas.microsoft.com/office/drawing/2014/main" id="{7FD203D6-CE64-C64F-E467-9960884BC549}"/>
                </a:ext>
              </a:extLst>
            </p:cNvPr>
            <p:cNvSpPr txBox="1"/>
            <p:nvPr/>
          </p:nvSpPr>
          <p:spPr>
            <a:xfrm>
              <a:off x="932663" y="4994314"/>
              <a:ext cx="6084570" cy="369332"/>
            </a:xfrm>
            <a:prstGeom prst="rect">
              <a:avLst/>
            </a:prstGeom>
            <a:noFill/>
          </p:spPr>
          <p:txBody>
            <a:bodyPr wrap="square" rtlCol="0">
              <a:spAutoFit/>
            </a:bodyPr>
            <a:lstStyle/>
            <a:p>
              <a:pPr algn="l"/>
              <a:r>
                <a:rPr lang="en-US" b="1">
                  <a:latin typeface="+mj-lt"/>
                  <a:cs typeface="Poppins" pitchFamily="2" charset="77"/>
                </a:rPr>
                <a:t>Continuous monitoring and threat detection</a:t>
              </a:r>
            </a:p>
          </p:txBody>
        </p:sp>
        <p:grpSp>
          <p:nvGrpSpPr>
            <p:cNvPr id="32" name="Group 31">
              <a:extLst>
                <a:ext uri="{FF2B5EF4-FFF2-40B4-BE49-F238E27FC236}">
                  <a16:creationId xmlns:a16="http://schemas.microsoft.com/office/drawing/2014/main" id="{844E330E-1CEE-CDB9-CE79-83F57F98CCA8}"/>
                </a:ext>
              </a:extLst>
            </p:cNvPr>
            <p:cNvGrpSpPr/>
            <p:nvPr/>
          </p:nvGrpSpPr>
          <p:grpSpPr>
            <a:xfrm>
              <a:off x="584747" y="5081141"/>
              <a:ext cx="195677" cy="195677"/>
              <a:chOff x="584747" y="2510259"/>
              <a:chExt cx="195677" cy="195677"/>
            </a:xfrm>
          </p:grpSpPr>
          <p:sp>
            <p:nvSpPr>
              <p:cNvPr id="33" name="Oval 32">
                <a:extLst>
                  <a:ext uri="{FF2B5EF4-FFF2-40B4-BE49-F238E27FC236}">
                    <a16:creationId xmlns:a16="http://schemas.microsoft.com/office/drawing/2014/main" id="{CFBC0FBB-A1D8-DFAD-9A4C-335B3813E342}"/>
                  </a:ext>
                </a:extLst>
              </p:cNvPr>
              <p:cNvSpPr/>
              <p:nvPr/>
            </p:nvSpPr>
            <p:spPr>
              <a:xfrm>
                <a:off x="601788" y="2527300"/>
                <a:ext cx="161594" cy="161594"/>
              </a:xfrm>
              <a:prstGeom prst="ellipse">
                <a:avLst/>
              </a:prstGeom>
              <a:solidFill>
                <a:srgbClr val="E7E8F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mj-lt"/>
                </a:endParaRPr>
              </a:p>
            </p:txBody>
          </p:sp>
          <p:pic>
            <p:nvPicPr>
              <p:cNvPr id="34" name="Graphic 33">
                <a:extLst>
                  <a:ext uri="{FF2B5EF4-FFF2-40B4-BE49-F238E27FC236}">
                    <a16:creationId xmlns:a16="http://schemas.microsoft.com/office/drawing/2014/main" id="{B9B40550-EAB4-6BD6-D8B2-E54B0A253C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747" y="2510259"/>
                <a:ext cx="195677" cy="195677"/>
              </a:xfrm>
              <a:prstGeom prst="rect">
                <a:avLst/>
              </a:prstGeom>
            </p:spPr>
          </p:pic>
        </p:grpSp>
      </p:grpSp>
      <p:grpSp>
        <p:nvGrpSpPr>
          <p:cNvPr id="45" name="Group 44">
            <a:extLst>
              <a:ext uri="{FF2B5EF4-FFF2-40B4-BE49-F238E27FC236}">
                <a16:creationId xmlns:a16="http://schemas.microsoft.com/office/drawing/2014/main" id="{C69716CC-40CC-283B-E276-B51389AEA671}"/>
              </a:ext>
            </a:extLst>
          </p:cNvPr>
          <p:cNvGrpSpPr/>
          <p:nvPr/>
        </p:nvGrpSpPr>
        <p:grpSpPr>
          <a:xfrm>
            <a:off x="7409543" y="1953365"/>
            <a:ext cx="3596640" cy="3039563"/>
            <a:chOff x="7409543" y="1953365"/>
            <a:chExt cx="3596640" cy="3039563"/>
          </a:xfrm>
        </p:grpSpPr>
        <p:sp>
          <p:nvSpPr>
            <p:cNvPr id="18" name="Rounded Rectangle 21">
              <a:extLst>
                <a:ext uri="{FF2B5EF4-FFF2-40B4-BE49-F238E27FC236}">
                  <a16:creationId xmlns:a16="http://schemas.microsoft.com/office/drawing/2014/main" id="{DD6110F6-D3A2-79C9-F910-DD83D2F03CD9}"/>
                </a:ext>
              </a:extLst>
            </p:cNvPr>
            <p:cNvSpPr/>
            <p:nvPr/>
          </p:nvSpPr>
          <p:spPr>
            <a:xfrm>
              <a:off x="7409543" y="1953365"/>
              <a:ext cx="3596640" cy="3039563"/>
            </a:xfrm>
            <a:prstGeom prst="roundRect">
              <a:avLst>
                <a:gd name="adj" fmla="val 7417"/>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pic>
          <p:nvPicPr>
            <p:cNvPr id="19" name="Picture 2" descr="About BigMile - BigMile - The standard in carbon emissions management">
              <a:extLst>
                <a:ext uri="{FF2B5EF4-FFF2-40B4-BE49-F238E27FC236}">
                  <a16:creationId xmlns:a16="http://schemas.microsoft.com/office/drawing/2014/main" id="{2330CEFB-2576-B339-D8F6-CFABB450FB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7898" y="2316676"/>
              <a:ext cx="2470322" cy="744435"/>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499D5781-67AB-13D6-AA6E-89FC01CD9A5C}"/>
                </a:ext>
              </a:extLst>
            </p:cNvPr>
            <p:cNvGrpSpPr/>
            <p:nvPr/>
          </p:nvGrpSpPr>
          <p:grpSpPr>
            <a:xfrm>
              <a:off x="8687824" y="3503095"/>
              <a:ext cx="1040078" cy="1040076"/>
              <a:chOff x="9635233" y="965725"/>
              <a:chExt cx="1040078" cy="1040076"/>
            </a:xfrm>
          </p:grpSpPr>
          <p:sp>
            <p:nvSpPr>
              <p:cNvPr id="43" name="Oval 42">
                <a:extLst>
                  <a:ext uri="{FF2B5EF4-FFF2-40B4-BE49-F238E27FC236}">
                    <a16:creationId xmlns:a16="http://schemas.microsoft.com/office/drawing/2014/main" id="{219F2318-07B3-9DA0-4861-8DFD6DC297E9}"/>
                  </a:ext>
                </a:extLst>
              </p:cNvPr>
              <p:cNvSpPr/>
              <p:nvPr/>
            </p:nvSpPr>
            <p:spPr>
              <a:xfrm>
                <a:off x="9635233" y="965725"/>
                <a:ext cx="1040078" cy="1040076"/>
              </a:xfrm>
              <a:prstGeom prst="ellipse">
                <a:avLst/>
              </a:prstGeom>
              <a:solidFill>
                <a:schemeClr val="accent5">
                  <a:lumMod val="90000"/>
                  <a:lumOff val="10000"/>
                </a:schemeClr>
              </a:solidFill>
              <a:ln w="50800" cap="flat" cmpd="sng" algn="ctr">
                <a:noFill/>
                <a:prstDash val="solid"/>
                <a:miter lim="800000"/>
              </a:ln>
              <a:effectLst/>
            </p:spPr>
            <p:txBody>
              <a:bodyPr rtlCol="0" anchor="t" anchorCtr="0"/>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mj-lt"/>
                </a:endParaRPr>
              </a:p>
            </p:txBody>
          </p:sp>
          <p:pic>
            <p:nvPicPr>
              <p:cNvPr id="44" name="Graphic 43">
                <a:extLst>
                  <a:ext uri="{FF2B5EF4-FFF2-40B4-BE49-F238E27FC236}">
                    <a16:creationId xmlns:a16="http://schemas.microsoft.com/office/drawing/2014/main" id="{2DC44A8D-D2AC-0B0F-EDAB-93CD7AA777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7622" y="1236150"/>
                <a:ext cx="495300" cy="476250"/>
              </a:xfrm>
              <a:prstGeom prst="rect">
                <a:avLst/>
              </a:prstGeom>
            </p:spPr>
          </p:pic>
        </p:grpSp>
      </p:grpSp>
    </p:spTree>
    <p:extLst>
      <p:ext uri="{BB962C8B-B14F-4D97-AF65-F5344CB8AC3E}">
        <p14:creationId xmlns:p14="http://schemas.microsoft.com/office/powerpoint/2010/main" val="364350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25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50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75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1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125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75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34050-E12F-2D9A-BED6-429AC0725732}"/>
              </a:ext>
            </a:extLst>
          </p:cNvPr>
          <p:cNvSpPr>
            <a:spLocks noGrp="1"/>
          </p:cNvSpPr>
          <p:nvPr>
            <p:ph type="title"/>
          </p:nvPr>
        </p:nvSpPr>
        <p:spPr/>
        <p:txBody>
          <a:bodyPr/>
          <a:lstStyle/>
          <a:p>
            <a:r>
              <a:rPr lang="en-GB"/>
              <a:t>Case Management</a:t>
            </a:r>
          </a:p>
        </p:txBody>
      </p:sp>
      <p:sp>
        <p:nvSpPr>
          <p:cNvPr id="2" name="Content Placeholder 6">
            <a:extLst>
              <a:ext uri="{FF2B5EF4-FFF2-40B4-BE49-F238E27FC236}">
                <a16:creationId xmlns:a16="http://schemas.microsoft.com/office/drawing/2014/main" id="{04AEB92E-47E6-44CE-5BAA-213BFA26181A}"/>
              </a:ext>
            </a:extLst>
          </p:cNvPr>
          <p:cNvSpPr txBox="1">
            <a:spLocks/>
          </p:cNvSpPr>
          <p:nvPr/>
        </p:nvSpPr>
        <p:spPr>
          <a:xfrm>
            <a:off x="706376" y="1496624"/>
            <a:ext cx="10053360" cy="682659"/>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spcBef>
                <a:spcPts val="0"/>
              </a:spcBef>
              <a:spcAft>
                <a:spcPts val="1200"/>
              </a:spcAft>
              <a:buNone/>
            </a:pPr>
            <a:r>
              <a:rPr lang="en-GB" sz="1400" err="1">
                <a:latin typeface="Helvetica" pitchFamily="2" charset="0"/>
              </a:rPr>
              <a:t>Puzzel</a:t>
            </a:r>
            <a:r>
              <a:rPr lang="en-GB" sz="1400">
                <a:latin typeface="Helvetica" pitchFamily="2" charset="0"/>
              </a:rPr>
              <a:t> Case Management makes your agents’ life easier by enabling them to manage your customers’ messages (SMS, email, social media) in one place. </a:t>
            </a:r>
          </a:p>
        </p:txBody>
      </p:sp>
      <p:sp>
        <p:nvSpPr>
          <p:cNvPr id="45" name="TextBox 44">
            <a:extLst>
              <a:ext uri="{FF2B5EF4-FFF2-40B4-BE49-F238E27FC236}">
                <a16:creationId xmlns:a16="http://schemas.microsoft.com/office/drawing/2014/main" id="{53E94DEE-9798-85F2-D70B-3B465B625F57}"/>
              </a:ext>
            </a:extLst>
          </p:cNvPr>
          <p:cNvSpPr txBox="1"/>
          <p:nvPr/>
        </p:nvSpPr>
        <p:spPr>
          <a:xfrm>
            <a:off x="523783" y="4906866"/>
            <a:ext cx="10804618" cy="523220"/>
          </a:xfrm>
          <a:prstGeom prst="rect">
            <a:avLst/>
          </a:prstGeom>
          <a:noFill/>
        </p:spPr>
        <p:txBody>
          <a:bodyPr wrap="square">
            <a:spAutoFit/>
          </a:bodyPr>
          <a:lstStyle/>
          <a:p>
            <a:pPr marL="0" indent="0">
              <a:spcBef>
                <a:spcPts val="0"/>
              </a:spcBef>
              <a:spcAft>
                <a:spcPts val="1200"/>
              </a:spcAft>
              <a:buFont typeface="Arial"/>
              <a:buNone/>
            </a:pPr>
            <a:r>
              <a:rPr lang="en-GB" sz="1400">
                <a:latin typeface="Helvetica" pitchFamily="2" charset="0"/>
              </a:rPr>
              <a:t>With the new feature, Customer Hub, it can also improve your customers’ experience with email support, by offering them a space where they can check the status of their email requests. </a:t>
            </a:r>
          </a:p>
        </p:txBody>
      </p:sp>
      <p:grpSp>
        <p:nvGrpSpPr>
          <p:cNvPr id="3" name="Group 2">
            <a:extLst>
              <a:ext uri="{FF2B5EF4-FFF2-40B4-BE49-F238E27FC236}">
                <a16:creationId xmlns:a16="http://schemas.microsoft.com/office/drawing/2014/main" id="{996A72AC-89DE-E264-6FAE-39D2858B1B6B}"/>
              </a:ext>
            </a:extLst>
          </p:cNvPr>
          <p:cNvGrpSpPr/>
          <p:nvPr/>
        </p:nvGrpSpPr>
        <p:grpSpPr>
          <a:xfrm>
            <a:off x="678657" y="2483054"/>
            <a:ext cx="2466249" cy="2120041"/>
            <a:chOff x="678657" y="2238879"/>
            <a:chExt cx="2466249" cy="2120041"/>
          </a:xfrm>
        </p:grpSpPr>
        <p:sp>
          <p:nvSpPr>
            <p:cNvPr id="5" name="Rectangle: Rounded Corners 4">
              <a:extLst>
                <a:ext uri="{FF2B5EF4-FFF2-40B4-BE49-F238E27FC236}">
                  <a16:creationId xmlns:a16="http://schemas.microsoft.com/office/drawing/2014/main" id="{1BB3EA8E-0388-64C0-1961-273B42E89C33}"/>
                </a:ext>
              </a:extLst>
            </p:cNvPr>
            <p:cNvSpPr/>
            <p:nvPr/>
          </p:nvSpPr>
          <p:spPr>
            <a:xfrm>
              <a:off x="678657"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6" name="TextBox 5">
              <a:extLst>
                <a:ext uri="{FF2B5EF4-FFF2-40B4-BE49-F238E27FC236}">
                  <a16:creationId xmlns:a16="http://schemas.microsoft.com/office/drawing/2014/main" id="{E86637B8-A5BA-A0A9-DBF3-1FCE97B86205}"/>
                </a:ext>
              </a:extLst>
            </p:cNvPr>
            <p:cNvSpPr txBox="1"/>
            <p:nvPr/>
          </p:nvSpPr>
          <p:spPr>
            <a:xfrm>
              <a:off x="848066" y="2346861"/>
              <a:ext cx="2127431"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Helvetica" pitchFamily="2" charset="0"/>
                </a:rPr>
                <a:t>Automatic Case Creation</a:t>
              </a:r>
              <a:endParaRPr kumimoji="0" lang="en-GB" sz="1200" b="1" i="0" u="none" strike="noStrike" kern="1200" cap="none" spc="0" normalizeH="0" baseline="0" noProof="0">
                <a:ln>
                  <a:noFill/>
                </a:ln>
                <a:solidFill>
                  <a:schemeClr val="tx1"/>
                </a:solidFill>
                <a:effectLst/>
                <a:uLnTx/>
                <a:uFillTx/>
                <a:latin typeface="Helvetica" pitchFamily="2" charset="0"/>
              </a:endParaRPr>
            </a:p>
          </p:txBody>
        </p:sp>
        <p:sp>
          <p:nvSpPr>
            <p:cNvPr id="7" name="Text Placeholder 9">
              <a:extLst>
                <a:ext uri="{FF2B5EF4-FFF2-40B4-BE49-F238E27FC236}">
                  <a16:creationId xmlns:a16="http://schemas.microsoft.com/office/drawing/2014/main" id="{44F8C296-AF34-7161-EB18-CD631470A9F6}"/>
                </a:ext>
              </a:extLst>
            </p:cNvPr>
            <p:cNvSpPr txBox="1">
              <a:spLocks/>
            </p:cNvSpPr>
            <p:nvPr/>
          </p:nvSpPr>
          <p:spPr>
            <a:xfrm>
              <a:off x="720552" y="3020435"/>
              <a:ext cx="2382459" cy="926732"/>
            </a:xfrm>
            <a:prstGeom prst="rect">
              <a:avLst/>
            </a:prstGeom>
          </p:spPr>
          <p:txBody>
            <a:bodyPr>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Email</a:t>
              </a:r>
            </a:p>
            <a:p>
              <a:pPr marL="252000" indent="-252000">
                <a:buFont typeface="Arial" panose="020B0604020202020204" pitchFamily="34" charset="0"/>
                <a:buChar char="•"/>
              </a:pPr>
              <a:r>
                <a:rPr lang="en-GB" sz="1200">
                  <a:latin typeface="Helvetica" pitchFamily="2" charset="0"/>
                </a:rPr>
                <a:t>SMS</a:t>
              </a:r>
            </a:p>
            <a:p>
              <a:pPr marL="252000" indent="-252000">
                <a:buFont typeface="Arial" panose="020B0604020202020204" pitchFamily="34" charset="0"/>
                <a:buChar char="•"/>
              </a:pPr>
              <a:r>
                <a:rPr lang="en-GB" sz="1200">
                  <a:latin typeface="Helvetica" pitchFamily="2" charset="0"/>
                </a:rPr>
                <a:t>Social Media</a:t>
              </a:r>
            </a:p>
            <a:p>
              <a:pPr marL="252000" indent="-252000">
                <a:buFont typeface="Arial" panose="020B0604020202020204" pitchFamily="34" charset="0"/>
                <a:buChar char="•"/>
              </a:pPr>
              <a:r>
                <a:rPr lang="en-GB" sz="1200">
                  <a:latin typeface="Helvetica" pitchFamily="2" charset="0"/>
                </a:rPr>
                <a:t>Unique ticket ID</a:t>
              </a:r>
            </a:p>
          </p:txBody>
        </p:sp>
      </p:grpSp>
      <p:grpSp>
        <p:nvGrpSpPr>
          <p:cNvPr id="8" name="Group 7">
            <a:extLst>
              <a:ext uri="{FF2B5EF4-FFF2-40B4-BE49-F238E27FC236}">
                <a16:creationId xmlns:a16="http://schemas.microsoft.com/office/drawing/2014/main" id="{0F1C3612-2183-C019-EB48-A39D1A5BFCE1}"/>
              </a:ext>
            </a:extLst>
          </p:cNvPr>
          <p:cNvGrpSpPr/>
          <p:nvPr/>
        </p:nvGrpSpPr>
        <p:grpSpPr>
          <a:xfrm>
            <a:off x="3390411" y="2483054"/>
            <a:ext cx="2466249" cy="2120041"/>
            <a:chOff x="3595926" y="2238879"/>
            <a:chExt cx="2466249" cy="2120041"/>
          </a:xfrm>
        </p:grpSpPr>
        <p:sp>
          <p:nvSpPr>
            <p:cNvPr id="9" name="Rectangle: Rounded Corners 8">
              <a:extLst>
                <a:ext uri="{FF2B5EF4-FFF2-40B4-BE49-F238E27FC236}">
                  <a16:creationId xmlns:a16="http://schemas.microsoft.com/office/drawing/2014/main" id="{D932199A-7C1D-4E8A-C593-AE9A1406270D}"/>
                </a:ext>
              </a:extLst>
            </p:cNvPr>
            <p:cNvSpPr/>
            <p:nvPr/>
          </p:nvSpPr>
          <p:spPr>
            <a:xfrm>
              <a:off x="3595926"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10" name="TextBox 9">
              <a:extLst>
                <a:ext uri="{FF2B5EF4-FFF2-40B4-BE49-F238E27FC236}">
                  <a16:creationId xmlns:a16="http://schemas.microsoft.com/office/drawing/2014/main" id="{C64047D0-9ED0-DF21-AA8A-596D629DEE73}"/>
                </a:ext>
              </a:extLst>
            </p:cNvPr>
            <p:cNvSpPr txBox="1"/>
            <p:nvPr/>
          </p:nvSpPr>
          <p:spPr>
            <a:xfrm>
              <a:off x="3765250" y="2346861"/>
              <a:ext cx="2127600"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Helvetica" pitchFamily="2" charset="0"/>
                </a:rPr>
                <a:t>Automated Workflow</a:t>
              </a:r>
            </a:p>
          </p:txBody>
        </p:sp>
        <p:sp>
          <p:nvSpPr>
            <p:cNvPr id="11" name="Text Placeholder 11">
              <a:extLst>
                <a:ext uri="{FF2B5EF4-FFF2-40B4-BE49-F238E27FC236}">
                  <a16:creationId xmlns:a16="http://schemas.microsoft.com/office/drawing/2014/main" id="{E532229D-4DC1-8E06-3A94-8C804BA895FE}"/>
                </a:ext>
              </a:extLst>
            </p:cNvPr>
            <p:cNvSpPr txBox="1">
              <a:spLocks/>
            </p:cNvSpPr>
            <p:nvPr/>
          </p:nvSpPr>
          <p:spPr>
            <a:xfrm>
              <a:off x="3637450" y="3020435"/>
              <a:ext cx="2383200" cy="926732"/>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Assign messages</a:t>
              </a:r>
            </a:p>
            <a:p>
              <a:pPr marL="252000" indent="-252000">
                <a:buFont typeface="Arial" panose="020B0604020202020204" pitchFamily="34" charset="0"/>
                <a:buChar char="•"/>
              </a:pPr>
              <a:r>
                <a:rPr lang="en-GB" sz="1200">
                  <a:latin typeface="Helvetica" pitchFamily="2" charset="0"/>
                </a:rPr>
                <a:t>Skills-based routing</a:t>
              </a:r>
            </a:p>
            <a:p>
              <a:pPr marL="252000" indent="-252000">
                <a:buFont typeface="Arial" panose="020B0604020202020204" pitchFamily="34" charset="0"/>
                <a:buChar char="•"/>
              </a:pPr>
              <a:r>
                <a:rPr lang="en-GB" sz="1200">
                  <a:latin typeface="Helvetica" pitchFamily="2" charset="0"/>
                </a:rPr>
                <a:t>Filters and Tags</a:t>
              </a:r>
            </a:p>
          </p:txBody>
        </p:sp>
      </p:grpSp>
      <p:grpSp>
        <p:nvGrpSpPr>
          <p:cNvPr id="12" name="Group 11">
            <a:extLst>
              <a:ext uri="{FF2B5EF4-FFF2-40B4-BE49-F238E27FC236}">
                <a16:creationId xmlns:a16="http://schemas.microsoft.com/office/drawing/2014/main" id="{FFEDF48A-D415-C2DE-E4E0-6A899A1FBB8C}"/>
              </a:ext>
            </a:extLst>
          </p:cNvPr>
          <p:cNvGrpSpPr/>
          <p:nvPr/>
        </p:nvGrpSpPr>
        <p:grpSpPr>
          <a:xfrm>
            <a:off x="6102165" y="2483054"/>
            <a:ext cx="2466249" cy="2120041"/>
            <a:chOff x="6389195" y="2238879"/>
            <a:chExt cx="2466249" cy="2120041"/>
          </a:xfrm>
        </p:grpSpPr>
        <p:sp>
          <p:nvSpPr>
            <p:cNvPr id="13" name="Rectangle: Rounded Corners 12">
              <a:extLst>
                <a:ext uri="{FF2B5EF4-FFF2-40B4-BE49-F238E27FC236}">
                  <a16:creationId xmlns:a16="http://schemas.microsoft.com/office/drawing/2014/main" id="{0981722D-BBA9-C0BB-88FA-C32273BE8F28}"/>
                </a:ext>
              </a:extLst>
            </p:cNvPr>
            <p:cNvSpPr/>
            <p:nvPr/>
          </p:nvSpPr>
          <p:spPr>
            <a:xfrm>
              <a:off x="6389195"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14" name="TextBox 13">
              <a:extLst>
                <a:ext uri="{FF2B5EF4-FFF2-40B4-BE49-F238E27FC236}">
                  <a16:creationId xmlns:a16="http://schemas.microsoft.com/office/drawing/2014/main" id="{719C4070-570A-117F-6C54-0A0BA6D2D51E}"/>
                </a:ext>
              </a:extLst>
            </p:cNvPr>
            <p:cNvSpPr txBox="1"/>
            <p:nvPr/>
          </p:nvSpPr>
          <p:spPr>
            <a:xfrm>
              <a:off x="6558519" y="2346861"/>
              <a:ext cx="2127600"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Helvetica" pitchFamily="2" charset="0"/>
                </a:rPr>
                <a:t>Customer Hub</a:t>
              </a:r>
            </a:p>
          </p:txBody>
        </p:sp>
        <p:sp>
          <p:nvSpPr>
            <p:cNvPr id="15" name="Text Placeholder 13">
              <a:extLst>
                <a:ext uri="{FF2B5EF4-FFF2-40B4-BE49-F238E27FC236}">
                  <a16:creationId xmlns:a16="http://schemas.microsoft.com/office/drawing/2014/main" id="{C5812BCA-7B82-84CB-EDF3-0BDDEA1BEEB9}"/>
                </a:ext>
              </a:extLst>
            </p:cNvPr>
            <p:cNvSpPr txBox="1">
              <a:spLocks/>
            </p:cNvSpPr>
            <p:nvPr/>
          </p:nvSpPr>
          <p:spPr>
            <a:xfrm>
              <a:off x="6430719" y="3020435"/>
              <a:ext cx="2383200" cy="81713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Improved visibility for consumers</a:t>
              </a:r>
            </a:p>
            <a:p>
              <a:pPr marL="252000" indent="-252000">
                <a:buFont typeface="Arial" panose="020B0604020202020204" pitchFamily="34" charset="0"/>
                <a:buChar char="•"/>
              </a:pPr>
              <a:r>
                <a:rPr lang="en-GB" sz="1200">
                  <a:latin typeface="Helvetica" pitchFamily="2" charset="0"/>
                </a:rPr>
                <a:t>Easy access to cases</a:t>
              </a:r>
            </a:p>
          </p:txBody>
        </p:sp>
      </p:grpSp>
      <p:grpSp>
        <p:nvGrpSpPr>
          <p:cNvPr id="16" name="Group 15">
            <a:extLst>
              <a:ext uri="{FF2B5EF4-FFF2-40B4-BE49-F238E27FC236}">
                <a16:creationId xmlns:a16="http://schemas.microsoft.com/office/drawing/2014/main" id="{4D0F0C69-7E06-789A-AF3D-934D4A8CBD62}"/>
              </a:ext>
            </a:extLst>
          </p:cNvPr>
          <p:cNvGrpSpPr/>
          <p:nvPr/>
        </p:nvGrpSpPr>
        <p:grpSpPr>
          <a:xfrm>
            <a:off x="8813919" y="2483054"/>
            <a:ext cx="2466249" cy="2120041"/>
            <a:chOff x="9112548" y="2238879"/>
            <a:chExt cx="2466249" cy="2120041"/>
          </a:xfrm>
        </p:grpSpPr>
        <p:sp>
          <p:nvSpPr>
            <p:cNvPr id="17" name="Rectangle: Rounded Corners 16">
              <a:extLst>
                <a:ext uri="{FF2B5EF4-FFF2-40B4-BE49-F238E27FC236}">
                  <a16:creationId xmlns:a16="http://schemas.microsoft.com/office/drawing/2014/main" id="{B7B67E49-159B-B718-ED29-A02C1FDC87EC}"/>
                </a:ext>
              </a:extLst>
            </p:cNvPr>
            <p:cNvSpPr/>
            <p:nvPr/>
          </p:nvSpPr>
          <p:spPr>
            <a:xfrm>
              <a:off x="9112548"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18" name="TextBox 17">
              <a:extLst>
                <a:ext uri="{FF2B5EF4-FFF2-40B4-BE49-F238E27FC236}">
                  <a16:creationId xmlns:a16="http://schemas.microsoft.com/office/drawing/2014/main" id="{A6B7439C-53CC-EFED-6E0E-8CA19EEAB435}"/>
                </a:ext>
              </a:extLst>
            </p:cNvPr>
            <p:cNvSpPr txBox="1"/>
            <p:nvPr/>
          </p:nvSpPr>
          <p:spPr>
            <a:xfrm>
              <a:off x="9281872" y="2346861"/>
              <a:ext cx="2127600"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Helvetica" pitchFamily="2" charset="0"/>
                </a:rPr>
                <a:t>Manager Reporting</a:t>
              </a:r>
            </a:p>
          </p:txBody>
        </p:sp>
        <p:sp>
          <p:nvSpPr>
            <p:cNvPr id="19" name="Text Placeholder 15">
              <a:extLst>
                <a:ext uri="{FF2B5EF4-FFF2-40B4-BE49-F238E27FC236}">
                  <a16:creationId xmlns:a16="http://schemas.microsoft.com/office/drawing/2014/main" id="{A9A04416-D2BC-D4D3-53B8-034C282E1980}"/>
                </a:ext>
              </a:extLst>
            </p:cNvPr>
            <p:cNvSpPr txBox="1">
              <a:spLocks/>
            </p:cNvSpPr>
            <p:nvPr/>
          </p:nvSpPr>
          <p:spPr>
            <a:xfrm>
              <a:off x="9154072" y="3020435"/>
              <a:ext cx="2383200" cy="81713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Standard and custom reports</a:t>
              </a:r>
            </a:p>
            <a:p>
              <a:pPr marL="252000" indent="-252000">
                <a:buFont typeface="Arial" panose="020B0604020202020204" pitchFamily="34" charset="0"/>
                <a:buChar char="•"/>
              </a:pPr>
              <a:r>
                <a:rPr lang="en-GB" sz="1200">
                  <a:latin typeface="Helvetica" pitchFamily="2" charset="0"/>
                </a:rPr>
                <a:t>Automated reporting</a:t>
              </a:r>
            </a:p>
            <a:p>
              <a:pPr marL="252000" indent="-252000">
                <a:buFont typeface="Arial" panose="020B0604020202020204" pitchFamily="34" charset="0"/>
                <a:buChar char="•"/>
              </a:pPr>
              <a:r>
                <a:rPr lang="en-GB" sz="1200">
                  <a:latin typeface="Helvetica" pitchFamily="2" charset="0"/>
                </a:rPr>
                <a:t>Report sharing</a:t>
              </a:r>
            </a:p>
          </p:txBody>
        </p:sp>
      </p:grpSp>
    </p:spTree>
    <p:extLst>
      <p:ext uri="{BB962C8B-B14F-4D97-AF65-F5344CB8AC3E}">
        <p14:creationId xmlns:p14="http://schemas.microsoft.com/office/powerpoint/2010/main" val="3241428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34050-E12F-2D9A-BED6-429AC0725732}"/>
              </a:ext>
            </a:extLst>
          </p:cNvPr>
          <p:cNvSpPr>
            <a:spLocks noGrp="1"/>
          </p:cNvSpPr>
          <p:nvPr>
            <p:ph type="title"/>
          </p:nvPr>
        </p:nvSpPr>
        <p:spPr/>
        <p:txBody>
          <a:bodyPr/>
          <a:lstStyle/>
          <a:p>
            <a:r>
              <a:rPr lang="en-GB"/>
              <a:t>Customer Hub</a:t>
            </a:r>
          </a:p>
        </p:txBody>
      </p:sp>
      <p:sp>
        <p:nvSpPr>
          <p:cNvPr id="6" name="Rounded Rectangle 9">
            <a:extLst>
              <a:ext uri="{FF2B5EF4-FFF2-40B4-BE49-F238E27FC236}">
                <a16:creationId xmlns:a16="http://schemas.microsoft.com/office/drawing/2014/main" id="{5CA0E222-C344-92FD-9602-1A3AC4E4CEF3}"/>
              </a:ext>
            </a:extLst>
          </p:cNvPr>
          <p:cNvSpPr/>
          <p:nvPr/>
        </p:nvSpPr>
        <p:spPr>
          <a:xfrm>
            <a:off x="8208441" y="1605279"/>
            <a:ext cx="3243754" cy="3647442"/>
          </a:xfrm>
          <a:prstGeom prst="roundRect">
            <a:avLst>
              <a:gd name="adj" fmla="val 540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lvl="0">
              <a:spcAft>
                <a:spcPts val="600"/>
              </a:spcAft>
              <a:defRPr/>
            </a:pPr>
            <a:r>
              <a:rPr lang="en-GB" sz="1400" err="1">
                <a:solidFill>
                  <a:schemeClr val="tx1"/>
                </a:solidFill>
                <a:latin typeface="Helvetica" pitchFamily="2" charset="0"/>
                <a:cs typeface="Calibri Light"/>
              </a:rPr>
              <a:t>Puzzel</a:t>
            </a:r>
            <a:r>
              <a:rPr lang="en-GB" sz="1400">
                <a:solidFill>
                  <a:schemeClr val="tx1"/>
                </a:solidFill>
                <a:latin typeface="Helvetica" pitchFamily="2" charset="0"/>
                <a:cs typeface="Calibri Light"/>
              </a:rPr>
              <a:t> Customer Hub saves your customers from getting lost in long email threads and feeling the frustration of not knowing the status of their case​</a:t>
            </a:r>
          </a:p>
          <a:p>
            <a:pPr marL="285750" lvl="0" indent="-285750">
              <a:spcAft>
                <a:spcPts val="600"/>
              </a:spcAft>
              <a:buFont typeface="Arial" panose="020B0604020202020204" pitchFamily="34" charset="0"/>
              <a:buChar char="•"/>
              <a:defRPr/>
            </a:pPr>
            <a:r>
              <a:rPr lang="en-GB" sz="1400">
                <a:solidFill>
                  <a:schemeClr val="tx1"/>
                </a:solidFill>
                <a:latin typeface="Helvetica" pitchFamily="2" charset="0"/>
                <a:cs typeface="Calibri Light"/>
              </a:rPr>
              <a:t>Offers a central place where customers can create a case by sending a message and track the status of their inquiry until it's resolved. ​</a:t>
            </a:r>
          </a:p>
          <a:p>
            <a:pPr marL="285750" lvl="0" indent="-285750">
              <a:spcAft>
                <a:spcPts val="600"/>
              </a:spcAft>
              <a:buFont typeface="Arial" panose="020B0604020202020204" pitchFamily="34" charset="0"/>
              <a:buChar char="•"/>
              <a:defRPr/>
            </a:pPr>
            <a:r>
              <a:rPr lang="en-GB" sz="1400">
                <a:solidFill>
                  <a:schemeClr val="tx1"/>
                </a:solidFill>
                <a:latin typeface="Helvetica" pitchFamily="2" charset="0"/>
                <a:cs typeface="Calibri Light"/>
              </a:rPr>
              <a:t>​Allows quick and easy access, without the need to register and log in​</a:t>
            </a:r>
          </a:p>
          <a:p>
            <a:pPr marL="285750" lvl="0" indent="-285750">
              <a:spcAft>
                <a:spcPts val="600"/>
              </a:spcAft>
              <a:buFont typeface="Arial" panose="020B0604020202020204" pitchFamily="34" charset="0"/>
              <a:buChar char="•"/>
              <a:defRPr/>
            </a:pPr>
            <a:r>
              <a:rPr lang="en-GB" sz="1400">
                <a:solidFill>
                  <a:schemeClr val="tx1"/>
                </a:solidFill>
                <a:latin typeface="Helvetica" pitchFamily="2" charset="0"/>
                <a:cs typeface="Calibri Light"/>
              </a:rPr>
              <a:t>Enables customers to create and review tickets in one place​</a:t>
            </a:r>
          </a:p>
        </p:txBody>
      </p:sp>
      <p:pic>
        <p:nvPicPr>
          <p:cNvPr id="3" name="Picture 2" descr="A screenshot of a computer&#10;&#10;Description automatically generated">
            <a:extLst>
              <a:ext uri="{FF2B5EF4-FFF2-40B4-BE49-F238E27FC236}">
                <a16:creationId xmlns:a16="http://schemas.microsoft.com/office/drawing/2014/main" id="{074BB73A-4050-1F94-A00F-75CDFA7FC7EF}"/>
              </a:ext>
            </a:extLst>
          </p:cNvPr>
          <p:cNvPicPr>
            <a:picLocks noChangeAspect="1"/>
          </p:cNvPicPr>
          <p:nvPr/>
        </p:nvPicPr>
        <p:blipFill>
          <a:blip r:embed="rId3"/>
          <a:srcRect l="18428" t="12763" r="18597" b="18769"/>
          <a:stretch/>
        </p:blipFill>
        <p:spPr>
          <a:xfrm>
            <a:off x="320817" y="885567"/>
            <a:ext cx="7675971" cy="4695577"/>
          </a:xfrm>
          <a:prstGeom prst="roundRect">
            <a:avLst>
              <a:gd name="adj" fmla="val 3548"/>
            </a:avLst>
          </a:prstGeom>
        </p:spPr>
      </p:pic>
    </p:spTree>
    <p:extLst>
      <p:ext uri="{BB962C8B-B14F-4D97-AF65-F5344CB8AC3E}">
        <p14:creationId xmlns:p14="http://schemas.microsoft.com/office/powerpoint/2010/main" val="5762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remium AI Image | call center customer service concept">
            <a:extLst>
              <a:ext uri="{FF2B5EF4-FFF2-40B4-BE49-F238E27FC236}">
                <a16:creationId xmlns:a16="http://schemas.microsoft.com/office/drawing/2014/main" id="{A7C84C7C-C1C0-984F-C9D3-3E87F6D5F190}"/>
              </a:ext>
            </a:extLst>
          </p:cNvPr>
          <p:cNvPicPr>
            <a:picLocks noChangeAspect="1"/>
          </p:cNvPicPr>
          <p:nvPr/>
        </p:nvPicPr>
        <p:blipFill>
          <a:blip r:embed="rId3">
            <a:alphaModFix amt="40000"/>
          </a:blip>
          <a:srcRect l="444"/>
          <a:stretch/>
        </p:blipFill>
        <p:spPr>
          <a:xfrm>
            <a:off x="20" y="10"/>
            <a:ext cx="12191981" cy="6857990"/>
          </a:xfrm>
          <a:prstGeom prst="rect">
            <a:avLst/>
          </a:prstGeom>
        </p:spPr>
      </p:pic>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a:xfrm>
            <a:off x="2768600" y="6875"/>
            <a:ext cx="8966200" cy="749300"/>
          </a:xfrm>
        </p:spPr>
        <p:txBody>
          <a:bodyPr vert="horz" lIns="91440" tIns="45720" rIns="91440" bIns="45720" rtlCol="0" anchor="ctr">
            <a:normAutofit/>
          </a:bodyPr>
          <a:lstStyle/>
          <a:p>
            <a:r>
              <a:rPr lang="en-US">
                <a:latin typeface="HelveticaNowText Medium"/>
              </a:rPr>
              <a:t>CCaaS Positioning Statement</a:t>
            </a:r>
          </a:p>
        </p:txBody>
      </p:sp>
      <p:sp>
        <p:nvSpPr>
          <p:cNvPr id="9" name="Rectangle: Rounded Corners 8">
            <a:extLst>
              <a:ext uri="{FF2B5EF4-FFF2-40B4-BE49-F238E27FC236}">
                <a16:creationId xmlns:a16="http://schemas.microsoft.com/office/drawing/2014/main" id="{411B02CB-70B7-107E-8633-752D3E13C983}"/>
              </a:ext>
            </a:extLst>
          </p:cNvPr>
          <p:cNvSpPr/>
          <p:nvPr/>
        </p:nvSpPr>
        <p:spPr>
          <a:xfrm>
            <a:off x="673100" y="1028700"/>
            <a:ext cx="5334000" cy="5041900"/>
          </a:xfrm>
          <a:prstGeom prst="roundRect">
            <a:avLst>
              <a:gd name="adj" fmla="val 4932"/>
            </a:avLst>
          </a:prstGeom>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spcAft>
                <a:spcPts val="1200"/>
              </a:spcAft>
            </a:pPr>
            <a:r>
              <a:rPr lang="en-US" sz="1600" err="1">
                <a:latin typeface="Helvetica"/>
                <a:cs typeface="Helvetica"/>
              </a:rPr>
              <a:t>CCaaS</a:t>
            </a:r>
            <a:r>
              <a:rPr lang="en-US" sz="1600">
                <a:latin typeface="Helvetica"/>
                <a:cs typeface="Helvetica"/>
              </a:rPr>
              <a:t> portfolio of services enables </a:t>
            </a:r>
            <a:r>
              <a:rPr lang="en-US" sz="1600" err="1">
                <a:latin typeface="Helvetica"/>
                <a:cs typeface="Helvetica"/>
              </a:rPr>
              <a:t>organisations</a:t>
            </a:r>
            <a:r>
              <a:rPr lang="en-US" sz="1600">
                <a:latin typeface="Helvetica"/>
                <a:cs typeface="Helvetica"/>
              </a:rPr>
              <a:t> to achieve superior Customer Satisfaction (CSTATS) scores across several channels. </a:t>
            </a:r>
          </a:p>
          <a:p>
            <a:pPr>
              <a:spcAft>
                <a:spcPts val="1200"/>
              </a:spcAft>
            </a:pPr>
            <a:r>
              <a:rPr lang="en-US" sz="1600">
                <a:latin typeface="Helvetica"/>
                <a:cs typeface="Helvetica"/>
              </a:rPr>
              <a:t>Our feature-rich and robust Cloud Contact Centre portfolio offers a range of customer interaction points, Voice, Email, Webchat, Social media, AI driven Bots, Agent Assist, </a:t>
            </a:r>
            <a:r>
              <a:rPr lang="en-GB" sz="1600">
                <a:latin typeface="Helvetica"/>
                <a:cs typeface="Helvetica"/>
              </a:rPr>
              <a:t>Summarisation</a:t>
            </a:r>
            <a:r>
              <a:rPr lang="en-US" sz="1600">
                <a:latin typeface="Helvetica"/>
                <a:cs typeface="Helvetica"/>
              </a:rPr>
              <a:t>, Knowledge Portals , IVA, WEM, PCI compliance, Interaction recording.</a:t>
            </a:r>
          </a:p>
          <a:p>
            <a:pPr>
              <a:spcAft>
                <a:spcPts val="1200"/>
              </a:spcAft>
            </a:pPr>
            <a:r>
              <a:rPr lang="en-US" sz="1600">
                <a:latin typeface="Helvetica"/>
                <a:cs typeface="Helvetica"/>
              </a:rPr>
              <a:t>To complement and assist in the sales cycle, we help our partners and their customers all the way, from initial consultancy designed to identify true business needs and benefits, assisting in the sales cycle providing expertise and guidance, through to ensuring successful implementation, training to ongoing management.</a:t>
            </a:r>
          </a:p>
        </p:txBody>
      </p:sp>
    </p:spTree>
    <p:extLst>
      <p:ext uri="{BB962C8B-B14F-4D97-AF65-F5344CB8AC3E}">
        <p14:creationId xmlns:p14="http://schemas.microsoft.com/office/powerpoint/2010/main" val="1523187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34050-E12F-2D9A-BED6-429AC0725732}"/>
              </a:ext>
            </a:extLst>
          </p:cNvPr>
          <p:cNvSpPr>
            <a:spLocks noGrp="1"/>
          </p:cNvSpPr>
          <p:nvPr>
            <p:ph type="title"/>
          </p:nvPr>
        </p:nvSpPr>
        <p:spPr/>
        <p:txBody>
          <a:bodyPr/>
          <a:lstStyle/>
          <a:p>
            <a:r>
              <a:rPr lang="en-GB"/>
              <a:t>Workforce Management</a:t>
            </a:r>
          </a:p>
        </p:txBody>
      </p:sp>
      <p:sp>
        <p:nvSpPr>
          <p:cNvPr id="3" name="Content Placeholder 6">
            <a:extLst>
              <a:ext uri="{FF2B5EF4-FFF2-40B4-BE49-F238E27FC236}">
                <a16:creationId xmlns:a16="http://schemas.microsoft.com/office/drawing/2014/main" id="{47A2FF66-D7C4-A858-E784-3821781AC898}"/>
              </a:ext>
            </a:extLst>
          </p:cNvPr>
          <p:cNvSpPr txBox="1">
            <a:spLocks/>
          </p:cNvSpPr>
          <p:nvPr/>
        </p:nvSpPr>
        <p:spPr>
          <a:xfrm>
            <a:off x="678657" y="1323262"/>
            <a:ext cx="10601511" cy="1286808"/>
          </a:xfrm>
          <a:prstGeom prst="rect">
            <a:avLst/>
          </a:prstGeom>
        </p:spPr>
        <p:txBody>
          <a:bodyPr>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200"/>
              </a:spcAft>
              <a:buFont typeface="Arial"/>
              <a:buNone/>
            </a:pPr>
            <a:r>
              <a:rPr lang="en-GB" sz="1400">
                <a:latin typeface="Helvetica" pitchFamily="2" charset="0"/>
              </a:rPr>
              <a:t>Stop agonising over complex spreadsheets and start building a more efficient and engaged workforce with our powerful workforce management solution. </a:t>
            </a:r>
          </a:p>
          <a:p>
            <a:pPr marL="0" indent="0">
              <a:spcBef>
                <a:spcPts val="0"/>
              </a:spcBef>
              <a:spcAft>
                <a:spcPts val="1200"/>
              </a:spcAft>
              <a:buFont typeface="Arial"/>
              <a:buNone/>
            </a:pPr>
            <a:r>
              <a:rPr lang="en-GB" sz="1400" err="1">
                <a:latin typeface="Helvetica" pitchFamily="2" charset="0"/>
              </a:rPr>
              <a:t>Puzzel</a:t>
            </a:r>
            <a:r>
              <a:rPr lang="en-GB" sz="1400">
                <a:latin typeface="Helvetica" pitchFamily="2" charset="0"/>
              </a:rPr>
              <a:t> WFM enables resource planners to accurately forecast demand and generate instant schedules optimised to deliver the highest service levels for your customers, the best experience for your agents, and the lowest operational cost for your business.</a:t>
            </a:r>
          </a:p>
          <a:p>
            <a:pPr marL="0" indent="0">
              <a:spcBef>
                <a:spcPts val="0"/>
              </a:spcBef>
              <a:spcAft>
                <a:spcPts val="1200"/>
              </a:spcAft>
              <a:buFont typeface="Arial"/>
              <a:buNone/>
            </a:pPr>
            <a:endParaRPr lang="en-GB" sz="1400">
              <a:latin typeface="Helvetica" pitchFamily="2" charset="0"/>
            </a:endParaRPr>
          </a:p>
        </p:txBody>
      </p:sp>
      <p:grpSp>
        <p:nvGrpSpPr>
          <p:cNvPr id="19" name="Group 18">
            <a:extLst>
              <a:ext uri="{FF2B5EF4-FFF2-40B4-BE49-F238E27FC236}">
                <a16:creationId xmlns:a16="http://schemas.microsoft.com/office/drawing/2014/main" id="{3B04F68A-3D77-7CAD-3C0F-8097DDA456E8}"/>
              </a:ext>
            </a:extLst>
          </p:cNvPr>
          <p:cNvGrpSpPr/>
          <p:nvPr/>
        </p:nvGrpSpPr>
        <p:grpSpPr>
          <a:xfrm>
            <a:off x="678657" y="3343779"/>
            <a:ext cx="2466249" cy="2120041"/>
            <a:chOff x="678657" y="2238879"/>
            <a:chExt cx="2466249" cy="2120041"/>
          </a:xfrm>
        </p:grpSpPr>
        <p:sp>
          <p:nvSpPr>
            <p:cNvPr id="46" name="Rectangle: Rounded Corners 45">
              <a:extLst>
                <a:ext uri="{FF2B5EF4-FFF2-40B4-BE49-F238E27FC236}">
                  <a16:creationId xmlns:a16="http://schemas.microsoft.com/office/drawing/2014/main" id="{847849F2-A00A-8459-1BD0-BC37EB8D05CD}"/>
                </a:ext>
              </a:extLst>
            </p:cNvPr>
            <p:cNvSpPr/>
            <p:nvPr/>
          </p:nvSpPr>
          <p:spPr>
            <a:xfrm>
              <a:off x="678657"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5" name="TextBox 4">
              <a:extLst>
                <a:ext uri="{FF2B5EF4-FFF2-40B4-BE49-F238E27FC236}">
                  <a16:creationId xmlns:a16="http://schemas.microsoft.com/office/drawing/2014/main" id="{7D327701-DE01-F1EA-69DA-83CD5EFB074C}"/>
                </a:ext>
              </a:extLst>
            </p:cNvPr>
            <p:cNvSpPr txBox="1"/>
            <p:nvPr/>
          </p:nvSpPr>
          <p:spPr>
            <a:xfrm>
              <a:off x="848066" y="2346861"/>
              <a:ext cx="2127431"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Helvetica" pitchFamily="2" charset="0"/>
                </a:rPr>
                <a:t>Accurate Forecasting</a:t>
              </a:r>
              <a:endParaRPr kumimoji="0" lang="en-GB" sz="1200" b="1" i="0" u="none" strike="noStrike" kern="1200" cap="none" spc="0" normalizeH="0" baseline="0" noProof="0">
                <a:ln>
                  <a:noFill/>
                </a:ln>
                <a:solidFill>
                  <a:schemeClr val="tx1"/>
                </a:solidFill>
                <a:effectLst/>
                <a:uLnTx/>
                <a:uFillTx/>
                <a:latin typeface="Helvetica" pitchFamily="2" charset="0"/>
              </a:endParaRPr>
            </a:p>
          </p:txBody>
        </p:sp>
        <p:sp>
          <p:nvSpPr>
            <p:cNvPr id="10" name="Text Placeholder 9">
              <a:extLst>
                <a:ext uri="{FF2B5EF4-FFF2-40B4-BE49-F238E27FC236}">
                  <a16:creationId xmlns:a16="http://schemas.microsoft.com/office/drawing/2014/main" id="{1FA0BAFC-0DE2-5768-9814-8BF874ED4425}"/>
                </a:ext>
              </a:extLst>
            </p:cNvPr>
            <p:cNvSpPr txBox="1">
              <a:spLocks/>
            </p:cNvSpPr>
            <p:nvPr/>
          </p:nvSpPr>
          <p:spPr>
            <a:xfrm>
              <a:off x="720552" y="3020435"/>
              <a:ext cx="2382459" cy="926732"/>
            </a:xfrm>
            <a:prstGeom prst="rect">
              <a:avLst/>
            </a:prstGeom>
          </p:spPr>
          <p:txBody>
            <a:bodyPr>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Multi-skill forecasting</a:t>
              </a:r>
            </a:p>
            <a:p>
              <a:pPr marL="252000" indent="-252000">
                <a:buFont typeface="Arial" panose="020B0604020202020204" pitchFamily="34" charset="0"/>
                <a:buChar char="•"/>
              </a:pPr>
              <a:r>
                <a:rPr lang="en-GB" sz="1200">
                  <a:latin typeface="Helvetica" pitchFamily="2" charset="0"/>
                </a:rPr>
                <a:t>Direct Contact Centre data</a:t>
              </a:r>
            </a:p>
            <a:p>
              <a:pPr marL="252000" indent="-252000">
                <a:buFont typeface="Arial" panose="020B0604020202020204" pitchFamily="34" charset="0"/>
                <a:buChar char="•"/>
              </a:pPr>
              <a:r>
                <a:rPr lang="en-GB" sz="1200">
                  <a:latin typeface="Helvetica" pitchFamily="2" charset="0"/>
                </a:rPr>
                <a:t>Automatic and manual smoothing</a:t>
              </a:r>
            </a:p>
          </p:txBody>
        </p:sp>
      </p:grpSp>
      <p:grpSp>
        <p:nvGrpSpPr>
          <p:cNvPr id="18" name="Group 17">
            <a:extLst>
              <a:ext uri="{FF2B5EF4-FFF2-40B4-BE49-F238E27FC236}">
                <a16:creationId xmlns:a16="http://schemas.microsoft.com/office/drawing/2014/main" id="{1629ED97-8B55-4EF6-164B-2F7FE5D0B68C}"/>
              </a:ext>
            </a:extLst>
          </p:cNvPr>
          <p:cNvGrpSpPr/>
          <p:nvPr/>
        </p:nvGrpSpPr>
        <p:grpSpPr>
          <a:xfrm>
            <a:off x="3390411" y="3343779"/>
            <a:ext cx="2466249" cy="2120041"/>
            <a:chOff x="3595926" y="2238879"/>
            <a:chExt cx="2466249" cy="2120041"/>
          </a:xfrm>
        </p:grpSpPr>
        <p:sp>
          <p:nvSpPr>
            <p:cNvPr id="2" name="Rectangle: Rounded Corners 1">
              <a:extLst>
                <a:ext uri="{FF2B5EF4-FFF2-40B4-BE49-F238E27FC236}">
                  <a16:creationId xmlns:a16="http://schemas.microsoft.com/office/drawing/2014/main" id="{17B1D3B3-ECCF-0AD6-6628-E2496051CC19}"/>
                </a:ext>
              </a:extLst>
            </p:cNvPr>
            <p:cNvSpPr/>
            <p:nvPr/>
          </p:nvSpPr>
          <p:spPr>
            <a:xfrm>
              <a:off x="3595926"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6" name="TextBox 5">
              <a:extLst>
                <a:ext uri="{FF2B5EF4-FFF2-40B4-BE49-F238E27FC236}">
                  <a16:creationId xmlns:a16="http://schemas.microsoft.com/office/drawing/2014/main" id="{3E13A7CD-1723-8A6D-1EB1-9610D306CF5C}"/>
                </a:ext>
              </a:extLst>
            </p:cNvPr>
            <p:cNvSpPr txBox="1"/>
            <p:nvPr/>
          </p:nvSpPr>
          <p:spPr>
            <a:xfrm>
              <a:off x="3765250" y="2346861"/>
              <a:ext cx="2127600"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Helvetica" pitchFamily="2" charset="0"/>
                </a:rPr>
                <a:t>Optimised Scheduling</a:t>
              </a:r>
            </a:p>
          </p:txBody>
        </p:sp>
        <p:sp>
          <p:nvSpPr>
            <p:cNvPr id="11" name="Text Placeholder 11">
              <a:extLst>
                <a:ext uri="{FF2B5EF4-FFF2-40B4-BE49-F238E27FC236}">
                  <a16:creationId xmlns:a16="http://schemas.microsoft.com/office/drawing/2014/main" id="{B8FED5A8-1897-A713-05EE-00EBD1BC0405}"/>
                </a:ext>
              </a:extLst>
            </p:cNvPr>
            <p:cNvSpPr txBox="1">
              <a:spLocks/>
            </p:cNvSpPr>
            <p:nvPr/>
          </p:nvSpPr>
          <p:spPr>
            <a:xfrm>
              <a:off x="3637450" y="3020435"/>
              <a:ext cx="2383200" cy="926732"/>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Instant optimised schedules</a:t>
              </a:r>
            </a:p>
            <a:p>
              <a:pPr marL="252000" indent="-252000">
                <a:buFont typeface="Arial" panose="020B0604020202020204" pitchFamily="34" charset="0"/>
                <a:buChar char="•"/>
              </a:pPr>
              <a:r>
                <a:rPr lang="en-GB" sz="1200">
                  <a:latin typeface="Helvetica" pitchFamily="2" charset="0"/>
                </a:rPr>
                <a:t>Intraday management</a:t>
              </a:r>
            </a:p>
            <a:p>
              <a:pPr marL="252000" indent="-252000">
                <a:buFont typeface="Arial" panose="020B0604020202020204" pitchFamily="34" charset="0"/>
                <a:buChar char="•"/>
              </a:pPr>
              <a:r>
                <a:rPr lang="en-GB" sz="1200">
                  <a:latin typeface="Helvetica" pitchFamily="2" charset="0"/>
                </a:rPr>
                <a:t>Reporting</a:t>
              </a:r>
            </a:p>
          </p:txBody>
        </p:sp>
      </p:grpSp>
      <p:grpSp>
        <p:nvGrpSpPr>
          <p:cNvPr id="17" name="Group 16">
            <a:extLst>
              <a:ext uri="{FF2B5EF4-FFF2-40B4-BE49-F238E27FC236}">
                <a16:creationId xmlns:a16="http://schemas.microsoft.com/office/drawing/2014/main" id="{7CBDA0B3-B675-9C7E-4271-E9F928269971}"/>
              </a:ext>
            </a:extLst>
          </p:cNvPr>
          <p:cNvGrpSpPr/>
          <p:nvPr/>
        </p:nvGrpSpPr>
        <p:grpSpPr>
          <a:xfrm>
            <a:off x="6102165" y="3343779"/>
            <a:ext cx="2466249" cy="2120041"/>
            <a:chOff x="6389195" y="2238879"/>
            <a:chExt cx="2466249" cy="2120041"/>
          </a:xfrm>
        </p:grpSpPr>
        <p:sp>
          <p:nvSpPr>
            <p:cNvPr id="8" name="Rectangle: Rounded Corners 7">
              <a:extLst>
                <a:ext uri="{FF2B5EF4-FFF2-40B4-BE49-F238E27FC236}">
                  <a16:creationId xmlns:a16="http://schemas.microsoft.com/office/drawing/2014/main" id="{6D58AC6B-F3F2-B5D1-A611-6FE9E2BD10F1}"/>
                </a:ext>
              </a:extLst>
            </p:cNvPr>
            <p:cNvSpPr/>
            <p:nvPr/>
          </p:nvSpPr>
          <p:spPr>
            <a:xfrm>
              <a:off x="6389195"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7" name="TextBox 6">
              <a:extLst>
                <a:ext uri="{FF2B5EF4-FFF2-40B4-BE49-F238E27FC236}">
                  <a16:creationId xmlns:a16="http://schemas.microsoft.com/office/drawing/2014/main" id="{485267FF-6EFE-2707-3ADF-2BF165B9E57A}"/>
                </a:ext>
              </a:extLst>
            </p:cNvPr>
            <p:cNvSpPr txBox="1"/>
            <p:nvPr/>
          </p:nvSpPr>
          <p:spPr>
            <a:xfrm>
              <a:off x="6558519" y="2346861"/>
              <a:ext cx="2127600"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itchFamily="2" charset="0"/>
                </a:rPr>
                <a:t>Real-time Adherence</a:t>
              </a:r>
            </a:p>
          </p:txBody>
        </p:sp>
        <p:sp>
          <p:nvSpPr>
            <p:cNvPr id="12" name="Text Placeholder 13">
              <a:extLst>
                <a:ext uri="{FF2B5EF4-FFF2-40B4-BE49-F238E27FC236}">
                  <a16:creationId xmlns:a16="http://schemas.microsoft.com/office/drawing/2014/main" id="{069F93A1-F090-016B-86BD-1FD1715A0FA2}"/>
                </a:ext>
              </a:extLst>
            </p:cNvPr>
            <p:cNvSpPr txBox="1">
              <a:spLocks/>
            </p:cNvSpPr>
            <p:nvPr/>
          </p:nvSpPr>
          <p:spPr>
            <a:xfrm>
              <a:off x="6430719" y="3020435"/>
              <a:ext cx="2383200" cy="81713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Real-time insights</a:t>
              </a:r>
            </a:p>
            <a:p>
              <a:pPr marL="252000" indent="-252000">
                <a:buFont typeface="Arial" panose="020B0604020202020204" pitchFamily="34" charset="0"/>
                <a:buChar char="•"/>
              </a:pPr>
              <a:r>
                <a:rPr lang="en-GB" sz="1200">
                  <a:latin typeface="Helvetica" pitchFamily="2" charset="0"/>
                </a:rPr>
                <a:t>Improved decision making</a:t>
              </a:r>
            </a:p>
            <a:p>
              <a:pPr marL="252000" indent="-252000">
                <a:buFont typeface="Arial" panose="020B0604020202020204" pitchFamily="34" charset="0"/>
                <a:buChar char="•"/>
              </a:pPr>
              <a:r>
                <a:rPr lang="en-GB" sz="1200">
                  <a:latin typeface="Helvetica" pitchFamily="2" charset="0"/>
                </a:rPr>
                <a:t>Meet SLA targets</a:t>
              </a:r>
            </a:p>
          </p:txBody>
        </p:sp>
      </p:grpSp>
      <p:grpSp>
        <p:nvGrpSpPr>
          <p:cNvPr id="16" name="Group 15">
            <a:extLst>
              <a:ext uri="{FF2B5EF4-FFF2-40B4-BE49-F238E27FC236}">
                <a16:creationId xmlns:a16="http://schemas.microsoft.com/office/drawing/2014/main" id="{2BBEFF63-A86E-0F02-2A30-B89AE64FF620}"/>
              </a:ext>
            </a:extLst>
          </p:cNvPr>
          <p:cNvGrpSpPr/>
          <p:nvPr/>
        </p:nvGrpSpPr>
        <p:grpSpPr>
          <a:xfrm>
            <a:off x="8813919" y="3343779"/>
            <a:ext cx="2466249" cy="2120041"/>
            <a:chOff x="9112548" y="2238879"/>
            <a:chExt cx="2466249" cy="2120041"/>
          </a:xfrm>
        </p:grpSpPr>
        <p:sp>
          <p:nvSpPr>
            <p:cNvPr id="14" name="Rectangle: Rounded Corners 13">
              <a:extLst>
                <a:ext uri="{FF2B5EF4-FFF2-40B4-BE49-F238E27FC236}">
                  <a16:creationId xmlns:a16="http://schemas.microsoft.com/office/drawing/2014/main" id="{1EF6343D-1F0E-C524-ACE8-E6B16D7B9917}"/>
                </a:ext>
              </a:extLst>
            </p:cNvPr>
            <p:cNvSpPr/>
            <p:nvPr/>
          </p:nvSpPr>
          <p:spPr>
            <a:xfrm>
              <a:off x="9112548"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9" name="TextBox 8">
              <a:extLst>
                <a:ext uri="{FF2B5EF4-FFF2-40B4-BE49-F238E27FC236}">
                  <a16:creationId xmlns:a16="http://schemas.microsoft.com/office/drawing/2014/main" id="{6889D6E5-5A0C-5726-64CC-A81D49A5FD85}"/>
                </a:ext>
              </a:extLst>
            </p:cNvPr>
            <p:cNvSpPr txBox="1"/>
            <p:nvPr/>
          </p:nvSpPr>
          <p:spPr>
            <a:xfrm>
              <a:off x="9281872" y="2346861"/>
              <a:ext cx="2127600"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itchFamily="2" charset="0"/>
                </a:rPr>
                <a:t>Agent self-scheduling</a:t>
              </a:r>
            </a:p>
          </p:txBody>
        </p:sp>
        <p:sp>
          <p:nvSpPr>
            <p:cNvPr id="13" name="Text Placeholder 15">
              <a:extLst>
                <a:ext uri="{FF2B5EF4-FFF2-40B4-BE49-F238E27FC236}">
                  <a16:creationId xmlns:a16="http://schemas.microsoft.com/office/drawing/2014/main" id="{086D3718-02EC-14C4-442F-9B3D71B5674D}"/>
                </a:ext>
              </a:extLst>
            </p:cNvPr>
            <p:cNvSpPr txBox="1">
              <a:spLocks/>
            </p:cNvSpPr>
            <p:nvPr/>
          </p:nvSpPr>
          <p:spPr>
            <a:xfrm>
              <a:off x="9154072" y="3020435"/>
              <a:ext cx="2383200" cy="81713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Empower agents</a:t>
              </a:r>
            </a:p>
            <a:p>
              <a:pPr marL="252000" indent="-252000">
                <a:buFont typeface="Arial" panose="020B0604020202020204" pitchFamily="34" charset="0"/>
                <a:buChar char="•"/>
              </a:pPr>
              <a:r>
                <a:rPr lang="en-GB" sz="1200">
                  <a:latin typeface="Helvetica" pitchFamily="2" charset="0"/>
                </a:rPr>
                <a:t>Shift change requests</a:t>
              </a:r>
            </a:p>
            <a:p>
              <a:pPr marL="252000" indent="-252000">
                <a:buFont typeface="Arial" panose="020B0604020202020204" pitchFamily="34" charset="0"/>
                <a:buChar char="•"/>
              </a:pPr>
              <a:r>
                <a:rPr lang="en-GB" sz="1200">
                  <a:latin typeface="Helvetica" pitchFamily="2" charset="0"/>
                </a:rPr>
                <a:t>Reduce admin overheads</a:t>
              </a:r>
            </a:p>
          </p:txBody>
        </p:sp>
      </p:grpSp>
    </p:spTree>
    <p:extLst>
      <p:ext uri="{BB962C8B-B14F-4D97-AF65-F5344CB8AC3E}">
        <p14:creationId xmlns:p14="http://schemas.microsoft.com/office/powerpoint/2010/main" val="391098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34050-E12F-2D9A-BED6-429AC0725732}"/>
              </a:ext>
            </a:extLst>
          </p:cNvPr>
          <p:cNvSpPr>
            <a:spLocks noGrp="1"/>
          </p:cNvSpPr>
          <p:nvPr>
            <p:ph type="title"/>
          </p:nvPr>
        </p:nvSpPr>
        <p:spPr/>
        <p:txBody>
          <a:bodyPr/>
          <a:lstStyle/>
          <a:p>
            <a:r>
              <a:rPr lang="en-GB"/>
              <a:t>Sales Intelligence</a:t>
            </a:r>
          </a:p>
        </p:txBody>
      </p:sp>
      <p:sp>
        <p:nvSpPr>
          <p:cNvPr id="3" name="Content Placeholder 6">
            <a:extLst>
              <a:ext uri="{FF2B5EF4-FFF2-40B4-BE49-F238E27FC236}">
                <a16:creationId xmlns:a16="http://schemas.microsoft.com/office/drawing/2014/main" id="{7F694994-2B6E-D51E-2E3D-87F6FF6B4A79}"/>
              </a:ext>
            </a:extLst>
          </p:cNvPr>
          <p:cNvSpPr txBox="1">
            <a:spLocks/>
          </p:cNvSpPr>
          <p:nvPr/>
        </p:nvSpPr>
        <p:spPr>
          <a:xfrm>
            <a:off x="678657" y="1323262"/>
            <a:ext cx="10601511" cy="1286808"/>
          </a:xfrm>
          <a:prstGeom prst="rect">
            <a:avLst/>
          </a:prstGeom>
        </p:spPr>
        <p:txBody>
          <a:bodyPr>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200"/>
              </a:spcAft>
              <a:buFont typeface="Arial"/>
              <a:buNone/>
            </a:pPr>
            <a:r>
              <a:rPr lang="en-GB" sz="1400">
                <a:latin typeface="Helvetica" pitchFamily="2" charset="0"/>
              </a:rPr>
              <a:t>Research shows that 60% of customers state that when they talk to customer service and sales, they feel like they are talking to different companies1. The disconnect between service and sales teams can hinder the customer experience and impact sales. </a:t>
            </a:r>
          </a:p>
          <a:p>
            <a:pPr marL="0" indent="0">
              <a:spcBef>
                <a:spcPts val="0"/>
              </a:spcBef>
              <a:spcAft>
                <a:spcPts val="1200"/>
              </a:spcAft>
              <a:buFont typeface="Arial"/>
              <a:buNone/>
            </a:pPr>
            <a:r>
              <a:rPr lang="en-GB" sz="1400" err="1">
                <a:latin typeface="Helvetica" pitchFamily="2" charset="0"/>
              </a:rPr>
              <a:t>Puzzel</a:t>
            </a:r>
            <a:r>
              <a:rPr lang="en-GB" sz="1400">
                <a:latin typeface="Helvetica" pitchFamily="2" charset="0"/>
              </a:rPr>
              <a:t> Sales Intelligence streamlines the process of aligning messaging, product information, and other vital details, enabling you to provide a cohesive and uniform experience across all touch points.</a:t>
            </a:r>
          </a:p>
        </p:txBody>
      </p:sp>
      <p:grpSp>
        <p:nvGrpSpPr>
          <p:cNvPr id="8" name="Group 7">
            <a:extLst>
              <a:ext uri="{FF2B5EF4-FFF2-40B4-BE49-F238E27FC236}">
                <a16:creationId xmlns:a16="http://schemas.microsoft.com/office/drawing/2014/main" id="{0FD43451-6C0C-DD63-EFF7-2A2EC40907CC}"/>
              </a:ext>
            </a:extLst>
          </p:cNvPr>
          <p:cNvGrpSpPr/>
          <p:nvPr/>
        </p:nvGrpSpPr>
        <p:grpSpPr>
          <a:xfrm>
            <a:off x="678657" y="3343779"/>
            <a:ext cx="2466249" cy="2120041"/>
            <a:chOff x="678657" y="2238879"/>
            <a:chExt cx="2466249" cy="2120041"/>
          </a:xfrm>
        </p:grpSpPr>
        <p:sp>
          <p:nvSpPr>
            <p:cNvPr id="14" name="Rectangle: Rounded Corners 13">
              <a:extLst>
                <a:ext uri="{FF2B5EF4-FFF2-40B4-BE49-F238E27FC236}">
                  <a16:creationId xmlns:a16="http://schemas.microsoft.com/office/drawing/2014/main" id="{F04B39B0-D5C1-5855-479E-5FA63396364B}"/>
                </a:ext>
              </a:extLst>
            </p:cNvPr>
            <p:cNvSpPr/>
            <p:nvPr/>
          </p:nvSpPr>
          <p:spPr>
            <a:xfrm>
              <a:off x="678657"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15" name="TextBox 14">
              <a:extLst>
                <a:ext uri="{FF2B5EF4-FFF2-40B4-BE49-F238E27FC236}">
                  <a16:creationId xmlns:a16="http://schemas.microsoft.com/office/drawing/2014/main" id="{37179AFB-2F41-9173-7CE1-B19D5F4342C0}"/>
                </a:ext>
              </a:extLst>
            </p:cNvPr>
            <p:cNvSpPr txBox="1"/>
            <p:nvPr/>
          </p:nvSpPr>
          <p:spPr>
            <a:xfrm>
              <a:off x="848066" y="2346861"/>
              <a:ext cx="2127431"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Helvetica" pitchFamily="2" charset="0"/>
                </a:rPr>
                <a:t>Smart dialler</a:t>
              </a:r>
            </a:p>
          </p:txBody>
        </p:sp>
        <p:sp>
          <p:nvSpPr>
            <p:cNvPr id="16" name="Text Placeholder 9">
              <a:extLst>
                <a:ext uri="{FF2B5EF4-FFF2-40B4-BE49-F238E27FC236}">
                  <a16:creationId xmlns:a16="http://schemas.microsoft.com/office/drawing/2014/main" id="{9917730C-D545-B734-C446-3F6C8DEA7BFC}"/>
                </a:ext>
              </a:extLst>
            </p:cNvPr>
            <p:cNvSpPr txBox="1">
              <a:spLocks/>
            </p:cNvSpPr>
            <p:nvPr/>
          </p:nvSpPr>
          <p:spPr>
            <a:xfrm>
              <a:off x="720552" y="3020435"/>
              <a:ext cx="2382459" cy="926732"/>
            </a:xfrm>
            <a:prstGeom prst="rect">
              <a:avLst/>
            </a:prstGeom>
          </p:spPr>
          <p:txBody>
            <a:bodyPr>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Boost agent productivity</a:t>
              </a:r>
            </a:p>
            <a:p>
              <a:pPr marL="252000" indent="-252000">
                <a:buFont typeface="Arial" panose="020B0604020202020204" pitchFamily="34" charset="0"/>
                <a:buChar char="•"/>
              </a:pPr>
              <a:r>
                <a:rPr lang="en-GB" sz="1200">
                  <a:latin typeface="Helvetica" pitchFamily="2" charset="0"/>
                </a:rPr>
                <a:t>Intelligent prediction</a:t>
              </a:r>
            </a:p>
            <a:p>
              <a:pPr marL="252000" indent="-252000">
                <a:buFont typeface="Arial" panose="020B0604020202020204" pitchFamily="34" charset="0"/>
                <a:buChar char="•"/>
              </a:pPr>
              <a:r>
                <a:rPr lang="en-GB" sz="1200">
                  <a:latin typeface="Helvetica" pitchFamily="2" charset="0"/>
                </a:rPr>
                <a:t>Local number ID</a:t>
              </a:r>
            </a:p>
            <a:p>
              <a:pPr marL="252000" indent="-252000">
                <a:buFont typeface="Arial" panose="020B0604020202020204" pitchFamily="34" charset="0"/>
                <a:buChar char="•"/>
              </a:pPr>
              <a:r>
                <a:rPr lang="en-GB" sz="1200">
                  <a:latin typeface="Helvetica" pitchFamily="2" charset="0"/>
                </a:rPr>
                <a:t>Dialler options</a:t>
              </a:r>
            </a:p>
          </p:txBody>
        </p:sp>
      </p:grpSp>
      <p:grpSp>
        <p:nvGrpSpPr>
          <p:cNvPr id="17" name="Group 16">
            <a:extLst>
              <a:ext uri="{FF2B5EF4-FFF2-40B4-BE49-F238E27FC236}">
                <a16:creationId xmlns:a16="http://schemas.microsoft.com/office/drawing/2014/main" id="{E0CE1E1B-FA5F-1BB9-68F4-B7127FE2887D}"/>
              </a:ext>
            </a:extLst>
          </p:cNvPr>
          <p:cNvGrpSpPr/>
          <p:nvPr/>
        </p:nvGrpSpPr>
        <p:grpSpPr>
          <a:xfrm>
            <a:off x="3390411" y="3343779"/>
            <a:ext cx="2466249" cy="2120041"/>
            <a:chOff x="3595926" y="2238879"/>
            <a:chExt cx="2466249" cy="2120041"/>
          </a:xfrm>
        </p:grpSpPr>
        <p:sp>
          <p:nvSpPr>
            <p:cNvPr id="18" name="Rectangle: Rounded Corners 17">
              <a:extLst>
                <a:ext uri="{FF2B5EF4-FFF2-40B4-BE49-F238E27FC236}">
                  <a16:creationId xmlns:a16="http://schemas.microsoft.com/office/drawing/2014/main" id="{F20AB455-CD71-D810-1625-A7641A0A9AC6}"/>
                </a:ext>
              </a:extLst>
            </p:cNvPr>
            <p:cNvSpPr/>
            <p:nvPr/>
          </p:nvSpPr>
          <p:spPr>
            <a:xfrm>
              <a:off x="3595926"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19" name="TextBox 18">
              <a:extLst>
                <a:ext uri="{FF2B5EF4-FFF2-40B4-BE49-F238E27FC236}">
                  <a16:creationId xmlns:a16="http://schemas.microsoft.com/office/drawing/2014/main" id="{066C6404-0850-3C69-67AE-AD9CFB895522}"/>
                </a:ext>
              </a:extLst>
            </p:cNvPr>
            <p:cNvSpPr txBox="1"/>
            <p:nvPr/>
          </p:nvSpPr>
          <p:spPr>
            <a:xfrm>
              <a:off x="3765250" y="2346861"/>
              <a:ext cx="2127600"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Helvetica" pitchFamily="2" charset="0"/>
                </a:rPr>
                <a:t>Booking system</a:t>
              </a:r>
            </a:p>
          </p:txBody>
        </p:sp>
        <p:sp>
          <p:nvSpPr>
            <p:cNvPr id="20" name="Text Placeholder 11">
              <a:extLst>
                <a:ext uri="{FF2B5EF4-FFF2-40B4-BE49-F238E27FC236}">
                  <a16:creationId xmlns:a16="http://schemas.microsoft.com/office/drawing/2014/main" id="{70EE228B-6871-03F5-CBA7-A130DD69F5CB}"/>
                </a:ext>
              </a:extLst>
            </p:cNvPr>
            <p:cNvSpPr txBox="1">
              <a:spLocks/>
            </p:cNvSpPr>
            <p:nvPr/>
          </p:nvSpPr>
          <p:spPr>
            <a:xfrm>
              <a:off x="3637450" y="3020435"/>
              <a:ext cx="2383200" cy="926732"/>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Geo-location based bookings </a:t>
              </a:r>
            </a:p>
            <a:p>
              <a:pPr marL="252000" indent="-252000">
                <a:buFont typeface="Arial" panose="020B0604020202020204" pitchFamily="34" charset="0"/>
                <a:buChar char="•"/>
              </a:pPr>
              <a:r>
                <a:rPr lang="en-GB" sz="1200">
                  <a:latin typeface="Helvetica" pitchFamily="2" charset="0"/>
                </a:rPr>
                <a:t>Ideal for hybrid teams</a:t>
              </a:r>
            </a:p>
            <a:p>
              <a:pPr marL="252000" indent="-252000">
                <a:buFont typeface="Arial" panose="020B0604020202020204" pitchFamily="34" charset="0"/>
                <a:buChar char="•"/>
              </a:pPr>
              <a:r>
                <a:rPr lang="en-GB" sz="1200">
                  <a:latin typeface="Helvetica" pitchFamily="2" charset="0"/>
                </a:rPr>
                <a:t>Increase productivity</a:t>
              </a:r>
            </a:p>
          </p:txBody>
        </p:sp>
      </p:grpSp>
      <p:grpSp>
        <p:nvGrpSpPr>
          <p:cNvPr id="21" name="Group 20">
            <a:extLst>
              <a:ext uri="{FF2B5EF4-FFF2-40B4-BE49-F238E27FC236}">
                <a16:creationId xmlns:a16="http://schemas.microsoft.com/office/drawing/2014/main" id="{BEDD308D-7864-3CC0-0CB7-DD8FBE82E616}"/>
              </a:ext>
            </a:extLst>
          </p:cNvPr>
          <p:cNvGrpSpPr/>
          <p:nvPr/>
        </p:nvGrpSpPr>
        <p:grpSpPr>
          <a:xfrm>
            <a:off x="6102165" y="3343779"/>
            <a:ext cx="2466249" cy="2120041"/>
            <a:chOff x="6389195" y="2238879"/>
            <a:chExt cx="2466249" cy="2120041"/>
          </a:xfrm>
        </p:grpSpPr>
        <p:sp>
          <p:nvSpPr>
            <p:cNvPr id="22" name="Rectangle: Rounded Corners 21">
              <a:extLst>
                <a:ext uri="{FF2B5EF4-FFF2-40B4-BE49-F238E27FC236}">
                  <a16:creationId xmlns:a16="http://schemas.microsoft.com/office/drawing/2014/main" id="{FF604E75-2666-D246-3636-72F627E6D94B}"/>
                </a:ext>
              </a:extLst>
            </p:cNvPr>
            <p:cNvSpPr/>
            <p:nvPr/>
          </p:nvSpPr>
          <p:spPr>
            <a:xfrm>
              <a:off x="6389195"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23" name="TextBox 22">
              <a:extLst>
                <a:ext uri="{FF2B5EF4-FFF2-40B4-BE49-F238E27FC236}">
                  <a16:creationId xmlns:a16="http://schemas.microsoft.com/office/drawing/2014/main" id="{547609CF-8E4D-F326-85CC-F1F23932CDD5}"/>
                </a:ext>
              </a:extLst>
            </p:cNvPr>
            <p:cNvSpPr txBox="1"/>
            <p:nvPr/>
          </p:nvSpPr>
          <p:spPr>
            <a:xfrm>
              <a:off x="6558519" y="2346861"/>
              <a:ext cx="2127600"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Helvetica" pitchFamily="2" charset="0"/>
                </a:rPr>
                <a:t>Manager insights</a:t>
              </a:r>
            </a:p>
          </p:txBody>
        </p:sp>
        <p:sp>
          <p:nvSpPr>
            <p:cNvPr id="24" name="Text Placeholder 13">
              <a:extLst>
                <a:ext uri="{FF2B5EF4-FFF2-40B4-BE49-F238E27FC236}">
                  <a16:creationId xmlns:a16="http://schemas.microsoft.com/office/drawing/2014/main" id="{D3A348B8-4B22-64F8-C518-F0369E63A624}"/>
                </a:ext>
              </a:extLst>
            </p:cNvPr>
            <p:cNvSpPr txBox="1">
              <a:spLocks/>
            </p:cNvSpPr>
            <p:nvPr/>
          </p:nvSpPr>
          <p:spPr>
            <a:xfrm>
              <a:off x="6430719" y="3020435"/>
              <a:ext cx="2383200" cy="81713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Visualise KPI’s</a:t>
              </a:r>
            </a:p>
            <a:p>
              <a:pPr marL="252000" indent="-252000">
                <a:buFont typeface="Arial" panose="020B0604020202020204" pitchFamily="34" charset="0"/>
                <a:buChar char="•"/>
              </a:pPr>
              <a:r>
                <a:rPr lang="en-GB" sz="1200">
                  <a:latin typeface="Helvetica" pitchFamily="2" charset="0"/>
                </a:rPr>
                <a:t>Real-time reporting</a:t>
              </a:r>
            </a:p>
            <a:p>
              <a:pPr marL="252000" indent="-252000">
                <a:buFont typeface="Arial" panose="020B0604020202020204" pitchFamily="34" charset="0"/>
                <a:buChar char="•"/>
              </a:pPr>
              <a:r>
                <a:rPr lang="en-GB" sz="1200">
                  <a:latin typeface="Helvetica" pitchFamily="2" charset="0"/>
                </a:rPr>
                <a:t>Agent performance tracking</a:t>
              </a:r>
            </a:p>
          </p:txBody>
        </p:sp>
      </p:grpSp>
      <p:grpSp>
        <p:nvGrpSpPr>
          <p:cNvPr id="25" name="Group 24">
            <a:extLst>
              <a:ext uri="{FF2B5EF4-FFF2-40B4-BE49-F238E27FC236}">
                <a16:creationId xmlns:a16="http://schemas.microsoft.com/office/drawing/2014/main" id="{F1D6A3F1-FC54-1563-60E6-DD084D8C7352}"/>
              </a:ext>
            </a:extLst>
          </p:cNvPr>
          <p:cNvGrpSpPr/>
          <p:nvPr/>
        </p:nvGrpSpPr>
        <p:grpSpPr>
          <a:xfrm>
            <a:off x="8813919" y="3343779"/>
            <a:ext cx="2466249" cy="2120041"/>
            <a:chOff x="9112548" y="2238879"/>
            <a:chExt cx="2466249" cy="2120041"/>
          </a:xfrm>
        </p:grpSpPr>
        <p:sp>
          <p:nvSpPr>
            <p:cNvPr id="26" name="Rectangle: Rounded Corners 25">
              <a:extLst>
                <a:ext uri="{FF2B5EF4-FFF2-40B4-BE49-F238E27FC236}">
                  <a16:creationId xmlns:a16="http://schemas.microsoft.com/office/drawing/2014/main" id="{7D795770-5513-856D-3F9C-A83A3EC9C265}"/>
                </a:ext>
              </a:extLst>
            </p:cNvPr>
            <p:cNvSpPr/>
            <p:nvPr/>
          </p:nvSpPr>
          <p:spPr>
            <a:xfrm>
              <a:off x="9112548" y="2238879"/>
              <a:ext cx="2466249" cy="2120041"/>
            </a:xfrm>
            <a:prstGeom prst="roundRect">
              <a:avLst>
                <a:gd name="adj" fmla="val 7981"/>
              </a:avLst>
            </a:prstGeom>
            <a:solidFill>
              <a:srgbClr val="D1D4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27" name="TextBox 26">
              <a:extLst>
                <a:ext uri="{FF2B5EF4-FFF2-40B4-BE49-F238E27FC236}">
                  <a16:creationId xmlns:a16="http://schemas.microsoft.com/office/drawing/2014/main" id="{A81224C8-9133-7F38-A1DE-D45D60381634}"/>
                </a:ext>
              </a:extLst>
            </p:cNvPr>
            <p:cNvSpPr txBox="1"/>
            <p:nvPr/>
          </p:nvSpPr>
          <p:spPr>
            <a:xfrm>
              <a:off x="9281872" y="2346861"/>
              <a:ext cx="2127600" cy="276999"/>
            </a:xfrm>
            <a:prstGeom prst="rect">
              <a:avLst/>
            </a:prstGeom>
            <a:noFill/>
            <a:ln>
              <a:noFill/>
            </a:ln>
          </p:spPr>
          <p:txBody>
            <a:bodyPr wrap="square" rtlCol="0">
              <a:spAutoFit/>
            </a:bodyPr>
            <a:lstStyle>
              <a:defPPr>
                <a:defRPr lang="en-US"/>
              </a:defPPr>
              <a:lvl1pPr algn="ctr">
                <a:defRPr sz="900" b="0">
                  <a:solidFill>
                    <a:schemeClr val="bg1">
                      <a:lumMod val="50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1200" b="1">
                  <a:solidFill>
                    <a:schemeClr val="tx1"/>
                  </a:solidFill>
                  <a:latin typeface="Helvetica" pitchFamily="2" charset="0"/>
                </a:rPr>
                <a:t>Intuitive interface</a:t>
              </a:r>
            </a:p>
          </p:txBody>
        </p:sp>
        <p:sp>
          <p:nvSpPr>
            <p:cNvPr id="28" name="Text Placeholder 15">
              <a:extLst>
                <a:ext uri="{FF2B5EF4-FFF2-40B4-BE49-F238E27FC236}">
                  <a16:creationId xmlns:a16="http://schemas.microsoft.com/office/drawing/2014/main" id="{43FCDD34-20E4-411D-ED05-B110D0F8618C}"/>
                </a:ext>
              </a:extLst>
            </p:cNvPr>
            <p:cNvSpPr txBox="1">
              <a:spLocks/>
            </p:cNvSpPr>
            <p:nvPr/>
          </p:nvSpPr>
          <p:spPr>
            <a:xfrm>
              <a:off x="9154072" y="3020435"/>
              <a:ext cx="2383200" cy="81713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2000" indent="-252000">
                <a:buFont typeface="Arial" panose="020B0604020202020204" pitchFamily="34" charset="0"/>
                <a:buChar char="•"/>
              </a:pPr>
              <a:r>
                <a:rPr lang="en-GB" sz="1200">
                  <a:latin typeface="Helvetica" pitchFamily="2" charset="0"/>
                </a:rPr>
                <a:t>Simplify onboarding</a:t>
              </a:r>
            </a:p>
            <a:p>
              <a:pPr marL="252000" indent="-252000">
                <a:buFont typeface="Arial" panose="020B0604020202020204" pitchFamily="34" charset="0"/>
                <a:buChar char="•"/>
              </a:pPr>
              <a:r>
                <a:rPr lang="en-GB" sz="1200">
                  <a:latin typeface="Helvetica" pitchFamily="2" charset="0"/>
                </a:rPr>
                <a:t>Support agents in-call</a:t>
              </a:r>
            </a:p>
            <a:p>
              <a:pPr marL="252000" indent="-252000">
                <a:buFont typeface="Arial" panose="020B0604020202020204" pitchFamily="34" charset="0"/>
                <a:buChar char="•"/>
              </a:pPr>
              <a:r>
                <a:rPr lang="en-GB" sz="1200">
                  <a:latin typeface="Helvetica" pitchFamily="2" charset="0"/>
                </a:rPr>
                <a:t>Efficient interactions</a:t>
              </a:r>
            </a:p>
          </p:txBody>
        </p:sp>
      </p:grpSp>
    </p:spTree>
    <p:extLst>
      <p:ext uri="{BB962C8B-B14F-4D97-AF65-F5344CB8AC3E}">
        <p14:creationId xmlns:p14="http://schemas.microsoft.com/office/powerpoint/2010/main" val="2838536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6BF1-33BD-195F-4FB1-A3BBAFB8BEC2}"/>
              </a:ext>
            </a:extLst>
          </p:cNvPr>
          <p:cNvSpPr>
            <a:spLocks noGrp="1"/>
          </p:cNvSpPr>
          <p:nvPr>
            <p:ph type="title"/>
          </p:nvPr>
        </p:nvSpPr>
        <p:spPr/>
        <p:txBody>
          <a:bodyPr/>
          <a:lstStyle/>
          <a:p>
            <a:r>
              <a:rPr lang="en-GB">
                <a:solidFill>
                  <a:schemeClr val="tx1"/>
                </a:solidFill>
              </a:rPr>
              <a:t>Contact Centre Case Study: The </a:t>
            </a:r>
            <a:r>
              <a:rPr lang="en-GB" err="1">
                <a:solidFill>
                  <a:schemeClr val="tx1"/>
                </a:solidFill>
              </a:rPr>
              <a:t>Sovini</a:t>
            </a:r>
            <a:r>
              <a:rPr lang="en-GB">
                <a:solidFill>
                  <a:schemeClr val="tx1"/>
                </a:solidFill>
              </a:rPr>
              <a:t> Group</a:t>
            </a:r>
          </a:p>
        </p:txBody>
      </p:sp>
      <p:grpSp>
        <p:nvGrpSpPr>
          <p:cNvPr id="8" name="Group 7">
            <a:extLst>
              <a:ext uri="{FF2B5EF4-FFF2-40B4-BE49-F238E27FC236}">
                <a16:creationId xmlns:a16="http://schemas.microsoft.com/office/drawing/2014/main" id="{A51CA54C-9AB8-BD91-0246-B70776BA4835}"/>
              </a:ext>
            </a:extLst>
          </p:cNvPr>
          <p:cNvGrpSpPr/>
          <p:nvPr/>
        </p:nvGrpSpPr>
        <p:grpSpPr>
          <a:xfrm>
            <a:off x="7010400" y="1018761"/>
            <a:ext cx="4744278" cy="5088835"/>
            <a:chOff x="7010400" y="1285461"/>
            <a:chExt cx="4744278" cy="5088835"/>
          </a:xfrm>
        </p:grpSpPr>
        <p:sp>
          <p:nvSpPr>
            <p:cNvPr id="4" name="Rectangle: Rounded Corners 3">
              <a:extLst>
                <a:ext uri="{FF2B5EF4-FFF2-40B4-BE49-F238E27FC236}">
                  <a16:creationId xmlns:a16="http://schemas.microsoft.com/office/drawing/2014/main" id="{14545484-CD4E-B92A-9B32-2E5CC374C40A}"/>
                </a:ext>
              </a:extLst>
            </p:cNvPr>
            <p:cNvSpPr/>
            <p:nvPr/>
          </p:nvSpPr>
          <p:spPr>
            <a:xfrm>
              <a:off x="7010400" y="1285461"/>
              <a:ext cx="4744278" cy="5088835"/>
            </a:xfrm>
            <a:prstGeom prst="roundRect">
              <a:avLst>
                <a:gd name="adj" fmla="val 5826"/>
              </a:avLst>
            </a:prstGeom>
            <a:solidFill>
              <a:schemeClr val="tx1">
                <a:lumMod val="10000"/>
                <a:lumOff val="9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Helvetica" pitchFamily="2" charset="0"/>
              </a:endParaRPr>
            </a:p>
          </p:txBody>
        </p:sp>
        <p:pic>
          <p:nvPicPr>
            <p:cNvPr id="2052" name="Picture 4" descr="Rent to Buy - OneVision">
              <a:extLst>
                <a:ext uri="{FF2B5EF4-FFF2-40B4-BE49-F238E27FC236}">
                  <a16:creationId xmlns:a16="http://schemas.microsoft.com/office/drawing/2014/main" id="{34C388A9-0007-D542-5FC6-983AAE7C5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278" y="1469334"/>
              <a:ext cx="4386523" cy="4739309"/>
            </a:xfrm>
            <a:prstGeom prst="roundRect">
              <a:avLst>
                <a:gd name="adj" fmla="val 3638"/>
              </a:avLst>
            </a:prstGeom>
            <a:noFill/>
            <a:extLst>
              <a:ext uri="{909E8E84-426E-40DD-AFC4-6F175D3DCCD1}">
                <a14:hiddenFill xmlns:a14="http://schemas.microsoft.com/office/drawing/2010/main">
                  <a:solidFill>
                    <a:srgbClr val="FFFFFF"/>
                  </a:solidFill>
                </a14:hiddenFill>
              </a:ext>
            </a:extLst>
          </p:spPr>
        </p:pic>
        <p:pic>
          <p:nvPicPr>
            <p:cNvPr id="2050" name="Picture 2" descr="The Sovini Group | LinkedIn">
              <a:extLst>
                <a:ext uri="{FF2B5EF4-FFF2-40B4-BE49-F238E27FC236}">
                  <a16:creationId xmlns:a16="http://schemas.microsoft.com/office/drawing/2014/main" id="{44E759C1-C88E-A27D-7310-C00789AE3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039" y="4303643"/>
              <a:ext cx="1905000" cy="1905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4">
            <a:extLst>
              <a:ext uri="{FF2B5EF4-FFF2-40B4-BE49-F238E27FC236}">
                <a16:creationId xmlns:a16="http://schemas.microsoft.com/office/drawing/2014/main" id="{D50D5889-2C58-F75A-EBDD-EC55DC3A4A4C}"/>
              </a:ext>
            </a:extLst>
          </p:cNvPr>
          <p:cNvSpPr/>
          <p:nvPr/>
        </p:nvSpPr>
        <p:spPr>
          <a:xfrm>
            <a:off x="284922" y="1018761"/>
            <a:ext cx="6550922" cy="1020417"/>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tx1"/>
                </a:solidFill>
                <a:effectLst/>
                <a:uLnTx/>
                <a:uFillTx/>
                <a:latin typeface="Helvetica" pitchFamily="2" charset="0"/>
              </a:rPr>
              <a:t>THE 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tx1"/>
                </a:solidFill>
                <a:effectLst/>
                <a:uLnTx/>
                <a:uFillTx/>
                <a:latin typeface="Helvetica" pitchFamily="2" charset="0"/>
              </a:rPr>
              <a:t>Cloud Migration for 500 Back Office users and 50+ Contact Centre Users across 6 Different Teams</a:t>
            </a:r>
          </a:p>
        </p:txBody>
      </p:sp>
      <p:sp>
        <p:nvSpPr>
          <p:cNvPr id="6" name="TextBox 5">
            <a:extLst>
              <a:ext uri="{FF2B5EF4-FFF2-40B4-BE49-F238E27FC236}">
                <a16:creationId xmlns:a16="http://schemas.microsoft.com/office/drawing/2014/main" id="{256497BF-DBB3-2A59-9B81-EE37ECFF569A}"/>
              </a:ext>
            </a:extLst>
          </p:cNvPr>
          <p:cNvSpPr txBox="1"/>
          <p:nvPr/>
        </p:nvSpPr>
        <p:spPr>
          <a:xfrm>
            <a:off x="284922" y="2389557"/>
            <a:ext cx="6550922" cy="2015936"/>
          </a:xfrm>
          <a:prstGeom prst="rect">
            <a:avLst/>
          </a:prstGeom>
          <a:noFill/>
        </p:spPr>
        <p:txBody>
          <a:bodyPr wrap="square" rtlCol="0">
            <a:spAutoFit/>
          </a:bodyPr>
          <a:lstStyle/>
          <a:p>
            <a:pPr>
              <a:defRPr/>
            </a:pPr>
            <a:r>
              <a:rPr lang="en-GB" sz="1600" b="1">
                <a:latin typeface="Helvetica" pitchFamily="2" charset="0"/>
              </a:rPr>
              <a:t>WHAT WE DELIVERED: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effectLst/>
                <a:uLnTx/>
                <a:uFillTx/>
                <a:latin typeface="Helvetica" pitchFamily="2" charset="0"/>
              </a:rPr>
              <a:t>Teams Direct Routing (</a:t>
            </a:r>
            <a:r>
              <a:rPr kumimoji="0" lang="en-GB" sz="1400" b="0" i="0" u="none" strike="noStrike" kern="1200" cap="none" spc="0" normalizeH="0" baseline="0" noProof="0" err="1">
                <a:ln>
                  <a:noFill/>
                </a:ln>
                <a:effectLst/>
                <a:uLnTx/>
                <a:uFillTx/>
                <a:latin typeface="Helvetica" pitchFamily="2" charset="0"/>
              </a:rPr>
              <a:t>TCaaS</a:t>
            </a:r>
            <a:r>
              <a:rPr kumimoji="0" lang="en-GB" sz="1400" b="0" i="0" u="none" strike="noStrike" kern="1200" cap="none" spc="0" normalizeH="0" baseline="0" noProof="0">
                <a:ln>
                  <a:noFill/>
                </a:ln>
                <a:effectLst/>
                <a:uLnTx/>
                <a:uFillTx/>
                <a:latin typeface="Helvetica" pitchFamily="2" charset="0"/>
              </a:rPr>
              <a:t>) leveraging existing MS licensing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err="1">
                <a:ln>
                  <a:noFill/>
                </a:ln>
                <a:effectLst/>
                <a:uLnTx/>
                <a:uFillTx/>
                <a:latin typeface="Helvetica" pitchFamily="2" charset="0"/>
              </a:rPr>
              <a:t>Puzzel</a:t>
            </a:r>
            <a:r>
              <a:rPr kumimoji="0" lang="en-GB" sz="1400" b="0" i="0" u="none" strike="noStrike" kern="1200" cap="none" spc="0" normalizeH="0" baseline="0" noProof="0">
                <a:ln>
                  <a:noFill/>
                </a:ln>
                <a:effectLst/>
                <a:uLnTx/>
                <a:uFillTx/>
                <a:latin typeface="Helvetica" pitchFamily="2" charset="0"/>
              </a:rPr>
              <a:t> </a:t>
            </a:r>
            <a:r>
              <a:rPr kumimoji="0" lang="en-GB" sz="1400" b="0" i="0" u="none" strike="noStrike" kern="1200" cap="none" spc="0" normalizeH="0" baseline="0" noProof="0" err="1">
                <a:ln>
                  <a:noFill/>
                </a:ln>
                <a:effectLst/>
                <a:uLnTx/>
                <a:uFillTx/>
                <a:latin typeface="Helvetica" pitchFamily="2" charset="0"/>
              </a:rPr>
              <a:t>CCaaS</a:t>
            </a:r>
            <a:r>
              <a:rPr kumimoji="0" lang="en-GB" sz="1400" b="0" i="0" u="none" strike="noStrike" kern="1200" cap="none" spc="0" normalizeH="0" baseline="0" noProof="0">
                <a:ln>
                  <a:noFill/>
                </a:ln>
                <a:effectLst/>
                <a:uLnTx/>
                <a:uFillTx/>
                <a:latin typeface="Helvetica" pitchFamily="2" charset="0"/>
              </a:rPr>
              <a:t> including</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effectLst/>
                <a:uLnTx/>
                <a:uFillTx/>
                <a:latin typeface="Helvetica" pitchFamily="2" charset="0"/>
              </a:rPr>
              <a:t>Omnichannel</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effectLst/>
                <a:uLnTx/>
                <a:uFillTx/>
                <a:latin typeface="Helvetica" pitchFamily="2" charset="0"/>
              </a:rPr>
              <a:t>Case Management</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effectLst/>
                <a:uLnTx/>
                <a:uFillTx/>
                <a:latin typeface="Helvetica" pitchFamily="2" charset="0"/>
              </a:rPr>
              <a:t>CRM Connector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err="1">
                <a:ln>
                  <a:noFill/>
                </a:ln>
                <a:effectLst/>
                <a:uLnTx/>
                <a:uFillTx/>
                <a:latin typeface="Helvetica" pitchFamily="2" charset="0"/>
              </a:rPr>
              <a:t>CallCabinet</a:t>
            </a:r>
            <a:r>
              <a:rPr kumimoji="0" lang="en-GB" sz="1400" b="0" i="0" u="none" strike="noStrike" kern="1200" cap="none" spc="0" normalizeH="0" baseline="0" noProof="0">
                <a:ln>
                  <a:noFill/>
                </a:ln>
                <a:effectLst/>
                <a:uLnTx/>
                <a:uFillTx/>
                <a:latin typeface="Helvetica" pitchFamily="2" charset="0"/>
              </a:rPr>
              <a:t> – unified recording and analytics</a:t>
            </a:r>
            <a:endParaRPr kumimoji="0" lang="en-GB" sz="1800" b="0" i="0" u="none" strike="noStrike" kern="1200" cap="none" spc="0" normalizeH="0" baseline="0" noProof="0">
              <a:ln>
                <a:noFill/>
              </a:ln>
              <a:effectLst/>
              <a:uLnTx/>
              <a:uFillTx/>
              <a:latin typeface="Helvetica" pitchFamily="2" charset="0"/>
            </a:endParaRPr>
          </a:p>
        </p:txBody>
      </p:sp>
      <p:sp>
        <p:nvSpPr>
          <p:cNvPr id="7" name="Rectangle: Rounded Corners 6">
            <a:extLst>
              <a:ext uri="{FF2B5EF4-FFF2-40B4-BE49-F238E27FC236}">
                <a16:creationId xmlns:a16="http://schemas.microsoft.com/office/drawing/2014/main" id="{5B7E8F3F-237C-1008-0D0D-D3699499E29E}"/>
              </a:ext>
            </a:extLst>
          </p:cNvPr>
          <p:cNvSpPr/>
          <p:nvPr/>
        </p:nvSpPr>
        <p:spPr>
          <a:xfrm>
            <a:off x="284922" y="4755873"/>
            <a:ext cx="6550922" cy="1186070"/>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defRPr/>
            </a:pPr>
            <a:r>
              <a:rPr lang="en-GB" sz="1600" b="1">
                <a:solidFill>
                  <a:schemeClr val="tx1"/>
                </a:solidFill>
                <a:latin typeface="Helvetica" pitchFamily="2" charset="0"/>
              </a:rPr>
              <a:t>BUSINESS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tx1"/>
                </a:solidFill>
                <a:effectLst/>
                <a:uLnTx/>
                <a:uFillTx/>
                <a:latin typeface="Helvetica" pitchFamily="2" charset="0"/>
              </a:rPr>
              <a:t>Single platform for communication and collaboration / Improved operational efficiency / AX and CX / Foundation for growth</a:t>
            </a:r>
          </a:p>
        </p:txBody>
      </p:sp>
    </p:spTree>
    <p:extLst>
      <p:ext uri="{BB962C8B-B14F-4D97-AF65-F5344CB8AC3E}">
        <p14:creationId xmlns:p14="http://schemas.microsoft.com/office/powerpoint/2010/main" val="81084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6BF1-33BD-195F-4FB1-A3BBAFB8BEC2}"/>
              </a:ext>
            </a:extLst>
          </p:cNvPr>
          <p:cNvSpPr>
            <a:spLocks noGrp="1"/>
          </p:cNvSpPr>
          <p:nvPr>
            <p:ph type="title"/>
          </p:nvPr>
        </p:nvSpPr>
        <p:spPr/>
        <p:txBody>
          <a:bodyPr/>
          <a:lstStyle/>
          <a:p>
            <a:r>
              <a:rPr lang="en-GB">
                <a:solidFill>
                  <a:schemeClr val="tx1"/>
                </a:solidFill>
              </a:rPr>
              <a:t>Contact Centre Case Study: Ordnance Survey</a:t>
            </a:r>
          </a:p>
        </p:txBody>
      </p:sp>
      <p:sp>
        <p:nvSpPr>
          <p:cNvPr id="5" name="Rectangle: Rounded Corners 4">
            <a:extLst>
              <a:ext uri="{FF2B5EF4-FFF2-40B4-BE49-F238E27FC236}">
                <a16:creationId xmlns:a16="http://schemas.microsoft.com/office/drawing/2014/main" id="{D50D5889-2C58-F75A-EBDD-EC55DC3A4A4C}"/>
              </a:ext>
            </a:extLst>
          </p:cNvPr>
          <p:cNvSpPr/>
          <p:nvPr/>
        </p:nvSpPr>
        <p:spPr>
          <a:xfrm>
            <a:off x="284921" y="756175"/>
            <a:ext cx="6722372" cy="731771"/>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91440" tIns="45720" rIns="91440" bIns="45720" rtlCol="0" anchor="ctr"/>
          <a:lstStyle/>
          <a:p>
            <a:pPr>
              <a:defRPr/>
            </a:pPr>
            <a:r>
              <a:rPr kumimoji="0" lang="en-GB" sz="1200" b="1" i="0" u="none" strike="noStrike" kern="1200" cap="none" spc="0" normalizeH="0" baseline="0" noProof="0">
                <a:ln>
                  <a:noFill/>
                </a:ln>
                <a:solidFill>
                  <a:schemeClr val="tx1"/>
                </a:solidFill>
                <a:effectLst/>
                <a:uLnTx/>
                <a:uFillTx/>
                <a:latin typeface="Helvetica" pitchFamily="2" charset="0"/>
              </a:rPr>
              <a:t>THE PROJECT:</a:t>
            </a:r>
            <a:r>
              <a:rPr lang="en-GB" sz="1200" b="1">
                <a:solidFill>
                  <a:schemeClr val="tx1"/>
                </a:solidFill>
                <a:latin typeface="Helvetica" pitchFamily="2" charset="0"/>
              </a:rPr>
              <a:t> </a:t>
            </a:r>
            <a:r>
              <a:rPr kumimoji="0" lang="en-GB" sz="1200" b="0" i="0" u="none" strike="noStrike" kern="1200" cap="none" spc="0" normalizeH="0" baseline="0" noProof="0">
                <a:ln>
                  <a:noFill/>
                </a:ln>
                <a:solidFill>
                  <a:schemeClr val="tx1"/>
                </a:solidFill>
                <a:effectLst/>
                <a:uLnTx/>
                <a:uFillTx/>
                <a:latin typeface="Helvetica" pitchFamily="2" charset="0"/>
              </a:rPr>
              <a:t>Multi-phase project transforming their UC and </a:t>
            </a:r>
            <a:r>
              <a:rPr kumimoji="0" lang="en-GB" sz="1600" b="0" i="0" u="none" strike="noStrike" kern="1200" cap="none" spc="0" normalizeH="0" baseline="0" noProof="0">
                <a:ln>
                  <a:noFill/>
                </a:ln>
                <a:solidFill>
                  <a:schemeClr val="tx1"/>
                </a:solidFill>
                <a:effectLst/>
                <a:uLnTx/>
                <a:uFillTx/>
                <a:latin typeface="Helvetica" pitchFamily="2" charset="0"/>
              </a:rPr>
              <a:t>Contact</a:t>
            </a:r>
            <a:r>
              <a:rPr kumimoji="0" lang="en-GB" sz="1200" b="0" i="0" u="none" strike="noStrike" kern="1200" cap="none" spc="0" normalizeH="0" baseline="0" noProof="0">
                <a:ln>
                  <a:noFill/>
                </a:ln>
                <a:solidFill>
                  <a:schemeClr val="tx1"/>
                </a:solidFill>
                <a:effectLst/>
                <a:uLnTx/>
                <a:uFillTx/>
                <a:latin typeface="Helvetica" pitchFamily="2" charset="0"/>
              </a:rPr>
              <a:t> Centre Operation to align with digital strategy</a:t>
            </a:r>
            <a:endParaRPr lang="en-US">
              <a:solidFill>
                <a:schemeClr val="tx1"/>
              </a:solidFill>
              <a:latin typeface="Helvetica" pitchFamily="2" charset="0"/>
            </a:endParaRPr>
          </a:p>
        </p:txBody>
      </p:sp>
      <p:sp>
        <p:nvSpPr>
          <p:cNvPr id="7" name="Rectangle: Rounded Corners 6">
            <a:extLst>
              <a:ext uri="{FF2B5EF4-FFF2-40B4-BE49-F238E27FC236}">
                <a16:creationId xmlns:a16="http://schemas.microsoft.com/office/drawing/2014/main" id="{5B7E8F3F-237C-1008-0D0D-D3699499E29E}"/>
              </a:ext>
            </a:extLst>
          </p:cNvPr>
          <p:cNvSpPr/>
          <p:nvPr/>
        </p:nvSpPr>
        <p:spPr>
          <a:xfrm>
            <a:off x="284922" y="5443223"/>
            <a:ext cx="6722372" cy="605045"/>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itchFamily="2" charset="0"/>
              </a:rPr>
              <a:t>BUSINESS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tx1"/>
                </a:solidFill>
                <a:effectLst/>
                <a:uLnTx/>
                <a:uFillTx/>
                <a:latin typeface="Helvetica" pitchFamily="2" charset="0"/>
              </a:rPr>
              <a:t>Improved operating efficiency and reduced cost to serve. Chatbot offers 247 service on website for common journeys.</a:t>
            </a:r>
          </a:p>
        </p:txBody>
      </p:sp>
      <p:grpSp>
        <p:nvGrpSpPr>
          <p:cNvPr id="23" name="Group 22">
            <a:extLst>
              <a:ext uri="{FF2B5EF4-FFF2-40B4-BE49-F238E27FC236}">
                <a16:creationId xmlns:a16="http://schemas.microsoft.com/office/drawing/2014/main" id="{15C54DA4-B417-92D6-C4B6-40BCE77F23E2}"/>
              </a:ext>
            </a:extLst>
          </p:cNvPr>
          <p:cNvGrpSpPr/>
          <p:nvPr/>
        </p:nvGrpSpPr>
        <p:grpSpPr>
          <a:xfrm>
            <a:off x="7278032" y="757839"/>
            <a:ext cx="4629046" cy="5374585"/>
            <a:chOff x="7058491" y="999711"/>
            <a:chExt cx="4629046" cy="5374585"/>
          </a:xfrm>
        </p:grpSpPr>
        <p:sp>
          <p:nvSpPr>
            <p:cNvPr id="4" name="Rectangle: Rounded Corners 3">
              <a:extLst>
                <a:ext uri="{FF2B5EF4-FFF2-40B4-BE49-F238E27FC236}">
                  <a16:creationId xmlns:a16="http://schemas.microsoft.com/office/drawing/2014/main" id="{14545484-CD4E-B92A-9B32-2E5CC374C40A}"/>
                </a:ext>
              </a:extLst>
            </p:cNvPr>
            <p:cNvSpPr/>
            <p:nvPr/>
          </p:nvSpPr>
          <p:spPr>
            <a:xfrm>
              <a:off x="7058491" y="999711"/>
              <a:ext cx="4629046" cy="5374585"/>
            </a:xfrm>
            <a:prstGeom prst="roundRect">
              <a:avLst>
                <a:gd name="adj" fmla="val 2422"/>
              </a:avLst>
            </a:prstGeom>
            <a:solidFill>
              <a:schemeClr val="tx1">
                <a:lumMod val="10000"/>
                <a:lumOff val="9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pitchFamily="2" charset="0"/>
              </a:endParaRPr>
            </a:p>
          </p:txBody>
        </p:sp>
        <p:pic>
          <p:nvPicPr>
            <p:cNvPr id="2052" name="Picture 4">
              <a:extLst>
                <a:ext uri="{FF2B5EF4-FFF2-40B4-BE49-F238E27FC236}">
                  <a16:creationId xmlns:a16="http://schemas.microsoft.com/office/drawing/2014/main" id="{34C388A9-0007-D542-5FC6-983AAE7C5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93598" y="2301291"/>
              <a:ext cx="4386523" cy="31323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text, application&#10;&#10;Description automatically generated">
              <a:extLst>
                <a:ext uri="{FF2B5EF4-FFF2-40B4-BE49-F238E27FC236}">
                  <a16:creationId xmlns:a16="http://schemas.microsoft.com/office/drawing/2014/main" id="{0356AC4C-4BC0-BF65-2DBF-AC1FA80C53DC}"/>
                </a:ext>
              </a:extLst>
            </p:cNvPr>
            <p:cNvPicPr>
              <a:picLocks noChangeAspect="1"/>
            </p:cNvPicPr>
            <p:nvPr/>
          </p:nvPicPr>
          <p:blipFill rotWithShape="1">
            <a:blip r:embed="rId4"/>
            <a:srcRect t="1619" r="648" b="17184"/>
            <a:stretch/>
          </p:blipFill>
          <p:spPr>
            <a:xfrm>
              <a:off x="7184073" y="1331018"/>
              <a:ext cx="4396047" cy="132033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8" name="Picture 7">
              <a:extLst>
                <a:ext uri="{FF2B5EF4-FFF2-40B4-BE49-F238E27FC236}">
                  <a16:creationId xmlns:a16="http://schemas.microsoft.com/office/drawing/2014/main" id="{53F65731-D4E5-BD75-A919-A4E49AFE0E7D}"/>
                </a:ext>
              </a:extLst>
            </p:cNvPr>
            <p:cNvPicPr>
              <a:picLocks noChangeAspect="1"/>
            </p:cNvPicPr>
            <p:nvPr/>
          </p:nvPicPr>
          <p:blipFill rotWithShape="1">
            <a:blip r:embed="rId5">
              <a:extLst>
                <a:ext uri="{28A0092B-C50C-407E-A947-70E740481C1C}">
                  <a14:useLocalDpi xmlns:a14="http://schemas.microsoft.com/office/drawing/2010/main" val="0"/>
                </a:ext>
              </a:extLst>
            </a:blip>
            <a:srcRect l="1213" t="640" r="1581" b="815"/>
            <a:stretch/>
          </p:blipFill>
          <p:spPr>
            <a:xfrm>
              <a:off x="9609138" y="2951163"/>
              <a:ext cx="2058262" cy="2974975"/>
            </a:xfrm>
            <a:prstGeom prst="roundRect">
              <a:avLst>
                <a:gd name="adj" fmla="val 0"/>
              </a:avLst>
            </a:prstGeom>
          </p:spPr>
        </p:pic>
      </p:grpSp>
      <p:grpSp>
        <p:nvGrpSpPr>
          <p:cNvPr id="25" name="Group 24">
            <a:extLst>
              <a:ext uri="{FF2B5EF4-FFF2-40B4-BE49-F238E27FC236}">
                <a16:creationId xmlns:a16="http://schemas.microsoft.com/office/drawing/2014/main" id="{75007CF9-80EF-5D8E-6A63-5A320B97A172}"/>
              </a:ext>
            </a:extLst>
          </p:cNvPr>
          <p:cNvGrpSpPr/>
          <p:nvPr/>
        </p:nvGrpSpPr>
        <p:grpSpPr>
          <a:xfrm>
            <a:off x="324248" y="1619929"/>
            <a:ext cx="3557066" cy="761747"/>
            <a:chOff x="1184751" y="1089364"/>
            <a:chExt cx="3557066" cy="761747"/>
          </a:xfrm>
        </p:grpSpPr>
        <p:sp>
          <p:nvSpPr>
            <p:cNvPr id="10" name="TextBox 9">
              <a:extLst>
                <a:ext uri="{FF2B5EF4-FFF2-40B4-BE49-F238E27FC236}">
                  <a16:creationId xmlns:a16="http://schemas.microsoft.com/office/drawing/2014/main" id="{39858C13-FA96-237C-FC53-7668E535745D}"/>
                </a:ext>
              </a:extLst>
            </p:cNvPr>
            <p:cNvSpPr txBox="1"/>
            <p:nvPr/>
          </p:nvSpPr>
          <p:spPr>
            <a:xfrm>
              <a:off x="2083752" y="1089364"/>
              <a:ext cx="2658065" cy="7617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300"/>
                </a:spcAft>
              </a:pPr>
              <a:r>
                <a:rPr lang="en-GB" sz="900">
                  <a:latin typeface="Helvetica" pitchFamily="2" charset="0"/>
                </a:rPr>
                <a:t>PCI</a:t>
              </a:r>
            </a:p>
            <a:p>
              <a:pPr>
                <a:spcAft>
                  <a:spcPts val="300"/>
                </a:spcAft>
              </a:pPr>
              <a:r>
                <a:rPr lang="en-GB" sz="900">
                  <a:latin typeface="Helvetica" pitchFamily="2" charset="0"/>
                </a:rPr>
                <a:t>OS Shop Payments</a:t>
              </a:r>
              <a:endParaRPr lang="en-GB" sz="900">
                <a:latin typeface="Helvetica" pitchFamily="2" charset="0"/>
                <a:ea typeface="Calibri"/>
                <a:cs typeface="Calibri"/>
              </a:endParaRPr>
            </a:p>
            <a:p>
              <a:pPr>
                <a:spcAft>
                  <a:spcPts val="300"/>
                </a:spcAft>
              </a:pPr>
              <a:r>
                <a:rPr lang="en-GB" sz="900">
                  <a:latin typeface="Helvetica" pitchFamily="2" charset="0"/>
                </a:rPr>
                <a:t>Call centre Agent Assist</a:t>
              </a:r>
            </a:p>
            <a:p>
              <a:pPr>
                <a:spcAft>
                  <a:spcPts val="300"/>
                </a:spcAft>
              </a:pPr>
              <a:r>
                <a:rPr lang="en-GB" sz="900">
                  <a:latin typeface="Helvetica" pitchFamily="2" charset="0"/>
                </a:rPr>
                <a:t>Webchat payments</a:t>
              </a:r>
              <a:endParaRPr lang="en-GB" sz="900">
                <a:latin typeface="Helvetica" pitchFamily="2" charset="0"/>
                <a:ea typeface="Calibri" panose="020F0502020204030204"/>
                <a:cs typeface="Calibri" panose="020F0502020204030204"/>
              </a:endParaRPr>
            </a:p>
          </p:txBody>
        </p:sp>
        <p:pic>
          <p:nvPicPr>
            <p:cNvPr id="11" name="Picture 10" descr="A purple square with icons on it&#10;&#10;Description automatically generated">
              <a:extLst>
                <a:ext uri="{FF2B5EF4-FFF2-40B4-BE49-F238E27FC236}">
                  <a16:creationId xmlns:a16="http://schemas.microsoft.com/office/drawing/2014/main" id="{4CE7399E-1C6B-0AC2-A18E-B360856181B4}"/>
                </a:ext>
              </a:extLst>
            </p:cNvPr>
            <p:cNvPicPr>
              <a:picLocks noChangeAspect="1"/>
            </p:cNvPicPr>
            <p:nvPr/>
          </p:nvPicPr>
          <p:blipFill>
            <a:blip r:embed="rId6"/>
            <a:stretch>
              <a:fillRect/>
            </a:stretch>
          </p:blipFill>
          <p:spPr>
            <a:xfrm>
              <a:off x="1184751" y="1123048"/>
              <a:ext cx="781050" cy="647700"/>
            </a:xfrm>
            <a:prstGeom prst="rect">
              <a:avLst/>
            </a:prstGeom>
          </p:spPr>
        </p:pic>
      </p:grpSp>
      <p:grpSp>
        <p:nvGrpSpPr>
          <p:cNvPr id="24" name="Group 23">
            <a:extLst>
              <a:ext uri="{FF2B5EF4-FFF2-40B4-BE49-F238E27FC236}">
                <a16:creationId xmlns:a16="http://schemas.microsoft.com/office/drawing/2014/main" id="{E7624713-9DC4-B271-A749-975A49416CB5}"/>
              </a:ext>
            </a:extLst>
          </p:cNvPr>
          <p:cNvGrpSpPr/>
          <p:nvPr/>
        </p:nvGrpSpPr>
        <p:grpSpPr>
          <a:xfrm>
            <a:off x="2748677" y="1546576"/>
            <a:ext cx="4518501" cy="861774"/>
            <a:chOff x="1184751" y="1715479"/>
            <a:chExt cx="4518501" cy="861774"/>
          </a:xfrm>
        </p:grpSpPr>
        <p:pic>
          <p:nvPicPr>
            <p:cNvPr id="12" name="Picture 11" descr="A group of small white figures on a grey surface&#10;&#10;Description automatically generated">
              <a:extLst>
                <a:ext uri="{FF2B5EF4-FFF2-40B4-BE49-F238E27FC236}">
                  <a16:creationId xmlns:a16="http://schemas.microsoft.com/office/drawing/2014/main" id="{7885E8F0-9C06-330D-D9DA-4BCB819CE837}"/>
                </a:ext>
              </a:extLst>
            </p:cNvPr>
            <p:cNvPicPr>
              <a:picLocks noChangeAspect="1"/>
            </p:cNvPicPr>
            <p:nvPr/>
          </p:nvPicPr>
          <p:blipFill>
            <a:blip r:embed="rId7"/>
            <a:stretch>
              <a:fillRect/>
            </a:stretch>
          </p:blipFill>
          <p:spPr>
            <a:xfrm>
              <a:off x="1184751" y="1845855"/>
              <a:ext cx="781050" cy="647700"/>
            </a:xfrm>
            <a:prstGeom prst="rect">
              <a:avLst/>
            </a:prstGeom>
          </p:spPr>
        </p:pic>
        <p:sp>
          <p:nvSpPr>
            <p:cNvPr id="13" name="TextBox 12">
              <a:extLst>
                <a:ext uri="{FF2B5EF4-FFF2-40B4-BE49-F238E27FC236}">
                  <a16:creationId xmlns:a16="http://schemas.microsoft.com/office/drawing/2014/main" id="{26B964A9-894D-8B8E-33D7-6CB55F857A28}"/>
                </a:ext>
              </a:extLst>
            </p:cNvPr>
            <p:cNvSpPr txBox="1"/>
            <p:nvPr/>
          </p:nvSpPr>
          <p:spPr>
            <a:xfrm>
              <a:off x="2083752" y="1715479"/>
              <a:ext cx="36195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300"/>
                </a:spcAft>
              </a:pPr>
              <a:r>
                <a:rPr lang="en-GB" sz="900">
                  <a:latin typeface="Helvetica" pitchFamily="2" charset="0"/>
                </a:rPr>
                <a:t>SD-WAN Services</a:t>
              </a:r>
            </a:p>
            <a:p>
              <a:pPr>
                <a:spcAft>
                  <a:spcPts val="300"/>
                </a:spcAft>
              </a:pPr>
              <a:r>
                <a:rPr lang="en-GB" sz="900">
                  <a:latin typeface="Helvetica" pitchFamily="2" charset="0"/>
                </a:rPr>
                <a:t>Displacement of 20 year historic relationship with Vodafone and their Cisco MPLS solution.</a:t>
              </a:r>
            </a:p>
            <a:p>
              <a:pPr>
                <a:spcAft>
                  <a:spcPts val="300"/>
                </a:spcAft>
              </a:pPr>
              <a:r>
                <a:rPr lang="en-GB" sz="900">
                  <a:latin typeface="Helvetica" pitchFamily="2" charset="0"/>
                </a:rPr>
                <a:t>Replaced with Nokia </a:t>
              </a:r>
              <a:r>
                <a:rPr lang="en-GB" sz="900" err="1">
                  <a:latin typeface="Helvetica" pitchFamily="2" charset="0"/>
                </a:rPr>
                <a:t>Nuage</a:t>
              </a:r>
              <a:r>
                <a:rPr lang="en-GB" sz="900">
                  <a:latin typeface="Helvetica" pitchFamily="2" charset="0"/>
                </a:rPr>
                <a:t> resilient SD-WAN solution across 117 sites with Azure Express Route to support cloud future.</a:t>
              </a:r>
              <a:endParaRPr lang="en-GB" sz="900">
                <a:latin typeface="Helvetica" pitchFamily="2" charset="0"/>
                <a:ea typeface="Calibri" panose="020F0502020204030204"/>
                <a:cs typeface="Calibri" panose="020F0502020204030204"/>
              </a:endParaRPr>
            </a:p>
          </p:txBody>
        </p:sp>
      </p:grpSp>
      <p:grpSp>
        <p:nvGrpSpPr>
          <p:cNvPr id="26" name="Group 25">
            <a:extLst>
              <a:ext uri="{FF2B5EF4-FFF2-40B4-BE49-F238E27FC236}">
                <a16:creationId xmlns:a16="http://schemas.microsoft.com/office/drawing/2014/main" id="{8332BA62-B2BD-C212-5BF8-661B23AA7B94}"/>
              </a:ext>
            </a:extLst>
          </p:cNvPr>
          <p:cNvGrpSpPr/>
          <p:nvPr/>
        </p:nvGrpSpPr>
        <p:grpSpPr>
          <a:xfrm>
            <a:off x="324247" y="2498936"/>
            <a:ext cx="2373233" cy="2854628"/>
            <a:chOff x="1156830" y="2590621"/>
            <a:chExt cx="2373233" cy="2854628"/>
          </a:xfrm>
        </p:grpSpPr>
        <p:pic>
          <p:nvPicPr>
            <p:cNvPr id="14" name="Picture 13" descr="A cell phone with blue and purple rectangles&#10;&#10;Description automatically generated">
              <a:extLst>
                <a:ext uri="{FF2B5EF4-FFF2-40B4-BE49-F238E27FC236}">
                  <a16:creationId xmlns:a16="http://schemas.microsoft.com/office/drawing/2014/main" id="{0FA3A085-5798-7B40-7534-0FD7CE48FFB8}"/>
                </a:ext>
              </a:extLst>
            </p:cNvPr>
            <p:cNvPicPr>
              <a:picLocks noChangeAspect="1"/>
            </p:cNvPicPr>
            <p:nvPr/>
          </p:nvPicPr>
          <p:blipFill>
            <a:blip r:embed="rId8"/>
            <a:stretch>
              <a:fillRect/>
            </a:stretch>
          </p:blipFill>
          <p:spPr>
            <a:xfrm>
              <a:off x="1156830" y="2621965"/>
              <a:ext cx="781050" cy="647700"/>
            </a:xfrm>
            <a:prstGeom prst="rect">
              <a:avLst/>
            </a:prstGeom>
          </p:spPr>
        </p:pic>
        <p:sp>
          <p:nvSpPr>
            <p:cNvPr id="15" name="TextBox 14">
              <a:extLst>
                <a:ext uri="{FF2B5EF4-FFF2-40B4-BE49-F238E27FC236}">
                  <a16:creationId xmlns:a16="http://schemas.microsoft.com/office/drawing/2014/main" id="{5AB7DC97-46CF-F4ED-C996-E07DE8B6D14C}"/>
                </a:ext>
              </a:extLst>
            </p:cNvPr>
            <p:cNvSpPr txBox="1"/>
            <p:nvPr/>
          </p:nvSpPr>
          <p:spPr>
            <a:xfrm>
              <a:off x="2050610" y="2590621"/>
              <a:ext cx="1479453" cy="2854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300"/>
                </a:spcAft>
              </a:pPr>
              <a:r>
                <a:rPr lang="en-GB" sz="900">
                  <a:latin typeface="Helvetica" pitchFamily="2" charset="0"/>
                </a:rPr>
                <a:t>Chat Bot Services</a:t>
              </a:r>
            </a:p>
            <a:p>
              <a:pPr>
                <a:spcAft>
                  <a:spcPts val="300"/>
                </a:spcAft>
              </a:pPr>
              <a:r>
                <a:rPr lang="en-GB" sz="900">
                  <a:latin typeface="Helvetica" pitchFamily="2" charset="0"/>
                </a:rPr>
                <a:t>Replacement of existing Webchat</a:t>
              </a:r>
            </a:p>
            <a:p>
              <a:pPr>
                <a:spcAft>
                  <a:spcPts val="300"/>
                </a:spcAft>
              </a:pPr>
              <a:r>
                <a:rPr lang="en-GB" sz="900">
                  <a:latin typeface="Helvetica" pitchFamily="2" charset="0"/>
                </a:rPr>
                <a:t>Puzzel Chat Bot/AI Solution – integrated to Dynamics 365</a:t>
              </a:r>
            </a:p>
            <a:p>
              <a:pPr>
                <a:spcAft>
                  <a:spcPts val="300"/>
                </a:spcAft>
              </a:pPr>
              <a:r>
                <a:rPr lang="en-GB" sz="900">
                  <a:latin typeface="Helvetica" pitchFamily="2" charset="0"/>
                </a:rPr>
                <a:t>Consultancy/workshops/Strategic planning</a:t>
              </a:r>
            </a:p>
            <a:p>
              <a:pPr>
                <a:spcAft>
                  <a:spcPts val="300"/>
                </a:spcAft>
              </a:pPr>
              <a:r>
                <a:rPr lang="en-GB" sz="900">
                  <a:latin typeface="Helvetica" pitchFamily="2" charset="0"/>
                </a:rPr>
                <a:t>Raw Data – </a:t>
              </a:r>
              <a:r>
                <a:rPr lang="en-GB" sz="900" err="1">
                  <a:latin typeface="Helvetica" pitchFamily="2" charset="0"/>
                </a:rPr>
                <a:t>PowerBI</a:t>
              </a:r>
              <a:r>
                <a:rPr lang="en-GB" sz="900">
                  <a:latin typeface="Helvetica" pitchFamily="2" charset="0"/>
                </a:rPr>
                <a:t> Integration</a:t>
              </a:r>
            </a:p>
            <a:p>
              <a:pPr>
                <a:spcAft>
                  <a:spcPts val="300"/>
                </a:spcAft>
              </a:pPr>
              <a:r>
                <a:rPr lang="en-GB" sz="900">
                  <a:latin typeface="Helvetica" pitchFamily="2" charset="0"/>
                </a:rPr>
                <a:t>Additional enhancements to Customer Service Agents, Web Chat and Bot services</a:t>
              </a:r>
            </a:p>
            <a:p>
              <a:pPr>
                <a:spcAft>
                  <a:spcPts val="300"/>
                </a:spcAft>
              </a:pPr>
              <a:r>
                <a:rPr lang="en-GB" sz="900">
                  <a:latin typeface="Helvetica" pitchFamily="2" charset="0"/>
                </a:rPr>
                <a:t>Call back requests</a:t>
              </a:r>
            </a:p>
            <a:p>
              <a:pPr>
                <a:spcAft>
                  <a:spcPts val="300"/>
                </a:spcAft>
              </a:pPr>
              <a:r>
                <a:rPr lang="en-GB" sz="900">
                  <a:latin typeface="Helvetica" pitchFamily="2" charset="0"/>
                </a:rPr>
                <a:t>Expansion of Web Chat into OS internal support services</a:t>
              </a:r>
            </a:p>
          </p:txBody>
        </p:sp>
      </p:grpSp>
      <p:grpSp>
        <p:nvGrpSpPr>
          <p:cNvPr id="27" name="Group 26">
            <a:extLst>
              <a:ext uri="{FF2B5EF4-FFF2-40B4-BE49-F238E27FC236}">
                <a16:creationId xmlns:a16="http://schemas.microsoft.com/office/drawing/2014/main" id="{1252A626-F0AB-10E3-5B37-4B45B524573B}"/>
              </a:ext>
            </a:extLst>
          </p:cNvPr>
          <p:cNvGrpSpPr/>
          <p:nvPr/>
        </p:nvGrpSpPr>
        <p:grpSpPr>
          <a:xfrm>
            <a:off x="2748677" y="2498936"/>
            <a:ext cx="3990682" cy="1608133"/>
            <a:chOff x="1163909" y="3812482"/>
            <a:chExt cx="3990682" cy="1608133"/>
          </a:xfrm>
        </p:grpSpPr>
        <p:pic>
          <p:nvPicPr>
            <p:cNvPr id="6" name="Picture 5" descr="A person wearing headphones and using a computer&#10;&#10;Description automatically generated">
              <a:extLst>
                <a:ext uri="{FF2B5EF4-FFF2-40B4-BE49-F238E27FC236}">
                  <a16:creationId xmlns:a16="http://schemas.microsoft.com/office/drawing/2014/main" id="{B77DFAA1-C84D-6665-60BB-C11E20E56C16}"/>
                </a:ext>
              </a:extLst>
            </p:cNvPr>
            <p:cNvPicPr>
              <a:picLocks noChangeAspect="1"/>
            </p:cNvPicPr>
            <p:nvPr/>
          </p:nvPicPr>
          <p:blipFill>
            <a:blip r:embed="rId9"/>
            <a:stretch>
              <a:fillRect/>
            </a:stretch>
          </p:blipFill>
          <p:spPr>
            <a:xfrm>
              <a:off x="1163909" y="3843826"/>
              <a:ext cx="781050" cy="647700"/>
            </a:xfrm>
            <a:prstGeom prst="rect">
              <a:avLst/>
            </a:prstGeom>
          </p:spPr>
        </p:pic>
        <p:sp>
          <p:nvSpPr>
            <p:cNvPr id="9" name="TextBox 8">
              <a:extLst>
                <a:ext uri="{FF2B5EF4-FFF2-40B4-BE49-F238E27FC236}">
                  <a16:creationId xmlns:a16="http://schemas.microsoft.com/office/drawing/2014/main" id="{02A654C7-6EBB-A747-DEF6-05C2E19E9C1D}"/>
                </a:ext>
              </a:extLst>
            </p:cNvPr>
            <p:cNvSpPr txBox="1"/>
            <p:nvPr/>
          </p:nvSpPr>
          <p:spPr>
            <a:xfrm>
              <a:off x="2087541" y="3812482"/>
              <a:ext cx="3067050" cy="16081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300"/>
                </a:spcAft>
              </a:pPr>
              <a:r>
                <a:rPr lang="en-GB" sz="900">
                  <a:latin typeface="Helvetica" pitchFamily="2" charset="0"/>
                </a:rPr>
                <a:t>CCaaS</a:t>
              </a:r>
              <a:endParaRPr lang="en-US">
                <a:latin typeface="Helvetica" pitchFamily="2" charset="0"/>
              </a:endParaRPr>
            </a:p>
            <a:p>
              <a:pPr>
                <a:spcAft>
                  <a:spcPts val="300"/>
                </a:spcAft>
              </a:pPr>
              <a:r>
                <a:rPr lang="en-GB" sz="900">
                  <a:latin typeface="Helvetica" pitchFamily="2" charset="0"/>
                </a:rPr>
                <a:t>Puzzel – Omni-Channel</a:t>
              </a:r>
              <a:endParaRPr lang="en-US">
                <a:latin typeface="Helvetica" pitchFamily="2" charset="0"/>
              </a:endParaRPr>
            </a:p>
            <a:p>
              <a:pPr>
                <a:spcAft>
                  <a:spcPts val="300"/>
                </a:spcAft>
              </a:pPr>
              <a:r>
                <a:rPr lang="en-GB" sz="900">
                  <a:latin typeface="Helvetica" pitchFamily="2" charset="0"/>
                </a:rPr>
                <a:t>WFM and Quality Assurance, Call Recording and Analytics</a:t>
              </a:r>
            </a:p>
            <a:p>
              <a:pPr>
                <a:spcAft>
                  <a:spcPts val="300"/>
                </a:spcAft>
              </a:pPr>
              <a:r>
                <a:rPr lang="en-GB" sz="900">
                  <a:latin typeface="Helvetica" pitchFamily="2" charset="0"/>
                </a:rPr>
                <a:t>Consultancy/workshops/Strategic planning</a:t>
              </a:r>
              <a:endParaRPr lang="en-GB">
                <a:latin typeface="Helvetica" pitchFamily="2" charset="0"/>
              </a:endParaRPr>
            </a:p>
            <a:p>
              <a:pPr>
                <a:spcAft>
                  <a:spcPts val="300"/>
                </a:spcAft>
              </a:pPr>
              <a:r>
                <a:rPr lang="en-GB" sz="900">
                  <a:latin typeface="Helvetica" pitchFamily="2" charset="0"/>
                </a:rPr>
                <a:t>Training</a:t>
              </a:r>
              <a:endParaRPr lang="en-GB" sz="900">
                <a:latin typeface="Helvetica" pitchFamily="2" charset="0"/>
                <a:ea typeface="Calibri"/>
                <a:cs typeface="Calibri"/>
              </a:endParaRPr>
            </a:p>
            <a:p>
              <a:pPr>
                <a:spcAft>
                  <a:spcPts val="300"/>
                </a:spcAft>
              </a:pPr>
              <a:r>
                <a:rPr lang="en-GB" sz="900">
                  <a:latin typeface="Helvetica" pitchFamily="2" charset="0"/>
                </a:rPr>
                <a:t>Agent Assist</a:t>
              </a:r>
            </a:p>
            <a:p>
              <a:pPr>
                <a:spcAft>
                  <a:spcPts val="300"/>
                </a:spcAft>
              </a:pPr>
              <a:r>
                <a:rPr lang="en-GB" sz="900">
                  <a:latin typeface="Helvetica" pitchFamily="2" charset="0"/>
                </a:rPr>
                <a:t>Knowledgebase services</a:t>
              </a:r>
            </a:p>
            <a:p>
              <a:pPr>
                <a:spcAft>
                  <a:spcPts val="300"/>
                </a:spcAft>
              </a:pPr>
              <a:r>
                <a:rPr lang="en-GB" sz="900">
                  <a:latin typeface="Helvetica" pitchFamily="2" charset="0"/>
                </a:rPr>
                <a:t>B2C services third-party integration</a:t>
              </a:r>
              <a:endParaRPr lang="en-GB" sz="900">
                <a:latin typeface="Helvetica" pitchFamily="2" charset="0"/>
                <a:ea typeface="Calibri"/>
                <a:cs typeface="Calibri"/>
              </a:endParaRPr>
            </a:p>
          </p:txBody>
        </p:sp>
      </p:grpSp>
      <p:grpSp>
        <p:nvGrpSpPr>
          <p:cNvPr id="28" name="Group 27">
            <a:extLst>
              <a:ext uri="{FF2B5EF4-FFF2-40B4-BE49-F238E27FC236}">
                <a16:creationId xmlns:a16="http://schemas.microsoft.com/office/drawing/2014/main" id="{E8FAA9F3-F1BF-CF37-F1BD-A54C14ECC1DD}"/>
              </a:ext>
            </a:extLst>
          </p:cNvPr>
          <p:cNvGrpSpPr/>
          <p:nvPr/>
        </p:nvGrpSpPr>
        <p:grpSpPr>
          <a:xfrm>
            <a:off x="2748677" y="3892854"/>
            <a:ext cx="3648772" cy="654710"/>
            <a:chOff x="1145038" y="4996423"/>
            <a:chExt cx="3648772" cy="654710"/>
          </a:xfrm>
        </p:grpSpPr>
        <p:pic>
          <p:nvPicPr>
            <p:cNvPr id="16" name="Picture 15" descr="A blue and white logo&#10;&#10;Description automatically generated">
              <a:extLst>
                <a:ext uri="{FF2B5EF4-FFF2-40B4-BE49-F238E27FC236}">
                  <a16:creationId xmlns:a16="http://schemas.microsoft.com/office/drawing/2014/main" id="{A8251859-EB5E-21C6-4AC6-A2E88FE1FD36}"/>
                </a:ext>
              </a:extLst>
            </p:cNvPr>
            <p:cNvPicPr>
              <a:picLocks noChangeAspect="1"/>
            </p:cNvPicPr>
            <p:nvPr/>
          </p:nvPicPr>
          <p:blipFill>
            <a:blip r:embed="rId10"/>
            <a:stretch>
              <a:fillRect/>
            </a:stretch>
          </p:blipFill>
          <p:spPr>
            <a:xfrm>
              <a:off x="1145038" y="4996423"/>
              <a:ext cx="781050" cy="647700"/>
            </a:xfrm>
            <a:prstGeom prst="rect">
              <a:avLst/>
            </a:prstGeom>
          </p:spPr>
        </p:pic>
        <p:sp>
          <p:nvSpPr>
            <p:cNvPr id="17" name="TextBox 16">
              <a:extLst>
                <a:ext uri="{FF2B5EF4-FFF2-40B4-BE49-F238E27FC236}">
                  <a16:creationId xmlns:a16="http://schemas.microsoft.com/office/drawing/2014/main" id="{0A411382-6E19-8A6C-BC90-821231DE74B1}"/>
                </a:ext>
              </a:extLst>
            </p:cNvPr>
            <p:cNvSpPr txBox="1"/>
            <p:nvPr/>
          </p:nvSpPr>
          <p:spPr>
            <a:xfrm>
              <a:off x="2050610" y="5066358"/>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300"/>
                </a:spcAft>
              </a:pPr>
              <a:r>
                <a:rPr lang="en-GB" sz="900">
                  <a:latin typeface="Helvetica" pitchFamily="2" charset="0"/>
                </a:rPr>
                <a:t>Teams Direct Routing Services</a:t>
              </a:r>
              <a:endParaRPr lang="en-US">
                <a:latin typeface="Helvetica" pitchFamily="2" charset="0"/>
              </a:endParaRPr>
            </a:p>
            <a:p>
              <a:pPr>
                <a:spcAft>
                  <a:spcPts val="300"/>
                </a:spcAft>
              </a:pPr>
              <a:r>
                <a:rPr lang="en-GB" sz="900">
                  <a:latin typeface="Helvetica" pitchFamily="2" charset="0"/>
                </a:rPr>
                <a:t>Direct routing services approx. 850 users</a:t>
              </a:r>
              <a:endParaRPr lang="en-US">
                <a:latin typeface="Helvetica" pitchFamily="2" charset="0"/>
              </a:endParaRPr>
            </a:p>
            <a:p>
              <a:pPr>
                <a:spcAft>
                  <a:spcPts val="300"/>
                </a:spcAft>
              </a:pPr>
              <a:r>
                <a:rPr lang="en-GB" sz="900">
                  <a:latin typeface="Helvetica" pitchFamily="2" charset="0"/>
                </a:rPr>
                <a:t>Call Cabinet Recording</a:t>
              </a:r>
              <a:endParaRPr lang="en-US">
                <a:latin typeface="Helvetica" pitchFamily="2" charset="0"/>
                <a:ea typeface="Calibri" panose="020F0502020204030204"/>
                <a:cs typeface="Calibri" panose="020F0502020204030204"/>
              </a:endParaRPr>
            </a:p>
          </p:txBody>
        </p:sp>
      </p:grpSp>
    </p:spTree>
    <p:extLst>
      <p:ext uri="{BB962C8B-B14F-4D97-AF65-F5344CB8AC3E}">
        <p14:creationId xmlns:p14="http://schemas.microsoft.com/office/powerpoint/2010/main" val="362962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extLst>
    <p:ext uri="{6950BFC3-D8DA-4A85-94F7-54DA5524770B}">
      <p188:commentRel xmlns:p188="http://schemas.microsoft.com/office/powerpoint/2018/8/main" r:id="rId2"/>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6BF1-33BD-195F-4FB1-A3BBAFB8BEC2}"/>
              </a:ext>
            </a:extLst>
          </p:cNvPr>
          <p:cNvSpPr>
            <a:spLocks noGrp="1"/>
          </p:cNvSpPr>
          <p:nvPr>
            <p:ph type="title"/>
          </p:nvPr>
        </p:nvSpPr>
        <p:spPr/>
        <p:txBody>
          <a:bodyPr/>
          <a:lstStyle/>
          <a:p>
            <a:r>
              <a:rPr lang="en-GB">
                <a:solidFill>
                  <a:schemeClr val="tx1"/>
                </a:solidFill>
              </a:rPr>
              <a:t>Contact Centre Case Study: BDO</a:t>
            </a:r>
          </a:p>
        </p:txBody>
      </p:sp>
      <p:grpSp>
        <p:nvGrpSpPr>
          <p:cNvPr id="12" name="Group 11">
            <a:extLst>
              <a:ext uri="{FF2B5EF4-FFF2-40B4-BE49-F238E27FC236}">
                <a16:creationId xmlns:a16="http://schemas.microsoft.com/office/drawing/2014/main" id="{B8552FB9-876D-83A9-EF0A-A891E0B0F93F}"/>
              </a:ext>
            </a:extLst>
          </p:cNvPr>
          <p:cNvGrpSpPr/>
          <p:nvPr/>
        </p:nvGrpSpPr>
        <p:grpSpPr>
          <a:xfrm>
            <a:off x="7010400" y="884582"/>
            <a:ext cx="4744278" cy="5088835"/>
            <a:chOff x="7010400" y="1285461"/>
            <a:chExt cx="4744278" cy="5088835"/>
          </a:xfrm>
        </p:grpSpPr>
        <p:sp>
          <p:nvSpPr>
            <p:cNvPr id="4" name="Rectangle: Rounded Corners 3">
              <a:extLst>
                <a:ext uri="{FF2B5EF4-FFF2-40B4-BE49-F238E27FC236}">
                  <a16:creationId xmlns:a16="http://schemas.microsoft.com/office/drawing/2014/main" id="{14545484-CD4E-B92A-9B32-2E5CC374C40A}"/>
                </a:ext>
              </a:extLst>
            </p:cNvPr>
            <p:cNvSpPr>
              <a:spLocks/>
            </p:cNvSpPr>
            <p:nvPr/>
          </p:nvSpPr>
          <p:spPr>
            <a:xfrm>
              <a:off x="7010400" y="1285461"/>
              <a:ext cx="4744278" cy="5088835"/>
            </a:xfrm>
            <a:prstGeom prst="roundRect">
              <a:avLst>
                <a:gd name="adj" fmla="val 3639"/>
              </a:avLst>
            </a:prstGeom>
            <a:solidFill>
              <a:schemeClr val="tx1">
                <a:lumMod val="10000"/>
                <a:lumOff val="9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a:ea typeface="+mn-ea"/>
                <a:cs typeface="+mn-cs"/>
              </a:endParaRPr>
            </a:p>
          </p:txBody>
        </p:sp>
        <p:pic>
          <p:nvPicPr>
            <p:cNvPr id="2052" name="Picture 4">
              <a:extLst>
                <a:ext uri="{FF2B5EF4-FFF2-40B4-BE49-F238E27FC236}">
                  <a16:creationId xmlns:a16="http://schemas.microsoft.com/office/drawing/2014/main" id="{34C388A9-0007-D542-5FC6-983AAE7C5D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5" r="16714"/>
            <a:stretch/>
          </p:blipFill>
          <p:spPr bwMode="auto">
            <a:xfrm>
              <a:off x="9382539" y="1408879"/>
              <a:ext cx="2223082" cy="1756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E87B775-57EA-1605-C7E6-88786B7B3C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73"/>
            <a:stretch/>
          </p:blipFill>
          <p:spPr bwMode="auto">
            <a:xfrm>
              <a:off x="7122253" y="3213827"/>
              <a:ext cx="4524395" cy="290147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8">
            <a:extLst>
              <a:ext uri="{FF2B5EF4-FFF2-40B4-BE49-F238E27FC236}">
                <a16:creationId xmlns:a16="http://schemas.microsoft.com/office/drawing/2014/main" id="{A950EF82-7DF4-ED6A-CB2B-EC20F01C4EE6}"/>
              </a:ext>
            </a:extLst>
          </p:cNvPr>
          <p:cNvSpPr/>
          <p:nvPr/>
        </p:nvSpPr>
        <p:spPr>
          <a:xfrm>
            <a:off x="284922" y="884582"/>
            <a:ext cx="6550922" cy="1020417"/>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tx1"/>
                </a:solidFill>
                <a:effectLst/>
                <a:uLnTx/>
                <a:uFillTx/>
                <a:latin typeface="Helvetica" pitchFamily="2" charset="0"/>
              </a:rPr>
              <a:t>THE PROJECT:</a:t>
            </a:r>
          </a:p>
          <a:p>
            <a:pPr lvl="0">
              <a:defRPr/>
            </a:pPr>
            <a:r>
              <a:rPr lang="en-GB" sz="1400">
                <a:solidFill>
                  <a:schemeClr val="tx1"/>
                </a:solidFill>
                <a:latin typeface="Helvetica" pitchFamily="2" charset="0"/>
              </a:rPr>
              <a:t>Cloud Contact Centre Migration and Transformation which met the NHS’s robust cyber security and governance needs</a:t>
            </a:r>
            <a:endParaRPr kumimoji="0" lang="en-GB" sz="1400" b="0" i="0" u="none" strike="noStrike" kern="1200" cap="none" spc="0" normalizeH="0" baseline="0" noProof="0">
              <a:ln>
                <a:noFill/>
              </a:ln>
              <a:solidFill>
                <a:schemeClr val="tx1"/>
              </a:solidFill>
              <a:effectLst/>
              <a:uLnTx/>
              <a:uFillTx/>
              <a:latin typeface="Helvetica" pitchFamily="2" charset="0"/>
            </a:endParaRPr>
          </a:p>
        </p:txBody>
      </p:sp>
      <p:sp>
        <p:nvSpPr>
          <p:cNvPr id="10" name="TextBox 9">
            <a:extLst>
              <a:ext uri="{FF2B5EF4-FFF2-40B4-BE49-F238E27FC236}">
                <a16:creationId xmlns:a16="http://schemas.microsoft.com/office/drawing/2014/main" id="{071ED09C-05B5-0F6D-3AB2-FF05B7D76308}"/>
              </a:ext>
            </a:extLst>
          </p:cNvPr>
          <p:cNvSpPr txBox="1"/>
          <p:nvPr/>
        </p:nvSpPr>
        <p:spPr>
          <a:xfrm>
            <a:off x="284922" y="2255378"/>
            <a:ext cx="6550922" cy="1646605"/>
          </a:xfrm>
          <a:prstGeom prst="rect">
            <a:avLst/>
          </a:prstGeom>
          <a:noFill/>
        </p:spPr>
        <p:txBody>
          <a:bodyPr wrap="square" rtlCol="0">
            <a:spAutoFit/>
          </a:bodyPr>
          <a:lstStyle/>
          <a:p>
            <a:pPr>
              <a:defRPr/>
            </a:pPr>
            <a:r>
              <a:rPr lang="en-GB" sz="1600" b="1">
                <a:latin typeface="Helvetica" pitchFamily="2" charset="0"/>
              </a:rPr>
              <a:t>WHAT WE DELIVERED:</a:t>
            </a:r>
          </a:p>
          <a:p>
            <a:pPr marL="285750" lvl="0" indent="-285750">
              <a:spcAft>
                <a:spcPts val="600"/>
              </a:spcAft>
              <a:buFont typeface="Arial" panose="020B0604020202020204" pitchFamily="34" charset="0"/>
              <a:buChar char="•"/>
              <a:defRPr/>
            </a:pPr>
            <a:r>
              <a:rPr lang="en-GB" sz="1400" err="1">
                <a:latin typeface="Helvetica" pitchFamily="2" charset="0"/>
              </a:rPr>
              <a:t>Puzzel</a:t>
            </a:r>
            <a:r>
              <a:rPr lang="en-GB" sz="1400">
                <a:latin typeface="Helvetica" pitchFamily="2" charset="0"/>
              </a:rPr>
              <a:t> </a:t>
            </a:r>
            <a:r>
              <a:rPr lang="en-GB" sz="1400" err="1">
                <a:latin typeface="Helvetica" pitchFamily="2" charset="0"/>
              </a:rPr>
              <a:t>CCaaS</a:t>
            </a:r>
            <a:r>
              <a:rPr lang="en-GB" sz="1400">
                <a:latin typeface="Helvetica" pitchFamily="2" charset="0"/>
              </a:rPr>
              <a:t> enabling omnichannel interaction </a:t>
            </a:r>
            <a:r>
              <a:rPr lang="en-GB" sz="1400" err="1">
                <a:latin typeface="Helvetica" pitchFamily="2" charset="0"/>
              </a:rPr>
              <a:t>managementfor</a:t>
            </a:r>
            <a:r>
              <a:rPr lang="en-GB" sz="1400">
                <a:latin typeface="Helvetica" pitchFamily="2" charset="0"/>
              </a:rPr>
              <a:t> 150 agents including voice, </a:t>
            </a:r>
            <a:r>
              <a:rPr lang="en-GB" sz="1400" err="1">
                <a:latin typeface="Helvetica" pitchFamily="2" charset="0"/>
              </a:rPr>
              <a:t>emai</a:t>
            </a:r>
            <a:r>
              <a:rPr lang="en-GB" sz="1400">
                <a:latin typeface="Helvetica" pitchFamily="2" charset="0"/>
              </a:rPr>
              <a:t>, SMS, webchat and social channels</a:t>
            </a:r>
          </a:p>
          <a:p>
            <a:pPr marL="285750" lvl="0" indent="-285750">
              <a:spcAft>
                <a:spcPts val="600"/>
              </a:spcAft>
              <a:buFont typeface="Arial" panose="020B0604020202020204" pitchFamily="34" charset="0"/>
              <a:buChar char="•"/>
              <a:defRPr/>
            </a:pPr>
            <a:r>
              <a:rPr lang="en-GB" sz="1400">
                <a:latin typeface="Helvetica" pitchFamily="2" charset="0"/>
              </a:rPr>
              <a:t>Seamless integration with existing NHSD information systems</a:t>
            </a:r>
          </a:p>
          <a:p>
            <a:pPr marL="285750" lvl="0" indent="-285750">
              <a:spcAft>
                <a:spcPts val="600"/>
              </a:spcAft>
              <a:buFont typeface="Arial" panose="020B0604020202020204" pitchFamily="34" charset="0"/>
              <a:buChar char="•"/>
              <a:defRPr/>
            </a:pPr>
            <a:r>
              <a:rPr lang="en-GB" sz="1400">
                <a:latin typeface="Helvetica" pitchFamily="2" charset="0"/>
              </a:rPr>
              <a:t>Custom dashboards for supervisors and contact centre leadership team</a:t>
            </a:r>
          </a:p>
          <a:p>
            <a:pPr marL="285750" lvl="0" indent="-285750">
              <a:spcAft>
                <a:spcPts val="600"/>
              </a:spcAft>
              <a:buFont typeface="Arial" panose="020B0604020202020204" pitchFamily="34" charset="0"/>
              <a:buChar char="•"/>
              <a:defRPr/>
            </a:pPr>
            <a:r>
              <a:rPr lang="en-GB" sz="1400">
                <a:latin typeface="Helvetica" pitchFamily="2" charset="0"/>
              </a:rPr>
              <a:t>Responsive 24/7 UK-based support</a:t>
            </a:r>
            <a:endParaRPr kumimoji="0" lang="en-GB" sz="1800" b="0" i="0" u="none" strike="noStrike" kern="1200" cap="none" spc="0" normalizeH="0" baseline="0" noProof="0">
              <a:ln>
                <a:noFill/>
              </a:ln>
              <a:effectLst/>
              <a:uLnTx/>
              <a:uFillTx/>
              <a:latin typeface="Helvetica" pitchFamily="2" charset="0"/>
            </a:endParaRPr>
          </a:p>
        </p:txBody>
      </p:sp>
      <p:sp>
        <p:nvSpPr>
          <p:cNvPr id="11" name="Rectangle: Rounded Corners 10">
            <a:extLst>
              <a:ext uri="{FF2B5EF4-FFF2-40B4-BE49-F238E27FC236}">
                <a16:creationId xmlns:a16="http://schemas.microsoft.com/office/drawing/2014/main" id="{6F31A369-E62F-C1CD-CDBE-789B3589A520}"/>
              </a:ext>
            </a:extLst>
          </p:cNvPr>
          <p:cNvSpPr/>
          <p:nvPr/>
        </p:nvSpPr>
        <p:spPr>
          <a:xfrm>
            <a:off x="284922" y="4621694"/>
            <a:ext cx="6550922" cy="1186070"/>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defRPr/>
            </a:pPr>
            <a:r>
              <a:rPr lang="en-GB" sz="1600" b="1">
                <a:solidFill>
                  <a:schemeClr val="tx1"/>
                </a:solidFill>
                <a:latin typeface="Helvetica" pitchFamily="2" charset="0"/>
              </a:rPr>
              <a:t>BUSINESS IMPACT:</a:t>
            </a:r>
          </a:p>
          <a:p>
            <a:pPr lvl="0">
              <a:defRPr/>
            </a:pPr>
            <a:r>
              <a:rPr lang="en-GB" sz="1400">
                <a:solidFill>
                  <a:schemeClr val="tx1"/>
                </a:solidFill>
                <a:latin typeface="Helvetica" pitchFamily="2" charset="0"/>
              </a:rPr>
              <a:t>A flexible, omnichannel solution for all patient communications, optimising the delivery of live healthcare services across the UK</a:t>
            </a:r>
            <a:endParaRPr kumimoji="0" lang="en-GB" sz="1400" b="0" i="0" u="none" strike="noStrike" kern="1200" cap="none" spc="0" normalizeH="0" baseline="0" noProof="0">
              <a:ln>
                <a:noFill/>
              </a:ln>
              <a:solidFill>
                <a:schemeClr val="tx1"/>
              </a:solidFill>
              <a:effectLst/>
              <a:uLnTx/>
              <a:uFillTx/>
              <a:latin typeface="Helvetica" pitchFamily="2" charset="0"/>
            </a:endParaRPr>
          </a:p>
        </p:txBody>
      </p:sp>
    </p:spTree>
    <p:extLst>
      <p:ext uri="{BB962C8B-B14F-4D97-AF65-F5344CB8AC3E}">
        <p14:creationId xmlns:p14="http://schemas.microsoft.com/office/powerpoint/2010/main" val="38953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6BF1-33BD-195F-4FB1-A3BBAFB8BEC2}"/>
              </a:ext>
            </a:extLst>
          </p:cNvPr>
          <p:cNvSpPr>
            <a:spLocks noGrp="1"/>
          </p:cNvSpPr>
          <p:nvPr>
            <p:ph type="title"/>
          </p:nvPr>
        </p:nvSpPr>
        <p:spPr/>
        <p:txBody>
          <a:bodyPr/>
          <a:lstStyle/>
          <a:p>
            <a:r>
              <a:rPr lang="en-GB">
                <a:solidFill>
                  <a:schemeClr val="tx1"/>
                </a:solidFill>
              </a:rPr>
              <a:t>Contact Centre Case Study: BDO</a:t>
            </a:r>
          </a:p>
        </p:txBody>
      </p:sp>
      <p:sp>
        <p:nvSpPr>
          <p:cNvPr id="5" name="Text Placeholder 4">
            <a:extLst>
              <a:ext uri="{FF2B5EF4-FFF2-40B4-BE49-F238E27FC236}">
                <a16:creationId xmlns:a16="http://schemas.microsoft.com/office/drawing/2014/main" id="{0F717573-328A-9F8B-7E54-DC2C05BD9CB6}"/>
              </a:ext>
            </a:extLst>
          </p:cNvPr>
          <p:cNvSpPr>
            <a:spLocks noGrp="1"/>
          </p:cNvSpPr>
          <p:nvPr>
            <p:ph type="body" sz="quarter" idx="10"/>
          </p:nvPr>
        </p:nvSpPr>
        <p:spPr>
          <a:xfrm>
            <a:off x="335666" y="883534"/>
            <a:ext cx="11399134" cy="4786132"/>
          </a:xfrm>
        </p:spPr>
        <p:txBody>
          <a:bodyPr/>
          <a:lstStyle/>
          <a:p>
            <a:endParaRPr lang="en-GB"/>
          </a:p>
        </p:txBody>
      </p:sp>
      <p:grpSp>
        <p:nvGrpSpPr>
          <p:cNvPr id="11" name="Group 10">
            <a:extLst>
              <a:ext uri="{FF2B5EF4-FFF2-40B4-BE49-F238E27FC236}">
                <a16:creationId xmlns:a16="http://schemas.microsoft.com/office/drawing/2014/main" id="{9838438D-DB1F-C486-A580-033280BD36F1}"/>
              </a:ext>
            </a:extLst>
          </p:cNvPr>
          <p:cNvGrpSpPr/>
          <p:nvPr/>
        </p:nvGrpSpPr>
        <p:grpSpPr>
          <a:xfrm>
            <a:off x="7010400" y="942078"/>
            <a:ext cx="4744278" cy="5088835"/>
            <a:chOff x="7010400" y="1285461"/>
            <a:chExt cx="4744278" cy="5088835"/>
          </a:xfrm>
        </p:grpSpPr>
        <p:sp>
          <p:nvSpPr>
            <p:cNvPr id="4" name="Rectangle: Rounded Corners 3">
              <a:extLst>
                <a:ext uri="{FF2B5EF4-FFF2-40B4-BE49-F238E27FC236}">
                  <a16:creationId xmlns:a16="http://schemas.microsoft.com/office/drawing/2014/main" id="{14545484-CD4E-B92A-9B32-2E5CC374C40A}"/>
                </a:ext>
              </a:extLst>
            </p:cNvPr>
            <p:cNvSpPr/>
            <p:nvPr/>
          </p:nvSpPr>
          <p:spPr>
            <a:xfrm>
              <a:off x="7010400" y="1285461"/>
              <a:ext cx="4744278" cy="5088835"/>
            </a:xfrm>
            <a:prstGeom prst="roundRect">
              <a:avLst>
                <a:gd name="adj" fmla="val 3818"/>
              </a:avLst>
            </a:prstGeom>
            <a:solidFill>
              <a:schemeClr val="tx1">
                <a:lumMod val="10000"/>
                <a:lumOff val="9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alibri"/>
                <a:ea typeface="+mn-ea"/>
                <a:cs typeface="+mn-cs"/>
              </a:endParaRPr>
            </a:p>
          </p:txBody>
        </p:sp>
        <p:pic>
          <p:nvPicPr>
            <p:cNvPr id="2050" name="Picture 2">
              <a:extLst>
                <a:ext uri="{FF2B5EF4-FFF2-40B4-BE49-F238E27FC236}">
                  <a16:creationId xmlns:a16="http://schemas.microsoft.com/office/drawing/2014/main" id="{E40C6CFA-43C1-5E79-6E72-696E04888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59" y="2890982"/>
              <a:ext cx="4438474" cy="1737247"/>
            </a:xfrm>
            <a:prstGeom prst="rect">
              <a:avLst/>
            </a:prstGeom>
            <a:solidFill>
              <a:schemeClr val="bg1"/>
            </a:solidFill>
          </p:spPr>
        </p:pic>
        <p:pic>
          <p:nvPicPr>
            <p:cNvPr id="10" name="Picture 4" descr="IT Outsourcing - IT helpdesk - Hosting - IT management - BDO - BDO">
              <a:extLst>
                <a:ext uri="{FF2B5EF4-FFF2-40B4-BE49-F238E27FC236}">
                  <a16:creationId xmlns:a16="http://schemas.microsoft.com/office/drawing/2014/main" id="{2DD58D2B-0B41-640C-1C9D-EB1CC8454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646" y="1509171"/>
              <a:ext cx="4443199" cy="12340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DO India Services - BDO">
              <a:extLst>
                <a:ext uri="{FF2B5EF4-FFF2-40B4-BE49-F238E27FC236}">
                  <a16:creationId xmlns:a16="http://schemas.microsoft.com/office/drawing/2014/main" id="{E2B69B7A-56F1-D807-B477-1E14D3763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646" y="4781724"/>
              <a:ext cx="4449830" cy="135986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Rounded Corners 2">
            <a:extLst>
              <a:ext uri="{FF2B5EF4-FFF2-40B4-BE49-F238E27FC236}">
                <a16:creationId xmlns:a16="http://schemas.microsoft.com/office/drawing/2014/main" id="{C39AD2DC-FB28-AEFA-5E49-768BD7335924}"/>
              </a:ext>
            </a:extLst>
          </p:cNvPr>
          <p:cNvSpPr/>
          <p:nvPr/>
        </p:nvSpPr>
        <p:spPr>
          <a:xfrm>
            <a:off x="284922" y="942078"/>
            <a:ext cx="6550922" cy="1020417"/>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tx1"/>
                </a:solidFill>
                <a:effectLst/>
                <a:uLnTx/>
                <a:uFillTx/>
                <a:latin typeface="Helvetica" pitchFamily="2" charset="0"/>
              </a:rPr>
              <a:t>THE PROJECT:</a:t>
            </a:r>
          </a:p>
          <a:p>
            <a:pPr lvl="0">
              <a:defRPr/>
            </a:pPr>
            <a:r>
              <a:rPr lang="en-GB" sz="1400">
                <a:solidFill>
                  <a:schemeClr val="tx1"/>
                </a:solidFill>
                <a:latin typeface="Helvetica" pitchFamily="2" charset="0"/>
              </a:rPr>
              <a:t>Multi-phase project transforming their UC and Contact Centre Operation to align with digital strategy</a:t>
            </a:r>
            <a:endParaRPr kumimoji="0" lang="en-GB" sz="1400" b="0" i="0" u="none" strike="noStrike" kern="1200" cap="none" spc="0" normalizeH="0" baseline="0" noProof="0">
              <a:ln>
                <a:noFill/>
              </a:ln>
              <a:solidFill>
                <a:schemeClr val="tx1"/>
              </a:solidFill>
              <a:effectLst/>
              <a:uLnTx/>
              <a:uFillTx/>
              <a:latin typeface="Helvetica" pitchFamily="2" charset="0"/>
            </a:endParaRPr>
          </a:p>
        </p:txBody>
      </p:sp>
      <p:sp>
        <p:nvSpPr>
          <p:cNvPr id="8" name="TextBox 7">
            <a:extLst>
              <a:ext uri="{FF2B5EF4-FFF2-40B4-BE49-F238E27FC236}">
                <a16:creationId xmlns:a16="http://schemas.microsoft.com/office/drawing/2014/main" id="{F1C331E7-A16D-D055-F472-0BE5F79CA859}"/>
              </a:ext>
            </a:extLst>
          </p:cNvPr>
          <p:cNvSpPr txBox="1"/>
          <p:nvPr/>
        </p:nvSpPr>
        <p:spPr>
          <a:xfrm>
            <a:off x="284922" y="2312874"/>
            <a:ext cx="6550922" cy="2154436"/>
          </a:xfrm>
          <a:prstGeom prst="rect">
            <a:avLst/>
          </a:prstGeom>
          <a:noFill/>
        </p:spPr>
        <p:txBody>
          <a:bodyPr wrap="square" rtlCol="0">
            <a:spAutoFit/>
          </a:bodyPr>
          <a:lstStyle/>
          <a:p>
            <a:pPr>
              <a:defRPr/>
            </a:pPr>
            <a:r>
              <a:rPr lang="en-GB" sz="1600" b="1">
                <a:latin typeface="Helvetica" pitchFamily="2" charset="0"/>
              </a:rPr>
              <a:t>WHAT WE DELIVERED:</a:t>
            </a:r>
          </a:p>
          <a:p>
            <a:pPr marL="285750" lvl="0" indent="-285750">
              <a:spcAft>
                <a:spcPts val="600"/>
              </a:spcAft>
              <a:buFont typeface="Arial" panose="020B0604020202020204" pitchFamily="34" charset="0"/>
              <a:buChar char="•"/>
              <a:defRPr/>
            </a:pPr>
            <a:r>
              <a:rPr lang="en-GB" sz="1400">
                <a:latin typeface="Helvetica" pitchFamily="2" charset="0"/>
              </a:rPr>
              <a:t>Bespoke UC infrastructure leveraging BDO’s investment in Microsoft licensing and enabling Teams calling for 10,000 users</a:t>
            </a:r>
          </a:p>
          <a:p>
            <a:pPr marL="285750" lvl="0" indent="-285750">
              <a:spcAft>
                <a:spcPts val="600"/>
              </a:spcAft>
              <a:buFont typeface="Arial" panose="020B0604020202020204" pitchFamily="34" charset="0"/>
              <a:buChar char="•"/>
              <a:defRPr/>
            </a:pPr>
            <a:r>
              <a:rPr lang="en-GB" sz="1400">
                <a:latin typeface="Helvetica" pitchFamily="2" charset="0"/>
              </a:rPr>
              <a:t>‘Future’ IT Service Desk platform, based on Five9 delivering:</a:t>
            </a:r>
          </a:p>
          <a:p>
            <a:pPr marL="742950" lvl="1" indent="-285750">
              <a:spcAft>
                <a:spcPts val="600"/>
              </a:spcAft>
              <a:buFont typeface="Arial" panose="020B0604020202020204" pitchFamily="34" charset="0"/>
              <a:buChar char="•"/>
              <a:defRPr/>
            </a:pPr>
            <a:r>
              <a:rPr lang="en-GB" sz="1400">
                <a:latin typeface="Helvetica" pitchFamily="2" charset="0"/>
              </a:rPr>
              <a:t>Seamless integration with ServiceNow</a:t>
            </a:r>
          </a:p>
          <a:p>
            <a:pPr marL="742950" lvl="1" indent="-285750">
              <a:spcAft>
                <a:spcPts val="600"/>
              </a:spcAft>
              <a:buFont typeface="Arial" panose="020B0604020202020204" pitchFamily="34" charset="0"/>
              <a:buChar char="•"/>
              <a:defRPr/>
            </a:pPr>
            <a:r>
              <a:rPr lang="en-GB" sz="1400" err="1">
                <a:latin typeface="Helvetica" pitchFamily="2" charset="0"/>
              </a:rPr>
              <a:t>Voicebots</a:t>
            </a:r>
            <a:r>
              <a:rPr lang="en-GB" sz="1400">
                <a:latin typeface="Helvetica" pitchFamily="2" charset="0"/>
              </a:rPr>
              <a:t> and Chatbots to enable self service and automation of common ticket types</a:t>
            </a:r>
          </a:p>
          <a:p>
            <a:pPr marL="742950" lvl="1" indent="-285750">
              <a:spcAft>
                <a:spcPts val="600"/>
              </a:spcAft>
              <a:buFont typeface="Arial" panose="020B0604020202020204" pitchFamily="34" charset="0"/>
              <a:buChar char="•"/>
              <a:defRPr/>
            </a:pPr>
            <a:r>
              <a:rPr lang="en-GB" sz="1400">
                <a:latin typeface="Helvetica" pitchFamily="2" charset="0"/>
              </a:rPr>
              <a:t>Interaction analytics to deliver business insight</a:t>
            </a:r>
            <a:endParaRPr kumimoji="0" lang="en-GB" b="0" i="0" u="none" strike="noStrike" kern="1200" cap="none" spc="0" normalizeH="0" baseline="0" noProof="0">
              <a:ln>
                <a:noFill/>
              </a:ln>
              <a:effectLst/>
              <a:uLnTx/>
              <a:uFillTx/>
              <a:latin typeface="Helvetica" pitchFamily="2" charset="0"/>
            </a:endParaRPr>
          </a:p>
        </p:txBody>
      </p:sp>
      <p:sp>
        <p:nvSpPr>
          <p:cNvPr id="9" name="Rectangle: Rounded Corners 8">
            <a:extLst>
              <a:ext uri="{FF2B5EF4-FFF2-40B4-BE49-F238E27FC236}">
                <a16:creationId xmlns:a16="http://schemas.microsoft.com/office/drawing/2014/main" id="{AEA88374-60E4-8E26-D477-5280D04CBD19}"/>
              </a:ext>
            </a:extLst>
          </p:cNvPr>
          <p:cNvSpPr/>
          <p:nvPr/>
        </p:nvSpPr>
        <p:spPr>
          <a:xfrm>
            <a:off x="284922" y="4679190"/>
            <a:ext cx="6550922" cy="1186070"/>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defRPr/>
            </a:pPr>
            <a:r>
              <a:rPr lang="en-GB" sz="1600" b="1">
                <a:solidFill>
                  <a:schemeClr val="tx1"/>
                </a:solidFill>
                <a:latin typeface="Helvetica" pitchFamily="2" charset="0"/>
              </a:rPr>
              <a:t>BUSINESS IMPACT:</a:t>
            </a:r>
          </a:p>
          <a:p>
            <a:pPr lvl="0">
              <a:defRPr/>
            </a:pPr>
            <a:r>
              <a:rPr lang="en-GB" sz="1400">
                <a:solidFill>
                  <a:schemeClr val="tx1"/>
                </a:solidFill>
                <a:latin typeface="Helvetica" pitchFamily="2" charset="0"/>
              </a:rPr>
              <a:t>The solution will help BDO meet its objective of resolving 80% IT Service Desk tickets through self-service and automation.</a:t>
            </a:r>
            <a:endParaRPr kumimoji="0" lang="en-GB" sz="1400" b="0" i="0" u="none" strike="noStrike" kern="1200" cap="none" spc="0" normalizeH="0" baseline="0" noProof="0">
              <a:ln>
                <a:noFill/>
              </a:ln>
              <a:solidFill>
                <a:schemeClr val="tx1"/>
              </a:solidFill>
              <a:effectLst/>
              <a:uLnTx/>
              <a:uFillTx/>
              <a:latin typeface="Helvetica" pitchFamily="2" charset="0"/>
            </a:endParaRPr>
          </a:p>
        </p:txBody>
      </p:sp>
    </p:spTree>
    <p:extLst>
      <p:ext uri="{BB962C8B-B14F-4D97-AF65-F5344CB8AC3E}">
        <p14:creationId xmlns:p14="http://schemas.microsoft.com/office/powerpoint/2010/main" val="60420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animBg="1"/>
    </p:bldLst>
  </p:timing>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850787-6665-159C-5A18-ACA8CC171BEB}"/>
              </a:ext>
            </a:extLst>
          </p:cNvPr>
          <p:cNvSpPr>
            <a:spLocks noGrp="1"/>
          </p:cNvSpPr>
          <p:nvPr>
            <p:ph type="title"/>
          </p:nvPr>
        </p:nvSpPr>
        <p:spPr/>
        <p:txBody>
          <a:bodyPr/>
          <a:lstStyle/>
          <a:p>
            <a:r>
              <a:rPr lang="en-GB">
                <a:solidFill>
                  <a:schemeClr val="tx1"/>
                </a:solidFill>
              </a:rPr>
              <a:t>Customer Testimonials</a:t>
            </a:r>
          </a:p>
        </p:txBody>
      </p:sp>
      <p:sp>
        <p:nvSpPr>
          <p:cNvPr id="21" name="TextBox 20">
            <a:extLst>
              <a:ext uri="{FF2B5EF4-FFF2-40B4-BE49-F238E27FC236}">
                <a16:creationId xmlns:a16="http://schemas.microsoft.com/office/drawing/2014/main" id="{BB6425C4-761B-964B-28CF-FC6A69B48B59}"/>
              </a:ext>
            </a:extLst>
          </p:cNvPr>
          <p:cNvSpPr txBox="1"/>
          <p:nvPr/>
        </p:nvSpPr>
        <p:spPr>
          <a:xfrm>
            <a:off x="3341467" y="756175"/>
            <a:ext cx="2760133" cy="2308324"/>
          </a:xfrm>
          <a:prstGeom prst="rect">
            <a:avLst/>
          </a:prstGeom>
          <a:noFill/>
        </p:spPr>
        <p:txBody>
          <a:bodyPr wrap="square" rtlCol="0">
            <a:spAutoFit/>
          </a:bodyPr>
          <a:lstStyle/>
          <a:p>
            <a:r>
              <a:rPr lang="en-GB" sz="1600"/>
              <a:t>“It just works! We were able to tailor the dashboards to suit us very quickly, so the analysts are able to deliver better insights, faster.” </a:t>
            </a:r>
            <a:r>
              <a:rPr lang="en-GB" sz="1600" b="1"/>
              <a:t>Stacey Whyte, CSF Technology &amp; Change Senior Service Manager, NHS Digital</a:t>
            </a:r>
          </a:p>
        </p:txBody>
      </p:sp>
      <p:sp>
        <p:nvSpPr>
          <p:cNvPr id="22" name="TextBox 21">
            <a:extLst>
              <a:ext uri="{FF2B5EF4-FFF2-40B4-BE49-F238E27FC236}">
                <a16:creationId xmlns:a16="http://schemas.microsoft.com/office/drawing/2014/main" id="{6C8D61B8-FF53-163A-9A80-9DDC03396934}"/>
              </a:ext>
            </a:extLst>
          </p:cNvPr>
          <p:cNvSpPr txBox="1"/>
          <p:nvPr/>
        </p:nvSpPr>
        <p:spPr>
          <a:xfrm>
            <a:off x="457200" y="756175"/>
            <a:ext cx="2760133" cy="4524315"/>
          </a:xfrm>
          <a:prstGeom prst="rect">
            <a:avLst/>
          </a:prstGeom>
          <a:noFill/>
        </p:spPr>
        <p:txBody>
          <a:bodyPr wrap="square" rtlCol="0">
            <a:spAutoFit/>
          </a:bodyPr>
          <a:lstStyle/>
          <a:p>
            <a:r>
              <a:rPr lang="en-GB" sz="1600"/>
              <a:t>“Any digital transformation in the public sector inherently challenging, as things can change at a moment’s notice, but Exponential-e supported us throughout to avoid any delays and make sure we could deploy the </a:t>
            </a:r>
            <a:r>
              <a:rPr lang="en-GB" sz="1600" err="1"/>
              <a:t>Puzzel</a:t>
            </a:r>
            <a:r>
              <a:rPr lang="en-GB" sz="1600"/>
              <a:t> technology with zero issues. So, I’d definitely recommend having a technology partner like Exponential-e for any project of this nature.” </a:t>
            </a:r>
            <a:r>
              <a:rPr lang="en-GB" sz="1600" b="1"/>
              <a:t>Stacey Whyte, CSF Technology &amp; Change Senior Service Manager, NHS Digital</a:t>
            </a:r>
          </a:p>
        </p:txBody>
      </p:sp>
      <p:sp>
        <p:nvSpPr>
          <p:cNvPr id="23" name="TextBox 22">
            <a:extLst>
              <a:ext uri="{FF2B5EF4-FFF2-40B4-BE49-F238E27FC236}">
                <a16:creationId xmlns:a16="http://schemas.microsoft.com/office/drawing/2014/main" id="{671A771D-E6EE-D8DF-C25B-D24CAACF9480}"/>
              </a:ext>
            </a:extLst>
          </p:cNvPr>
          <p:cNvSpPr txBox="1"/>
          <p:nvPr/>
        </p:nvSpPr>
        <p:spPr>
          <a:xfrm>
            <a:off x="6225734" y="756175"/>
            <a:ext cx="2760133" cy="2800767"/>
          </a:xfrm>
          <a:prstGeom prst="rect">
            <a:avLst/>
          </a:prstGeom>
          <a:noFill/>
        </p:spPr>
        <p:txBody>
          <a:bodyPr wrap="square" rtlCol="0">
            <a:spAutoFit/>
          </a:bodyPr>
          <a:lstStyle/>
          <a:p>
            <a:r>
              <a:rPr lang="en-GB" sz="1600"/>
              <a:t>“We have witnessed a huge improvement in staff performance and our ability to respond to customers more efficiently. We’ve also received many comments by customers noting how quick their enquiry has been dealt with” </a:t>
            </a:r>
            <a:r>
              <a:rPr lang="en-GB" sz="1600" b="1"/>
              <a:t>Customer Service Manager of </a:t>
            </a:r>
            <a:r>
              <a:rPr lang="en-GB" sz="1600" b="1" err="1"/>
              <a:t>Cottsway</a:t>
            </a:r>
            <a:r>
              <a:rPr lang="en-GB" sz="1600" b="1"/>
              <a:t> Housing </a:t>
            </a:r>
            <a:endParaRPr lang="en-GB" sz="1600"/>
          </a:p>
        </p:txBody>
      </p:sp>
      <p:sp>
        <p:nvSpPr>
          <p:cNvPr id="24" name="TextBox 23">
            <a:extLst>
              <a:ext uri="{FF2B5EF4-FFF2-40B4-BE49-F238E27FC236}">
                <a16:creationId xmlns:a16="http://schemas.microsoft.com/office/drawing/2014/main" id="{BBBA35F7-D1C2-F39D-4DC1-86209DA4743E}"/>
              </a:ext>
            </a:extLst>
          </p:cNvPr>
          <p:cNvSpPr txBox="1"/>
          <p:nvPr/>
        </p:nvSpPr>
        <p:spPr>
          <a:xfrm>
            <a:off x="9110002" y="756175"/>
            <a:ext cx="2760133" cy="3293209"/>
          </a:xfrm>
          <a:prstGeom prst="rect">
            <a:avLst/>
          </a:prstGeom>
          <a:noFill/>
        </p:spPr>
        <p:txBody>
          <a:bodyPr wrap="square" rtlCol="0">
            <a:spAutoFit/>
          </a:bodyPr>
          <a:lstStyle/>
          <a:p>
            <a:r>
              <a:rPr lang="en-GB" sz="1600"/>
              <a:t>“As an agile organisation it is essential that our systems enable us to support our staff working remotely. This solution very much supports that as well as providing all the necessary functionality we require for a busy, customer-focused contact centre environment.” </a:t>
            </a:r>
            <a:r>
              <a:rPr lang="en-GB" sz="1600" b="1"/>
              <a:t>Jan Conroy, Head of Customer Services, One Vision Housing</a:t>
            </a:r>
          </a:p>
        </p:txBody>
      </p:sp>
      <p:grpSp>
        <p:nvGrpSpPr>
          <p:cNvPr id="15" name="Group 14">
            <a:extLst>
              <a:ext uri="{FF2B5EF4-FFF2-40B4-BE49-F238E27FC236}">
                <a16:creationId xmlns:a16="http://schemas.microsoft.com/office/drawing/2014/main" id="{45C11FB3-4ACA-3322-DD0F-4D68DE736E01}"/>
              </a:ext>
            </a:extLst>
          </p:cNvPr>
          <p:cNvGrpSpPr/>
          <p:nvPr/>
        </p:nvGrpSpPr>
        <p:grpSpPr>
          <a:xfrm>
            <a:off x="6715779" y="4390469"/>
            <a:ext cx="1780042" cy="1780042"/>
            <a:chOff x="4980973" y="4533899"/>
            <a:chExt cx="1741943" cy="1741943"/>
          </a:xfrm>
        </p:grpSpPr>
        <p:sp>
          <p:nvSpPr>
            <p:cNvPr id="12" name="Oval 11">
              <a:extLst>
                <a:ext uri="{FF2B5EF4-FFF2-40B4-BE49-F238E27FC236}">
                  <a16:creationId xmlns:a16="http://schemas.microsoft.com/office/drawing/2014/main" id="{BFBC788D-C347-4FC7-E44F-F679AA3B8779}"/>
                </a:ext>
              </a:extLst>
            </p:cNvPr>
            <p:cNvSpPr/>
            <p:nvPr/>
          </p:nvSpPr>
          <p:spPr>
            <a:xfrm>
              <a:off x="4980973" y="4533899"/>
              <a:ext cx="1741943" cy="174194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2" name="Picture 1">
              <a:extLst>
                <a:ext uri="{FF2B5EF4-FFF2-40B4-BE49-F238E27FC236}">
                  <a16:creationId xmlns:a16="http://schemas.microsoft.com/office/drawing/2014/main" id="{CCC63AD0-063A-4432-8E34-0F1A6CC5ACB2}"/>
                </a:ext>
              </a:extLst>
            </p:cNvPr>
            <p:cNvPicPr>
              <a:picLocks noChangeAspect="1"/>
            </p:cNvPicPr>
            <p:nvPr/>
          </p:nvPicPr>
          <p:blipFill>
            <a:blip r:embed="rId2"/>
            <a:stretch>
              <a:fillRect/>
            </a:stretch>
          </p:blipFill>
          <p:spPr>
            <a:xfrm>
              <a:off x="5191787" y="5089447"/>
              <a:ext cx="1320313" cy="541329"/>
            </a:xfrm>
            <a:prstGeom prst="rect">
              <a:avLst/>
            </a:prstGeom>
          </p:spPr>
        </p:pic>
      </p:grpSp>
      <p:grpSp>
        <p:nvGrpSpPr>
          <p:cNvPr id="14" name="Group 13">
            <a:extLst>
              <a:ext uri="{FF2B5EF4-FFF2-40B4-BE49-F238E27FC236}">
                <a16:creationId xmlns:a16="http://schemas.microsoft.com/office/drawing/2014/main" id="{C3D84385-9662-6128-20F7-DF43509838BF}"/>
              </a:ext>
            </a:extLst>
          </p:cNvPr>
          <p:cNvGrpSpPr/>
          <p:nvPr/>
        </p:nvGrpSpPr>
        <p:grpSpPr>
          <a:xfrm>
            <a:off x="3831511" y="4390469"/>
            <a:ext cx="1780042" cy="1780042"/>
            <a:chOff x="2148873" y="4533899"/>
            <a:chExt cx="1741943" cy="1741943"/>
          </a:xfrm>
        </p:grpSpPr>
        <p:sp>
          <p:nvSpPr>
            <p:cNvPr id="10" name="Oval 9">
              <a:extLst>
                <a:ext uri="{FF2B5EF4-FFF2-40B4-BE49-F238E27FC236}">
                  <a16:creationId xmlns:a16="http://schemas.microsoft.com/office/drawing/2014/main" id="{6C57328A-52BE-020E-6F3D-6778638A58A9}"/>
                </a:ext>
              </a:extLst>
            </p:cNvPr>
            <p:cNvSpPr/>
            <p:nvPr/>
          </p:nvSpPr>
          <p:spPr>
            <a:xfrm>
              <a:off x="2148873" y="4533899"/>
              <a:ext cx="1741943" cy="174194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5" name="Picture 4">
              <a:extLst>
                <a:ext uri="{FF2B5EF4-FFF2-40B4-BE49-F238E27FC236}">
                  <a16:creationId xmlns:a16="http://schemas.microsoft.com/office/drawing/2014/main" id="{19F1803A-96CE-B8D4-66AA-5575FE3454DE}"/>
                </a:ext>
              </a:extLst>
            </p:cNvPr>
            <p:cNvPicPr>
              <a:picLocks noChangeAspect="1"/>
            </p:cNvPicPr>
            <p:nvPr/>
          </p:nvPicPr>
          <p:blipFill>
            <a:blip r:embed="rId3"/>
            <a:stretch>
              <a:fillRect/>
            </a:stretch>
          </p:blipFill>
          <p:spPr>
            <a:xfrm>
              <a:off x="2527639" y="5016500"/>
              <a:ext cx="984410" cy="776740"/>
            </a:xfrm>
            <a:prstGeom prst="rect">
              <a:avLst/>
            </a:prstGeom>
          </p:spPr>
        </p:pic>
      </p:grpSp>
      <p:grpSp>
        <p:nvGrpSpPr>
          <p:cNvPr id="16" name="Group 15">
            <a:extLst>
              <a:ext uri="{FF2B5EF4-FFF2-40B4-BE49-F238E27FC236}">
                <a16:creationId xmlns:a16="http://schemas.microsoft.com/office/drawing/2014/main" id="{DB13783C-752D-965B-4194-58309C071EB1}"/>
              </a:ext>
            </a:extLst>
          </p:cNvPr>
          <p:cNvGrpSpPr/>
          <p:nvPr/>
        </p:nvGrpSpPr>
        <p:grpSpPr>
          <a:xfrm>
            <a:off x="9600047" y="4390469"/>
            <a:ext cx="1780042" cy="1780042"/>
            <a:chOff x="7359449" y="4533899"/>
            <a:chExt cx="1741943" cy="1741943"/>
          </a:xfrm>
        </p:grpSpPr>
        <p:sp>
          <p:nvSpPr>
            <p:cNvPr id="13" name="Oval 12">
              <a:extLst>
                <a:ext uri="{FF2B5EF4-FFF2-40B4-BE49-F238E27FC236}">
                  <a16:creationId xmlns:a16="http://schemas.microsoft.com/office/drawing/2014/main" id="{A9AC6CF7-6BA2-3839-2690-28B890223CC7}"/>
                </a:ext>
              </a:extLst>
            </p:cNvPr>
            <p:cNvSpPr/>
            <p:nvPr/>
          </p:nvSpPr>
          <p:spPr>
            <a:xfrm>
              <a:off x="7359449" y="4533899"/>
              <a:ext cx="1741943" cy="174194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7" name="Picture 6">
              <a:extLst>
                <a:ext uri="{FF2B5EF4-FFF2-40B4-BE49-F238E27FC236}">
                  <a16:creationId xmlns:a16="http://schemas.microsoft.com/office/drawing/2014/main" id="{983E280B-8F0B-7596-FCB0-3440417938A3}"/>
                </a:ext>
              </a:extLst>
            </p:cNvPr>
            <p:cNvPicPr>
              <a:picLocks noChangeAspect="1"/>
            </p:cNvPicPr>
            <p:nvPr/>
          </p:nvPicPr>
          <p:blipFill>
            <a:blip r:embed="rId4"/>
            <a:stretch>
              <a:fillRect/>
            </a:stretch>
          </p:blipFill>
          <p:spPr>
            <a:xfrm>
              <a:off x="7538073" y="5131575"/>
              <a:ext cx="1384695" cy="546590"/>
            </a:xfrm>
            <a:prstGeom prst="rect">
              <a:avLst/>
            </a:prstGeom>
          </p:spPr>
        </p:pic>
      </p:grpSp>
    </p:spTree>
    <p:extLst>
      <p:ext uri="{BB962C8B-B14F-4D97-AF65-F5344CB8AC3E}">
        <p14:creationId xmlns:p14="http://schemas.microsoft.com/office/powerpoint/2010/main" val="172020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75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C4979-2055-04A5-5481-73E33C7F8562}"/>
              </a:ext>
            </a:extLst>
          </p:cNvPr>
          <p:cNvSpPr>
            <a:spLocks noGrp="1"/>
          </p:cNvSpPr>
          <p:nvPr>
            <p:ph type="title"/>
          </p:nvPr>
        </p:nvSpPr>
        <p:spPr/>
        <p:txBody>
          <a:bodyPr/>
          <a:lstStyle/>
          <a:p>
            <a:r>
              <a:rPr lang="en-GB">
                <a:solidFill>
                  <a:schemeClr val="tx1"/>
                </a:solidFill>
              </a:rPr>
              <a:t>Contact Centre: Quick Metrics</a:t>
            </a:r>
          </a:p>
        </p:txBody>
      </p:sp>
      <p:sp>
        <p:nvSpPr>
          <p:cNvPr id="7" name="Text Placeholder 6">
            <a:extLst>
              <a:ext uri="{FF2B5EF4-FFF2-40B4-BE49-F238E27FC236}">
                <a16:creationId xmlns:a16="http://schemas.microsoft.com/office/drawing/2014/main" id="{FA2DA579-11DD-0108-1877-AA2043A07784}"/>
              </a:ext>
            </a:extLst>
          </p:cNvPr>
          <p:cNvSpPr>
            <a:spLocks noGrp="1"/>
          </p:cNvSpPr>
          <p:nvPr>
            <p:ph type="body" sz="quarter" idx="10"/>
          </p:nvPr>
        </p:nvSpPr>
        <p:spPr/>
        <p:txBody>
          <a:bodyPr/>
          <a:lstStyle/>
          <a:p>
            <a:endParaRPr lang="en-GB"/>
          </a:p>
        </p:txBody>
      </p:sp>
      <p:sp>
        <p:nvSpPr>
          <p:cNvPr id="2" name="Rectangle: Rounded Corners 1">
            <a:extLst>
              <a:ext uri="{FF2B5EF4-FFF2-40B4-BE49-F238E27FC236}">
                <a16:creationId xmlns:a16="http://schemas.microsoft.com/office/drawing/2014/main" id="{67536D0F-4E05-C0EF-6703-831233291D33}"/>
              </a:ext>
            </a:extLst>
          </p:cNvPr>
          <p:cNvSpPr/>
          <p:nvPr/>
        </p:nvSpPr>
        <p:spPr>
          <a:xfrm>
            <a:off x="207434" y="739240"/>
            <a:ext cx="2878530" cy="2952226"/>
          </a:xfrm>
          <a:prstGeom prst="roundRect">
            <a:avLst>
              <a:gd name="adj" fmla="val 692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a:solidFill>
                  <a:schemeClr val="tx1"/>
                </a:solidFill>
              </a:rPr>
              <a:t>Exponential-e implemented an omnichannel contact centre solution for </a:t>
            </a:r>
            <a:r>
              <a:rPr lang="en-GB" sz="1600" b="1" err="1">
                <a:solidFill>
                  <a:schemeClr val="tx1"/>
                </a:solidFill>
              </a:rPr>
              <a:t>Sovini</a:t>
            </a:r>
            <a:r>
              <a:rPr lang="en-GB" sz="1600" b="1">
                <a:solidFill>
                  <a:schemeClr val="tx1"/>
                </a:solidFill>
              </a:rPr>
              <a:t> Group</a:t>
            </a:r>
            <a:r>
              <a:rPr lang="en-GB" sz="1600">
                <a:solidFill>
                  <a:schemeClr val="tx1"/>
                </a:solidFill>
              </a:rPr>
              <a:t> that used intelligent automation to </a:t>
            </a:r>
            <a:r>
              <a:rPr lang="en-GB" sz="1600" u="sng">
                <a:solidFill>
                  <a:schemeClr val="tx1"/>
                </a:solidFill>
              </a:rPr>
              <a:t>minimise wait times and optimise efficiency</a:t>
            </a:r>
            <a:r>
              <a:rPr lang="en-GB" sz="1600">
                <a:solidFill>
                  <a:schemeClr val="tx1"/>
                </a:solidFill>
              </a:rPr>
              <a:t> </a:t>
            </a:r>
          </a:p>
        </p:txBody>
      </p:sp>
      <p:sp>
        <p:nvSpPr>
          <p:cNvPr id="3" name="Rectangle: Rounded Corners 2">
            <a:extLst>
              <a:ext uri="{FF2B5EF4-FFF2-40B4-BE49-F238E27FC236}">
                <a16:creationId xmlns:a16="http://schemas.microsoft.com/office/drawing/2014/main" id="{24BED462-86DD-5B50-4A45-8B140FF9B4AA}"/>
              </a:ext>
            </a:extLst>
          </p:cNvPr>
          <p:cNvSpPr/>
          <p:nvPr/>
        </p:nvSpPr>
        <p:spPr>
          <a:xfrm>
            <a:off x="3173635" y="739240"/>
            <a:ext cx="2878530" cy="2952226"/>
          </a:xfrm>
          <a:prstGeom prst="roundRect">
            <a:avLst>
              <a:gd name="adj" fmla="val 692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a:solidFill>
                  <a:schemeClr val="tx1"/>
                </a:solidFill>
              </a:rPr>
              <a:t>Exponential-e automated the routing and management of email for </a:t>
            </a:r>
            <a:r>
              <a:rPr lang="en-GB" sz="1600" b="1">
                <a:solidFill>
                  <a:schemeClr val="tx1"/>
                </a:solidFill>
              </a:rPr>
              <a:t>The Doctor’s Laboratory </a:t>
            </a:r>
            <a:r>
              <a:rPr lang="en-GB" sz="1600">
                <a:solidFill>
                  <a:schemeClr val="tx1"/>
                </a:solidFill>
              </a:rPr>
              <a:t>to </a:t>
            </a:r>
            <a:r>
              <a:rPr lang="en-GB" sz="1600" u="sng">
                <a:solidFill>
                  <a:schemeClr val="tx1"/>
                </a:solidFill>
              </a:rPr>
              <a:t>improve overall contact centre productivity by 15%</a:t>
            </a:r>
          </a:p>
        </p:txBody>
      </p:sp>
      <p:sp>
        <p:nvSpPr>
          <p:cNvPr id="5" name="Rectangle: Rounded Corners 4">
            <a:extLst>
              <a:ext uri="{FF2B5EF4-FFF2-40B4-BE49-F238E27FC236}">
                <a16:creationId xmlns:a16="http://schemas.microsoft.com/office/drawing/2014/main" id="{CDF4E28C-7935-56E2-2FF9-BF881B216F45}"/>
              </a:ext>
            </a:extLst>
          </p:cNvPr>
          <p:cNvSpPr/>
          <p:nvPr/>
        </p:nvSpPr>
        <p:spPr>
          <a:xfrm>
            <a:off x="6139836" y="739240"/>
            <a:ext cx="2878530" cy="2952226"/>
          </a:xfrm>
          <a:prstGeom prst="roundRect">
            <a:avLst>
              <a:gd name="adj" fmla="val 692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a:solidFill>
                  <a:schemeClr val="tx1"/>
                </a:solidFill>
              </a:rPr>
              <a:t>Exponential-e delivered a Microsoft Teams integrated contact centre for </a:t>
            </a:r>
            <a:r>
              <a:rPr lang="en-GB" sz="1600" b="1" err="1">
                <a:solidFill>
                  <a:schemeClr val="tx1"/>
                </a:solidFill>
              </a:rPr>
              <a:t>Sovini</a:t>
            </a:r>
            <a:r>
              <a:rPr lang="en-GB" sz="1600" b="1">
                <a:solidFill>
                  <a:schemeClr val="tx1"/>
                </a:solidFill>
              </a:rPr>
              <a:t> Group</a:t>
            </a:r>
            <a:r>
              <a:rPr lang="en-GB" sz="1600">
                <a:solidFill>
                  <a:schemeClr val="tx1"/>
                </a:solidFill>
              </a:rPr>
              <a:t> that enabled </a:t>
            </a:r>
            <a:r>
              <a:rPr lang="en-GB" sz="1600" u="sng">
                <a:solidFill>
                  <a:schemeClr val="tx1"/>
                </a:solidFill>
              </a:rPr>
              <a:t>seamless collaboration between contact centre and back office teams</a:t>
            </a:r>
          </a:p>
        </p:txBody>
      </p:sp>
      <p:sp>
        <p:nvSpPr>
          <p:cNvPr id="6" name="Rectangle: Rounded Corners 5">
            <a:extLst>
              <a:ext uri="{FF2B5EF4-FFF2-40B4-BE49-F238E27FC236}">
                <a16:creationId xmlns:a16="http://schemas.microsoft.com/office/drawing/2014/main" id="{046B2F54-9F0A-1949-9780-54D8EDDD6CEE}"/>
              </a:ext>
            </a:extLst>
          </p:cNvPr>
          <p:cNvSpPr/>
          <p:nvPr/>
        </p:nvSpPr>
        <p:spPr>
          <a:xfrm>
            <a:off x="9106037" y="739240"/>
            <a:ext cx="2878530" cy="2952226"/>
          </a:xfrm>
          <a:prstGeom prst="roundRect">
            <a:avLst>
              <a:gd name="adj" fmla="val 692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a:solidFill>
                  <a:schemeClr val="tx1"/>
                </a:solidFill>
              </a:rPr>
              <a:t>Exponential-e delivered an outbound dialler for </a:t>
            </a:r>
            <a:r>
              <a:rPr lang="en-GB" sz="1600" b="1" err="1">
                <a:solidFill>
                  <a:schemeClr val="tx1"/>
                </a:solidFill>
              </a:rPr>
              <a:t>NewLaw</a:t>
            </a:r>
            <a:r>
              <a:rPr lang="en-GB" sz="1600" b="1">
                <a:solidFill>
                  <a:schemeClr val="tx1"/>
                </a:solidFill>
              </a:rPr>
              <a:t> Solicitors</a:t>
            </a:r>
            <a:r>
              <a:rPr lang="en-GB" sz="1600">
                <a:solidFill>
                  <a:schemeClr val="tx1"/>
                </a:solidFill>
              </a:rPr>
              <a:t> that </a:t>
            </a:r>
            <a:r>
              <a:rPr lang="en-GB" sz="1600" u="sng">
                <a:solidFill>
                  <a:schemeClr val="tx1"/>
                </a:solidFill>
              </a:rPr>
              <a:t>improved outbound lead conversion by 30%</a:t>
            </a:r>
          </a:p>
        </p:txBody>
      </p:sp>
      <p:sp>
        <p:nvSpPr>
          <p:cNvPr id="15" name="Rectangle: Rounded Corners 14">
            <a:extLst>
              <a:ext uri="{FF2B5EF4-FFF2-40B4-BE49-F238E27FC236}">
                <a16:creationId xmlns:a16="http://schemas.microsoft.com/office/drawing/2014/main" id="{787B9AD6-E07E-0DC1-3F30-F28964AC02DE}"/>
              </a:ext>
            </a:extLst>
          </p:cNvPr>
          <p:cNvSpPr/>
          <p:nvPr/>
        </p:nvSpPr>
        <p:spPr>
          <a:xfrm>
            <a:off x="207434" y="3778773"/>
            <a:ext cx="2878530" cy="2952226"/>
          </a:xfrm>
          <a:prstGeom prst="roundRect">
            <a:avLst>
              <a:gd name="adj" fmla="val 692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a:solidFill>
                  <a:schemeClr val="tx1"/>
                </a:solidFill>
              </a:rPr>
              <a:t>Exponential-e helped </a:t>
            </a:r>
            <a:r>
              <a:rPr lang="en-GB" sz="1600" b="1">
                <a:solidFill>
                  <a:schemeClr val="tx1"/>
                </a:solidFill>
              </a:rPr>
              <a:t>Ordnance Survey</a:t>
            </a:r>
            <a:r>
              <a:rPr lang="en-GB" sz="1600">
                <a:solidFill>
                  <a:schemeClr val="tx1"/>
                </a:solidFill>
              </a:rPr>
              <a:t> deploy a </a:t>
            </a:r>
            <a:r>
              <a:rPr lang="en-GB" sz="1600" u="sng">
                <a:solidFill>
                  <a:schemeClr val="tx1"/>
                </a:solidFill>
              </a:rPr>
              <a:t>chatbot to resolve high-volume, low-complexity customer queries,</a:t>
            </a:r>
            <a:r>
              <a:rPr lang="en-GB" sz="1600">
                <a:solidFill>
                  <a:schemeClr val="tx1"/>
                </a:solidFill>
              </a:rPr>
              <a:t> freeing up live resources to deal with more complex issues</a:t>
            </a:r>
          </a:p>
        </p:txBody>
      </p:sp>
      <p:sp>
        <p:nvSpPr>
          <p:cNvPr id="16" name="Rectangle: Rounded Corners 15">
            <a:extLst>
              <a:ext uri="{FF2B5EF4-FFF2-40B4-BE49-F238E27FC236}">
                <a16:creationId xmlns:a16="http://schemas.microsoft.com/office/drawing/2014/main" id="{14158C91-FC1B-D7DB-C0C5-DE14633F9805}"/>
              </a:ext>
            </a:extLst>
          </p:cNvPr>
          <p:cNvSpPr/>
          <p:nvPr/>
        </p:nvSpPr>
        <p:spPr>
          <a:xfrm>
            <a:off x="3173635" y="3778773"/>
            <a:ext cx="2878530" cy="2952226"/>
          </a:xfrm>
          <a:prstGeom prst="roundRect">
            <a:avLst>
              <a:gd name="adj" fmla="val 692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a:solidFill>
                  <a:schemeClr val="tx1"/>
                </a:solidFill>
              </a:rPr>
              <a:t>Exponential-e migrated </a:t>
            </a:r>
            <a:r>
              <a:rPr lang="en-GB" sz="1600" b="1">
                <a:solidFill>
                  <a:schemeClr val="tx1"/>
                </a:solidFill>
              </a:rPr>
              <a:t>BDO’s</a:t>
            </a:r>
            <a:r>
              <a:rPr lang="en-GB" sz="1600">
                <a:solidFill>
                  <a:schemeClr val="tx1"/>
                </a:solidFill>
              </a:rPr>
              <a:t> 90 user, 24/7 IT Service Desk </a:t>
            </a:r>
            <a:r>
              <a:rPr lang="en-GB" sz="1600" u="sng">
                <a:solidFill>
                  <a:schemeClr val="tx1"/>
                </a:solidFill>
              </a:rPr>
              <a:t>from their old </a:t>
            </a:r>
            <a:r>
              <a:rPr lang="en-GB" sz="1600" u="sng" err="1">
                <a:solidFill>
                  <a:schemeClr val="tx1"/>
                </a:solidFill>
              </a:rPr>
              <a:t>CCaaS</a:t>
            </a:r>
            <a:r>
              <a:rPr lang="en-GB" sz="1600" u="sng">
                <a:solidFill>
                  <a:schemeClr val="tx1"/>
                </a:solidFill>
              </a:rPr>
              <a:t> platform to Five9 in 8 weeks without any disruption to users</a:t>
            </a:r>
          </a:p>
        </p:txBody>
      </p:sp>
      <p:sp>
        <p:nvSpPr>
          <p:cNvPr id="17" name="Rectangle: Rounded Corners 16">
            <a:extLst>
              <a:ext uri="{FF2B5EF4-FFF2-40B4-BE49-F238E27FC236}">
                <a16:creationId xmlns:a16="http://schemas.microsoft.com/office/drawing/2014/main" id="{816D2A38-A9DA-3BBB-ABE5-B94B9B0E5D9B}"/>
              </a:ext>
            </a:extLst>
          </p:cNvPr>
          <p:cNvSpPr/>
          <p:nvPr/>
        </p:nvSpPr>
        <p:spPr>
          <a:xfrm>
            <a:off x="6139836" y="3778773"/>
            <a:ext cx="2878530" cy="2952226"/>
          </a:xfrm>
          <a:prstGeom prst="roundRect">
            <a:avLst>
              <a:gd name="adj" fmla="val 692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a:solidFill>
                  <a:schemeClr val="tx1"/>
                </a:solidFill>
              </a:rPr>
              <a:t>Exponential-e helped </a:t>
            </a:r>
            <a:r>
              <a:rPr lang="en-GB" sz="1600" b="1">
                <a:solidFill>
                  <a:schemeClr val="tx1"/>
                </a:solidFill>
              </a:rPr>
              <a:t>Penguin Books </a:t>
            </a:r>
            <a:r>
              <a:rPr lang="en-GB" sz="1600" u="sng">
                <a:solidFill>
                  <a:schemeClr val="tx1"/>
                </a:solidFill>
              </a:rPr>
              <a:t>migrate from Cisco Contact Centre Express to Five9</a:t>
            </a:r>
            <a:r>
              <a:rPr lang="en-GB" sz="1600">
                <a:solidFill>
                  <a:schemeClr val="tx1"/>
                </a:solidFill>
              </a:rPr>
              <a:t> and implement email routing and management </a:t>
            </a:r>
            <a:r>
              <a:rPr lang="en-GB" sz="1600" u="sng">
                <a:solidFill>
                  <a:schemeClr val="tx1"/>
                </a:solidFill>
              </a:rPr>
              <a:t>resulting in an overall productivity improvement of 10%</a:t>
            </a:r>
          </a:p>
        </p:txBody>
      </p:sp>
      <p:sp>
        <p:nvSpPr>
          <p:cNvPr id="18" name="Rectangle: Rounded Corners 17">
            <a:extLst>
              <a:ext uri="{FF2B5EF4-FFF2-40B4-BE49-F238E27FC236}">
                <a16:creationId xmlns:a16="http://schemas.microsoft.com/office/drawing/2014/main" id="{9BB63EC7-7987-7233-B999-4B3D3AF28790}"/>
              </a:ext>
            </a:extLst>
          </p:cNvPr>
          <p:cNvSpPr/>
          <p:nvPr/>
        </p:nvSpPr>
        <p:spPr>
          <a:xfrm>
            <a:off x="9106037" y="3778773"/>
            <a:ext cx="2878530" cy="2952226"/>
          </a:xfrm>
          <a:prstGeom prst="roundRect">
            <a:avLst>
              <a:gd name="adj" fmla="val 692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a:solidFill>
                  <a:schemeClr val="tx1"/>
                </a:solidFill>
              </a:rPr>
              <a:t>Exponential-e are working with </a:t>
            </a:r>
            <a:r>
              <a:rPr lang="en-GB" sz="1600" b="1">
                <a:solidFill>
                  <a:schemeClr val="tx1"/>
                </a:solidFill>
              </a:rPr>
              <a:t>BDO</a:t>
            </a:r>
            <a:r>
              <a:rPr lang="en-GB" sz="1600">
                <a:solidFill>
                  <a:schemeClr val="tx1"/>
                </a:solidFill>
              </a:rPr>
              <a:t> to automate some of their common IT Service Desk ticket types like password resets using chatbots and speech bots </a:t>
            </a:r>
            <a:r>
              <a:rPr lang="en-GB" sz="1600" u="sng">
                <a:solidFill>
                  <a:schemeClr val="tx1"/>
                </a:solidFill>
              </a:rPr>
              <a:t>helping them achieve their objective of resolving 80% of all tickets via self-service</a:t>
            </a:r>
          </a:p>
        </p:txBody>
      </p:sp>
    </p:spTree>
    <p:extLst>
      <p:ext uri="{BB962C8B-B14F-4D97-AF65-F5344CB8AC3E}">
        <p14:creationId xmlns:p14="http://schemas.microsoft.com/office/powerpoint/2010/main" val="184375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15" grpId="0" animBg="1"/>
      <p:bldP spid="16" grpId="0" animBg="1"/>
      <p:bldP spid="17"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770296-11C9-C9D4-ED1C-B28204B33F8E}"/>
              </a:ext>
            </a:extLst>
          </p:cNvPr>
          <p:cNvSpPr>
            <a:spLocks noGrp="1"/>
          </p:cNvSpPr>
          <p:nvPr>
            <p:ph type="title"/>
          </p:nvPr>
        </p:nvSpPr>
        <p:spPr/>
        <p:txBody>
          <a:bodyPr/>
          <a:lstStyle/>
          <a:p>
            <a:r>
              <a:rPr lang="en-GB"/>
              <a:t>Don’t leave revenue on the table</a:t>
            </a:r>
          </a:p>
        </p:txBody>
      </p:sp>
      <p:sp>
        <p:nvSpPr>
          <p:cNvPr id="2" name="Subtitle 1">
            <a:extLst>
              <a:ext uri="{FF2B5EF4-FFF2-40B4-BE49-F238E27FC236}">
                <a16:creationId xmlns:a16="http://schemas.microsoft.com/office/drawing/2014/main" id="{5222A777-B85C-A00F-B48A-72B8E809C02E}"/>
              </a:ext>
            </a:extLst>
          </p:cNvPr>
          <p:cNvSpPr>
            <a:spLocks noGrp="1"/>
          </p:cNvSpPr>
          <p:nvPr>
            <p:ph type="body" sz="quarter" idx="10"/>
          </p:nvPr>
        </p:nvSpPr>
        <p:spPr/>
        <p:txBody>
          <a:bodyPr/>
          <a:lstStyle/>
          <a:p>
            <a:r>
              <a:rPr lang="en-GB" b="0" i="0">
                <a:solidFill>
                  <a:schemeClr val="tx1"/>
                </a:solidFill>
                <a:effectLst/>
                <a:latin typeface="Helvetica" panose="020B0604020202020204" pitchFamily="34" charset="0"/>
                <a:cs typeface="Helvetica" panose="020B0604020202020204" pitchFamily="34" charset="0"/>
              </a:rPr>
              <a:t>Increase revenue and margin by providing these additional services to strengthen your solution</a:t>
            </a:r>
          </a:p>
        </p:txBody>
      </p:sp>
      <p:sp>
        <p:nvSpPr>
          <p:cNvPr id="6" name="Text Placeholder 2">
            <a:extLst>
              <a:ext uri="{FF2B5EF4-FFF2-40B4-BE49-F238E27FC236}">
                <a16:creationId xmlns:a16="http://schemas.microsoft.com/office/drawing/2014/main" id="{CF2A1AC2-11BE-CE28-DDC7-D2C5B6390220}"/>
              </a:ext>
            </a:extLst>
          </p:cNvPr>
          <p:cNvSpPr txBox="1">
            <a:spLocks/>
          </p:cNvSpPr>
          <p:nvPr/>
        </p:nvSpPr>
        <p:spPr>
          <a:xfrm>
            <a:off x="1275236" y="1906911"/>
            <a:ext cx="2479009" cy="1699378"/>
          </a:xfrm>
          <a:prstGeom prst="roundRect">
            <a:avLst>
              <a:gd name="adj" fmla="val 7998"/>
            </a:avLst>
          </a:prstGeom>
          <a:solidFill>
            <a:schemeClr val="accent4">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457189" indent="-457189"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marL="990575" indent="-380990"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marL="1523962"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marL="2133547"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marL="2743131"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12 month or full compliant call recording</a:t>
            </a:r>
          </a:p>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Upgrade to Analytics for sentiment analysis</a:t>
            </a:r>
          </a:p>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Feature rich against competitors such as Dubber</a:t>
            </a:r>
          </a:p>
        </p:txBody>
      </p:sp>
      <p:sp>
        <p:nvSpPr>
          <p:cNvPr id="7" name="Text Placeholder 2">
            <a:extLst>
              <a:ext uri="{FF2B5EF4-FFF2-40B4-BE49-F238E27FC236}">
                <a16:creationId xmlns:a16="http://schemas.microsoft.com/office/drawing/2014/main" id="{D8F1A518-B614-94CF-289E-83BEF095C026}"/>
              </a:ext>
            </a:extLst>
          </p:cNvPr>
          <p:cNvSpPr txBox="1">
            <a:spLocks/>
          </p:cNvSpPr>
          <p:nvPr/>
        </p:nvSpPr>
        <p:spPr>
          <a:xfrm>
            <a:off x="5269418" y="1906910"/>
            <a:ext cx="2479009" cy="1699380"/>
          </a:xfrm>
          <a:prstGeom prst="roundRect">
            <a:avLst>
              <a:gd name="adj" fmla="val 8596"/>
            </a:avLst>
          </a:prstGeom>
          <a:solidFill>
            <a:schemeClr val="accent4">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457189" indent="-457189"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marL="990575" indent="-380990"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marL="1523962"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marL="2133547"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marL="2743131"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Cloud-based, real-time call reporting and business insights</a:t>
            </a:r>
          </a:p>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Call centre reporting</a:t>
            </a:r>
          </a:p>
        </p:txBody>
      </p:sp>
      <p:sp>
        <p:nvSpPr>
          <p:cNvPr id="11" name="Text Placeholder 2">
            <a:extLst>
              <a:ext uri="{FF2B5EF4-FFF2-40B4-BE49-F238E27FC236}">
                <a16:creationId xmlns:a16="http://schemas.microsoft.com/office/drawing/2014/main" id="{AEC6547C-AC4D-4FC6-57EA-7CFEA9121B75}"/>
              </a:ext>
            </a:extLst>
          </p:cNvPr>
          <p:cNvSpPr txBox="1">
            <a:spLocks/>
          </p:cNvSpPr>
          <p:nvPr/>
        </p:nvSpPr>
        <p:spPr>
          <a:xfrm>
            <a:off x="1275236" y="4120546"/>
            <a:ext cx="2479009" cy="1669326"/>
          </a:xfrm>
          <a:prstGeom prst="roundRect">
            <a:avLst>
              <a:gd name="adj" fmla="val 6929"/>
            </a:avLst>
          </a:prstGeom>
          <a:solidFill>
            <a:schemeClr val="accent4">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457189" indent="-457189"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marL="990575" indent="-380990"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marL="1523962"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marL="2133547"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marL="2743131"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Integrate with over 100 leading CRMs</a:t>
            </a:r>
          </a:p>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Lite desktop integration or full CRM</a:t>
            </a:r>
          </a:p>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Automate activity logging</a:t>
            </a:r>
          </a:p>
        </p:txBody>
      </p:sp>
      <p:sp>
        <p:nvSpPr>
          <p:cNvPr id="14" name="Text Placeholder 2">
            <a:extLst>
              <a:ext uri="{FF2B5EF4-FFF2-40B4-BE49-F238E27FC236}">
                <a16:creationId xmlns:a16="http://schemas.microsoft.com/office/drawing/2014/main" id="{8D8B8C8A-1C4C-CA74-4190-9984459E3B51}"/>
              </a:ext>
            </a:extLst>
          </p:cNvPr>
          <p:cNvSpPr txBox="1">
            <a:spLocks/>
          </p:cNvSpPr>
          <p:nvPr/>
        </p:nvSpPr>
        <p:spPr>
          <a:xfrm>
            <a:off x="5269418" y="3943244"/>
            <a:ext cx="2479009" cy="2023930"/>
          </a:xfrm>
          <a:prstGeom prst="roundRect">
            <a:avLst>
              <a:gd name="adj" fmla="val 5874"/>
            </a:avLst>
          </a:prstGeom>
          <a:solidFill>
            <a:schemeClr val="accent4">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anchor="ctr"/>
          <a:lstStyle>
            <a:lvl1pPr marL="457189" indent="-457189"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marL="990575" indent="-380990"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marL="1523962"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marL="2133547"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marL="2743131"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88900" indent="-88900">
              <a:spcBef>
                <a:spcPts val="0"/>
              </a:spcBef>
              <a:spcAft>
                <a:spcPts val="300"/>
              </a:spcAft>
            </a:pPr>
            <a:r>
              <a:rPr lang="en-GB" sz="1200">
                <a:solidFill>
                  <a:schemeClr val="tx1"/>
                </a:solidFill>
                <a:latin typeface="Helvetica"/>
                <a:cs typeface="Helvetica"/>
              </a:rPr>
              <a:t>Teams and Zoom Meeting room solutions</a:t>
            </a:r>
            <a:endParaRPr lang="en-US" sz="1200">
              <a:solidFill>
                <a:schemeClr val="tx1"/>
              </a:solidFill>
            </a:endParaRPr>
          </a:p>
          <a:p>
            <a:pPr marL="88900" indent="-88900">
              <a:spcBef>
                <a:spcPts val="0"/>
              </a:spcBef>
              <a:spcAft>
                <a:spcPts val="300"/>
              </a:spcAft>
            </a:pPr>
            <a:r>
              <a:rPr lang="en-GB" sz="1200">
                <a:solidFill>
                  <a:schemeClr val="tx1"/>
                </a:solidFill>
                <a:latin typeface="Helvetica"/>
                <a:cs typeface="Helvetica"/>
              </a:rPr>
              <a:t>Wide range of handsets or headsets available</a:t>
            </a:r>
            <a:endParaRPr lang="en-GB" sz="1200">
              <a:solidFill>
                <a:schemeClr val="tx1"/>
              </a:solidFill>
            </a:endParaRPr>
          </a:p>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Competitive hardware pricing</a:t>
            </a:r>
          </a:p>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Auto Provisioning</a:t>
            </a:r>
          </a:p>
        </p:txBody>
      </p:sp>
      <p:sp>
        <p:nvSpPr>
          <p:cNvPr id="17" name="Text Placeholder 2">
            <a:extLst>
              <a:ext uri="{FF2B5EF4-FFF2-40B4-BE49-F238E27FC236}">
                <a16:creationId xmlns:a16="http://schemas.microsoft.com/office/drawing/2014/main" id="{8C753EA1-48CE-B5D6-CF43-B053F30F8366}"/>
              </a:ext>
            </a:extLst>
          </p:cNvPr>
          <p:cNvSpPr txBox="1">
            <a:spLocks/>
          </p:cNvSpPr>
          <p:nvPr/>
        </p:nvSpPr>
        <p:spPr>
          <a:xfrm>
            <a:off x="9266635" y="4109904"/>
            <a:ext cx="2479009" cy="1690610"/>
          </a:xfrm>
          <a:prstGeom prst="roundRect">
            <a:avLst>
              <a:gd name="adj" fmla="val 8253"/>
            </a:avLst>
          </a:prstGeom>
          <a:solidFill>
            <a:schemeClr val="accent4">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457189" indent="-457189"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marL="990575" indent="-380990"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marL="1523962"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marL="2133547"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marL="2743131"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88900" indent="-88900">
              <a:spcBef>
                <a:spcPts val="0"/>
              </a:spcBef>
              <a:spcAft>
                <a:spcPts val="300"/>
              </a:spcAft>
            </a:pPr>
            <a:r>
              <a:rPr lang="en-GB" sz="1200">
                <a:solidFill>
                  <a:schemeClr val="tx1"/>
                </a:solidFill>
              </a:rPr>
              <a:t>PCI-DSS Compliance for all voice transactions for smooth and secure payment processing</a:t>
            </a:r>
          </a:p>
          <a:p>
            <a:pPr marL="88900" indent="-88900">
              <a:spcBef>
                <a:spcPts val="0"/>
              </a:spcBef>
              <a:spcAft>
                <a:spcPts val="300"/>
              </a:spcAft>
            </a:pPr>
            <a:r>
              <a:rPr lang="en-GB" sz="1200">
                <a:solidFill>
                  <a:schemeClr val="tx1"/>
                </a:solidFill>
              </a:rPr>
              <a:t>Simple interface to descope customer network</a:t>
            </a:r>
          </a:p>
        </p:txBody>
      </p:sp>
      <p:sp>
        <p:nvSpPr>
          <p:cNvPr id="21" name="Text Placeholder 2">
            <a:extLst>
              <a:ext uri="{FF2B5EF4-FFF2-40B4-BE49-F238E27FC236}">
                <a16:creationId xmlns:a16="http://schemas.microsoft.com/office/drawing/2014/main" id="{3A4BBC96-1F57-A8B9-3F35-06B95FE50F6C}"/>
              </a:ext>
            </a:extLst>
          </p:cNvPr>
          <p:cNvSpPr txBox="1">
            <a:spLocks/>
          </p:cNvSpPr>
          <p:nvPr/>
        </p:nvSpPr>
        <p:spPr>
          <a:xfrm>
            <a:off x="9266635" y="1906910"/>
            <a:ext cx="2479009" cy="1699380"/>
          </a:xfrm>
          <a:prstGeom prst="roundRect">
            <a:avLst>
              <a:gd name="adj" fmla="val 7101"/>
            </a:avLst>
          </a:prstGeom>
          <a:solidFill>
            <a:schemeClr val="accent4">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457189" indent="-457189"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1pPr>
            <a:lvl2pPr marL="990575" indent="-380990"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2pPr>
            <a:lvl3pPr marL="1523962"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3pPr>
            <a:lvl4pPr marL="2133547"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4pPr>
            <a:lvl5pPr marL="2743131" indent="-304792" algn="l" defTabSz="609585" rtl="0" eaLnBrk="1" latinLnBrk="0" hangingPunct="1">
              <a:spcBef>
                <a:spcPts val="600"/>
              </a:spcBef>
              <a:spcAft>
                <a:spcPts val="600"/>
              </a:spcAft>
              <a:buFont typeface="Arial"/>
              <a:buChar char="»"/>
              <a:defRPr sz="1600" kern="1200">
                <a:solidFill>
                  <a:srgbClr val="1A1C2B"/>
                </a:solidFill>
                <a:latin typeface="HelveticaNowText Regular" panose="020B0504030202020204" pitchFamily="34" charset="0"/>
                <a:ea typeface="HelveticaNowText Regular" panose="020B0504030202020204" pitchFamily="34" charset="0"/>
                <a:cs typeface="HelveticaNowText Regular" panose="020B050403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D</a:t>
            </a:r>
            <a:r>
              <a:rPr lang="en-GB" sz="1200" b="0" i="0">
                <a:solidFill>
                  <a:schemeClr val="tx1"/>
                </a:solidFill>
                <a:effectLst/>
                <a:latin typeface="Helvetica" panose="020B0604020202020204" pitchFamily="34" charset="0"/>
                <a:cs typeface="Helvetica" panose="020B0604020202020204" pitchFamily="34" charset="0"/>
              </a:rPr>
              <a:t>irectly enable PSTN calling from their current carriers within Teams</a:t>
            </a:r>
          </a:p>
          <a:p>
            <a:pPr marL="88900" indent="-88900">
              <a:spcBef>
                <a:spcPts val="0"/>
              </a:spcBef>
              <a:spcAft>
                <a:spcPts val="300"/>
              </a:spcAft>
            </a:pPr>
            <a:r>
              <a:rPr lang="en-GB" sz="1200">
                <a:solidFill>
                  <a:schemeClr val="tx1"/>
                </a:solidFill>
                <a:latin typeface="Helvetica" panose="020B0604020202020204" pitchFamily="34" charset="0"/>
                <a:cs typeface="Helvetica" panose="020B0604020202020204" pitchFamily="34" charset="0"/>
              </a:rPr>
              <a:t>Manage calling plans and configure call routing</a:t>
            </a:r>
          </a:p>
        </p:txBody>
      </p:sp>
      <p:grpSp>
        <p:nvGrpSpPr>
          <p:cNvPr id="28" name="Group 27">
            <a:extLst>
              <a:ext uri="{FF2B5EF4-FFF2-40B4-BE49-F238E27FC236}">
                <a16:creationId xmlns:a16="http://schemas.microsoft.com/office/drawing/2014/main" id="{82E55120-E961-50BC-3130-872821322055}"/>
              </a:ext>
            </a:extLst>
          </p:cNvPr>
          <p:cNvGrpSpPr/>
          <p:nvPr/>
        </p:nvGrpSpPr>
        <p:grpSpPr>
          <a:xfrm>
            <a:off x="133968" y="2136316"/>
            <a:ext cx="1240569" cy="1240569"/>
            <a:chOff x="133968" y="2136316"/>
            <a:chExt cx="1240569" cy="1240569"/>
          </a:xfrm>
        </p:grpSpPr>
        <p:sp>
          <p:nvSpPr>
            <p:cNvPr id="22" name="Oval 21">
              <a:extLst>
                <a:ext uri="{FF2B5EF4-FFF2-40B4-BE49-F238E27FC236}">
                  <a16:creationId xmlns:a16="http://schemas.microsoft.com/office/drawing/2014/main" id="{97FD4F56-6B58-6234-A4B7-F4246B1F3A03}"/>
                </a:ext>
              </a:extLst>
            </p:cNvPr>
            <p:cNvSpPr/>
            <p:nvPr/>
          </p:nvSpPr>
          <p:spPr>
            <a:xfrm>
              <a:off x="133968" y="2136316"/>
              <a:ext cx="1240569" cy="1240569"/>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5" name="Picture 2">
              <a:extLst>
                <a:ext uri="{FF2B5EF4-FFF2-40B4-BE49-F238E27FC236}">
                  <a16:creationId xmlns:a16="http://schemas.microsoft.com/office/drawing/2014/main" id="{A31F1CF9-AE4C-9FAE-3281-9E107877D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35" y="2659981"/>
              <a:ext cx="942234" cy="193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F9F4E634-1560-46FF-4FBC-57104789BE1F}"/>
              </a:ext>
            </a:extLst>
          </p:cNvPr>
          <p:cNvGrpSpPr/>
          <p:nvPr/>
        </p:nvGrpSpPr>
        <p:grpSpPr>
          <a:xfrm>
            <a:off x="133968" y="4334925"/>
            <a:ext cx="1240569" cy="1240569"/>
            <a:chOff x="133968" y="4334925"/>
            <a:chExt cx="1240569" cy="1240569"/>
          </a:xfrm>
        </p:grpSpPr>
        <p:sp>
          <p:nvSpPr>
            <p:cNvPr id="25" name="Oval 24">
              <a:extLst>
                <a:ext uri="{FF2B5EF4-FFF2-40B4-BE49-F238E27FC236}">
                  <a16:creationId xmlns:a16="http://schemas.microsoft.com/office/drawing/2014/main" id="{4D7F8F05-FDC3-69EB-192C-1B2A337B2342}"/>
                </a:ext>
              </a:extLst>
            </p:cNvPr>
            <p:cNvSpPr/>
            <p:nvPr/>
          </p:nvSpPr>
          <p:spPr>
            <a:xfrm>
              <a:off x="133968" y="4334925"/>
              <a:ext cx="1240569" cy="1240569"/>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10" name="Picture 2">
              <a:extLst>
                <a:ext uri="{FF2B5EF4-FFF2-40B4-BE49-F238E27FC236}">
                  <a16:creationId xmlns:a16="http://schemas.microsoft.com/office/drawing/2014/main" id="{6A53B983-570E-FB86-328D-EA8A428A4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16020" y="4803170"/>
              <a:ext cx="876465" cy="304079"/>
            </a:xfrm>
            <a:prstGeom prst="rect">
              <a:avLst/>
            </a:prstGeom>
            <a:solidFill>
              <a:srgbClr val="FFFFFF"/>
            </a:solidFill>
          </p:spPr>
        </p:pic>
      </p:grpSp>
      <p:grpSp>
        <p:nvGrpSpPr>
          <p:cNvPr id="32" name="Group 31">
            <a:extLst>
              <a:ext uri="{FF2B5EF4-FFF2-40B4-BE49-F238E27FC236}">
                <a16:creationId xmlns:a16="http://schemas.microsoft.com/office/drawing/2014/main" id="{51709710-D055-5472-B025-DD559D1B525F}"/>
              </a:ext>
            </a:extLst>
          </p:cNvPr>
          <p:cNvGrpSpPr/>
          <p:nvPr/>
        </p:nvGrpSpPr>
        <p:grpSpPr>
          <a:xfrm>
            <a:off x="4128456" y="4334925"/>
            <a:ext cx="1240569" cy="1240569"/>
            <a:chOff x="4128456" y="4334925"/>
            <a:chExt cx="1240569" cy="1240569"/>
          </a:xfrm>
        </p:grpSpPr>
        <p:sp>
          <p:nvSpPr>
            <p:cNvPr id="26" name="Oval 25">
              <a:extLst>
                <a:ext uri="{FF2B5EF4-FFF2-40B4-BE49-F238E27FC236}">
                  <a16:creationId xmlns:a16="http://schemas.microsoft.com/office/drawing/2014/main" id="{739D87D6-BBA8-95FF-FE0A-121A8BA2D04E}"/>
                </a:ext>
              </a:extLst>
            </p:cNvPr>
            <p:cNvSpPr/>
            <p:nvPr/>
          </p:nvSpPr>
          <p:spPr>
            <a:xfrm>
              <a:off x="4128456" y="4334925"/>
              <a:ext cx="1240569" cy="1240569"/>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13" name="Picture 12" descr="Yealink">
              <a:extLst>
                <a:ext uri="{FF2B5EF4-FFF2-40B4-BE49-F238E27FC236}">
                  <a16:creationId xmlns:a16="http://schemas.microsoft.com/office/drawing/2014/main" id="{B64326A6-0652-BAEB-62F0-73171EDEF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752" y="4711467"/>
              <a:ext cx="779976" cy="4874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E30962CA-FDA0-7846-F223-25D73DA80179}"/>
              </a:ext>
            </a:extLst>
          </p:cNvPr>
          <p:cNvGrpSpPr/>
          <p:nvPr/>
        </p:nvGrpSpPr>
        <p:grpSpPr>
          <a:xfrm>
            <a:off x="8122638" y="4334925"/>
            <a:ext cx="1240569" cy="1240569"/>
            <a:chOff x="8122638" y="4334925"/>
            <a:chExt cx="1240569" cy="1240569"/>
          </a:xfrm>
        </p:grpSpPr>
        <p:sp>
          <p:nvSpPr>
            <p:cNvPr id="27" name="Oval 26">
              <a:extLst>
                <a:ext uri="{FF2B5EF4-FFF2-40B4-BE49-F238E27FC236}">
                  <a16:creationId xmlns:a16="http://schemas.microsoft.com/office/drawing/2014/main" id="{5663535F-A2D0-CFD9-0C2D-86AA582D9937}"/>
                </a:ext>
              </a:extLst>
            </p:cNvPr>
            <p:cNvSpPr/>
            <p:nvPr/>
          </p:nvSpPr>
          <p:spPr>
            <a:xfrm>
              <a:off x="8122638" y="4334925"/>
              <a:ext cx="1240569" cy="1240569"/>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18" name="Picture 16" descr="revo">
              <a:extLst>
                <a:ext uri="{FF2B5EF4-FFF2-40B4-BE49-F238E27FC236}">
                  <a16:creationId xmlns:a16="http://schemas.microsoft.com/office/drawing/2014/main" id="{88E1E7C6-64A4-7874-AB23-FF0F6E41CF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9360" y="4792998"/>
              <a:ext cx="707124" cy="324422"/>
            </a:xfrm>
            <a:prstGeom prst="rect">
              <a:avLst/>
            </a:prstGeom>
            <a:solidFill>
              <a:srgbClr val="FFFFFF"/>
            </a:solidFill>
          </p:spPr>
        </p:pic>
      </p:grpSp>
      <p:grpSp>
        <p:nvGrpSpPr>
          <p:cNvPr id="30" name="Group 29">
            <a:extLst>
              <a:ext uri="{FF2B5EF4-FFF2-40B4-BE49-F238E27FC236}">
                <a16:creationId xmlns:a16="http://schemas.microsoft.com/office/drawing/2014/main" id="{9932135A-983D-574E-835F-68B8A929A30D}"/>
              </a:ext>
            </a:extLst>
          </p:cNvPr>
          <p:cNvGrpSpPr/>
          <p:nvPr/>
        </p:nvGrpSpPr>
        <p:grpSpPr>
          <a:xfrm>
            <a:off x="8122638" y="2136316"/>
            <a:ext cx="1240569" cy="1240569"/>
            <a:chOff x="8122638" y="2136316"/>
            <a:chExt cx="1240569" cy="1240569"/>
          </a:xfrm>
        </p:grpSpPr>
        <p:sp>
          <p:nvSpPr>
            <p:cNvPr id="24" name="Oval 23">
              <a:extLst>
                <a:ext uri="{FF2B5EF4-FFF2-40B4-BE49-F238E27FC236}">
                  <a16:creationId xmlns:a16="http://schemas.microsoft.com/office/drawing/2014/main" id="{C52599BF-ED49-C18F-679D-64357977C059}"/>
                </a:ext>
              </a:extLst>
            </p:cNvPr>
            <p:cNvSpPr/>
            <p:nvPr/>
          </p:nvSpPr>
          <p:spPr>
            <a:xfrm>
              <a:off x="8122638" y="2136316"/>
              <a:ext cx="1240569" cy="1240569"/>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19" name="Picture 18" descr="Download Microsoft Teams Logo PNG Transparent Background 4096 x 4096, SVG,  EPS for free">
              <a:extLst>
                <a:ext uri="{FF2B5EF4-FFF2-40B4-BE49-F238E27FC236}">
                  <a16:creationId xmlns:a16="http://schemas.microsoft.com/office/drawing/2014/main" id="{7C95DD91-4FDF-C505-A43B-C4231DFA3B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601" t="14528" r="13164" b="17003"/>
            <a:stretch/>
          </p:blipFill>
          <p:spPr bwMode="auto">
            <a:xfrm>
              <a:off x="8448562" y="2488715"/>
              <a:ext cx="588720" cy="5357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B5746314-D2DA-162D-26AA-80B91EF0F92C}"/>
              </a:ext>
            </a:extLst>
          </p:cNvPr>
          <p:cNvGrpSpPr/>
          <p:nvPr/>
        </p:nvGrpSpPr>
        <p:grpSpPr>
          <a:xfrm>
            <a:off x="4128456" y="2136316"/>
            <a:ext cx="1240569" cy="1240569"/>
            <a:chOff x="4128456" y="2136316"/>
            <a:chExt cx="1240569" cy="1240569"/>
          </a:xfrm>
        </p:grpSpPr>
        <p:sp>
          <p:nvSpPr>
            <p:cNvPr id="23" name="Oval 22">
              <a:extLst>
                <a:ext uri="{FF2B5EF4-FFF2-40B4-BE49-F238E27FC236}">
                  <a16:creationId xmlns:a16="http://schemas.microsoft.com/office/drawing/2014/main" id="{A293DD17-971E-F858-C5CC-2A89367AB987}"/>
                </a:ext>
              </a:extLst>
            </p:cNvPr>
            <p:cNvSpPr/>
            <p:nvPr/>
          </p:nvSpPr>
          <p:spPr>
            <a:xfrm>
              <a:off x="4128456" y="2136316"/>
              <a:ext cx="1240569" cy="1240569"/>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EE576447-66BF-C122-E95D-77AFF6151D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8752" y="2630752"/>
              <a:ext cx="813903" cy="222467"/>
            </a:xfrm>
            <a:prstGeom prst="rect">
              <a:avLst/>
            </a:prstGeom>
          </p:spPr>
        </p:pic>
      </p:grpSp>
    </p:spTree>
    <p:extLst>
      <p:ext uri="{BB962C8B-B14F-4D97-AF65-F5344CB8AC3E}">
        <p14:creationId xmlns:p14="http://schemas.microsoft.com/office/powerpoint/2010/main" val="10905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4" grpId="0" animBg="1"/>
      <p:bldP spid="17" grpId="0" animBg="1"/>
      <p:bldP spid="21" grpId="0" animBg="1"/>
    </p:bld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2093-31F3-5915-62B7-4EC468368FC1}"/>
              </a:ext>
            </a:extLst>
          </p:cNvPr>
          <p:cNvSpPr>
            <a:spLocks noGrp="1"/>
          </p:cNvSpPr>
          <p:nvPr>
            <p:ph type="title"/>
          </p:nvPr>
        </p:nvSpPr>
        <p:spPr/>
        <p:txBody>
          <a:bodyPr/>
          <a:lstStyle/>
          <a:p>
            <a:r>
              <a:rPr lang="en-GB"/>
              <a:t>Our CCaaS Network</a:t>
            </a:r>
          </a:p>
        </p:txBody>
      </p:sp>
      <p:sp>
        <p:nvSpPr>
          <p:cNvPr id="4" name="Title 1">
            <a:extLst>
              <a:ext uri="{FF2B5EF4-FFF2-40B4-BE49-F238E27FC236}">
                <a16:creationId xmlns:a16="http://schemas.microsoft.com/office/drawing/2014/main" id="{236B122F-46F0-BF55-7B7A-147F83A5CBD7}"/>
              </a:ext>
            </a:extLst>
          </p:cNvPr>
          <p:cNvSpPr txBox="1">
            <a:spLocks/>
          </p:cNvSpPr>
          <p:nvPr/>
        </p:nvSpPr>
        <p:spPr>
          <a:xfrm>
            <a:off x="1008528" y="6875"/>
            <a:ext cx="10726272" cy="749300"/>
          </a:xfrm>
          <a:prstGeom prst="rect">
            <a:avLst/>
          </a:prstGeom>
          <a:ln>
            <a:noFill/>
          </a:ln>
        </p:spPr>
        <p:txBody>
          <a:bodyPr vert="horz" anchor="ctr"/>
          <a:lstStyle>
            <a:lvl1pPr marL="0" algn="r" defTabSz="609585" rtl="0" eaLnBrk="1" latinLnBrk="0" hangingPunct="1">
              <a:spcBef>
                <a:spcPct val="0"/>
              </a:spcBef>
              <a:buNone/>
              <a:defRPr lang="en-US" sz="2800" kern="1200" dirty="0">
                <a:solidFill>
                  <a:schemeClr val="bg1"/>
                </a:solidFill>
                <a:latin typeface="HelveticaNowText Medium" panose="020B0604030202020204" pitchFamily="34" charset="0"/>
                <a:ea typeface="+mj-ea"/>
                <a:cs typeface="HelveticaNowText Medium" panose="020B0604030202020204" pitchFamily="34" charset="0"/>
              </a:defRPr>
            </a:lvl1pPr>
          </a:lstStyle>
          <a:p>
            <a:br>
              <a:rPr lang="en-GB" sz="1800">
                <a:latin typeface="Aller" panose="020B0503030302020204" pitchFamily="34" charset="0"/>
              </a:rPr>
            </a:br>
            <a:endParaRPr lang="en-GB" sz="1800">
              <a:latin typeface="Aller" panose="020B0503030302020204" pitchFamily="34" charset="0"/>
            </a:endParaRPr>
          </a:p>
        </p:txBody>
      </p:sp>
      <p:pic>
        <p:nvPicPr>
          <p:cNvPr id="5" name="Picture 4" descr="Shape&#10;&#10;Description automatically generated with low confidence">
            <a:extLst>
              <a:ext uri="{FF2B5EF4-FFF2-40B4-BE49-F238E27FC236}">
                <a16:creationId xmlns:a16="http://schemas.microsoft.com/office/drawing/2014/main" id="{5308EEB3-0D6D-1B59-3A00-01C8BE5AF6C1}"/>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rcRect r="15686"/>
          <a:stretch/>
        </p:blipFill>
        <p:spPr>
          <a:xfrm>
            <a:off x="4026540" y="-203294"/>
            <a:ext cx="5536245" cy="6566246"/>
          </a:xfrm>
          <a:prstGeom prst="rect">
            <a:avLst/>
          </a:prstGeom>
        </p:spPr>
      </p:pic>
      <p:sp>
        <p:nvSpPr>
          <p:cNvPr id="26" name="TextBox 25">
            <a:extLst>
              <a:ext uri="{FF2B5EF4-FFF2-40B4-BE49-F238E27FC236}">
                <a16:creationId xmlns:a16="http://schemas.microsoft.com/office/drawing/2014/main" id="{D12FF99D-B21E-29AD-7F5B-4E666CD6F687}"/>
              </a:ext>
            </a:extLst>
          </p:cNvPr>
          <p:cNvSpPr txBox="1"/>
          <p:nvPr/>
        </p:nvSpPr>
        <p:spPr>
          <a:xfrm>
            <a:off x="9243000" y="1047667"/>
            <a:ext cx="2586324" cy="3249573"/>
          </a:xfrm>
          <a:prstGeom prst="roundRect">
            <a:avLst>
              <a:gd name="adj" fmla="val 6097"/>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spcAft>
                <a:spcPts val="1200"/>
              </a:spcAft>
            </a:pPr>
            <a:r>
              <a:rPr lang="en-GB" sz="1400">
                <a:solidFill>
                  <a:schemeClr val="bg1"/>
                </a:solidFill>
                <a:latin typeface="Helvetica" panose="020B0604020202020204" pitchFamily="34" charset="0"/>
                <a:cs typeface="Helvetica" panose="020B0604020202020204" pitchFamily="34" charset="0"/>
              </a:rPr>
              <a:t>Multi-carrier resilience</a:t>
            </a:r>
          </a:p>
          <a:p>
            <a:pPr>
              <a:spcAft>
                <a:spcPts val="1200"/>
              </a:spcAft>
            </a:pPr>
            <a:r>
              <a:rPr lang="en-GB" sz="1400">
                <a:solidFill>
                  <a:schemeClr val="bg1"/>
                </a:solidFill>
                <a:latin typeface="Helvetica" panose="020B0604020202020204" pitchFamily="34" charset="0"/>
                <a:cs typeface="Helvetica" panose="020B0604020202020204" pitchFamily="34" charset="0"/>
              </a:rPr>
              <a:t>High Availability </a:t>
            </a:r>
          </a:p>
          <a:p>
            <a:pPr>
              <a:spcAft>
                <a:spcPts val="1200"/>
              </a:spcAft>
            </a:pPr>
            <a:r>
              <a:rPr lang="en-GB" sz="1400">
                <a:solidFill>
                  <a:schemeClr val="bg1"/>
                </a:solidFill>
                <a:latin typeface="Helvetica" panose="020B0604020202020204" pitchFamily="34" charset="0"/>
                <a:cs typeface="Helvetica" panose="020B0604020202020204" pitchFamily="34" charset="0"/>
              </a:rPr>
              <a:t>Geo diverse SBCs / </a:t>
            </a:r>
            <a:r>
              <a:rPr lang="en-GB" sz="1400" err="1">
                <a:solidFill>
                  <a:schemeClr val="bg1"/>
                </a:solidFill>
                <a:latin typeface="Helvetica" panose="020B0604020202020204" pitchFamily="34" charset="0"/>
                <a:cs typeface="Helvetica" panose="020B0604020202020204" pitchFamily="34" charset="0"/>
              </a:rPr>
              <a:t>PoPs</a:t>
            </a:r>
            <a:endParaRPr lang="en-GB" sz="1400">
              <a:solidFill>
                <a:schemeClr val="bg1"/>
              </a:solidFill>
              <a:latin typeface="Helvetica" panose="020B0604020202020204" pitchFamily="34" charset="0"/>
              <a:cs typeface="Helvetica" panose="020B0604020202020204" pitchFamily="34" charset="0"/>
            </a:endParaRPr>
          </a:p>
          <a:p>
            <a:pPr>
              <a:spcAft>
                <a:spcPts val="1200"/>
              </a:spcAft>
            </a:pPr>
            <a:r>
              <a:rPr lang="en-GB" sz="1400">
                <a:solidFill>
                  <a:schemeClr val="bg1"/>
                </a:solidFill>
                <a:latin typeface="Helvetica" panose="020B0604020202020204" pitchFamily="34" charset="0"/>
                <a:cs typeface="Helvetica" panose="020B0604020202020204" pitchFamily="34" charset="0"/>
              </a:rPr>
              <a:t>Enterprise Carrier Grade Architecture</a:t>
            </a:r>
          </a:p>
          <a:p>
            <a:pPr>
              <a:spcAft>
                <a:spcPts val="1200"/>
              </a:spcAft>
            </a:pPr>
            <a:r>
              <a:rPr lang="en-GB" sz="1400">
                <a:solidFill>
                  <a:schemeClr val="bg1"/>
                </a:solidFill>
                <a:latin typeface="Helvetica" panose="020B0604020202020204" pitchFamily="34" charset="0"/>
                <a:cs typeface="Helvetica" panose="020B0604020202020204" pitchFamily="34" charset="0"/>
              </a:rPr>
              <a:t>Dedicated interconnects to </a:t>
            </a:r>
            <a:r>
              <a:rPr lang="en-GB" sz="1400" err="1">
                <a:solidFill>
                  <a:schemeClr val="bg1"/>
                </a:solidFill>
                <a:latin typeface="Helvetica" panose="020B0604020202020204" pitchFamily="34" charset="0"/>
                <a:cs typeface="Helvetica" panose="020B0604020202020204" pitchFamily="34" charset="0"/>
              </a:rPr>
              <a:t>CCaaS</a:t>
            </a:r>
            <a:r>
              <a:rPr lang="en-GB" sz="1400">
                <a:solidFill>
                  <a:schemeClr val="bg1"/>
                </a:solidFill>
                <a:latin typeface="Helvetica" panose="020B0604020202020204" pitchFamily="34" charset="0"/>
                <a:cs typeface="Helvetica" panose="020B0604020202020204" pitchFamily="34" charset="0"/>
              </a:rPr>
              <a:t> cloud service partners.</a:t>
            </a:r>
          </a:p>
          <a:p>
            <a:pPr>
              <a:spcAft>
                <a:spcPts val="1200"/>
              </a:spcAft>
            </a:pPr>
            <a:r>
              <a:rPr lang="en-GB" sz="1400">
                <a:solidFill>
                  <a:schemeClr val="bg1"/>
                </a:solidFill>
                <a:latin typeface="Helvetica" panose="020B0604020202020204" pitchFamily="34" charset="0"/>
                <a:cs typeface="Helvetica" panose="020B0604020202020204" pitchFamily="34" charset="0"/>
              </a:rPr>
              <a:t>European breakout with min. 2 </a:t>
            </a:r>
            <a:r>
              <a:rPr lang="en-GB" sz="1400" err="1">
                <a:solidFill>
                  <a:schemeClr val="bg1"/>
                </a:solidFill>
                <a:latin typeface="Helvetica" panose="020B0604020202020204" pitchFamily="34" charset="0"/>
                <a:cs typeface="Helvetica" panose="020B0604020202020204" pitchFamily="34" charset="0"/>
              </a:rPr>
              <a:t>PoPs</a:t>
            </a:r>
            <a:r>
              <a:rPr lang="en-GB" sz="1400">
                <a:solidFill>
                  <a:schemeClr val="bg1"/>
                </a:solidFill>
                <a:latin typeface="Helvetica" panose="020B0604020202020204" pitchFamily="34" charset="0"/>
                <a:cs typeface="Helvetica" panose="020B0604020202020204" pitchFamily="34" charset="0"/>
              </a:rPr>
              <a:t> per country</a:t>
            </a:r>
          </a:p>
        </p:txBody>
      </p:sp>
      <p:grpSp>
        <p:nvGrpSpPr>
          <p:cNvPr id="56" name="Group 55">
            <a:extLst>
              <a:ext uri="{FF2B5EF4-FFF2-40B4-BE49-F238E27FC236}">
                <a16:creationId xmlns:a16="http://schemas.microsoft.com/office/drawing/2014/main" id="{23F0003B-1C5B-D533-04F5-FB6C244470F3}"/>
              </a:ext>
            </a:extLst>
          </p:cNvPr>
          <p:cNvGrpSpPr/>
          <p:nvPr/>
        </p:nvGrpSpPr>
        <p:grpSpPr>
          <a:xfrm>
            <a:off x="7138138" y="3513471"/>
            <a:ext cx="910720" cy="911835"/>
            <a:chOff x="8121642" y="3647877"/>
            <a:chExt cx="1273215" cy="1274774"/>
          </a:xfrm>
        </p:grpSpPr>
        <p:sp>
          <p:nvSpPr>
            <p:cNvPr id="59" name="Oval 58">
              <a:extLst>
                <a:ext uri="{FF2B5EF4-FFF2-40B4-BE49-F238E27FC236}">
                  <a16:creationId xmlns:a16="http://schemas.microsoft.com/office/drawing/2014/main" id="{FACBDD18-8CD5-1357-45F3-52F4C7425595}"/>
                </a:ext>
              </a:extLst>
            </p:cNvPr>
            <p:cNvSpPr/>
            <p:nvPr/>
          </p:nvSpPr>
          <p:spPr>
            <a:xfrm>
              <a:off x="8151744" y="3647877"/>
              <a:ext cx="1168204" cy="11682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pSp>
          <p:nvGrpSpPr>
            <p:cNvPr id="60" name="Group 59">
              <a:extLst>
                <a:ext uri="{FF2B5EF4-FFF2-40B4-BE49-F238E27FC236}">
                  <a16:creationId xmlns:a16="http://schemas.microsoft.com/office/drawing/2014/main" id="{65AE268E-D813-2B98-D660-67D396291CC0}"/>
                </a:ext>
              </a:extLst>
            </p:cNvPr>
            <p:cNvGrpSpPr/>
            <p:nvPr/>
          </p:nvGrpSpPr>
          <p:grpSpPr>
            <a:xfrm>
              <a:off x="8121642" y="3666797"/>
              <a:ext cx="1273215" cy="1255854"/>
              <a:chOff x="-3391384" y="2042932"/>
              <a:chExt cx="1273215" cy="1255854"/>
            </a:xfrm>
          </p:grpSpPr>
          <p:pic>
            <p:nvPicPr>
              <p:cNvPr id="61" name="Picture 60">
                <a:extLst>
                  <a:ext uri="{FF2B5EF4-FFF2-40B4-BE49-F238E27FC236}">
                    <a16:creationId xmlns:a16="http://schemas.microsoft.com/office/drawing/2014/main" id="{592A4384-A2FD-73E7-EFFB-4623E8C43FF4}"/>
                  </a:ext>
                </a:extLst>
              </p:cNvPr>
              <p:cNvPicPr>
                <a:picLocks noChangeAspect="1"/>
              </p:cNvPicPr>
              <p:nvPr/>
            </p:nvPicPr>
            <p:blipFill rotWithShape="1">
              <a:blip r:embed="rId5">
                <a:extLst>
                  <a:ext uri="{28A0092B-C50C-407E-A947-70E740481C1C}">
                    <a14:useLocalDpi xmlns:a14="http://schemas.microsoft.com/office/drawing/2010/main" val="0"/>
                  </a:ext>
                </a:extLst>
              </a:blip>
              <a:srcRect l="69960" t="11308" r="19596" b="70380"/>
              <a:stretch/>
            </p:blipFill>
            <p:spPr>
              <a:xfrm>
                <a:off x="-3391384" y="2042932"/>
                <a:ext cx="1273215" cy="1255854"/>
              </a:xfrm>
              <a:prstGeom prst="rect">
                <a:avLst/>
              </a:prstGeom>
            </p:spPr>
          </p:pic>
          <p:pic>
            <p:nvPicPr>
              <p:cNvPr id="62" name="Picture 61">
                <a:extLst>
                  <a:ext uri="{FF2B5EF4-FFF2-40B4-BE49-F238E27FC236}">
                    <a16:creationId xmlns:a16="http://schemas.microsoft.com/office/drawing/2014/main" id="{C698DFA2-EECB-CD55-23A5-EFCA16C9A524}"/>
                  </a:ext>
                </a:extLst>
              </p:cNvPr>
              <p:cNvPicPr>
                <a:picLocks noChangeAspect="1"/>
              </p:cNvPicPr>
              <p:nvPr/>
            </p:nvPicPr>
            <p:blipFill rotWithShape="1">
              <a:blip r:embed="rId5">
                <a:extLst>
                  <a:ext uri="{28A0092B-C50C-407E-A947-70E740481C1C}">
                    <a14:useLocalDpi xmlns:a14="http://schemas.microsoft.com/office/drawing/2010/main" val="0"/>
                  </a:ext>
                </a:extLst>
              </a:blip>
              <a:srcRect l="88547" t="25435" r="4285" b="63848"/>
              <a:stretch/>
            </p:blipFill>
            <p:spPr>
              <a:xfrm>
                <a:off x="-3164659" y="2249978"/>
                <a:ext cx="799741" cy="672628"/>
              </a:xfrm>
              <a:prstGeom prst="rect">
                <a:avLst/>
              </a:prstGeom>
              <a:noFill/>
              <a:ln>
                <a:noFill/>
              </a:ln>
            </p:spPr>
          </p:pic>
        </p:grpSp>
      </p:grpSp>
      <p:grpSp>
        <p:nvGrpSpPr>
          <p:cNvPr id="78" name="Group 77">
            <a:extLst>
              <a:ext uri="{FF2B5EF4-FFF2-40B4-BE49-F238E27FC236}">
                <a16:creationId xmlns:a16="http://schemas.microsoft.com/office/drawing/2014/main" id="{8334E34F-540A-CC66-023E-1C22E1618ABA}"/>
              </a:ext>
            </a:extLst>
          </p:cNvPr>
          <p:cNvGrpSpPr/>
          <p:nvPr/>
        </p:nvGrpSpPr>
        <p:grpSpPr>
          <a:xfrm>
            <a:off x="4207416" y="1984518"/>
            <a:ext cx="1939444" cy="1743962"/>
            <a:chOff x="4078812" y="133350"/>
            <a:chExt cx="1939444" cy="1743962"/>
          </a:xfrm>
        </p:grpSpPr>
        <p:sp>
          <p:nvSpPr>
            <p:cNvPr id="63" name="Rectangle: Rounded Corners 62">
              <a:extLst>
                <a:ext uri="{FF2B5EF4-FFF2-40B4-BE49-F238E27FC236}">
                  <a16:creationId xmlns:a16="http://schemas.microsoft.com/office/drawing/2014/main" id="{EBB6BC4A-B7D5-0578-FFFD-2B068647AF9A}"/>
                </a:ext>
              </a:extLst>
            </p:cNvPr>
            <p:cNvSpPr/>
            <p:nvPr/>
          </p:nvSpPr>
          <p:spPr>
            <a:xfrm>
              <a:off x="4078812" y="133350"/>
              <a:ext cx="1939444" cy="1743962"/>
            </a:xfrm>
            <a:prstGeom prst="roundRect">
              <a:avLst>
                <a:gd name="adj" fmla="val 9168"/>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GB" sz="1600" b="1">
                  <a:solidFill>
                    <a:schemeClr val="tx1"/>
                  </a:solidFill>
                  <a:latin typeface="Helvetica" pitchFamily="2" charset="0"/>
                </a:rPr>
                <a:t>Enfield Virtus</a:t>
              </a:r>
            </a:p>
          </p:txBody>
        </p:sp>
        <p:pic>
          <p:nvPicPr>
            <p:cNvPr id="65" name="Picture 64" descr="A blue and black logo&#10;&#10;Description automatically generated">
              <a:extLst>
                <a:ext uri="{FF2B5EF4-FFF2-40B4-BE49-F238E27FC236}">
                  <a16:creationId xmlns:a16="http://schemas.microsoft.com/office/drawing/2014/main" id="{5CA753E5-639A-3231-5E21-2795AE9ACE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8357" y="546800"/>
              <a:ext cx="1100353" cy="636703"/>
            </a:xfrm>
            <a:prstGeom prst="rect">
              <a:avLst/>
            </a:prstGeom>
          </p:spPr>
        </p:pic>
        <p:pic>
          <p:nvPicPr>
            <p:cNvPr id="67" name="Picture 66" descr="A red text on a black background&#10;&#10;Description automatically generated">
              <a:extLst>
                <a:ext uri="{FF2B5EF4-FFF2-40B4-BE49-F238E27FC236}">
                  <a16:creationId xmlns:a16="http://schemas.microsoft.com/office/drawing/2014/main" id="{60EE0B07-99A7-5BFE-3E60-1D189972FDAC}"/>
                </a:ext>
              </a:extLst>
            </p:cNvPr>
            <p:cNvPicPr>
              <a:picLocks noChangeAspect="1"/>
            </p:cNvPicPr>
            <p:nvPr/>
          </p:nvPicPr>
          <p:blipFill>
            <a:blip r:embed="rId7">
              <a:extLst>
                <a:ext uri="{28A0092B-C50C-407E-A947-70E740481C1C}">
                  <a14:useLocalDpi xmlns:a14="http://schemas.microsoft.com/office/drawing/2010/main" val="0"/>
                </a:ext>
              </a:extLst>
            </a:blip>
            <a:srcRect t="35105" b="35105"/>
            <a:stretch/>
          </p:blipFill>
          <p:spPr>
            <a:xfrm>
              <a:off x="4512316" y="1228661"/>
              <a:ext cx="1072434" cy="179702"/>
            </a:xfrm>
            <a:prstGeom prst="rect">
              <a:avLst/>
            </a:prstGeom>
          </p:spPr>
        </p:pic>
        <p:pic>
          <p:nvPicPr>
            <p:cNvPr id="73" name="Graphic 72">
              <a:extLst>
                <a:ext uri="{FF2B5EF4-FFF2-40B4-BE49-F238E27FC236}">
                  <a16:creationId xmlns:a16="http://schemas.microsoft.com/office/drawing/2014/main" id="{A05DBE49-0945-014D-7C06-53B6DC468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61424" y="1460401"/>
              <a:ext cx="974218" cy="321690"/>
            </a:xfrm>
            <a:prstGeom prst="rect">
              <a:avLst/>
            </a:prstGeom>
          </p:spPr>
        </p:pic>
      </p:grpSp>
      <p:grpSp>
        <p:nvGrpSpPr>
          <p:cNvPr id="79" name="Group 78">
            <a:extLst>
              <a:ext uri="{FF2B5EF4-FFF2-40B4-BE49-F238E27FC236}">
                <a16:creationId xmlns:a16="http://schemas.microsoft.com/office/drawing/2014/main" id="{8E5DA219-8EA0-F99A-5921-9F879184638E}"/>
              </a:ext>
            </a:extLst>
          </p:cNvPr>
          <p:cNvGrpSpPr/>
          <p:nvPr/>
        </p:nvGrpSpPr>
        <p:grpSpPr>
          <a:xfrm>
            <a:off x="4207416" y="3866143"/>
            <a:ext cx="1939444" cy="1743962"/>
            <a:chOff x="4078812" y="133350"/>
            <a:chExt cx="1939444" cy="1743962"/>
          </a:xfrm>
        </p:grpSpPr>
        <p:sp>
          <p:nvSpPr>
            <p:cNvPr id="80" name="Rectangle: Rounded Corners 79">
              <a:extLst>
                <a:ext uri="{FF2B5EF4-FFF2-40B4-BE49-F238E27FC236}">
                  <a16:creationId xmlns:a16="http://schemas.microsoft.com/office/drawing/2014/main" id="{234253E5-1410-93EE-11D6-099CAE2F7A61}"/>
                </a:ext>
              </a:extLst>
            </p:cNvPr>
            <p:cNvSpPr/>
            <p:nvPr/>
          </p:nvSpPr>
          <p:spPr>
            <a:xfrm>
              <a:off x="4078812" y="133350"/>
              <a:ext cx="1939444" cy="1743962"/>
            </a:xfrm>
            <a:prstGeom prst="roundRect">
              <a:avLst>
                <a:gd name="adj" fmla="val 9168"/>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GB" sz="1600" b="1">
                  <a:solidFill>
                    <a:schemeClr val="tx1"/>
                  </a:solidFill>
                  <a:latin typeface="Helvetica" pitchFamily="2" charset="0"/>
                </a:rPr>
                <a:t>Arc </a:t>
              </a:r>
              <a:r>
                <a:rPr lang="en-GB" sz="1600" b="1" err="1">
                  <a:solidFill>
                    <a:schemeClr val="tx1"/>
                  </a:solidFill>
                  <a:latin typeface="Helvetica" pitchFamily="2" charset="0"/>
                </a:rPr>
                <a:t>Farn</a:t>
              </a:r>
              <a:r>
                <a:rPr lang="en-GB" sz="1600" b="1">
                  <a:solidFill>
                    <a:schemeClr val="tx1"/>
                  </a:solidFill>
                  <a:latin typeface="Helvetica" pitchFamily="2" charset="0"/>
                </a:rPr>
                <a:t>.</a:t>
              </a:r>
            </a:p>
          </p:txBody>
        </p:sp>
        <p:pic>
          <p:nvPicPr>
            <p:cNvPr id="81" name="Picture 80" descr="A blue and black logo&#10;&#10;Description automatically generated">
              <a:extLst>
                <a:ext uri="{FF2B5EF4-FFF2-40B4-BE49-F238E27FC236}">
                  <a16:creationId xmlns:a16="http://schemas.microsoft.com/office/drawing/2014/main" id="{07275CB0-D78B-7017-BCF4-FEA292FAFC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8357" y="546800"/>
              <a:ext cx="1100353" cy="636703"/>
            </a:xfrm>
            <a:prstGeom prst="rect">
              <a:avLst/>
            </a:prstGeom>
          </p:spPr>
        </p:pic>
        <p:pic>
          <p:nvPicPr>
            <p:cNvPr id="82" name="Picture 81" descr="A red text on a black background&#10;&#10;Description automatically generated">
              <a:extLst>
                <a:ext uri="{FF2B5EF4-FFF2-40B4-BE49-F238E27FC236}">
                  <a16:creationId xmlns:a16="http://schemas.microsoft.com/office/drawing/2014/main" id="{03D09C69-6902-8009-9880-46210FFEC5BB}"/>
                </a:ext>
              </a:extLst>
            </p:cNvPr>
            <p:cNvPicPr>
              <a:picLocks noChangeAspect="1"/>
            </p:cNvPicPr>
            <p:nvPr/>
          </p:nvPicPr>
          <p:blipFill>
            <a:blip r:embed="rId7">
              <a:extLst>
                <a:ext uri="{28A0092B-C50C-407E-A947-70E740481C1C}">
                  <a14:useLocalDpi xmlns:a14="http://schemas.microsoft.com/office/drawing/2010/main" val="0"/>
                </a:ext>
              </a:extLst>
            </a:blip>
            <a:srcRect t="35105" b="35105"/>
            <a:stretch/>
          </p:blipFill>
          <p:spPr>
            <a:xfrm>
              <a:off x="4512316" y="1228661"/>
              <a:ext cx="1072434" cy="179702"/>
            </a:xfrm>
            <a:prstGeom prst="rect">
              <a:avLst/>
            </a:prstGeom>
          </p:spPr>
        </p:pic>
        <p:pic>
          <p:nvPicPr>
            <p:cNvPr id="83" name="Graphic 82">
              <a:extLst>
                <a:ext uri="{FF2B5EF4-FFF2-40B4-BE49-F238E27FC236}">
                  <a16:creationId xmlns:a16="http://schemas.microsoft.com/office/drawing/2014/main" id="{AADA09D5-617D-28AF-B829-86EE6818FD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61424" y="1460401"/>
              <a:ext cx="974218" cy="321690"/>
            </a:xfrm>
            <a:prstGeom prst="rect">
              <a:avLst/>
            </a:prstGeom>
          </p:spPr>
        </p:pic>
      </p:grpSp>
      <p:grpSp>
        <p:nvGrpSpPr>
          <p:cNvPr id="84" name="Group 83">
            <a:extLst>
              <a:ext uri="{FF2B5EF4-FFF2-40B4-BE49-F238E27FC236}">
                <a16:creationId xmlns:a16="http://schemas.microsoft.com/office/drawing/2014/main" id="{12C4AC32-ECBA-AFC6-0498-CCC22FF4963B}"/>
              </a:ext>
            </a:extLst>
          </p:cNvPr>
          <p:cNvGrpSpPr/>
          <p:nvPr/>
        </p:nvGrpSpPr>
        <p:grpSpPr>
          <a:xfrm>
            <a:off x="8006345" y="3513471"/>
            <a:ext cx="910720" cy="911835"/>
            <a:chOff x="8121642" y="3647877"/>
            <a:chExt cx="1273215" cy="1274774"/>
          </a:xfrm>
        </p:grpSpPr>
        <p:sp>
          <p:nvSpPr>
            <p:cNvPr id="85" name="Oval 84">
              <a:extLst>
                <a:ext uri="{FF2B5EF4-FFF2-40B4-BE49-F238E27FC236}">
                  <a16:creationId xmlns:a16="http://schemas.microsoft.com/office/drawing/2014/main" id="{FAE5BBA8-F922-14A1-165E-EA0A851DCBCE}"/>
                </a:ext>
              </a:extLst>
            </p:cNvPr>
            <p:cNvSpPr/>
            <p:nvPr/>
          </p:nvSpPr>
          <p:spPr>
            <a:xfrm>
              <a:off x="8151744" y="3647877"/>
              <a:ext cx="1168204" cy="11682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pSp>
          <p:nvGrpSpPr>
            <p:cNvPr id="86" name="Group 85">
              <a:extLst>
                <a:ext uri="{FF2B5EF4-FFF2-40B4-BE49-F238E27FC236}">
                  <a16:creationId xmlns:a16="http://schemas.microsoft.com/office/drawing/2014/main" id="{0021AA01-D116-052E-203A-B7F848A2989B}"/>
                </a:ext>
              </a:extLst>
            </p:cNvPr>
            <p:cNvGrpSpPr/>
            <p:nvPr/>
          </p:nvGrpSpPr>
          <p:grpSpPr>
            <a:xfrm>
              <a:off x="8121642" y="3666797"/>
              <a:ext cx="1273215" cy="1255854"/>
              <a:chOff x="-3391384" y="2042932"/>
              <a:chExt cx="1273215" cy="1255854"/>
            </a:xfrm>
          </p:grpSpPr>
          <p:pic>
            <p:nvPicPr>
              <p:cNvPr id="87" name="Picture 86">
                <a:extLst>
                  <a:ext uri="{FF2B5EF4-FFF2-40B4-BE49-F238E27FC236}">
                    <a16:creationId xmlns:a16="http://schemas.microsoft.com/office/drawing/2014/main" id="{BEDD851C-762E-B87E-3FE8-DD5C1C219F3D}"/>
                  </a:ext>
                </a:extLst>
              </p:cNvPr>
              <p:cNvPicPr>
                <a:picLocks noChangeAspect="1"/>
              </p:cNvPicPr>
              <p:nvPr/>
            </p:nvPicPr>
            <p:blipFill rotWithShape="1">
              <a:blip r:embed="rId5">
                <a:extLst>
                  <a:ext uri="{28A0092B-C50C-407E-A947-70E740481C1C}">
                    <a14:useLocalDpi xmlns:a14="http://schemas.microsoft.com/office/drawing/2010/main" val="0"/>
                  </a:ext>
                </a:extLst>
              </a:blip>
              <a:srcRect l="69960" t="11308" r="19596" b="70380"/>
              <a:stretch/>
            </p:blipFill>
            <p:spPr>
              <a:xfrm>
                <a:off x="-3391384" y="2042932"/>
                <a:ext cx="1273215" cy="1255854"/>
              </a:xfrm>
              <a:prstGeom prst="rect">
                <a:avLst/>
              </a:prstGeom>
            </p:spPr>
          </p:pic>
          <p:pic>
            <p:nvPicPr>
              <p:cNvPr id="88" name="Picture 87">
                <a:extLst>
                  <a:ext uri="{FF2B5EF4-FFF2-40B4-BE49-F238E27FC236}">
                    <a16:creationId xmlns:a16="http://schemas.microsoft.com/office/drawing/2014/main" id="{F50AB355-A50D-6A66-5330-898CD217D7C4}"/>
                  </a:ext>
                </a:extLst>
              </p:cNvPr>
              <p:cNvPicPr>
                <a:picLocks noChangeAspect="1"/>
              </p:cNvPicPr>
              <p:nvPr/>
            </p:nvPicPr>
            <p:blipFill rotWithShape="1">
              <a:blip r:embed="rId5">
                <a:extLst>
                  <a:ext uri="{28A0092B-C50C-407E-A947-70E740481C1C}">
                    <a14:useLocalDpi xmlns:a14="http://schemas.microsoft.com/office/drawing/2010/main" val="0"/>
                  </a:ext>
                </a:extLst>
              </a:blip>
              <a:srcRect l="88547" t="25435" r="4285" b="63848"/>
              <a:stretch/>
            </p:blipFill>
            <p:spPr>
              <a:xfrm>
                <a:off x="-3164659" y="2249978"/>
                <a:ext cx="799741" cy="672628"/>
              </a:xfrm>
              <a:prstGeom prst="rect">
                <a:avLst/>
              </a:prstGeom>
              <a:noFill/>
              <a:ln>
                <a:noFill/>
              </a:ln>
            </p:spPr>
          </p:pic>
        </p:grpSp>
      </p:grpSp>
      <p:grpSp>
        <p:nvGrpSpPr>
          <p:cNvPr id="89" name="Group 88">
            <a:extLst>
              <a:ext uri="{FF2B5EF4-FFF2-40B4-BE49-F238E27FC236}">
                <a16:creationId xmlns:a16="http://schemas.microsoft.com/office/drawing/2014/main" id="{4BDC3D76-F79B-64C5-7BD2-0AB16017B531}"/>
              </a:ext>
            </a:extLst>
          </p:cNvPr>
          <p:cNvGrpSpPr/>
          <p:nvPr/>
        </p:nvGrpSpPr>
        <p:grpSpPr>
          <a:xfrm>
            <a:off x="7640571" y="4737276"/>
            <a:ext cx="910720" cy="911835"/>
            <a:chOff x="8121642" y="3647877"/>
            <a:chExt cx="1273215" cy="1274774"/>
          </a:xfrm>
        </p:grpSpPr>
        <p:sp>
          <p:nvSpPr>
            <p:cNvPr id="90" name="Oval 89">
              <a:extLst>
                <a:ext uri="{FF2B5EF4-FFF2-40B4-BE49-F238E27FC236}">
                  <a16:creationId xmlns:a16="http://schemas.microsoft.com/office/drawing/2014/main" id="{4626153A-7057-DCC8-0587-BEE1C34A7E9A}"/>
                </a:ext>
              </a:extLst>
            </p:cNvPr>
            <p:cNvSpPr/>
            <p:nvPr/>
          </p:nvSpPr>
          <p:spPr>
            <a:xfrm>
              <a:off x="8151744" y="3647877"/>
              <a:ext cx="1168204" cy="11682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pSp>
          <p:nvGrpSpPr>
            <p:cNvPr id="91" name="Group 90">
              <a:extLst>
                <a:ext uri="{FF2B5EF4-FFF2-40B4-BE49-F238E27FC236}">
                  <a16:creationId xmlns:a16="http://schemas.microsoft.com/office/drawing/2014/main" id="{1E5D7902-0712-954D-A05E-738B084963F6}"/>
                </a:ext>
              </a:extLst>
            </p:cNvPr>
            <p:cNvGrpSpPr/>
            <p:nvPr/>
          </p:nvGrpSpPr>
          <p:grpSpPr>
            <a:xfrm>
              <a:off x="8121642" y="3666797"/>
              <a:ext cx="1273215" cy="1255854"/>
              <a:chOff x="-3391384" y="2042932"/>
              <a:chExt cx="1273215" cy="1255854"/>
            </a:xfrm>
          </p:grpSpPr>
          <p:pic>
            <p:nvPicPr>
              <p:cNvPr id="92" name="Picture 91">
                <a:extLst>
                  <a:ext uri="{FF2B5EF4-FFF2-40B4-BE49-F238E27FC236}">
                    <a16:creationId xmlns:a16="http://schemas.microsoft.com/office/drawing/2014/main" id="{692A1EC5-4DB6-E565-C8B9-5F3BFF4553A6}"/>
                  </a:ext>
                </a:extLst>
              </p:cNvPr>
              <p:cNvPicPr>
                <a:picLocks noChangeAspect="1"/>
              </p:cNvPicPr>
              <p:nvPr/>
            </p:nvPicPr>
            <p:blipFill rotWithShape="1">
              <a:blip r:embed="rId5">
                <a:extLst>
                  <a:ext uri="{28A0092B-C50C-407E-A947-70E740481C1C}">
                    <a14:useLocalDpi xmlns:a14="http://schemas.microsoft.com/office/drawing/2010/main" val="0"/>
                  </a:ext>
                </a:extLst>
              </a:blip>
              <a:srcRect l="69960" t="11308" r="19596" b="70380"/>
              <a:stretch/>
            </p:blipFill>
            <p:spPr>
              <a:xfrm>
                <a:off x="-3391384" y="2042932"/>
                <a:ext cx="1273215" cy="1255854"/>
              </a:xfrm>
              <a:prstGeom prst="rect">
                <a:avLst/>
              </a:prstGeom>
            </p:spPr>
          </p:pic>
          <p:pic>
            <p:nvPicPr>
              <p:cNvPr id="93" name="Picture 92">
                <a:extLst>
                  <a:ext uri="{FF2B5EF4-FFF2-40B4-BE49-F238E27FC236}">
                    <a16:creationId xmlns:a16="http://schemas.microsoft.com/office/drawing/2014/main" id="{E489C26B-BF4F-9CB0-7ECA-C1E3510DED9A}"/>
                  </a:ext>
                </a:extLst>
              </p:cNvPr>
              <p:cNvPicPr>
                <a:picLocks noChangeAspect="1"/>
              </p:cNvPicPr>
              <p:nvPr/>
            </p:nvPicPr>
            <p:blipFill rotWithShape="1">
              <a:blip r:embed="rId5">
                <a:extLst>
                  <a:ext uri="{28A0092B-C50C-407E-A947-70E740481C1C}">
                    <a14:useLocalDpi xmlns:a14="http://schemas.microsoft.com/office/drawing/2010/main" val="0"/>
                  </a:ext>
                </a:extLst>
              </a:blip>
              <a:srcRect l="88547" t="25435" r="4285" b="63848"/>
              <a:stretch/>
            </p:blipFill>
            <p:spPr>
              <a:xfrm>
                <a:off x="-3164659" y="2249978"/>
                <a:ext cx="799741" cy="672628"/>
              </a:xfrm>
              <a:prstGeom prst="rect">
                <a:avLst/>
              </a:prstGeom>
              <a:noFill/>
              <a:ln>
                <a:noFill/>
              </a:ln>
            </p:spPr>
          </p:pic>
        </p:grpSp>
      </p:grpSp>
      <p:grpSp>
        <p:nvGrpSpPr>
          <p:cNvPr id="94" name="Group 93">
            <a:extLst>
              <a:ext uri="{FF2B5EF4-FFF2-40B4-BE49-F238E27FC236}">
                <a16:creationId xmlns:a16="http://schemas.microsoft.com/office/drawing/2014/main" id="{6BDC6CA3-595F-04DF-3C55-F9954073E450}"/>
              </a:ext>
            </a:extLst>
          </p:cNvPr>
          <p:cNvGrpSpPr/>
          <p:nvPr/>
        </p:nvGrpSpPr>
        <p:grpSpPr>
          <a:xfrm>
            <a:off x="8508778" y="4737276"/>
            <a:ext cx="910720" cy="911835"/>
            <a:chOff x="8121642" y="3647877"/>
            <a:chExt cx="1273215" cy="1274774"/>
          </a:xfrm>
        </p:grpSpPr>
        <p:sp>
          <p:nvSpPr>
            <p:cNvPr id="95" name="Oval 94">
              <a:extLst>
                <a:ext uri="{FF2B5EF4-FFF2-40B4-BE49-F238E27FC236}">
                  <a16:creationId xmlns:a16="http://schemas.microsoft.com/office/drawing/2014/main" id="{F42832A3-D8D9-A9EB-D5D2-F94736B641F6}"/>
                </a:ext>
              </a:extLst>
            </p:cNvPr>
            <p:cNvSpPr/>
            <p:nvPr/>
          </p:nvSpPr>
          <p:spPr>
            <a:xfrm>
              <a:off x="8151744" y="3647877"/>
              <a:ext cx="1168204" cy="11682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pSp>
          <p:nvGrpSpPr>
            <p:cNvPr id="96" name="Group 95">
              <a:extLst>
                <a:ext uri="{FF2B5EF4-FFF2-40B4-BE49-F238E27FC236}">
                  <a16:creationId xmlns:a16="http://schemas.microsoft.com/office/drawing/2014/main" id="{4DCE3B07-140B-556D-BA6E-DBD744FFFF99}"/>
                </a:ext>
              </a:extLst>
            </p:cNvPr>
            <p:cNvGrpSpPr/>
            <p:nvPr/>
          </p:nvGrpSpPr>
          <p:grpSpPr>
            <a:xfrm>
              <a:off x="8121642" y="3666797"/>
              <a:ext cx="1273215" cy="1255854"/>
              <a:chOff x="-3391384" y="2042932"/>
              <a:chExt cx="1273215" cy="1255854"/>
            </a:xfrm>
          </p:grpSpPr>
          <p:pic>
            <p:nvPicPr>
              <p:cNvPr id="97" name="Picture 96">
                <a:extLst>
                  <a:ext uri="{FF2B5EF4-FFF2-40B4-BE49-F238E27FC236}">
                    <a16:creationId xmlns:a16="http://schemas.microsoft.com/office/drawing/2014/main" id="{2D886E6F-A3AD-0640-AB33-19D01333BEF0}"/>
                  </a:ext>
                </a:extLst>
              </p:cNvPr>
              <p:cNvPicPr>
                <a:picLocks noChangeAspect="1"/>
              </p:cNvPicPr>
              <p:nvPr/>
            </p:nvPicPr>
            <p:blipFill rotWithShape="1">
              <a:blip r:embed="rId5">
                <a:extLst>
                  <a:ext uri="{28A0092B-C50C-407E-A947-70E740481C1C}">
                    <a14:useLocalDpi xmlns:a14="http://schemas.microsoft.com/office/drawing/2010/main" val="0"/>
                  </a:ext>
                </a:extLst>
              </a:blip>
              <a:srcRect l="69960" t="11308" r="19596" b="70380"/>
              <a:stretch/>
            </p:blipFill>
            <p:spPr>
              <a:xfrm>
                <a:off x="-3391384" y="2042932"/>
                <a:ext cx="1273215" cy="1255854"/>
              </a:xfrm>
              <a:prstGeom prst="rect">
                <a:avLst/>
              </a:prstGeom>
            </p:spPr>
          </p:pic>
          <p:pic>
            <p:nvPicPr>
              <p:cNvPr id="98" name="Picture 97">
                <a:extLst>
                  <a:ext uri="{FF2B5EF4-FFF2-40B4-BE49-F238E27FC236}">
                    <a16:creationId xmlns:a16="http://schemas.microsoft.com/office/drawing/2014/main" id="{76075362-A06D-90FF-F6DE-07C3C7E3C51B}"/>
                  </a:ext>
                </a:extLst>
              </p:cNvPr>
              <p:cNvPicPr>
                <a:picLocks noChangeAspect="1"/>
              </p:cNvPicPr>
              <p:nvPr/>
            </p:nvPicPr>
            <p:blipFill rotWithShape="1">
              <a:blip r:embed="rId5">
                <a:extLst>
                  <a:ext uri="{28A0092B-C50C-407E-A947-70E740481C1C}">
                    <a14:useLocalDpi xmlns:a14="http://schemas.microsoft.com/office/drawing/2010/main" val="0"/>
                  </a:ext>
                </a:extLst>
              </a:blip>
              <a:srcRect l="88547" t="25435" r="4285" b="63848"/>
              <a:stretch/>
            </p:blipFill>
            <p:spPr>
              <a:xfrm>
                <a:off x="-3164659" y="2249978"/>
                <a:ext cx="799741" cy="672628"/>
              </a:xfrm>
              <a:prstGeom prst="rect">
                <a:avLst/>
              </a:prstGeom>
              <a:noFill/>
              <a:ln>
                <a:noFill/>
              </a:ln>
            </p:spPr>
          </p:pic>
        </p:grpSp>
      </p:grpSp>
      <p:grpSp>
        <p:nvGrpSpPr>
          <p:cNvPr id="15" name="Group 14">
            <a:extLst>
              <a:ext uri="{FF2B5EF4-FFF2-40B4-BE49-F238E27FC236}">
                <a16:creationId xmlns:a16="http://schemas.microsoft.com/office/drawing/2014/main" id="{3B311DF7-919F-2BC4-4523-EC757961AA30}"/>
              </a:ext>
            </a:extLst>
          </p:cNvPr>
          <p:cNvGrpSpPr/>
          <p:nvPr/>
        </p:nvGrpSpPr>
        <p:grpSpPr>
          <a:xfrm>
            <a:off x="1754989" y="3034671"/>
            <a:ext cx="1525284" cy="1525280"/>
            <a:chOff x="1504477" y="3034671"/>
            <a:chExt cx="1882972" cy="1882968"/>
          </a:xfrm>
        </p:grpSpPr>
        <p:sp>
          <p:nvSpPr>
            <p:cNvPr id="11" name="Oval 10">
              <a:extLst>
                <a:ext uri="{FF2B5EF4-FFF2-40B4-BE49-F238E27FC236}">
                  <a16:creationId xmlns:a16="http://schemas.microsoft.com/office/drawing/2014/main" id="{AE1AA802-714D-82F6-37A0-8670DC4E91F2}"/>
                </a:ext>
              </a:extLst>
            </p:cNvPr>
            <p:cNvSpPr/>
            <p:nvPr/>
          </p:nvSpPr>
          <p:spPr>
            <a:xfrm>
              <a:off x="1504477" y="3034671"/>
              <a:ext cx="1882972" cy="1882968"/>
            </a:xfrm>
            <a:prstGeom prst="ellipse">
              <a:avLst/>
            </a:prstGeom>
            <a:solidFill>
              <a:schemeClr val="dk1"/>
            </a:solidFill>
            <a:ln>
              <a:noFill/>
            </a:ln>
            <a:effectLst>
              <a:glow rad="139700">
                <a:schemeClr val="accent5">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B2ED78D2-4472-D6B8-DA4B-2BE8AB7CB0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37467" y="3438282"/>
              <a:ext cx="1216992" cy="1075747"/>
            </a:xfrm>
            <a:prstGeom prst="rect">
              <a:avLst/>
            </a:prstGeom>
          </p:spPr>
        </p:pic>
      </p:grpSp>
      <p:grpSp>
        <p:nvGrpSpPr>
          <p:cNvPr id="128" name="Group 127">
            <a:extLst>
              <a:ext uri="{FF2B5EF4-FFF2-40B4-BE49-F238E27FC236}">
                <a16:creationId xmlns:a16="http://schemas.microsoft.com/office/drawing/2014/main" id="{69153F97-441E-971E-8FED-F66734663977}"/>
              </a:ext>
            </a:extLst>
          </p:cNvPr>
          <p:cNvGrpSpPr/>
          <p:nvPr/>
        </p:nvGrpSpPr>
        <p:grpSpPr>
          <a:xfrm>
            <a:off x="307543" y="1984518"/>
            <a:ext cx="3372918" cy="3625587"/>
            <a:chOff x="307543" y="1984518"/>
            <a:chExt cx="3372918" cy="3625587"/>
          </a:xfrm>
        </p:grpSpPr>
        <p:pic>
          <p:nvPicPr>
            <p:cNvPr id="7" name="Picture 12" descr="Gamma HQ - Opus 4 | Experts In Office Design &amp; Fit Out">
              <a:extLst>
                <a:ext uri="{FF2B5EF4-FFF2-40B4-BE49-F238E27FC236}">
                  <a16:creationId xmlns:a16="http://schemas.microsoft.com/office/drawing/2014/main" id="{9EE72549-32FC-13F1-1FD2-534D2B413803}"/>
                </a:ext>
              </a:extLst>
            </p:cNvPr>
            <p:cNvPicPr>
              <a:picLocks noChangeAspect="1" noChangeArrowheads="1"/>
            </p:cNvPicPr>
            <p:nvPr/>
          </p:nvPicPr>
          <p:blipFill rotWithShape="1">
            <a:blip r:embed="rId12">
              <a:biLevel thresh="25000"/>
              <a:extLst>
                <a:ext uri="{BEBA8EAE-BF5A-486C-A8C5-ECC9F3942E4B}">
                  <a14:imgProps xmlns:a14="http://schemas.microsoft.com/office/drawing/2010/main">
                    <a14:imgLayer r:embed="rId13">
                      <a14:imgEffect>
                        <a14:backgroundRemoval t="8871" b="88710" l="6634" r="95086">
                          <a14:foregroundMark x1="16708" y1="49194" x2="16708" y2="49194"/>
                          <a14:foregroundMark x1="20393" y1="25806" x2="20393" y2="25806"/>
                          <a14:foregroundMark x1="11302" y1="25806" x2="11302" y2="25806"/>
                          <a14:foregroundMark x1="6634" y1="48387" x2="6634" y2="48387"/>
                          <a14:foregroundMark x1="12531" y1="75806" x2="12531" y2="75806"/>
                          <a14:foregroundMark x1="17690" y1="73387" x2="17690" y2="73387"/>
                          <a14:foregroundMark x1="42506" y1="62097" x2="42506" y2="62097"/>
                          <a14:foregroundMark x1="46437" y1="61290" x2="46437" y2="61290"/>
                          <a14:foregroundMark x1="57494" y1="50806" x2="57494" y2="50806"/>
                          <a14:foregroundMark x1="73219" y1="50000" x2="73219" y2="50000"/>
                          <a14:foregroundMark x1="87224" y1="54032" x2="87224" y2="54032"/>
                          <a14:foregroundMark x1="95086" y1="49194" x2="95086" y2="49194"/>
                        </a14:backgroundRemoval>
                      </a14:imgEffect>
                      <a14:imgEffect>
                        <a14:saturation sat="19000"/>
                      </a14:imgEffect>
                    </a14:imgLayer>
                  </a14:imgProps>
                </a:ext>
                <a:ext uri="{28A0092B-C50C-407E-A947-70E740481C1C}">
                  <a14:useLocalDpi xmlns:a14="http://schemas.microsoft.com/office/drawing/2010/main" val="0"/>
                </a:ext>
              </a:extLst>
            </a:blip>
            <a:srcRect r="71178" b="-9023"/>
            <a:stretch/>
          </p:blipFill>
          <p:spPr bwMode="auto">
            <a:xfrm>
              <a:off x="419507" y="2494043"/>
              <a:ext cx="629021" cy="7249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C34192C7-9A34-610D-BD18-80891D79A731}"/>
                </a:ext>
              </a:extLst>
            </p:cNvPr>
            <p:cNvPicPr>
              <a:picLocks noChangeAspect="1" noChangeArrowheads="1"/>
            </p:cNvPicPr>
            <p:nvPr/>
          </p:nvPicPr>
          <p:blipFill>
            <a:blip r:embed="rId14">
              <a:biLevel thresh="2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0363" y="3513263"/>
              <a:ext cx="567308" cy="5680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Bandwidth, Inc - Call &amp; Contact Centre Expo 2022">
              <a:extLst>
                <a:ext uri="{FF2B5EF4-FFF2-40B4-BE49-F238E27FC236}">
                  <a16:creationId xmlns:a16="http://schemas.microsoft.com/office/drawing/2014/main" id="{C7BF9FFE-F082-9A38-1E83-5F0973128BD2}"/>
                </a:ext>
              </a:extLst>
            </p:cNvPr>
            <p:cNvPicPr>
              <a:picLocks noChangeAspect="1" noChangeArrowheads="1"/>
            </p:cNvPicPr>
            <p:nvPr/>
          </p:nvPicPr>
          <p:blipFill rotWithShape="1">
            <a:blip r:embed="rId16">
              <a:biLevel thresh="25000"/>
              <a:extLst>
                <a:ext uri="{BEBA8EAE-BF5A-486C-A8C5-ECC9F3942E4B}">
                  <a14:imgProps xmlns:a14="http://schemas.microsoft.com/office/drawing/2010/main">
                    <a14:imgLayer r:embed="rId17">
                      <a14:imgEffect>
                        <a14:saturation sat="399000"/>
                      </a14:imgEffect>
                    </a14:imgLayer>
                  </a14:imgProps>
                </a:ext>
                <a:ext uri="{28A0092B-C50C-407E-A947-70E740481C1C}">
                  <a14:useLocalDpi xmlns:a14="http://schemas.microsoft.com/office/drawing/2010/main" val="0"/>
                </a:ext>
              </a:extLst>
            </a:blip>
            <a:srcRect l="11484" t="11484" r="11484" b="11484"/>
            <a:stretch/>
          </p:blipFill>
          <p:spPr bwMode="auto">
            <a:xfrm>
              <a:off x="307543" y="4311650"/>
              <a:ext cx="852948" cy="852948"/>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3D5423DC-9FAE-FE38-FEAD-E16B020C5E7B}"/>
                </a:ext>
              </a:extLst>
            </p:cNvPr>
            <p:cNvGrpSpPr/>
            <p:nvPr/>
          </p:nvGrpSpPr>
          <p:grpSpPr>
            <a:xfrm>
              <a:off x="2985849" y="1984518"/>
              <a:ext cx="694612" cy="364414"/>
              <a:chOff x="2804003" y="2080666"/>
              <a:chExt cx="619735" cy="325131"/>
            </a:xfrm>
            <a:solidFill>
              <a:schemeClr val="bg1"/>
            </a:solidFill>
          </p:grpSpPr>
          <p:sp>
            <p:nvSpPr>
              <p:cNvPr id="25" name="Free-form: Shape 24">
                <a:extLst>
                  <a:ext uri="{FF2B5EF4-FFF2-40B4-BE49-F238E27FC236}">
                    <a16:creationId xmlns:a16="http://schemas.microsoft.com/office/drawing/2014/main" id="{01B41BCD-219E-C2BD-1510-A22E1B9F55FB}"/>
                  </a:ext>
                </a:extLst>
              </p:cNvPr>
              <p:cNvSpPr/>
              <p:nvPr/>
            </p:nvSpPr>
            <p:spPr>
              <a:xfrm>
                <a:off x="2804003" y="2227833"/>
                <a:ext cx="115645" cy="173721"/>
              </a:xfrm>
              <a:custGeom>
                <a:avLst/>
                <a:gdLst>
                  <a:gd name="connsiteX0" fmla="*/ 32188 w 115645"/>
                  <a:gd name="connsiteY0" fmla="*/ 30042 h 173721"/>
                  <a:gd name="connsiteX1" fmla="*/ 107596 w 115645"/>
                  <a:gd name="connsiteY1" fmla="*/ 30042 h 173721"/>
                  <a:gd name="connsiteX2" fmla="*/ 115645 w 115645"/>
                  <a:gd name="connsiteY2" fmla="*/ 0 h 173721"/>
                  <a:gd name="connsiteX3" fmla="*/ 0 w 115645"/>
                  <a:gd name="connsiteY3" fmla="*/ 0 h 173721"/>
                  <a:gd name="connsiteX4" fmla="*/ 0 w 115645"/>
                  <a:gd name="connsiteY4" fmla="*/ 173721 h 173721"/>
                  <a:gd name="connsiteX5" fmla="*/ 32188 w 115645"/>
                  <a:gd name="connsiteY5" fmla="*/ 173721 h 173721"/>
                  <a:gd name="connsiteX6" fmla="*/ 32188 w 115645"/>
                  <a:gd name="connsiteY6" fmla="*/ 102597 h 173721"/>
                  <a:gd name="connsiteX7" fmla="*/ 102011 w 115645"/>
                  <a:gd name="connsiteY7" fmla="*/ 102597 h 173721"/>
                  <a:gd name="connsiteX8" fmla="*/ 102011 w 115645"/>
                  <a:gd name="connsiteY8" fmla="*/ 72545 h 173721"/>
                  <a:gd name="connsiteX9" fmla="*/ 32188 w 115645"/>
                  <a:gd name="connsiteY9" fmla="*/ 72545 h 17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45" h="173721">
                    <a:moveTo>
                      <a:pt x="32188" y="30042"/>
                    </a:moveTo>
                    <a:lnTo>
                      <a:pt x="107596" y="30042"/>
                    </a:lnTo>
                    <a:cubicBezTo>
                      <a:pt x="109037" y="19567"/>
                      <a:pt x="111760" y="9491"/>
                      <a:pt x="115645" y="0"/>
                    </a:cubicBezTo>
                    <a:lnTo>
                      <a:pt x="0" y="0"/>
                    </a:lnTo>
                    <a:lnTo>
                      <a:pt x="0" y="173721"/>
                    </a:lnTo>
                    <a:lnTo>
                      <a:pt x="32188" y="173721"/>
                    </a:lnTo>
                    <a:lnTo>
                      <a:pt x="32188" y="102597"/>
                    </a:lnTo>
                    <a:lnTo>
                      <a:pt x="102011" y="102597"/>
                    </a:lnTo>
                    <a:lnTo>
                      <a:pt x="102011" y="72545"/>
                    </a:lnTo>
                    <a:lnTo>
                      <a:pt x="32188" y="72545"/>
                    </a:lnTo>
                  </a:path>
                </a:pathLst>
              </a:custGeom>
              <a:grpFill/>
              <a:ln w="992"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448302B-F475-EA62-2675-3D4DD407B1C7}"/>
                  </a:ext>
                </a:extLst>
              </p:cNvPr>
              <p:cNvSpPr/>
              <p:nvPr/>
            </p:nvSpPr>
            <p:spPr>
              <a:xfrm>
                <a:off x="2926167" y="2080666"/>
                <a:ext cx="497571" cy="269699"/>
              </a:xfrm>
              <a:custGeom>
                <a:avLst/>
                <a:gdLst>
                  <a:gd name="connsiteX0" fmla="*/ 31711 w 497571"/>
                  <a:gd name="connsiteY0" fmla="*/ 177209 h 269699"/>
                  <a:gd name="connsiteX1" fmla="*/ 109762 w 497571"/>
                  <a:gd name="connsiteY1" fmla="*/ 114453 h 269699"/>
                  <a:gd name="connsiteX2" fmla="*/ 138383 w 497571"/>
                  <a:gd name="connsiteY2" fmla="*/ 119819 h 269699"/>
                  <a:gd name="connsiteX3" fmla="*/ 238813 w 497571"/>
                  <a:gd name="connsiteY3" fmla="*/ 31125 h 269699"/>
                  <a:gd name="connsiteX4" fmla="*/ 339274 w 497571"/>
                  <a:gd name="connsiteY4" fmla="*/ 120008 h 269699"/>
                  <a:gd name="connsiteX5" fmla="*/ 375020 w 497571"/>
                  <a:gd name="connsiteY5" fmla="*/ 112743 h 269699"/>
                  <a:gd name="connsiteX6" fmla="*/ 466437 w 497571"/>
                  <a:gd name="connsiteY6" fmla="*/ 204071 h 269699"/>
                  <a:gd name="connsiteX7" fmla="*/ 442378 w 497571"/>
                  <a:gd name="connsiteY7" fmla="*/ 269699 h 269699"/>
                  <a:gd name="connsiteX8" fmla="*/ 477756 w 497571"/>
                  <a:gd name="connsiteY8" fmla="*/ 269699 h 269699"/>
                  <a:gd name="connsiteX9" fmla="*/ 497572 w 497571"/>
                  <a:gd name="connsiteY9" fmla="*/ 204071 h 269699"/>
                  <a:gd name="connsiteX10" fmla="*/ 375020 w 497571"/>
                  <a:gd name="connsiteY10" fmla="*/ 81608 h 269699"/>
                  <a:gd name="connsiteX11" fmla="*/ 361385 w 497571"/>
                  <a:gd name="connsiteY11" fmla="*/ 82394 h 269699"/>
                  <a:gd name="connsiteX12" fmla="*/ 238813 w 497571"/>
                  <a:gd name="connsiteY12" fmla="*/ 0 h 269699"/>
                  <a:gd name="connsiteX13" fmla="*/ 115804 w 497571"/>
                  <a:gd name="connsiteY13" fmla="*/ 83507 h 269699"/>
                  <a:gd name="connsiteX14" fmla="*/ 109762 w 497571"/>
                  <a:gd name="connsiteY14" fmla="*/ 83338 h 269699"/>
                  <a:gd name="connsiteX15" fmla="*/ 0 w 497571"/>
                  <a:gd name="connsiteY15" fmla="*/ 177209 h 26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571" h="269699">
                    <a:moveTo>
                      <a:pt x="31711" y="177209"/>
                    </a:moveTo>
                    <a:cubicBezTo>
                      <a:pt x="39572" y="141334"/>
                      <a:pt x="71522" y="114453"/>
                      <a:pt x="109762" y="114453"/>
                    </a:cubicBezTo>
                    <a:cubicBezTo>
                      <a:pt x="119869" y="114453"/>
                      <a:pt x="129489" y="116410"/>
                      <a:pt x="138383" y="119819"/>
                    </a:cubicBezTo>
                    <a:cubicBezTo>
                      <a:pt x="144534" y="69842"/>
                      <a:pt x="187127" y="31125"/>
                      <a:pt x="238813" y="31125"/>
                    </a:cubicBezTo>
                    <a:cubicBezTo>
                      <a:pt x="290500" y="31125"/>
                      <a:pt x="333222" y="69942"/>
                      <a:pt x="339274" y="120008"/>
                    </a:cubicBezTo>
                    <a:cubicBezTo>
                      <a:pt x="350255" y="115337"/>
                      <a:pt x="362339" y="112743"/>
                      <a:pt x="375020" y="112743"/>
                    </a:cubicBezTo>
                    <a:cubicBezTo>
                      <a:pt x="425494" y="112743"/>
                      <a:pt x="466437" y="153647"/>
                      <a:pt x="466437" y="204071"/>
                    </a:cubicBezTo>
                    <a:cubicBezTo>
                      <a:pt x="466437" y="230962"/>
                      <a:pt x="456947" y="250967"/>
                      <a:pt x="442378" y="269699"/>
                    </a:cubicBezTo>
                    <a:lnTo>
                      <a:pt x="477756" y="269699"/>
                    </a:lnTo>
                    <a:cubicBezTo>
                      <a:pt x="491172" y="249506"/>
                      <a:pt x="497572" y="227464"/>
                      <a:pt x="497572" y="204071"/>
                    </a:cubicBezTo>
                    <a:cubicBezTo>
                      <a:pt x="497572" y="136544"/>
                      <a:pt x="442596" y="81608"/>
                      <a:pt x="375020" y="81608"/>
                    </a:cubicBezTo>
                    <a:cubicBezTo>
                      <a:pt x="370419" y="81608"/>
                      <a:pt x="365877" y="81897"/>
                      <a:pt x="361385" y="82394"/>
                    </a:cubicBezTo>
                    <a:cubicBezTo>
                      <a:pt x="341649" y="34116"/>
                      <a:pt x="294157" y="0"/>
                      <a:pt x="238813" y="0"/>
                    </a:cubicBezTo>
                    <a:cubicBezTo>
                      <a:pt x="183470" y="0"/>
                      <a:pt x="135272" y="34643"/>
                      <a:pt x="115804" y="83507"/>
                    </a:cubicBezTo>
                    <a:cubicBezTo>
                      <a:pt x="113797" y="83397"/>
                      <a:pt x="111799" y="83338"/>
                      <a:pt x="109762" y="83338"/>
                    </a:cubicBezTo>
                    <a:cubicBezTo>
                      <a:pt x="54339" y="83338"/>
                      <a:pt x="8278" y="124112"/>
                      <a:pt x="0" y="177209"/>
                    </a:cubicBezTo>
                  </a:path>
                </a:pathLst>
              </a:custGeom>
              <a:grpFill/>
              <a:ln w="992"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10D53D6-B68A-B932-AB43-1430BBDC355E}"/>
                  </a:ext>
                </a:extLst>
              </p:cNvPr>
              <p:cNvSpPr/>
              <p:nvPr/>
            </p:nvSpPr>
            <p:spPr>
              <a:xfrm>
                <a:off x="2925978" y="2271261"/>
                <a:ext cx="31244" cy="130293"/>
              </a:xfrm>
              <a:custGeom>
                <a:avLst/>
                <a:gdLst>
                  <a:gd name="connsiteX0" fmla="*/ 0 w 31244"/>
                  <a:gd name="connsiteY0" fmla="*/ 0 h 130293"/>
                  <a:gd name="connsiteX1" fmla="*/ 31244 w 31244"/>
                  <a:gd name="connsiteY1" fmla="*/ 0 h 130293"/>
                  <a:gd name="connsiteX2" fmla="*/ 31244 w 31244"/>
                  <a:gd name="connsiteY2" fmla="*/ 130293 h 130293"/>
                  <a:gd name="connsiteX3" fmla="*/ 0 w 31244"/>
                  <a:gd name="connsiteY3" fmla="*/ 130293 h 130293"/>
                </a:gdLst>
                <a:ahLst/>
                <a:cxnLst>
                  <a:cxn ang="0">
                    <a:pos x="connsiteX0" y="connsiteY0"/>
                  </a:cxn>
                  <a:cxn ang="0">
                    <a:pos x="connsiteX1" y="connsiteY1"/>
                  </a:cxn>
                  <a:cxn ang="0">
                    <a:pos x="connsiteX2" y="connsiteY2"/>
                  </a:cxn>
                  <a:cxn ang="0">
                    <a:pos x="connsiteX3" y="connsiteY3"/>
                  </a:cxn>
                </a:cxnLst>
                <a:rect l="l" t="t" r="r" b="b"/>
                <a:pathLst>
                  <a:path w="31244" h="130293">
                    <a:moveTo>
                      <a:pt x="0" y="0"/>
                    </a:moveTo>
                    <a:lnTo>
                      <a:pt x="31244" y="0"/>
                    </a:lnTo>
                    <a:lnTo>
                      <a:pt x="31244" y="130293"/>
                    </a:lnTo>
                    <a:lnTo>
                      <a:pt x="0" y="130293"/>
                    </a:lnTo>
                  </a:path>
                </a:pathLst>
              </a:custGeom>
              <a:grpFill/>
              <a:ln w="992"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DCD6B23-062C-E7D4-D4F7-36205946D705}"/>
                  </a:ext>
                </a:extLst>
              </p:cNvPr>
              <p:cNvSpPr/>
              <p:nvPr/>
            </p:nvSpPr>
            <p:spPr>
              <a:xfrm>
                <a:off x="2970608" y="2271261"/>
                <a:ext cx="129915" cy="130293"/>
              </a:xfrm>
              <a:custGeom>
                <a:avLst/>
                <a:gdLst>
                  <a:gd name="connsiteX0" fmla="*/ 0 w 129915"/>
                  <a:gd name="connsiteY0" fmla="*/ 0 h 130293"/>
                  <a:gd name="connsiteX1" fmla="*/ 33828 w 129915"/>
                  <a:gd name="connsiteY1" fmla="*/ 0 h 130293"/>
                  <a:gd name="connsiteX2" fmla="*/ 65311 w 129915"/>
                  <a:gd name="connsiteY2" fmla="*/ 86408 h 130293"/>
                  <a:gd name="connsiteX3" fmla="*/ 66016 w 129915"/>
                  <a:gd name="connsiteY3" fmla="*/ 86408 h 130293"/>
                  <a:gd name="connsiteX4" fmla="*/ 95621 w 129915"/>
                  <a:gd name="connsiteY4" fmla="*/ 0 h 130293"/>
                  <a:gd name="connsiteX5" fmla="*/ 129916 w 129915"/>
                  <a:gd name="connsiteY5" fmla="*/ 0 h 130293"/>
                  <a:gd name="connsiteX6" fmla="*/ 77057 w 129915"/>
                  <a:gd name="connsiteY6" fmla="*/ 130293 h 130293"/>
                  <a:gd name="connsiteX7" fmla="*/ 52620 w 129915"/>
                  <a:gd name="connsiteY7" fmla="*/ 130293 h 13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915" h="130293">
                    <a:moveTo>
                      <a:pt x="0" y="0"/>
                    </a:moveTo>
                    <a:lnTo>
                      <a:pt x="33828" y="0"/>
                    </a:lnTo>
                    <a:lnTo>
                      <a:pt x="65311" y="86408"/>
                    </a:lnTo>
                    <a:lnTo>
                      <a:pt x="66016" y="86408"/>
                    </a:lnTo>
                    <a:lnTo>
                      <a:pt x="95621" y="0"/>
                    </a:lnTo>
                    <a:lnTo>
                      <a:pt x="129916" y="0"/>
                    </a:lnTo>
                    <a:lnTo>
                      <a:pt x="77057" y="130293"/>
                    </a:lnTo>
                    <a:lnTo>
                      <a:pt x="52620" y="130293"/>
                    </a:lnTo>
                  </a:path>
                </a:pathLst>
              </a:custGeom>
              <a:grpFill/>
              <a:ln w="992"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D47975-ED2B-A7E2-2247-8DE51A7D1358}"/>
                  </a:ext>
                </a:extLst>
              </p:cNvPr>
              <p:cNvSpPr/>
              <p:nvPr/>
            </p:nvSpPr>
            <p:spPr>
              <a:xfrm>
                <a:off x="3240994" y="2224544"/>
                <a:ext cx="120524" cy="177020"/>
              </a:xfrm>
              <a:custGeom>
                <a:avLst/>
                <a:gdLst>
                  <a:gd name="connsiteX0" fmla="*/ 21386 w 120524"/>
                  <a:gd name="connsiteY0" fmla="*/ 177020 h 177020"/>
                  <a:gd name="connsiteX1" fmla="*/ 59915 w 120524"/>
                  <a:gd name="connsiteY1" fmla="*/ 118318 h 177020"/>
                  <a:gd name="connsiteX2" fmla="*/ 51458 w 120524"/>
                  <a:gd name="connsiteY2" fmla="*/ 119024 h 177020"/>
                  <a:gd name="connsiteX3" fmla="*/ 0 w 120524"/>
                  <a:gd name="connsiteY3" fmla="*/ 62458 h 177020"/>
                  <a:gd name="connsiteX4" fmla="*/ 60143 w 120524"/>
                  <a:gd name="connsiteY4" fmla="*/ 0 h 177020"/>
                  <a:gd name="connsiteX5" fmla="*/ 120525 w 120524"/>
                  <a:gd name="connsiteY5" fmla="*/ 62220 h 177020"/>
                  <a:gd name="connsiteX6" fmla="*/ 116530 w 120524"/>
                  <a:gd name="connsiteY6" fmla="*/ 83825 h 177020"/>
                  <a:gd name="connsiteX7" fmla="*/ 106423 w 120524"/>
                  <a:gd name="connsiteY7" fmla="*/ 103302 h 177020"/>
                  <a:gd name="connsiteX8" fmla="*/ 58036 w 120524"/>
                  <a:gd name="connsiteY8" fmla="*/ 177020 h 177020"/>
                  <a:gd name="connsiteX9" fmla="*/ 60382 w 120524"/>
                  <a:gd name="connsiteY9" fmla="*/ 29585 h 177020"/>
                  <a:gd name="connsiteX10" fmla="*/ 31244 w 120524"/>
                  <a:gd name="connsiteY10" fmla="*/ 59626 h 177020"/>
                  <a:gd name="connsiteX11" fmla="*/ 60382 w 120524"/>
                  <a:gd name="connsiteY11" fmla="*/ 90155 h 177020"/>
                  <a:gd name="connsiteX12" fmla="*/ 89271 w 120524"/>
                  <a:gd name="connsiteY12" fmla="*/ 60799 h 177020"/>
                  <a:gd name="connsiteX13" fmla="*/ 60382 w 120524"/>
                  <a:gd name="connsiteY13" fmla="*/ 29575 h 17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524" h="177020">
                    <a:moveTo>
                      <a:pt x="21386" y="177020"/>
                    </a:moveTo>
                    <a:lnTo>
                      <a:pt x="59915" y="118318"/>
                    </a:lnTo>
                    <a:cubicBezTo>
                      <a:pt x="57341" y="119024"/>
                      <a:pt x="54518" y="119024"/>
                      <a:pt x="51458" y="119024"/>
                    </a:cubicBezTo>
                    <a:cubicBezTo>
                      <a:pt x="26792" y="118795"/>
                      <a:pt x="0" y="97191"/>
                      <a:pt x="0" y="62458"/>
                    </a:cubicBezTo>
                    <a:cubicBezTo>
                      <a:pt x="0" y="25600"/>
                      <a:pt x="28422" y="0"/>
                      <a:pt x="60143" y="0"/>
                    </a:cubicBezTo>
                    <a:cubicBezTo>
                      <a:pt x="91864" y="0"/>
                      <a:pt x="120525" y="24178"/>
                      <a:pt x="120525" y="62220"/>
                    </a:cubicBezTo>
                    <a:cubicBezTo>
                      <a:pt x="120525" y="68560"/>
                      <a:pt x="119342" y="76063"/>
                      <a:pt x="116530" y="83825"/>
                    </a:cubicBezTo>
                    <a:cubicBezTo>
                      <a:pt x="113707" y="90860"/>
                      <a:pt x="110428" y="97439"/>
                      <a:pt x="106423" y="103302"/>
                    </a:cubicBezTo>
                    <a:lnTo>
                      <a:pt x="58036" y="177020"/>
                    </a:lnTo>
                    <a:moveTo>
                      <a:pt x="60382" y="29585"/>
                    </a:moveTo>
                    <a:cubicBezTo>
                      <a:pt x="41351" y="29585"/>
                      <a:pt x="31244" y="46012"/>
                      <a:pt x="31244" y="59626"/>
                    </a:cubicBezTo>
                    <a:cubicBezTo>
                      <a:pt x="31244" y="77236"/>
                      <a:pt x="43239" y="90155"/>
                      <a:pt x="60382" y="90155"/>
                    </a:cubicBezTo>
                    <a:cubicBezTo>
                      <a:pt x="79184" y="90155"/>
                      <a:pt x="89271" y="73708"/>
                      <a:pt x="89271" y="60799"/>
                    </a:cubicBezTo>
                    <a:cubicBezTo>
                      <a:pt x="89271" y="43656"/>
                      <a:pt x="76838" y="29575"/>
                      <a:pt x="60382" y="29575"/>
                    </a:cubicBezTo>
                    <a:close/>
                  </a:path>
                </a:pathLst>
              </a:custGeom>
              <a:grpFill/>
              <a:ln w="992"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3E9BBC4-86CC-1B65-FF09-6529CD017E64}"/>
                  </a:ext>
                </a:extLst>
              </p:cNvPr>
              <p:cNvSpPr/>
              <p:nvPr/>
            </p:nvSpPr>
            <p:spPr>
              <a:xfrm>
                <a:off x="3096986" y="2266103"/>
                <a:ext cx="136007" cy="139694"/>
              </a:xfrm>
              <a:custGeom>
                <a:avLst/>
                <a:gdLst>
                  <a:gd name="connsiteX0" fmla="*/ 96813 w 136007"/>
                  <a:gd name="connsiteY0" fmla="*/ 97668 h 139694"/>
                  <a:gd name="connsiteX1" fmla="*/ 68819 w 136007"/>
                  <a:gd name="connsiteY1" fmla="*/ 111044 h 139694"/>
                  <a:gd name="connsiteX2" fmla="*/ 32874 w 136007"/>
                  <a:gd name="connsiteY2" fmla="*/ 84282 h 139694"/>
                  <a:gd name="connsiteX3" fmla="*/ 134139 w 136007"/>
                  <a:gd name="connsiteY3" fmla="*/ 84282 h 139694"/>
                  <a:gd name="connsiteX4" fmla="*/ 136008 w 136007"/>
                  <a:gd name="connsiteY4" fmla="*/ 68560 h 139694"/>
                  <a:gd name="connsiteX5" fmla="*/ 68580 w 136007"/>
                  <a:gd name="connsiteY5" fmla="*/ 0 h 139694"/>
                  <a:gd name="connsiteX6" fmla="*/ 0 w 136007"/>
                  <a:gd name="connsiteY6" fmla="*/ 70667 h 139694"/>
                  <a:gd name="connsiteX7" fmla="*/ 68819 w 136007"/>
                  <a:gd name="connsiteY7" fmla="*/ 139694 h 139694"/>
                  <a:gd name="connsiteX8" fmla="*/ 130572 w 136007"/>
                  <a:gd name="connsiteY8" fmla="*/ 97668 h 139694"/>
                  <a:gd name="connsiteX9" fmla="*/ 68819 w 136007"/>
                  <a:gd name="connsiteY9" fmla="*/ 28640 h 139694"/>
                  <a:gd name="connsiteX10" fmla="*/ 104068 w 136007"/>
                  <a:gd name="connsiteY10" fmla="*/ 59159 h 139694"/>
                  <a:gd name="connsiteX11" fmla="*/ 31930 w 136007"/>
                  <a:gd name="connsiteY11" fmla="*/ 59159 h 139694"/>
                  <a:gd name="connsiteX12" fmla="*/ 68819 w 136007"/>
                  <a:gd name="connsiteY12" fmla="*/ 28640 h 13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007" h="139694">
                    <a:moveTo>
                      <a:pt x="96813" y="97668"/>
                    </a:moveTo>
                    <a:cubicBezTo>
                      <a:pt x="90731" y="106343"/>
                      <a:pt x="81191" y="111044"/>
                      <a:pt x="68819" y="111044"/>
                    </a:cubicBezTo>
                    <a:cubicBezTo>
                      <a:pt x="46499" y="111044"/>
                      <a:pt x="34295" y="92729"/>
                      <a:pt x="32874" y="84282"/>
                    </a:cubicBezTo>
                    <a:lnTo>
                      <a:pt x="134139" y="84282"/>
                    </a:lnTo>
                    <a:cubicBezTo>
                      <a:pt x="135083" y="80048"/>
                      <a:pt x="136008" y="74662"/>
                      <a:pt x="136008" y="68560"/>
                    </a:cubicBezTo>
                    <a:cubicBezTo>
                      <a:pt x="136008" y="35696"/>
                      <a:pt x="109931" y="0"/>
                      <a:pt x="68580" y="0"/>
                    </a:cubicBezTo>
                    <a:cubicBezTo>
                      <a:pt x="27229" y="0"/>
                      <a:pt x="0" y="33808"/>
                      <a:pt x="0" y="70667"/>
                    </a:cubicBezTo>
                    <a:cubicBezTo>
                      <a:pt x="0" y="107526"/>
                      <a:pt x="30052" y="139694"/>
                      <a:pt x="68819" y="139694"/>
                    </a:cubicBezTo>
                    <a:cubicBezTo>
                      <a:pt x="97916" y="139694"/>
                      <a:pt x="121886" y="119859"/>
                      <a:pt x="130572" y="97668"/>
                    </a:cubicBezTo>
                    <a:moveTo>
                      <a:pt x="68819" y="28640"/>
                    </a:moveTo>
                    <a:cubicBezTo>
                      <a:pt x="84332" y="28640"/>
                      <a:pt x="100540" y="38260"/>
                      <a:pt x="104068" y="59159"/>
                    </a:cubicBezTo>
                    <a:lnTo>
                      <a:pt x="31930" y="59159"/>
                    </a:lnTo>
                    <a:cubicBezTo>
                      <a:pt x="37823" y="34971"/>
                      <a:pt x="57311" y="28640"/>
                      <a:pt x="68819" y="28640"/>
                    </a:cubicBezTo>
                    <a:close/>
                  </a:path>
                </a:pathLst>
              </a:custGeom>
              <a:grpFill/>
              <a:ln w="992"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7A3D8CA-BFF8-2DEE-54F5-1303AA2AE052}"/>
                  </a:ext>
                </a:extLst>
              </p:cNvPr>
              <p:cNvSpPr/>
              <p:nvPr/>
            </p:nvSpPr>
            <p:spPr>
              <a:xfrm>
                <a:off x="3336645" y="2385266"/>
                <a:ext cx="12720" cy="16287"/>
              </a:xfrm>
              <a:custGeom>
                <a:avLst/>
                <a:gdLst>
                  <a:gd name="connsiteX0" fmla="*/ 12720 w 12720"/>
                  <a:gd name="connsiteY0" fmla="*/ 1789 h 16287"/>
                  <a:gd name="connsiteX1" fmla="*/ 7324 w 12720"/>
                  <a:gd name="connsiteY1" fmla="*/ 1789 h 16287"/>
                  <a:gd name="connsiteX2" fmla="*/ 7324 w 12720"/>
                  <a:gd name="connsiteY2" fmla="*/ 16288 h 16287"/>
                  <a:gd name="connsiteX3" fmla="*/ 5396 w 12720"/>
                  <a:gd name="connsiteY3" fmla="*/ 16288 h 16287"/>
                  <a:gd name="connsiteX4" fmla="*/ 5396 w 12720"/>
                  <a:gd name="connsiteY4" fmla="*/ 1789 h 16287"/>
                  <a:gd name="connsiteX5" fmla="*/ 0 w 12720"/>
                  <a:gd name="connsiteY5" fmla="*/ 1789 h 16287"/>
                  <a:gd name="connsiteX6" fmla="*/ 0 w 12720"/>
                  <a:gd name="connsiteY6" fmla="*/ 0 h 16287"/>
                  <a:gd name="connsiteX7" fmla="*/ 12720 w 12720"/>
                  <a:gd name="connsiteY7" fmla="*/ 0 h 1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0" h="16287">
                    <a:moveTo>
                      <a:pt x="12720" y="1789"/>
                    </a:moveTo>
                    <a:lnTo>
                      <a:pt x="7324" y="1789"/>
                    </a:lnTo>
                    <a:lnTo>
                      <a:pt x="7324" y="16288"/>
                    </a:lnTo>
                    <a:lnTo>
                      <a:pt x="5396" y="16288"/>
                    </a:lnTo>
                    <a:lnTo>
                      <a:pt x="5396" y="1789"/>
                    </a:lnTo>
                    <a:lnTo>
                      <a:pt x="0" y="1789"/>
                    </a:lnTo>
                    <a:lnTo>
                      <a:pt x="0" y="0"/>
                    </a:lnTo>
                    <a:lnTo>
                      <a:pt x="12720" y="0"/>
                    </a:lnTo>
                  </a:path>
                </a:pathLst>
              </a:custGeom>
              <a:grpFill/>
              <a:ln w="992"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C7CFA-7E78-4DFC-8C4D-463E02796E06}"/>
                  </a:ext>
                </a:extLst>
              </p:cNvPr>
              <p:cNvSpPr/>
              <p:nvPr/>
            </p:nvSpPr>
            <p:spPr>
              <a:xfrm>
                <a:off x="3351631" y="2385266"/>
                <a:ext cx="16834" cy="16297"/>
              </a:xfrm>
              <a:custGeom>
                <a:avLst/>
                <a:gdLst>
                  <a:gd name="connsiteX0" fmla="*/ 0 w 16834"/>
                  <a:gd name="connsiteY0" fmla="*/ 0 h 16297"/>
                  <a:gd name="connsiteX1" fmla="*/ 2892 w 16834"/>
                  <a:gd name="connsiteY1" fmla="*/ 0 h 16297"/>
                  <a:gd name="connsiteX2" fmla="*/ 8407 w 16834"/>
                  <a:gd name="connsiteY2" fmla="*/ 12770 h 16297"/>
                  <a:gd name="connsiteX3" fmla="*/ 8457 w 16834"/>
                  <a:gd name="connsiteY3" fmla="*/ 12770 h 16297"/>
                  <a:gd name="connsiteX4" fmla="*/ 14022 w 16834"/>
                  <a:gd name="connsiteY4" fmla="*/ 0 h 16297"/>
                  <a:gd name="connsiteX5" fmla="*/ 16835 w 16834"/>
                  <a:gd name="connsiteY5" fmla="*/ 0 h 16297"/>
                  <a:gd name="connsiteX6" fmla="*/ 16835 w 16834"/>
                  <a:gd name="connsiteY6" fmla="*/ 16298 h 16297"/>
                  <a:gd name="connsiteX7" fmla="*/ 14907 w 16834"/>
                  <a:gd name="connsiteY7" fmla="*/ 16298 h 16297"/>
                  <a:gd name="connsiteX8" fmla="*/ 14907 w 16834"/>
                  <a:gd name="connsiteY8" fmla="*/ 2624 h 16297"/>
                  <a:gd name="connsiteX9" fmla="*/ 14857 w 16834"/>
                  <a:gd name="connsiteY9" fmla="*/ 2624 h 16297"/>
                  <a:gd name="connsiteX10" fmla="*/ 9004 w 16834"/>
                  <a:gd name="connsiteY10" fmla="*/ 16298 h 16297"/>
                  <a:gd name="connsiteX11" fmla="*/ 7831 w 16834"/>
                  <a:gd name="connsiteY11" fmla="*/ 16298 h 16297"/>
                  <a:gd name="connsiteX12" fmla="*/ 1997 w 16834"/>
                  <a:gd name="connsiteY12" fmla="*/ 2624 h 16297"/>
                  <a:gd name="connsiteX13" fmla="*/ 1938 w 16834"/>
                  <a:gd name="connsiteY13" fmla="*/ 2624 h 16297"/>
                  <a:gd name="connsiteX14" fmla="*/ 1938 w 16834"/>
                  <a:gd name="connsiteY14" fmla="*/ 16298 h 16297"/>
                  <a:gd name="connsiteX15" fmla="*/ 0 w 16834"/>
                  <a:gd name="connsiteY15" fmla="*/ 16298 h 1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34" h="16297">
                    <a:moveTo>
                      <a:pt x="0" y="0"/>
                    </a:moveTo>
                    <a:lnTo>
                      <a:pt x="2892" y="0"/>
                    </a:lnTo>
                    <a:lnTo>
                      <a:pt x="8407" y="12770"/>
                    </a:lnTo>
                    <a:lnTo>
                      <a:pt x="8457" y="12770"/>
                    </a:lnTo>
                    <a:lnTo>
                      <a:pt x="14022" y="0"/>
                    </a:lnTo>
                    <a:lnTo>
                      <a:pt x="16835" y="0"/>
                    </a:lnTo>
                    <a:lnTo>
                      <a:pt x="16835" y="16298"/>
                    </a:lnTo>
                    <a:lnTo>
                      <a:pt x="14907" y="16298"/>
                    </a:lnTo>
                    <a:lnTo>
                      <a:pt x="14907" y="2624"/>
                    </a:lnTo>
                    <a:lnTo>
                      <a:pt x="14857" y="2624"/>
                    </a:lnTo>
                    <a:lnTo>
                      <a:pt x="9004" y="16298"/>
                    </a:lnTo>
                    <a:lnTo>
                      <a:pt x="7831" y="16298"/>
                    </a:lnTo>
                    <a:lnTo>
                      <a:pt x="1997" y="2624"/>
                    </a:lnTo>
                    <a:lnTo>
                      <a:pt x="1938" y="2624"/>
                    </a:lnTo>
                    <a:lnTo>
                      <a:pt x="1938" y="16298"/>
                    </a:lnTo>
                    <a:lnTo>
                      <a:pt x="0" y="16298"/>
                    </a:lnTo>
                  </a:path>
                </a:pathLst>
              </a:custGeom>
              <a:grpFill/>
              <a:ln w="992" cap="flat">
                <a:noFill/>
                <a:prstDash val="solid"/>
                <a:miter/>
              </a:ln>
            </p:spPr>
            <p:txBody>
              <a:bodyPr rtlCol="0" anchor="ctr"/>
              <a:lstStyle/>
              <a:p>
                <a:endParaRPr lang="en-GB"/>
              </a:p>
            </p:txBody>
          </p:sp>
        </p:grpSp>
        <p:pic>
          <p:nvPicPr>
            <p:cNvPr id="31" name="Graphic 30">
              <a:extLst>
                <a:ext uri="{FF2B5EF4-FFF2-40B4-BE49-F238E27FC236}">
                  <a16:creationId xmlns:a16="http://schemas.microsoft.com/office/drawing/2014/main" id="{AD382220-D962-092D-B52D-EA7C0949466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54803" y="2023210"/>
              <a:ext cx="974662" cy="287030"/>
            </a:xfrm>
            <a:prstGeom prst="rect">
              <a:avLst/>
            </a:prstGeom>
          </p:spPr>
        </p:pic>
        <p:pic>
          <p:nvPicPr>
            <p:cNvPr id="52" name="Picture 51" descr="A white letter n in a black background&#10;&#10;Description automatically generated">
              <a:extLst>
                <a:ext uri="{FF2B5EF4-FFF2-40B4-BE49-F238E27FC236}">
                  <a16:creationId xmlns:a16="http://schemas.microsoft.com/office/drawing/2014/main" id="{1C0AB3E3-23C3-D9CD-F174-74FCA69B279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32565" y="5203817"/>
              <a:ext cx="557464" cy="406288"/>
            </a:xfrm>
            <a:prstGeom prst="rect">
              <a:avLst/>
            </a:prstGeom>
          </p:spPr>
        </p:pic>
      </p:grpSp>
      <p:cxnSp>
        <p:nvCxnSpPr>
          <p:cNvPr id="54" name="Connector: Elbow 53">
            <a:extLst>
              <a:ext uri="{FF2B5EF4-FFF2-40B4-BE49-F238E27FC236}">
                <a16:creationId xmlns:a16="http://schemas.microsoft.com/office/drawing/2014/main" id="{6430FCA1-8A36-2780-DE97-A89FB2C6CA65}"/>
              </a:ext>
            </a:extLst>
          </p:cNvPr>
          <p:cNvCxnSpPr>
            <a:stCxn id="7" idx="3"/>
            <a:endCxn id="11" idx="2"/>
          </p:cNvCxnSpPr>
          <p:nvPr/>
        </p:nvCxnSpPr>
        <p:spPr>
          <a:xfrm>
            <a:off x="1048528" y="2856499"/>
            <a:ext cx="706461" cy="940812"/>
          </a:xfrm>
          <a:prstGeom prst="bentConnector3">
            <a:avLst/>
          </a:prstGeom>
          <a:ln w="22225">
            <a:solidFill>
              <a:schemeClr val="bg2"/>
            </a:solidFill>
            <a:prstDash val="dash"/>
            <a:tailEnd type="triangle"/>
          </a:ln>
          <a:effectLst/>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0053DF35-2C1A-ADE5-17DD-2D408E4D419C}"/>
              </a:ext>
            </a:extLst>
          </p:cNvPr>
          <p:cNvCxnSpPr>
            <a:stCxn id="9" idx="3"/>
            <a:endCxn id="11" idx="2"/>
          </p:cNvCxnSpPr>
          <p:nvPr/>
        </p:nvCxnSpPr>
        <p:spPr>
          <a:xfrm flipV="1">
            <a:off x="1160491" y="3797311"/>
            <a:ext cx="594498" cy="940813"/>
          </a:xfrm>
          <a:prstGeom prst="bentConnector3">
            <a:avLst>
              <a:gd name="adj1" fmla="val 41028"/>
            </a:avLst>
          </a:prstGeom>
          <a:ln w="22225">
            <a:solidFill>
              <a:schemeClr val="bg2"/>
            </a:solidFill>
            <a:prstDash val="dash"/>
            <a:tailEnd type="triangle"/>
          </a:ln>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2FE73D8-D7F7-A642-09C2-CBE42FF2179C}"/>
              </a:ext>
            </a:extLst>
          </p:cNvPr>
          <p:cNvCxnSpPr>
            <a:stCxn id="8" idx="3"/>
            <a:endCxn id="11" idx="2"/>
          </p:cNvCxnSpPr>
          <p:nvPr/>
        </p:nvCxnSpPr>
        <p:spPr>
          <a:xfrm flipV="1">
            <a:off x="1017671" y="3797311"/>
            <a:ext cx="737318" cy="1"/>
          </a:xfrm>
          <a:prstGeom prst="straightConnector1">
            <a:avLst/>
          </a:prstGeom>
          <a:ln w="22225">
            <a:solidFill>
              <a:schemeClr val="bg2"/>
            </a:solidFill>
            <a:prstDash val="dash"/>
            <a:tailEnd type="triangle"/>
          </a:ln>
          <a:effectLst/>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A0F87876-5DD8-AF69-F2D3-17B555A90D46}"/>
              </a:ext>
            </a:extLst>
          </p:cNvPr>
          <p:cNvCxnSpPr>
            <a:endCxn id="11" idx="0"/>
          </p:cNvCxnSpPr>
          <p:nvPr/>
        </p:nvCxnSpPr>
        <p:spPr>
          <a:xfrm rot="16200000" flipH="1">
            <a:off x="1814810" y="2331849"/>
            <a:ext cx="724431" cy="681211"/>
          </a:xfrm>
          <a:prstGeom prst="bentConnector3">
            <a:avLst/>
          </a:prstGeom>
          <a:ln w="22225">
            <a:solidFill>
              <a:schemeClr val="bg2"/>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586A4892-6059-3FB0-032A-5FFF130F29B3}"/>
              </a:ext>
            </a:extLst>
          </p:cNvPr>
          <p:cNvCxnSpPr>
            <a:cxnSpLocks/>
            <a:stCxn id="40" idx="7"/>
            <a:endCxn id="11" idx="0"/>
          </p:cNvCxnSpPr>
          <p:nvPr/>
        </p:nvCxnSpPr>
        <p:spPr>
          <a:xfrm flipH="1">
            <a:off x="2517631" y="2348932"/>
            <a:ext cx="873733" cy="685739"/>
          </a:xfrm>
          <a:prstGeom prst="bentConnector4">
            <a:avLst>
              <a:gd name="adj1" fmla="val -273"/>
              <a:gd name="adj2" fmla="val 47222"/>
            </a:avLst>
          </a:prstGeom>
          <a:ln w="22225">
            <a:solidFill>
              <a:schemeClr val="bg2"/>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05" name="Connector: Elbow 104">
            <a:extLst>
              <a:ext uri="{FF2B5EF4-FFF2-40B4-BE49-F238E27FC236}">
                <a16:creationId xmlns:a16="http://schemas.microsoft.com/office/drawing/2014/main" id="{075061F9-952B-88F9-ADCF-C3005AC5936F}"/>
              </a:ext>
            </a:extLst>
          </p:cNvPr>
          <p:cNvCxnSpPr>
            <a:stCxn id="11" idx="6"/>
            <a:endCxn id="63" idx="1"/>
          </p:cNvCxnSpPr>
          <p:nvPr/>
        </p:nvCxnSpPr>
        <p:spPr>
          <a:xfrm flipV="1">
            <a:off x="3280273" y="2856499"/>
            <a:ext cx="927143" cy="940812"/>
          </a:xfrm>
          <a:prstGeom prst="bentConnector3">
            <a:avLst/>
          </a:prstGeom>
          <a:ln w="22225">
            <a:solidFill>
              <a:schemeClr val="bg2"/>
            </a:solidFill>
            <a:prstDash val="dash"/>
            <a:tailEnd type="triangle"/>
          </a:ln>
          <a:effectLst/>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721382B9-B4FC-A67F-4AE3-F07564B15FCF}"/>
              </a:ext>
            </a:extLst>
          </p:cNvPr>
          <p:cNvCxnSpPr>
            <a:cxnSpLocks/>
            <a:stCxn id="11" idx="6"/>
            <a:endCxn id="80" idx="1"/>
          </p:cNvCxnSpPr>
          <p:nvPr/>
        </p:nvCxnSpPr>
        <p:spPr>
          <a:xfrm>
            <a:off x="3280273" y="3797311"/>
            <a:ext cx="927143" cy="940813"/>
          </a:xfrm>
          <a:prstGeom prst="bentConnector3">
            <a:avLst/>
          </a:prstGeom>
          <a:ln w="22225">
            <a:solidFill>
              <a:schemeClr val="bg2"/>
            </a:solidFill>
            <a:prstDash val="dash"/>
            <a:tailEnd type="triangle"/>
          </a:ln>
          <a:effectLst/>
        </p:spPr>
        <p:style>
          <a:lnRef idx="1">
            <a:schemeClr val="accent1"/>
          </a:lnRef>
          <a:fillRef idx="0">
            <a:schemeClr val="accent1"/>
          </a:fillRef>
          <a:effectRef idx="0">
            <a:schemeClr val="accent1"/>
          </a:effectRef>
          <a:fontRef idx="minor">
            <a:schemeClr val="tx1"/>
          </a:fontRef>
        </p:style>
      </p:cxnSp>
      <p:cxnSp>
        <p:nvCxnSpPr>
          <p:cNvPr id="109" name="Connector: Elbow 108">
            <a:extLst>
              <a:ext uri="{FF2B5EF4-FFF2-40B4-BE49-F238E27FC236}">
                <a16:creationId xmlns:a16="http://schemas.microsoft.com/office/drawing/2014/main" id="{5DF0C066-55BD-5891-B4FE-9F1B4A23C0D6}"/>
              </a:ext>
            </a:extLst>
          </p:cNvPr>
          <p:cNvCxnSpPr>
            <a:cxnSpLocks/>
            <a:stCxn id="92" idx="1"/>
            <a:endCxn id="63" idx="3"/>
          </p:cNvCxnSpPr>
          <p:nvPr/>
        </p:nvCxnSpPr>
        <p:spPr>
          <a:xfrm rot="10800000">
            <a:off x="6146861" y="2856500"/>
            <a:ext cx="1493711" cy="2343461"/>
          </a:xfrm>
          <a:prstGeom prst="bentConnector3">
            <a:avLst>
              <a:gd name="adj1" fmla="val 50000"/>
            </a:avLst>
          </a:prstGeom>
          <a:ln w="22225">
            <a:solidFill>
              <a:schemeClr val="bg2"/>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20E35FF6-130C-C605-8A1E-5C68A51AB3C8}"/>
              </a:ext>
            </a:extLst>
          </p:cNvPr>
          <p:cNvCxnSpPr>
            <a:cxnSpLocks/>
            <a:stCxn id="61" idx="1"/>
            <a:endCxn id="80" idx="3"/>
          </p:cNvCxnSpPr>
          <p:nvPr/>
        </p:nvCxnSpPr>
        <p:spPr>
          <a:xfrm rot="10800000" flipV="1">
            <a:off x="6146860" y="3976154"/>
            <a:ext cx="991278" cy="761969"/>
          </a:xfrm>
          <a:prstGeom prst="bentConnector3">
            <a:avLst>
              <a:gd name="adj1" fmla="val 50000"/>
            </a:avLst>
          </a:prstGeom>
          <a:ln w="22225">
            <a:solidFill>
              <a:schemeClr val="bg2"/>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F827B809-FD2F-5301-4B2E-BA394B43793E}"/>
              </a:ext>
            </a:extLst>
          </p:cNvPr>
          <p:cNvCxnSpPr>
            <a:cxnSpLocks/>
            <a:stCxn id="97" idx="2"/>
            <a:endCxn id="80" idx="3"/>
          </p:cNvCxnSpPr>
          <p:nvPr/>
        </p:nvCxnSpPr>
        <p:spPr>
          <a:xfrm rot="5400000" flipH="1">
            <a:off x="7100005" y="3784979"/>
            <a:ext cx="910987" cy="2817278"/>
          </a:xfrm>
          <a:prstGeom prst="bentConnector4">
            <a:avLst>
              <a:gd name="adj1" fmla="val -25094"/>
              <a:gd name="adj2" fmla="val 82072"/>
            </a:avLst>
          </a:prstGeom>
          <a:ln w="22225">
            <a:solidFill>
              <a:schemeClr val="bg2"/>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4B3D2507-8465-8524-53C4-C4A51E54A431}"/>
              </a:ext>
            </a:extLst>
          </p:cNvPr>
          <p:cNvCxnSpPr>
            <a:cxnSpLocks/>
            <a:stCxn id="87" idx="0"/>
            <a:endCxn id="63" idx="3"/>
          </p:cNvCxnSpPr>
          <p:nvPr/>
        </p:nvCxnSpPr>
        <p:spPr>
          <a:xfrm rot="16200000" flipV="1">
            <a:off x="6969031" y="2034329"/>
            <a:ext cx="670505" cy="2314845"/>
          </a:xfrm>
          <a:prstGeom prst="bentConnector2">
            <a:avLst/>
          </a:prstGeom>
          <a:ln w="22225">
            <a:solidFill>
              <a:schemeClr val="bg2"/>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6FEFDE08-9138-D54A-673D-95F5CE175347}"/>
              </a:ext>
            </a:extLst>
          </p:cNvPr>
          <p:cNvCxnSpPr>
            <a:cxnSpLocks/>
            <a:stCxn id="11" idx="4"/>
            <a:endCxn id="52" idx="0"/>
          </p:cNvCxnSpPr>
          <p:nvPr/>
        </p:nvCxnSpPr>
        <p:spPr>
          <a:xfrm flipH="1">
            <a:off x="2511297" y="4559951"/>
            <a:ext cx="6334" cy="643866"/>
          </a:xfrm>
          <a:prstGeom prst="straightConnector1">
            <a:avLst/>
          </a:prstGeom>
          <a:ln w="22225">
            <a:solidFill>
              <a:schemeClr val="bg2"/>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61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10" presetClass="entr" presetSubtype="0" fill="hold" nodeType="withEffect">
                                  <p:stCondLst>
                                    <p:cond delay="25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500"/>
                                        <p:tgtEl>
                                          <p:spTgt spid="128"/>
                                        </p:tgtEl>
                                      </p:cBhvr>
                                    </p:animEffect>
                                  </p:childTnLst>
                                </p:cTn>
                              </p:par>
                              <p:par>
                                <p:cTn id="13" presetID="10" presetClass="entr" presetSubtype="0" fill="hold" nodeType="withEffect">
                                  <p:stCondLst>
                                    <p:cond delay="50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50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par>
                                <p:cTn id="19" presetID="10" presetClass="entr" presetSubtype="0" fill="hold" nodeType="withEffect">
                                  <p:stCondLst>
                                    <p:cond delay="50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nodeType="withEffect">
                                  <p:stCondLst>
                                    <p:cond delay="50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500"/>
                                        <p:tgtEl>
                                          <p:spTgt spid="66"/>
                                        </p:tgtEl>
                                      </p:cBhvr>
                                    </p:animEffect>
                                  </p:childTnLst>
                                </p:cTn>
                              </p:par>
                              <p:par>
                                <p:cTn id="25" presetID="10" presetClass="entr" presetSubtype="0" fill="hold" nodeType="withEffect">
                                  <p:stCondLst>
                                    <p:cond delay="50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nodeType="withEffect">
                                  <p:stCondLst>
                                    <p:cond delay="500"/>
                                  </p:stCondLst>
                                  <p:childTnLst>
                                    <p:set>
                                      <p:cBhvr>
                                        <p:cTn id="29" dur="1" fill="hold">
                                          <p:stCondLst>
                                            <p:cond delay="0"/>
                                          </p:stCondLst>
                                        </p:cTn>
                                        <p:tgtEl>
                                          <p:spTgt spid="125"/>
                                        </p:tgtEl>
                                        <p:attrNameLst>
                                          <p:attrName>style.visibility</p:attrName>
                                        </p:attrNameLst>
                                      </p:cBhvr>
                                      <p:to>
                                        <p:strVal val="visible"/>
                                      </p:to>
                                    </p:set>
                                    <p:animEffect transition="in" filter="fade">
                                      <p:cBhvr>
                                        <p:cTn id="30" dur="500"/>
                                        <p:tgtEl>
                                          <p:spTgt spid="125"/>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childTnLst>
                                </p:cTn>
                              </p:par>
                              <p:par>
                                <p:cTn id="35" presetID="10"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par>
                                <p:cTn id="38" presetID="10" presetClass="entr" presetSubtype="0" fill="hold" nodeType="with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fade">
                                      <p:cBhvr>
                                        <p:cTn id="40" dur="500"/>
                                        <p:tgtEl>
                                          <p:spTgt spid="105"/>
                                        </p:tgtEl>
                                      </p:cBhvr>
                                    </p:animEffect>
                                  </p:childTnLst>
                                </p:cTn>
                              </p:par>
                              <p:par>
                                <p:cTn id="41" presetID="10" presetClass="entr" presetSubtype="0" fill="hold" nodeType="with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fade">
                                      <p:cBhvr>
                                        <p:cTn id="43" dur="500"/>
                                        <p:tgtEl>
                                          <p:spTgt spid="106"/>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750"/>
                                        <p:tgtEl>
                                          <p:spTgt spid="5"/>
                                        </p:tgtEl>
                                      </p:cBhvr>
                                    </p:animEffect>
                                  </p:childTnLst>
                                </p:cTn>
                              </p:par>
                              <p:par>
                                <p:cTn id="48" presetID="53" presetClass="entr" presetSubtype="16" fill="hold" nodeType="withEffect">
                                  <p:stCondLst>
                                    <p:cond delay="250"/>
                                  </p:stCondLst>
                                  <p:childTnLst>
                                    <p:set>
                                      <p:cBhvr>
                                        <p:cTn id="49" dur="1" fill="hold">
                                          <p:stCondLst>
                                            <p:cond delay="0"/>
                                          </p:stCondLst>
                                        </p:cTn>
                                        <p:tgtEl>
                                          <p:spTgt spid="84"/>
                                        </p:tgtEl>
                                        <p:attrNameLst>
                                          <p:attrName>style.visibility</p:attrName>
                                        </p:attrNameLst>
                                      </p:cBhvr>
                                      <p:to>
                                        <p:strVal val="visible"/>
                                      </p:to>
                                    </p:set>
                                    <p:anim calcmode="lin" valueType="num">
                                      <p:cBhvr>
                                        <p:cTn id="50" dur="500" fill="hold"/>
                                        <p:tgtEl>
                                          <p:spTgt spid="84"/>
                                        </p:tgtEl>
                                        <p:attrNameLst>
                                          <p:attrName>ppt_w</p:attrName>
                                        </p:attrNameLst>
                                      </p:cBhvr>
                                      <p:tavLst>
                                        <p:tav tm="0">
                                          <p:val>
                                            <p:fltVal val="0"/>
                                          </p:val>
                                        </p:tav>
                                        <p:tav tm="100000">
                                          <p:val>
                                            <p:strVal val="#ppt_w"/>
                                          </p:val>
                                        </p:tav>
                                      </p:tavLst>
                                    </p:anim>
                                    <p:anim calcmode="lin" valueType="num">
                                      <p:cBhvr>
                                        <p:cTn id="51" dur="500" fill="hold"/>
                                        <p:tgtEl>
                                          <p:spTgt spid="84"/>
                                        </p:tgtEl>
                                        <p:attrNameLst>
                                          <p:attrName>ppt_h</p:attrName>
                                        </p:attrNameLst>
                                      </p:cBhvr>
                                      <p:tavLst>
                                        <p:tav tm="0">
                                          <p:val>
                                            <p:fltVal val="0"/>
                                          </p:val>
                                        </p:tav>
                                        <p:tav tm="100000">
                                          <p:val>
                                            <p:strVal val="#ppt_h"/>
                                          </p:val>
                                        </p:tav>
                                      </p:tavLst>
                                    </p:anim>
                                    <p:animEffect transition="in" filter="fade">
                                      <p:cBhvr>
                                        <p:cTn id="52" dur="500"/>
                                        <p:tgtEl>
                                          <p:spTgt spid="84"/>
                                        </p:tgtEl>
                                      </p:cBhvr>
                                    </p:animEffect>
                                  </p:childTnLst>
                                </p:cTn>
                              </p:par>
                              <p:par>
                                <p:cTn id="53" presetID="53" presetClass="entr" presetSubtype="16" fill="hold" nodeType="withEffect">
                                  <p:stCondLst>
                                    <p:cond delay="25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par>
                                <p:cTn id="58" presetID="53" presetClass="entr" presetSubtype="16" fill="hold" nodeType="withEffect">
                                  <p:stCondLst>
                                    <p:cond delay="250"/>
                                  </p:stCondLst>
                                  <p:childTnLst>
                                    <p:set>
                                      <p:cBhvr>
                                        <p:cTn id="59" dur="1" fill="hold">
                                          <p:stCondLst>
                                            <p:cond delay="0"/>
                                          </p:stCondLst>
                                        </p:cTn>
                                        <p:tgtEl>
                                          <p:spTgt spid="89"/>
                                        </p:tgtEl>
                                        <p:attrNameLst>
                                          <p:attrName>style.visibility</p:attrName>
                                        </p:attrNameLst>
                                      </p:cBhvr>
                                      <p:to>
                                        <p:strVal val="visible"/>
                                      </p:to>
                                    </p:set>
                                    <p:anim calcmode="lin" valueType="num">
                                      <p:cBhvr>
                                        <p:cTn id="60" dur="500" fill="hold"/>
                                        <p:tgtEl>
                                          <p:spTgt spid="89"/>
                                        </p:tgtEl>
                                        <p:attrNameLst>
                                          <p:attrName>ppt_w</p:attrName>
                                        </p:attrNameLst>
                                      </p:cBhvr>
                                      <p:tavLst>
                                        <p:tav tm="0">
                                          <p:val>
                                            <p:fltVal val="0"/>
                                          </p:val>
                                        </p:tav>
                                        <p:tav tm="100000">
                                          <p:val>
                                            <p:strVal val="#ppt_w"/>
                                          </p:val>
                                        </p:tav>
                                      </p:tavLst>
                                    </p:anim>
                                    <p:anim calcmode="lin" valueType="num">
                                      <p:cBhvr>
                                        <p:cTn id="61" dur="500" fill="hold"/>
                                        <p:tgtEl>
                                          <p:spTgt spid="89"/>
                                        </p:tgtEl>
                                        <p:attrNameLst>
                                          <p:attrName>ppt_h</p:attrName>
                                        </p:attrNameLst>
                                      </p:cBhvr>
                                      <p:tavLst>
                                        <p:tav tm="0">
                                          <p:val>
                                            <p:fltVal val="0"/>
                                          </p:val>
                                        </p:tav>
                                        <p:tav tm="100000">
                                          <p:val>
                                            <p:strVal val="#ppt_h"/>
                                          </p:val>
                                        </p:tav>
                                      </p:tavLst>
                                    </p:anim>
                                    <p:animEffect transition="in" filter="fade">
                                      <p:cBhvr>
                                        <p:cTn id="62" dur="500"/>
                                        <p:tgtEl>
                                          <p:spTgt spid="89"/>
                                        </p:tgtEl>
                                      </p:cBhvr>
                                    </p:animEffect>
                                  </p:childTnLst>
                                </p:cTn>
                              </p:par>
                              <p:par>
                                <p:cTn id="63" presetID="53" presetClass="entr" presetSubtype="16" fill="hold" nodeType="withEffect">
                                  <p:stCondLst>
                                    <p:cond delay="250"/>
                                  </p:stCondLst>
                                  <p:childTnLst>
                                    <p:set>
                                      <p:cBhvr>
                                        <p:cTn id="64" dur="1" fill="hold">
                                          <p:stCondLst>
                                            <p:cond delay="0"/>
                                          </p:stCondLst>
                                        </p:cTn>
                                        <p:tgtEl>
                                          <p:spTgt spid="94"/>
                                        </p:tgtEl>
                                        <p:attrNameLst>
                                          <p:attrName>style.visibility</p:attrName>
                                        </p:attrNameLst>
                                      </p:cBhvr>
                                      <p:to>
                                        <p:strVal val="visible"/>
                                      </p:to>
                                    </p:set>
                                    <p:anim calcmode="lin" valueType="num">
                                      <p:cBhvr>
                                        <p:cTn id="65" dur="500" fill="hold"/>
                                        <p:tgtEl>
                                          <p:spTgt spid="94"/>
                                        </p:tgtEl>
                                        <p:attrNameLst>
                                          <p:attrName>ppt_w</p:attrName>
                                        </p:attrNameLst>
                                      </p:cBhvr>
                                      <p:tavLst>
                                        <p:tav tm="0">
                                          <p:val>
                                            <p:fltVal val="0"/>
                                          </p:val>
                                        </p:tav>
                                        <p:tav tm="100000">
                                          <p:val>
                                            <p:strVal val="#ppt_w"/>
                                          </p:val>
                                        </p:tav>
                                      </p:tavLst>
                                    </p:anim>
                                    <p:anim calcmode="lin" valueType="num">
                                      <p:cBhvr>
                                        <p:cTn id="66" dur="500" fill="hold"/>
                                        <p:tgtEl>
                                          <p:spTgt spid="94"/>
                                        </p:tgtEl>
                                        <p:attrNameLst>
                                          <p:attrName>ppt_h</p:attrName>
                                        </p:attrNameLst>
                                      </p:cBhvr>
                                      <p:tavLst>
                                        <p:tav tm="0">
                                          <p:val>
                                            <p:fltVal val="0"/>
                                          </p:val>
                                        </p:tav>
                                        <p:tav tm="100000">
                                          <p:val>
                                            <p:strVal val="#ppt_h"/>
                                          </p:val>
                                        </p:tav>
                                      </p:tavLst>
                                    </p:anim>
                                    <p:animEffect transition="in" filter="fade">
                                      <p:cBhvr>
                                        <p:cTn id="67" dur="500"/>
                                        <p:tgtEl>
                                          <p:spTgt spid="94"/>
                                        </p:tgtEl>
                                      </p:cBhvr>
                                    </p:animEffect>
                                  </p:childTnLst>
                                </p:cTn>
                              </p:par>
                              <p:par>
                                <p:cTn id="68" presetID="10" presetClass="entr" presetSubtype="0" fill="hold" nodeType="withEffect">
                                  <p:stCondLst>
                                    <p:cond delay="500"/>
                                  </p:stCondLst>
                                  <p:childTnLst>
                                    <p:set>
                                      <p:cBhvr>
                                        <p:cTn id="69" dur="1" fill="hold">
                                          <p:stCondLst>
                                            <p:cond delay="0"/>
                                          </p:stCondLst>
                                        </p:cTn>
                                        <p:tgtEl>
                                          <p:spTgt spid="121"/>
                                        </p:tgtEl>
                                        <p:attrNameLst>
                                          <p:attrName>style.visibility</p:attrName>
                                        </p:attrNameLst>
                                      </p:cBhvr>
                                      <p:to>
                                        <p:strVal val="visible"/>
                                      </p:to>
                                    </p:set>
                                    <p:animEffect transition="in" filter="fade">
                                      <p:cBhvr>
                                        <p:cTn id="70" dur="500"/>
                                        <p:tgtEl>
                                          <p:spTgt spid="121"/>
                                        </p:tgtEl>
                                      </p:cBhvr>
                                    </p:animEffect>
                                  </p:childTnLst>
                                </p:cTn>
                              </p:par>
                              <p:par>
                                <p:cTn id="71" presetID="10" presetClass="entr" presetSubtype="0" fill="hold" nodeType="withEffect">
                                  <p:stCondLst>
                                    <p:cond delay="500"/>
                                  </p:stCondLst>
                                  <p:childTnLst>
                                    <p:set>
                                      <p:cBhvr>
                                        <p:cTn id="72" dur="1" fill="hold">
                                          <p:stCondLst>
                                            <p:cond delay="0"/>
                                          </p:stCondLst>
                                        </p:cTn>
                                        <p:tgtEl>
                                          <p:spTgt spid="109"/>
                                        </p:tgtEl>
                                        <p:attrNameLst>
                                          <p:attrName>style.visibility</p:attrName>
                                        </p:attrNameLst>
                                      </p:cBhvr>
                                      <p:to>
                                        <p:strVal val="visible"/>
                                      </p:to>
                                    </p:set>
                                    <p:animEffect transition="in" filter="fade">
                                      <p:cBhvr>
                                        <p:cTn id="73" dur="500"/>
                                        <p:tgtEl>
                                          <p:spTgt spid="109"/>
                                        </p:tgtEl>
                                      </p:cBhvr>
                                    </p:animEffect>
                                  </p:childTnLst>
                                </p:cTn>
                              </p:par>
                              <p:par>
                                <p:cTn id="74" presetID="10" presetClass="entr" presetSubtype="0" fill="hold" nodeType="withEffect">
                                  <p:stCondLst>
                                    <p:cond delay="500"/>
                                  </p:stCondLst>
                                  <p:childTnLst>
                                    <p:set>
                                      <p:cBhvr>
                                        <p:cTn id="75" dur="1" fill="hold">
                                          <p:stCondLst>
                                            <p:cond delay="0"/>
                                          </p:stCondLst>
                                        </p:cTn>
                                        <p:tgtEl>
                                          <p:spTgt spid="112"/>
                                        </p:tgtEl>
                                        <p:attrNameLst>
                                          <p:attrName>style.visibility</p:attrName>
                                        </p:attrNameLst>
                                      </p:cBhvr>
                                      <p:to>
                                        <p:strVal val="visible"/>
                                      </p:to>
                                    </p:set>
                                    <p:animEffect transition="in" filter="fade">
                                      <p:cBhvr>
                                        <p:cTn id="76" dur="500"/>
                                        <p:tgtEl>
                                          <p:spTgt spid="112"/>
                                        </p:tgtEl>
                                      </p:cBhvr>
                                    </p:animEffect>
                                  </p:childTnLst>
                                </p:cTn>
                              </p:par>
                              <p:par>
                                <p:cTn id="77" presetID="10" presetClass="entr" presetSubtype="0" fill="hold" nodeType="withEffect">
                                  <p:stCondLst>
                                    <p:cond delay="500"/>
                                  </p:stCondLst>
                                  <p:childTnLst>
                                    <p:set>
                                      <p:cBhvr>
                                        <p:cTn id="78" dur="1" fill="hold">
                                          <p:stCondLst>
                                            <p:cond delay="0"/>
                                          </p:stCondLst>
                                        </p:cTn>
                                        <p:tgtEl>
                                          <p:spTgt spid="117"/>
                                        </p:tgtEl>
                                        <p:attrNameLst>
                                          <p:attrName>style.visibility</p:attrName>
                                        </p:attrNameLst>
                                      </p:cBhvr>
                                      <p:to>
                                        <p:strVal val="visible"/>
                                      </p:to>
                                    </p:set>
                                    <p:animEffect transition="in" filter="fade">
                                      <p:cBhvr>
                                        <p:cTn id="79" dur="500"/>
                                        <p:tgtEl>
                                          <p:spTgt spid="117"/>
                                        </p:tgtEl>
                                      </p:cBhvr>
                                    </p:animEffect>
                                  </p:childTnLst>
                                </p:cTn>
                              </p:par>
                              <p:par>
                                <p:cTn id="80" presetID="10" presetClass="entr" presetSubtype="0" fill="hold" grpId="0" nodeType="withEffect">
                                  <p:stCondLst>
                                    <p:cond delay="75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Qualification">
            <a:extLst>
              <a:ext uri="{FF2B5EF4-FFF2-40B4-BE49-F238E27FC236}">
                <a16:creationId xmlns:a16="http://schemas.microsoft.com/office/drawing/2014/main" id="{B711DA0A-0615-C989-8663-E28DF726F2F9}"/>
              </a:ext>
            </a:extLst>
          </p:cNvPr>
          <p:cNvSpPr txBox="1"/>
          <p:nvPr/>
        </p:nvSpPr>
        <p:spPr>
          <a:xfrm>
            <a:off x="508941" y="5867753"/>
            <a:ext cx="2157984" cy="276999"/>
          </a:xfrm>
          <a:prstGeom prst="rect">
            <a:avLst/>
          </a:prstGeom>
          <a:noFill/>
        </p:spPr>
        <p:txBody>
          <a:bodyPr wrap="square" lIns="91440" tIns="45720" rIns="91440" bIns="45720" rtlCol="0" anchor="t">
            <a:spAutoFit/>
          </a:bodyPr>
          <a:lstStyle/>
          <a:p>
            <a:pPr algn="ctr">
              <a:defRPr/>
            </a:pPr>
            <a:r>
              <a:rPr lang="en-US" sz="1200" b="1" kern="0">
                <a:solidFill>
                  <a:schemeClr val="bg1"/>
                </a:solidFill>
                <a:latin typeface="Helvetica" pitchFamily="2" charset="0"/>
              </a:rPr>
              <a:t>Qualification</a:t>
            </a:r>
          </a:p>
        </p:txBody>
      </p:sp>
      <p:sp>
        <p:nvSpPr>
          <p:cNvPr id="20" name="Define &amp; Address">
            <a:extLst>
              <a:ext uri="{FF2B5EF4-FFF2-40B4-BE49-F238E27FC236}">
                <a16:creationId xmlns:a16="http://schemas.microsoft.com/office/drawing/2014/main" id="{5D0AB8A4-028F-C6BD-03DC-CEB1F1C34B39}"/>
              </a:ext>
            </a:extLst>
          </p:cNvPr>
          <p:cNvSpPr txBox="1"/>
          <p:nvPr/>
        </p:nvSpPr>
        <p:spPr>
          <a:xfrm>
            <a:off x="4914127" y="5867753"/>
            <a:ext cx="2289393" cy="461665"/>
          </a:xfrm>
          <a:prstGeom prst="rect">
            <a:avLst/>
          </a:prstGeom>
          <a:noFill/>
        </p:spPr>
        <p:txBody>
          <a:bodyPr wrap="square" lIns="91440" tIns="45720" rIns="91440" bIns="45720" rtlCol="0" anchor="t">
            <a:spAutoFit/>
          </a:bodyPr>
          <a:lstStyle/>
          <a:p>
            <a:pPr algn="ctr">
              <a:defRPr/>
            </a:pPr>
            <a:r>
              <a:rPr lang="en-US" sz="1200" b="1" kern="0">
                <a:solidFill>
                  <a:schemeClr val="bg1"/>
                </a:solidFill>
                <a:latin typeface="Helvetica" pitchFamily="2" charset="0"/>
              </a:rPr>
              <a:t>Define &amp; Address</a:t>
            </a:r>
          </a:p>
          <a:p>
            <a:pPr algn="ctr">
              <a:defRPr/>
            </a:pPr>
            <a:r>
              <a:rPr lang="en-US" sz="1200" b="1" kern="0">
                <a:solidFill>
                  <a:schemeClr val="bg1"/>
                </a:solidFill>
                <a:latin typeface="Helvetica" pitchFamily="2" charset="0"/>
              </a:rPr>
              <a:t>Problem/Impact</a:t>
            </a:r>
          </a:p>
        </p:txBody>
      </p:sp>
      <p:sp>
        <p:nvSpPr>
          <p:cNvPr id="34" name="Collaborative  Vision &amp; Solution">
            <a:extLst>
              <a:ext uri="{FF2B5EF4-FFF2-40B4-BE49-F238E27FC236}">
                <a16:creationId xmlns:a16="http://schemas.microsoft.com/office/drawing/2014/main" id="{D346C25B-9AAA-AD56-5B82-94A00A44ABF1}"/>
              </a:ext>
            </a:extLst>
          </p:cNvPr>
          <p:cNvSpPr txBox="1"/>
          <p:nvPr/>
        </p:nvSpPr>
        <p:spPr>
          <a:xfrm>
            <a:off x="9450653" y="5867753"/>
            <a:ext cx="2103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Helvetica" pitchFamily="2" charset="0"/>
              </a:rPr>
              <a:t>Collaborative  Vision &amp; Solution</a:t>
            </a:r>
          </a:p>
        </p:txBody>
      </p:sp>
      <p:sp>
        <p:nvSpPr>
          <p:cNvPr id="35" name="TextBox 34">
            <a:extLst>
              <a:ext uri="{FF2B5EF4-FFF2-40B4-BE49-F238E27FC236}">
                <a16:creationId xmlns:a16="http://schemas.microsoft.com/office/drawing/2014/main" id="{5749D1F9-09EC-94DB-FBF3-1AEFCFFAF223}"/>
              </a:ext>
            </a:extLst>
          </p:cNvPr>
          <p:cNvSpPr txBox="1"/>
          <p:nvPr/>
        </p:nvSpPr>
        <p:spPr>
          <a:xfrm>
            <a:off x="9422858" y="1796389"/>
            <a:ext cx="219773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5141D"/>
                </a:solidFill>
                <a:effectLst/>
                <a:uLnTx/>
                <a:uFillTx/>
                <a:latin typeface="Helvetica" pitchFamily="2" charset="0"/>
              </a:rPr>
              <a:t>	</a:t>
            </a:r>
          </a:p>
        </p:txBody>
      </p:sp>
      <p:grpSp>
        <p:nvGrpSpPr>
          <p:cNvPr id="71" name="Qualification">
            <a:extLst>
              <a:ext uri="{FF2B5EF4-FFF2-40B4-BE49-F238E27FC236}">
                <a16:creationId xmlns:a16="http://schemas.microsoft.com/office/drawing/2014/main" id="{23DF6DD9-1EB5-EE86-B619-406576109F0A}"/>
              </a:ext>
            </a:extLst>
          </p:cNvPr>
          <p:cNvGrpSpPr/>
          <p:nvPr/>
        </p:nvGrpSpPr>
        <p:grpSpPr>
          <a:xfrm>
            <a:off x="508941" y="1520821"/>
            <a:ext cx="2157984" cy="4328085"/>
            <a:chOff x="508941" y="1795036"/>
            <a:chExt cx="2157984" cy="4328085"/>
          </a:xfrm>
        </p:grpSpPr>
        <p:sp>
          <p:nvSpPr>
            <p:cNvPr id="10" name="Rectangle: Rounded Corners 9">
              <a:extLst>
                <a:ext uri="{FF2B5EF4-FFF2-40B4-BE49-F238E27FC236}">
                  <a16:creationId xmlns:a16="http://schemas.microsoft.com/office/drawing/2014/main" id="{8C1D03A5-FD76-8C83-568C-3BB141C9F30F}"/>
                </a:ext>
              </a:extLst>
            </p:cNvPr>
            <p:cNvSpPr/>
            <p:nvPr/>
          </p:nvSpPr>
          <p:spPr>
            <a:xfrm>
              <a:off x="508941" y="1795036"/>
              <a:ext cx="2157984" cy="4328085"/>
            </a:xfrm>
            <a:prstGeom prst="roundRect">
              <a:avLst>
                <a:gd name="adj" fmla="val 6515"/>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itchFamily="2" charset="0"/>
              </a:endParaRPr>
            </a:p>
          </p:txBody>
        </p:sp>
        <p:sp>
          <p:nvSpPr>
            <p:cNvPr id="12" name="TextBox 11">
              <a:extLst>
                <a:ext uri="{FF2B5EF4-FFF2-40B4-BE49-F238E27FC236}">
                  <a16:creationId xmlns:a16="http://schemas.microsoft.com/office/drawing/2014/main" id="{07F661D0-E241-F395-7618-09E87AC148BD}"/>
                </a:ext>
              </a:extLst>
            </p:cNvPr>
            <p:cNvSpPr txBox="1"/>
            <p:nvPr/>
          </p:nvSpPr>
          <p:spPr>
            <a:xfrm>
              <a:off x="608380" y="3383911"/>
              <a:ext cx="1959107" cy="2377574"/>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Company background</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Industry knowledge and research</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Customer lifecycle</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Personas and segments</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Established BANT:</a:t>
              </a:r>
            </a:p>
            <a:p>
              <a:pPr marL="628650" marR="0" lvl="1" indent="-171450" algn="l"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en-US" sz="1050" b="0" i="0" u="none" strike="noStrike" kern="0" cap="none" spc="0" normalizeH="0" baseline="0" noProof="0">
                  <a:ln>
                    <a:noFill/>
                  </a:ln>
                  <a:solidFill>
                    <a:schemeClr val="bg1"/>
                  </a:solidFill>
                  <a:effectLst/>
                  <a:uLnTx/>
                  <a:uFillTx/>
                  <a:latin typeface="Helvetica" pitchFamily="2" charset="0"/>
                </a:rPr>
                <a:t>Budget</a:t>
              </a:r>
            </a:p>
            <a:p>
              <a:pPr marL="628650" marR="0" lvl="1" indent="-171450" algn="l"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en-US" sz="1050" b="0" i="0" u="none" strike="noStrike" kern="0" cap="none" spc="0" normalizeH="0" baseline="0" noProof="0">
                  <a:ln>
                    <a:noFill/>
                  </a:ln>
                  <a:solidFill>
                    <a:schemeClr val="bg1"/>
                  </a:solidFill>
                  <a:effectLst/>
                  <a:uLnTx/>
                  <a:uFillTx/>
                  <a:latin typeface="Helvetica" pitchFamily="2" charset="0"/>
                </a:rPr>
                <a:t>Authority</a:t>
              </a:r>
            </a:p>
            <a:p>
              <a:pPr marL="628650" marR="0" lvl="1" indent="-171450" algn="l"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en-US" sz="1050" b="0" i="0" u="none" strike="noStrike" kern="0" cap="none" spc="0" normalizeH="0" baseline="0" noProof="0">
                  <a:ln>
                    <a:noFill/>
                  </a:ln>
                  <a:solidFill>
                    <a:schemeClr val="bg1"/>
                  </a:solidFill>
                  <a:effectLst/>
                  <a:uLnTx/>
                  <a:uFillTx/>
                  <a:latin typeface="Helvetica" pitchFamily="2" charset="0"/>
                </a:rPr>
                <a:t>Needs</a:t>
              </a:r>
            </a:p>
            <a:p>
              <a:pPr marL="628650" marR="0" lvl="1" indent="-171450" algn="l"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en-US" sz="1050" b="0" i="0" u="none" strike="noStrike" kern="0" cap="none" spc="0" normalizeH="0" baseline="0" noProof="0">
                  <a:ln>
                    <a:noFill/>
                  </a:ln>
                  <a:solidFill>
                    <a:schemeClr val="bg1"/>
                  </a:solidFill>
                  <a:effectLst/>
                  <a:uLnTx/>
                  <a:uFillTx/>
                  <a:latin typeface="Helvetica" pitchFamily="2" charset="0"/>
                </a:rPr>
                <a:t>Timeline </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050" b="0" i="0" u="none" strike="noStrike" kern="0" cap="none" spc="0" normalizeH="0" baseline="0" noProof="0">
                <a:ln>
                  <a:noFill/>
                </a:ln>
                <a:solidFill>
                  <a:schemeClr val="bg1"/>
                </a:solidFill>
                <a:effectLst/>
                <a:uLnTx/>
                <a:uFillTx/>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050" b="0" i="0" u="none" strike="noStrike" kern="0" cap="none" spc="0" normalizeH="0" baseline="0" noProof="0">
                <a:ln>
                  <a:noFill/>
                </a:ln>
                <a:solidFill>
                  <a:schemeClr val="bg1"/>
                </a:solidFill>
                <a:effectLst/>
                <a:uLnTx/>
                <a:uFillTx/>
                <a:latin typeface="Helvetica" pitchFamily="2" charset="0"/>
              </a:endParaRPr>
            </a:p>
          </p:txBody>
        </p:sp>
        <p:sp>
          <p:nvSpPr>
            <p:cNvPr id="13" name="Rectangle: Rounded Corners 12">
              <a:extLst>
                <a:ext uri="{FF2B5EF4-FFF2-40B4-BE49-F238E27FC236}">
                  <a16:creationId xmlns:a16="http://schemas.microsoft.com/office/drawing/2014/main" id="{6904F335-B166-96DC-98BF-AA027E8DE4DA}"/>
                </a:ext>
              </a:extLst>
            </p:cNvPr>
            <p:cNvSpPr/>
            <p:nvPr/>
          </p:nvSpPr>
          <p:spPr>
            <a:xfrm>
              <a:off x="602877" y="2625230"/>
              <a:ext cx="1970113" cy="727279"/>
            </a:xfrm>
            <a:prstGeom prst="roundRect">
              <a:avLst/>
            </a:prstGeom>
            <a:solidFill>
              <a:srgbClr val="FF026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Helvetica" pitchFamily="2" charset="0"/>
                </a:rPr>
                <a:t>1. Qualification</a:t>
              </a:r>
            </a:p>
          </p:txBody>
        </p:sp>
        <p:sp>
          <p:nvSpPr>
            <p:cNvPr id="38" name="TextBox 37">
              <a:extLst>
                <a:ext uri="{FF2B5EF4-FFF2-40B4-BE49-F238E27FC236}">
                  <a16:creationId xmlns:a16="http://schemas.microsoft.com/office/drawing/2014/main" id="{CF48EA23-9037-6512-E1EB-BE1A655A429F}"/>
                </a:ext>
              </a:extLst>
            </p:cNvPr>
            <p:cNvSpPr txBox="1"/>
            <p:nvPr/>
          </p:nvSpPr>
          <p:spPr>
            <a:xfrm>
              <a:off x="786745" y="2265188"/>
              <a:ext cx="1602377"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Helvetica" pitchFamily="2" charset="0"/>
                </a:rPr>
                <a:t>Prime: Sales</a:t>
              </a:r>
            </a:p>
          </p:txBody>
        </p:sp>
      </p:grpSp>
      <p:grpSp>
        <p:nvGrpSpPr>
          <p:cNvPr id="72" name="Solution Consultant">
            <a:extLst>
              <a:ext uri="{FF2B5EF4-FFF2-40B4-BE49-F238E27FC236}">
                <a16:creationId xmlns:a16="http://schemas.microsoft.com/office/drawing/2014/main" id="{562E0430-044C-5EF8-3129-4CA033B94BEC}"/>
              </a:ext>
            </a:extLst>
          </p:cNvPr>
          <p:cNvGrpSpPr/>
          <p:nvPr/>
        </p:nvGrpSpPr>
        <p:grpSpPr>
          <a:xfrm>
            <a:off x="2873498" y="1520821"/>
            <a:ext cx="6370651" cy="4328086"/>
            <a:chOff x="2873498" y="1795036"/>
            <a:chExt cx="6370651" cy="4328086"/>
          </a:xfrm>
        </p:grpSpPr>
        <p:sp>
          <p:nvSpPr>
            <p:cNvPr id="16" name="Rectangle: Rounded Corners 15">
              <a:extLst>
                <a:ext uri="{FF2B5EF4-FFF2-40B4-BE49-F238E27FC236}">
                  <a16:creationId xmlns:a16="http://schemas.microsoft.com/office/drawing/2014/main" id="{CA9B0EF9-04D8-FBAC-4B33-0AA01360460C}"/>
                </a:ext>
              </a:extLst>
            </p:cNvPr>
            <p:cNvSpPr/>
            <p:nvPr/>
          </p:nvSpPr>
          <p:spPr>
            <a:xfrm>
              <a:off x="2873498" y="1795036"/>
              <a:ext cx="6370651" cy="4328085"/>
            </a:xfrm>
            <a:prstGeom prst="roundRect">
              <a:avLst>
                <a:gd name="adj" fmla="val 4062"/>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itchFamily="2" charset="0"/>
              </a:endParaRPr>
            </a:p>
          </p:txBody>
        </p:sp>
        <p:sp>
          <p:nvSpPr>
            <p:cNvPr id="17" name="TextBox 16">
              <a:extLst>
                <a:ext uri="{FF2B5EF4-FFF2-40B4-BE49-F238E27FC236}">
                  <a16:creationId xmlns:a16="http://schemas.microsoft.com/office/drawing/2014/main" id="{3B21B6B6-DB2B-5D1A-CE46-BB049807C750}"/>
                </a:ext>
              </a:extLst>
            </p:cNvPr>
            <p:cNvSpPr txBox="1"/>
            <p:nvPr/>
          </p:nvSpPr>
          <p:spPr>
            <a:xfrm>
              <a:off x="2925719" y="3383911"/>
              <a:ext cx="2157984" cy="2577629"/>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Business Drivers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Context for project</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Pain points/challenges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Desired customer experience</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Goals of the contact center</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Customer engagement overview (type, channels, volume)</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Current/future state</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KPIs/service levels</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Staffing/forecasting</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Self-service and automation</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Systems/data/tools</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p:txBody>
        </p:sp>
        <p:sp>
          <p:nvSpPr>
            <p:cNvPr id="18" name="TextBox 17">
              <a:extLst>
                <a:ext uri="{FF2B5EF4-FFF2-40B4-BE49-F238E27FC236}">
                  <a16:creationId xmlns:a16="http://schemas.microsoft.com/office/drawing/2014/main" id="{52EB14FC-EF94-7F6D-8E6D-840DEDC02BD0}"/>
                </a:ext>
              </a:extLst>
            </p:cNvPr>
            <p:cNvSpPr txBox="1"/>
            <p:nvPr/>
          </p:nvSpPr>
          <p:spPr>
            <a:xfrm>
              <a:off x="5079270" y="3383911"/>
              <a:ext cx="1959107" cy="2616101"/>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Self-service solutions</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Call recordings</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Digital Channels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IVR/IVA/AI Chatbots</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Intelligent routing</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Data strategy (and AI)</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Agent processes and tools</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Escalation process</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Differentiators</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System architecture and integrations</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050" b="0" i="0" u="none" strike="noStrike" kern="0" cap="none" spc="0" normalizeH="0" baseline="0" noProof="0">
                <a:ln>
                  <a:noFill/>
                </a:ln>
                <a:solidFill>
                  <a:schemeClr val="bg1"/>
                </a:solidFill>
                <a:effectLst/>
                <a:uLnTx/>
                <a:uFillTx/>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050" b="0" i="0" u="none" strike="noStrike" kern="0" cap="none" spc="0" normalizeH="0" baseline="0" noProof="0">
                <a:ln>
                  <a:noFill/>
                </a:ln>
                <a:solidFill>
                  <a:schemeClr val="bg1"/>
                </a:solidFill>
                <a:effectLst/>
                <a:uLnTx/>
                <a:uFillTx/>
                <a:latin typeface="Helvetica" pitchFamily="2" charset="0"/>
              </a:endParaRPr>
            </a:p>
          </p:txBody>
        </p:sp>
        <p:sp>
          <p:nvSpPr>
            <p:cNvPr id="19" name="TextBox 18">
              <a:extLst>
                <a:ext uri="{FF2B5EF4-FFF2-40B4-BE49-F238E27FC236}">
                  <a16:creationId xmlns:a16="http://schemas.microsoft.com/office/drawing/2014/main" id="{41CC3B73-5CEB-90E6-7577-63E844E94963}"/>
                </a:ext>
              </a:extLst>
            </p:cNvPr>
            <p:cNvSpPr txBox="1"/>
            <p:nvPr/>
          </p:nvSpPr>
          <p:spPr>
            <a:xfrm>
              <a:off x="7169896" y="3383911"/>
              <a:ext cx="1959107" cy="2739211"/>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Customer experience</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Partner + Five9 Value Prop</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Journeys and workflows </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Use Cases</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Applied Solutions</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Role of self-service</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Role of live agent </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Performance management process</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Enabling and measuring success</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050" b="0" i="0" u="none" strike="noStrike" kern="0" cap="none" spc="0" normalizeH="0" baseline="0" noProof="0">
                <a:ln>
                  <a:noFill/>
                </a:ln>
                <a:solidFill>
                  <a:schemeClr val="bg1"/>
                </a:solidFill>
                <a:effectLst/>
                <a:uLnTx/>
                <a:uFillTx/>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050" b="0" i="0" u="none" strike="noStrike" kern="0" cap="none" spc="0" normalizeH="0" baseline="0" noProof="0">
                <a:ln>
                  <a:noFill/>
                </a:ln>
                <a:solidFill>
                  <a:schemeClr val="bg1"/>
                </a:solidFill>
                <a:effectLst/>
                <a:uLnTx/>
                <a:uFillTx/>
                <a:latin typeface="Helvetica" pitchFamily="2" charset="0"/>
              </a:endParaRPr>
            </a:p>
          </p:txBody>
        </p:sp>
        <p:sp>
          <p:nvSpPr>
            <p:cNvPr id="21" name="Rectangle: Rounded Corners 20">
              <a:extLst>
                <a:ext uri="{FF2B5EF4-FFF2-40B4-BE49-F238E27FC236}">
                  <a16:creationId xmlns:a16="http://schemas.microsoft.com/office/drawing/2014/main" id="{BD7C73DC-7848-BDEA-9D30-D8F394ECCE85}"/>
                </a:ext>
              </a:extLst>
            </p:cNvPr>
            <p:cNvSpPr/>
            <p:nvPr/>
          </p:nvSpPr>
          <p:spPr>
            <a:xfrm>
              <a:off x="3019655" y="2625230"/>
              <a:ext cx="1970113" cy="727279"/>
            </a:xfrm>
            <a:prstGeom prst="roundRect">
              <a:avLst/>
            </a:prstGeom>
            <a:solidFill>
              <a:schemeClr val="accent6"/>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Helvetica" pitchFamily="2" charset="0"/>
                </a:rPr>
                <a:t>2. Discovery – Maturity Assessment </a:t>
              </a:r>
              <a:endParaRPr kumimoji="0" lang="en-US" sz="1200" b="1" i="0" u="none" strike="noStrike" kern="0" cap="none" spc="0" normalizeH="0" baseline="0" noProof="0">
                <a:ln>
                  <a:noFill/>
                </a:ln>
                <a:solidFill>
                  <a:srgbClr val="FFFFFF"/>
                </a:solidFill>
                <a:effectLst/>
                <a:uLnTx/>
                <a:uFillTx/>
                <a:latin typeface="Helvetica" pitchFamily="2" charset="0"/>
                <a:cs typeface="Calibri"/>
              </a:endParaRPr>
            </a:p>
          </p:txBody>
        </p:sp>
        <p:sp>
          <p:nvSpPr>
            <p:cNvPr id="22" name="Rectangle: Rounded Corners 21">
              <a:extLst>
                <a:ext uri="{FF2B5EF4-FFF2-40B4-BE49-F238E27FC236}">
                  <a16:creationId xmlns:a16="http://schemas.microsoft.com/office/drawing/2014/main" id="{DF37B1BD-DC4E-1D7F-2E00-5321D57E6AA1}"/>
                </a:ext>
              </a:extLst>
            </p:cNvPr>
            <p:cNvSpPr/>
            <p:nvPr/>
          </p:nvSpPr>
          <p:spPr>
            <a:xfrm>
              <a:off x="7164393" y="2625230"/>
              <a:ext cx="1970113" cy="727279"/>
            </a:xfrm>
            <a:prstGeom prst="round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tx2"/>
                  </a:solidFill>
                  <a:effectLst/>
                  <a:uLnTx/>
                  <a:uFillTx/>
                  <a:latin typeface="Helvetica" pitchFamily="2" charset="0"/>
                </a:rPr>
                <a:t>4. Demonstration</a:t>
              </a:r>
            </a:p>
          </p:txBody>
        </p:sp>
        <p:sp>
          <p:nvSpPr>
            <p:cNvPr id="23" name="Rectangle: Rounded Corners 22">
              <a:extLst>
                <a:ext uri="{FF2B5EF4-FFF2-40B4-BE49-F238E27FC236}">
                  <a16:creationId xmlns:a16="http://schemas.microsoft.com/office/drawing/2014/main" id="{766BAC4C-144B-2DE1-CB5B-C511245B9A7D}"/>
                </a:ext>
              </a:extLst>
            </p:cNvPr>
            <p:cNvSpPr/>
            <p:nvPr/>
          </p:nvSpPr>
          <p:spPr>
            <a:xfrm>
              <a:off x="5073767" y="2625230"/>
              <a:ext cx="1970113" cy="727279"/>
            </a:xfrm>
            <a:prstGeom prst="roundRect">
              <a:avLst/>
            </a:prstGeom>
            <a:solidFill>
              <a:schemeClr val="bg2"/>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tx2"/>
                  </a:solidFill>
                  <a:effectLst/>
                  <a:uLnTx/>
                  <a:uFillTx/>
                  <a:latin typeface="Helvetica" pitchFamily="2" charset="0"/>
                </a:rPr>
                <a:t>3. Solution</a:t>
              </a:r>
            </a:p>
          </p:txBody>
        </p:sp>
        <p:sp>
          <p:nvSpPr>
            <p:cNvPr id="5" name="TextBox 4">
              <a:extLst>
                <a:ext uri="{FF2B5EF4-FFF2-40B4-BE49-F238E27FC236}">
                  <a16:creationId xmlns:a16="http://schemas.microsoft.com/office/drawing/2014/main" id="{73F701CE-B37D-E755-C2A8-9201EE5F6709}"/>
                </a:ext>
              </a:extLst>
            </p:cNvPr>
            <p:cNvSpPr txBox="1"/>
            <p:nvPr/>
          </p:nvSpPr>
          <p:spPr>
            <a:xfrm>
              <a:off x="4664684" y="2265188"/>
              <a:ext cx="2788279"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Helvetica" pitchFamily="2" charset="0"/>
                </a:rPr>
                <a:t>Prime: Solution Consultant</a:t>
              </a:r>
            </a:p>
          </p:txBody>
        </p:sp>
      </p:grpSp>
      <p:grpSp>
        <p:nvGrpSpPr>
          <p:cNvPr id="74" name="5. Perceived Value">
            <a:extLst>
              <a:ext uri="{FF2B5EF4-FFF2-40B4-BE49-F238E27FC236}">
                <a16:creationId xmlns:a16="http://schemas.microsoft.com/office/drawing/2014/main" id="{61B61741-B620-DD1D-E2C9-2E1BA673C6F3}"/>
              </a:ext>
            </a:extLst>
          </p:cNvPr>
          <p:cNvGrpSpPr/>
          <p:nvPr/>
        </p:nvGrpSpPr>
        <p:grpSpPr>
          <a:xfrm>
            <a:off x="9425438" y="1520821"/>
            <a:ext cx="2153661" cy="4328085"/>
            <a:chOff x="9425438" y="1795036"/>
            <a:chExt cx="2153661" cy="4328085"/>
          </a:xfrm>
        </p:grpSpPr>
        <p:sp>
          <p:nvSpPr>
            <p:cNvPr id="31" name="Rectangle: Rounded Corners 30">
              <a:extLst>
                <a:ext uri="{FF2B5EF4-FFF2-40B4-BE49-F238E27FC236}">
                  <a16:creationId xmlns:a16="http://schemas.microsoft.com/office/drawing/2014/main" id="{893EF0AD-AD1B-8A43-24FB-B8D1D2B053D5}"/>
                </a:ext>
              </a:extLst>
            </p:cNvPr>
            <p:cNvSpPr/>
            <p:nvPr/>
          </p:nvSpPr>
          <p:spPr>
            <a:xfrm>
              <a:off x="9425438" y="1795036"/>
              <a:ext cx="2153661" cy="4328085"/>
            </a:xfrm>
            <a:prstGeom prst="roundRect">
              <a:avLst>
                <a:gd name="adj" fmla="val 6053"/>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pitchFamily="2" charset="0"/>
              </a:endParaRPr>
            </a:p>
          </p:txBody>
        </p:sp>
        <p:sp>
          <p:nvSpPr>
            <p:cNvPr id="32" name="Rectangle: Rounded Corners 31">
              <a:extLst>
                <a:ext uri="{FF2B5EF4-FFF2-40B4-BE49-F238E27FC236}">
                  <a16:creationId xmlns:a16="http://schemas.microsoft.com/office/drawing/2014/main" id="{48723BAF-BC02-156B-3DD6-461D5094C5E4}"/>
                </a:ext>
              </a:extLst>
            </p:cNvPr>
            <p:cNvSpPr/>
            <p:nvPr/>
          </p:nvSpPr>
          <p:spPr>
            <a:xfrm>
              <a:off x="9517212" y="2625230"/>
              <a:ext cx="1970113" cy="727279"/>
            </a:xfrm>
            <a:prstGeom prst="roundRect">
              <a:avLst/>
            </a:prstGeom>
            <a:solidFill>
              <a:schemeClr val="accent4">
                <a:lumMod val="50000"/>
                <a:lumOff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solidFill>
                  <a:effectLst/>
                  <a:uLnTx/>
                  <a:uFillTx/>
                  <a:latin typeface="Helvetica" pitchFamily="2" charset="0"/>
                </a:rPr>
                <a:t>5. Perceived Value </a:t>
              </a:r>
              <a:br>
                <a:rPr kumimoji="0" lang="en-US" sz="1200" b="1" i="0" u="none" strike="noStrike" kern="0" cap="none" spc="0" normalizeH="0" baseline="0" noProof="0">
                  <a:ln>
                    <a:noFill/>
                  </a:ln>
                  <a:solidFill>
                    <a:schemeClr val="bg1"/>
                  </a:solidFill>
                  <a:effectLst/>
                  <a:uLnTx/>
                  <a:uFillTx/>
                  <a:latin typeface="Helvetica" pitchFamily="2" charset="0"/>
                </a:rPr>
              </a:br>
              <a:r>
                <a:rPr kumimoji="0" lang="en-US" sz="1200" b="1" i="0" u="none" strike="noStrike" kern="0" cap="none" spc="0" normalizeH="0" baseline="0" noProof="0">
                  <a:ln>
                    <a:noFill/>
                  </a:ln>
                  <a:solidFill>
                    <a:schemeClr val="bg1"/>
                  </a:solidFill>
                  <a:effectLst/>
                  <a:uLnTx/>
                  <a:uFillTx/>
                  <a:latin typeface="Helvetica" pitchFamily="2" charset="0"/>
                </a:rPr>
                <a:t>&amp; Buy-in</a:t>
              </a:r>
            </a:p>
          </p:txBody>
        </p:sp>
        <p:sp>
          <p:nvSpPr>
            <p:cNvPr id="33" name="TextBox 32">
              <a:extLst>
                <a:ext uri="{FF2B5EF4-FFF2-40B4-BE49-F238E27FC236}">
                  <a16:creationId xmlns:a16="http://schemas.microsoft.com/office/drawing/2014/main" id="{E4413607-13B3-7E87-A75D-C957A06A855F}"/>
                </a:ext>
              </a:extLst>
            </p:cNvPr>
            <p:cNvSpPr txBox="1"/>
            <p:nvPr/>
          </p:nvSpPr>
          <p:spPr>
            <a:xfrm>
              <a:off x="9497548" y="3383911"/>
              <a:ext cx="2009441" cy="1738938"/>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Problems addressed and solutions understood</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Initiatives prioritized </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Benefit &amp; ROI analysis</a:t>
              </a:r>
              <a:endParaRPr kumimoji="0" lang="en-US" sz="1050" b="0" i="0" u="none" strike="noStrike" kern="0" cap="none" spc="0" normalizeH="0" baseline="0" noProof="0">
                <a:ln>
                  <a:noFill/>
                </a:ln>
                <a:solidFill>
                  <a:schemeClr val="bg1"/>
                </a:solidFill>
                <a:effectLst/>
                <a:uLnTx/>
                <a:uFillTx/>
                <a:latin typeface="Helvetica" pitchFamily="2" charset="0"/>
                <a:cs typeface="Calibri" panose="020F0502020204030204"/>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Learnings and recommendations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Strategic implementation plan</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0" cap="none" spc="0" normalizeH="0" baseline="0" noProof="0">
                  <a:ln>
                    <a:noFill/>
                  </a:ln>
                  <a:solidFill>
                    <a:schemeClr val="bg1"/>
                  </a:solidFill>
                  <a:effectLst/>
                  <a:uLnTx/>
                  <a:uFillTx/>
                  <a:latin typeface="Helvetica" pitchFamily="2" charset="0"/>
                </a:rPr>
                <a:t>Next steps established</a:t>
              </a:r>
              <a:endParaRPr kumimoji="0" lang="en-US" sz="1050" b="0" i="0" u="none" strike="noStrike" kern="0" cap="none" spc="0" normalizeH="0" baseline="0" noProof="0">
                <a:ln>
                  <a:noFill/>
                </a:ln>
                <a:solidFill>
                  <a:schemeClr val="bg1"/>
                </a:solidFill>
                <a:effectLst/>
                <a:uLnTx/>
                <a:uFillTx/>
                <a:latin typeface="Helvetica" pitchFamily="2" charset="0"/>
                <a:cs typeface="Calibri"/>
              </a:endParaRPr>
            </a:p>
          </p:txBody>
        </p:sp>
        <p:sp>
          <p:nvSpPr>
            <p:cNvPr id="40" name="TextBox 39">
              <a:extLst>
                <a:ext uri="{FF2B5EF4-FFF2-40B4-BE49-F238E27FC236}">
                  <a16:creationId xmlns:a16="http://schemas.microsoft.com/office/drawing/2014/main" id="{C39ACC8F-DDE5-4F38-9774-5E158F838CF3}"/>
                </a:ext>
              </a:extLst>
            </p:cNvPr>
            <p:cNvSpPr txBox="1"/>
            <p:nvPr/>
          </p:nvSpPr>
          <p:spPr>
            <a:xfrm>
              <a:off x="9609287" y="2265188"/>
              <a:ext cx="178596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Helvetica" pitchFamily="2" charset="0"/>
                </a:rPr>
                <a:t>Prime: Sales</a:t>
              </a:r>
            </a:p>
          </p:txBody>
        </p:sp>
      </p:grpSp>
      <p:sp>
        <p:nvSpPr>
          <p:cNvPr id="48" name="Title 47">
            <a:extLst>
              <a:ext uri="{FF2B5EF4-FFF2-40B4-BE49-F238E27FC236}">
                <a16:creationId xmlns:a16="http://schemas.microsoft.com/office/drawing/2014/main" id="{8D5845D3-2EE0-FD35-E424-4C7E3473349F}"/>
              </a:ext>
            </a:extLst>
          </p:cNvPr>
          <p:cNvSpPr>
            <a:spLocks noGrp="1"/>
          </p:cNvSpPr>
          <p:nvPr>
            <p:ph type="title"/>
          </p:nvPr>
        </p:nvSpPr>
        <p:spPr>
          <a:xfrm>
            <a:off x="2768600" y="6875"/>
            <a:ext cx="8966200" cy="749300"/>
          </a:xfrm>
        </p:spPr>
        <p:txBody>
          <a:bodyPr/>
          <a:lstStyle/>
          <a:p>
            <a:r>
              <a:rPr lang="en-US" sz="2400"/>
              <a:t>Expo</a:t>
            </a:r>
            <a:r>
              <a:rPr lang="en-US" sz="2400" noProof="0"/>
              <a:t> &amp; Partners In The Sales Process</a:t>
            </a:r>
            <a:br>
              <a:rPr lang="en-US" sz="2400" noProof="0"/>
            </a:br>
            <a:r>
              <a:rPr lang="en-US" sz="2400"/>
              <a:t>A methodical and standardized approach to sales engagements</a:t>
            </a:r>
            <a:endParaRPr lang="en-GB" sz="2400"/>
          </a:p>
        </p:txBody>
      </p:sp>
      <p:sp>
        <p:nvSpPr>
          <p:cNvPr id="8" name="Text Placeholder 7">
            <a:extLst>
              <a:ext uri="{FF2B5EF4-FFF2-40B4-BE49-F238E27FC236}">
                <a16:creationId xmlns:a16="http://schemas.microsoft.com/office/drawing/2014/main" id="{FE181DB3-10B4-E54C-13B6-F47ACE7C97B0}"/>
              </a:ext>
            </a:extLst>
          </p:cNvPr>
          <p:cNvSpPr>
            <a:spLocks noGrp="1"/>
          </p:cNvSpPr>
          <p:nvPr>
            <p:ph type="body" sz="quarter" idx="10"/>
          </p:nvPr>
        </p:nvSpPr>
        <p:spPr/>
        <p:txBody>
          <a:bodyPr/>
          <a:lstStyle/>
          <a:p>
            <a:endParaRPr lang="en-GB"/>
          </a:p>
        </p:txBody>
      </p:sp>
      <p:grpSp>
        <p:nvGrpSpPr>
          <p:cNvPr id="58" name="Group 57">
            <a:extLst>
              <a:ext uri="{FF2B5EF4-FFF2-40B4-BE49-F238E27FC236}">
                <a16:creationId xmlns:a16="http://schemas.microsoft.com/office/drawing/2014/main" id="{955B9E36-4CC6-EE89-9229-A68E108F7265}"/>
              </a:ext>
            </a:extLst>
          </p:cNvPr>
          <p:cNvGrpSpPr/>
          <p:nvPr/>
        </p:nvGrpSpPr>
        <p:grpSpPr>
          <a:xfrm>
            <a:off x="967253" y="756175"/>
            <a:ext cx="1241360" cy="1242880"/>
            <a:chOff x="967253" y="1030390"/>
            <a:chExt cx="1241360" cy="1242880"/>
          </a:xfrm>
        </p:grpSpPr>
        <p:grpSp>
          <p:nvGrpSpPr>
            <p:cNvPr id="2" name="Group 1">
              <a:extLst>
                <a:ext uri="{FF2B5EF4-FFF2-40B4-BE49-F238E27FC236}">
                  <a16:creationId xmlns:a16="http://schemas.microsoft.com/office/drawing/2014/main" id="{0DBE437A-D6A1-2430-1EC3-061B91E4B446}"/>
                </a:ext>
              </a:extLst>
            </p:cNvPr>
            <p:cNvGrpSpPr/>
            <p:nvPr/>
          </p:nvGrpSpPr>
          <p:grpSpPr>
            <a:xfrm>
              <a:off x="967253" y="1030390"/>
              <a:ext cx="1241360" cy="1242880"/>
              <a:chOff x="8121642" y="3647877"/>
              <a:chExt cx="1273215" cy="1274774"/>
            </a:xfrm>
          </p:grpSpPr>
          <p:sp>
            <p:nvSpPr>
              <p:cNvPr id="3" name="Oval 2">
                <a:extLst>
                  <a:ext uri="{FF2B5EF4-FFF2-40B4-BE49-F238E27FC236}">
                    <a16:creationId xmlns:a16="http://schemas.microsoft.com/office/drawing/2014/main" id="{389E94D7-4BEB-6F02-9CB9-983A0F3E6009}"/>
                  </a:ext>
                </a:extLst>
              </p:cNvPr>
              <p:cNvSpPr/>
              <p:nvPr/>
            </p:nvSpPr>
            <p:spPr>
              <a:xfrm>
                <a:off x="8151744" y="3647877"/>
                <a:ext cx="1168204" cy="1168204"/>
              </a:xfrm>
              <a:prstGeom prst="ellipse">
                <a:avLst/>
              </a:prstGeom>
              <a:solidFill>
                <a:srgbClr val="FF0266"/>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6" name="Picture 5">
                <a:extLst>
                  <a:ext uri="{FF2B5EF4-FFF2-40B4-BE49-F238E27FC236}">
                    <a16:creationId xmlns:a16="http://schemas.microsoft.com/office/drawing/2014/main" id="{2B5E8A20-35E6-FC90-2BAB-374ABA91D785}"/>
                  </a:ext>
                </a:extLst>
              </p:cNvPr>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8121642" y="3666797"/>
                <a:ext cx="1273215" cy="1255854"/>
              </a:xfrm>
              <a:prstGeom prst="rect">
                <a:avLst/>
              </a:prstGeom>
            </p:spPr>
          </p:pic>
        </p:grpSp>
        <p:pic>
          <p:nvPicPr>
            <p:cNvPr id="57" name="Graphic 56">
              <a:extLst>
                <a:ext uri="{FF2B5EF4-FFF2-40B4-BE49-F238E27FC236}">
                  <a16:creationId xmlns:a16="http://schemas.microsoft.com/office/drawing/2014/main" id="{1053392A-FE7C-04CD-BB2A-D61ADBA5F6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7813" y="1411941"/>
              <a:ext cx="466725" cy="438150"/>
            </a:xfrm>
            <a:prstGeom prst="rect">
              <a:avLst/>
            </a:prstGeom>
          </p:spPr>
        </p:pic>
      </p:grpSp>
      <p:grpSp>
        <p:nvGrpSpPr>
          <p:cNvPr id="61" name="Group 60">
            <a:extLst>
              <a:ext uri="{FF2B5EF4-FFF2-40B4-BE49-F238E27FC236}">
                <a16:creationId xmlns:a16="http://schemas.microsoft.com/office/drawing/2014/main" id="{BC848A4A-666F-C480-0B8E-CC39A427CA40}"/>
              </a:ext>
            </a:extLst>
          </p:cNvPr>
          <p:cNvGrpSpPr/>
          <p:nvPr/>
        </p:nvGrpSpPr>
        <p:grpSpPr>
          <a:xfrm>
            <a:off x="9881588" y="756175"/>
            <a:ext cx="1241360" cy="1242880"/>
            <a:chOff x="9881588" y="1030390"/>
            <a:chExt cx="1241360" cy="1242880"/>
          </a:xfrm>
        </p:grpSpPr>
        <p:grpSp>
          <p:nvGrpSpPr>
            <p:cNvPr id="53" name="Group 52">
              <a:extLst>
                <a:ext uri="{FF2B5EF4-FFF2-40B4-BE49-F238E27FC236}">
                  <a16:creationId xmlns:a16="http://schemas.microsoft.com/office/drawing/2014/main" id="{0FADEC91-F3F1-9BAB-D359-C4BF238F6B31}"/>
                </a:ext>
              </a:extLst>
            </p:cNvPr>
            <p:cNvGrpSpPr/>
            <p:nvPr/>
          </p:nvGrpSpPr>
          <p:grpSpPr>
            <a:xfrm>
              <a:off x="9881588" y="1030390"/>
              <a:ext cx="1241360" cy="1242880"/>
              <a:chOff x="8121642" y="3647877"/>
              <a:chExt cx="1273215" cy="1274774"/>
            </a:xfrm>
          </p:grpSpPr>
          <p:sp>
            <p:nvSpPr>
              <p:cNvPr id="54" name="Oval 53">
                <a:extLst>
                  <a:ext uri="{FF2B5EF4-FFF2-40B4-BE49-F238E27FC236}">
                    <a16:creationId xmlns:a16="http://schemas.microsoft.com/office/drawing/2014/main" id="{37169095-D750-E78F-5E7F-DB27C6E6BD9C}"/>
                  </a:ext>
                </a:extLst>
              </p:cNvPr>
              <p:cNvSpPr/>
              <p:nvPr/>
            </p:nvSpPr>
            <p:spPr>
              <a:xfrm>
                <a:off x="8151744" y="3647877"/>
                <a:ext cx="1168204" cy="1168204"/>
              </a:xfrm>
              <a:prstGeom prst="ellipse">
                <a:avLst/>
              </a:prstGeom>
              <a:solidFill>
                <a:srgbClr val="767CAC"/>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55" name="Picture 54">
                <a:extLst>
                  <a:ext uri="{FF2B5EF4-FFF2-40B4-BE49-F238E27FC236}">
                    <a16:creationId xmlns:a16="http://schemas.microsoft.com/office/drawing/2014/main" id="{502AA740-7182-19E1-18AF-2197553FBC62}"/>
                  </a:ext>
                </a:extLst>
              </p:cNvPr>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8121642" y="3666797"/>
                <a:ext cx="1273215" cy="1255854"/>
              </a:xfrm>
              <a:prstGeom prst="rect">
                <a:avLst/>
              </a:prstGeom>
            </p:spPr>
          </p:pic>
        </p:grpSp>
        <p:pic>
          <p:nvPicPr>
            <p:cNvPr id="60" name="Graphic 59">
              <a:extLst>
                <a:ext uri="{FF2B5EF4-FFF2-40B4-BE49-F238E27FC236}">
                  <a16:creationId xmlns:a16="http://schemas.microsoft.com/office/drawing/2014/main" id="{101E2EA6-B299-A444-4EAE-9C74F0A08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8211" y="1356006"/>
              <a:ext cx="464428" cy="464428"/>
            </a:xfrm>
            <a:prstGeom prst="rect">
              <a:avLst/>
            </a:prstGeom>
          </p:spPr>
        </p:pic>
      </p:grpSp>
      <p:grpSp>
        <p:nvGrpSpPr>
          <p:cNvPr id="64" name="Group 63">
            <a:extLst>
              <a:ext uri="{FF2B5EF4-FFF2-40B4-BE49-F238E27FC236}">
                <a16:creationId xmlns:a16="http://schemas.microsoft.com/office/drawing/2014/main" id="{5D90862B-CB1E-0E1D-35C1-9DA1C00AEE51}"/>
              </a:ext>
            </a:extLst>
          </p:cNvPr>
          <p:cNvGrpSpPr/>
          <p:nvPr/>
        </p:nvGrpSpPr>
        <p:grpSpPr>
          <a:xfrm>
            <a:off x="5438143" y="756175"/>
            <a:ext cx="1241360" cy="1242880"/>
            <a:chOff x="5438143" y="1030390"/>
            <a:chExt cx="1241360" cy="1242880"/>
          </a:xfrm>
        </p:grpSpPr>
        <p:grpSp>
          <p:nvGrpSpPr>
            <p:cNvPr id="50" name="Group 49">
              <a:extLst>
                <a:ext uri="{FF2B5EF4-FFF2-40B4-BE49-F238E27FC236}">
                  <a16:creationId xmlns:a16="http://schemas.microsoft.com/office/drawing/2014/main" id="{696B4752-3EBF-D061-DE35-1B2B1A785FAD}"/>
                </a:ext>
              </a:extLst>
            </p:cNvPr>
            <p:cNvGrpSpPr/>
            <p:nvPr/>
          </p:nvGrpSpPr>
          <p:grpSpPr>
            <a:xfrm>
              <a:off x="5438143" y="1030390"/>
              <a:ext cx="1241360" cy="1242880"/>
              <a:chOff x="8121642" y="3647877"/>
              <a:chExt cx="1273215" cy="1274774"/>
            </a:xfrm>
          </p:grpSpPr>
          <p:sp>
            <p:nvSpPr>
              <p:cNvPr id="51" name="Oval 50">
                <a:extLst>
                  <a:ext uri="{FF2B5EF4-FFF2-40B4-BE49-F238E27FC236}">
                    <a16:creationId xmlns:a16="http://schemas.microsoft.com/office/drawing/2014/main" id="{74E27A60-4232-1966-0E4D-DC2C6C269A94}"/>
                  </a:ext>
                </a:extLst>
              </p:cNvPr>
              <p:cNvSpPr/>
              <p:nvPr/>
            </p:nvSpPr>
            <p:spPr>
              <a:xfrm>
                <a:off x="8151744" y="3647877"/>
                <a:ext cx="1168204" cy="1168204"/>
              </a:xfrm>
              <a:prstGeom prst="ellipse">
                <a:avLst/>
              </a:prstGeom>
              <a:solidFill>
                <a:schemeClr val="bg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Helvetica" pitchFamily="2" charset="0"/>
                </a:endParaRPr>
              </a:p>
            </p:txBody>
          </p:sp>
          <p:pic>
            <p:nvPicPr>
              <p:cNvPr id="52" name="Picture 51">
                <a:extLst>
                  <a:ext uri="{FF2B5EF4-FFF2-40B4-BE49-F238E27FC236}">
                    <a16:creationId xmlns:a16="http://schemas.microsoft.com/office/drawing/2014/main" id="{630C3622-B1E5-C8B7-66E2-9AB7C9FBFEE2}"/>
                  </a:ext>
                </a:extLst>
              </p:cNvPr>
              <p:cNvPicPr>
                <a:picLocks noChangeAspect="1"/>
              </p:cNvPicPr>
              <p:nvPr/>
            </p:nvPicPr>
            <p:blipFill rotWithShape="1">
              <a:blip r:embed="rId3">
                <a:extLst>
                  <a:ext uri="{28A0092B-C50C-407E-A947-70E740481C1C}">
                    <a14:useLocalDpi xmlns:a14="http://schemas.microsoft.com/office/drawing/2010/main" val="0"/>
                  </a:ext>
                </a:extLst>
              </a:blip>
              <a:srcRect l="69960" t="11308" r="19596" b="70380"/>
              <a:stretch/>
            </p:blipFill>
            <p:spPr>
              <a:xfrm>
                <a:off x="8121642" y="3666797"/>
                <a:ext cx="1273215" cy="1255854"/>
              </a:xfrm>
              <a:prstGeom prst="rect">
                <a:avLst/>
              </a:prstGeom>
            </p:spPr>
          </p:pic>
        </p:grpSp>
        <p:pic>
          <p:nvPicPr>
            <p:cNvPr id="63" name="Graphic 62">
              <a:extLst>
                <a:ext uri="{FF2B5EF4-FFF2-40B4-BE49-F238E27FC236}">
                  <a16:creationId xmlns:a16="http://schemas.microsoft.com/office/drawing/2014/main" id="{CC0D26B6-AEAF-21D7-348F-6D7FF34C59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82598" y="1411941"/>
              <a:ext cx="552450" cy="381000"/>
            </a:xfrm>
            <a:prstGeom prst="rect">
              <a:avLst/>
            </a:prstGeom>
          </p:spPr>
        </p:pic>
      </p:grpSp>
      <p:cxnSp>
        <p:nvCxnSpPr>
          <p:cNvPr id="26" name="Straight Arrow Connector 25">
            <a:extLst>
              <a:ext uri="{FF2B5EF4-FFF2-40B4-BE49-F238E27FC236}">
                <a16:creationId xmlns:a16="http://schemas.microsoft.com/office/drawing/2014/main" id="{D2A445A7-32B6-5F01-1D1E-B99A5620E494}"/>
              </a:ext>
            </a:extLst>
          </p:cNvPr>
          <p:cNvCxnSpPr>
            <a:cxnSpLocks/>
            <a:stCxn id="13" idx="3"/>
            <a:endCxn id="21" idx="1"/>
          </p:cNvCxnSpPr>
          <p:nvPr/>
        </p:nvCxnSpPr>
        <p:spPr>
          <a:xfrm>
            <a:off x="2572990" y="2714655"/>
            <a:ext cx="446665" cy="0"/>
          </a:xfrm>
          <a:prstGeom prst="straightConnector1">
            <a:avLst/>
          </a:prstGeom>
          <a:noFill/>
          <a:ln w="38100" cap="flat" cmpd="sng" algn="ctr">
            <a:solidFill>
              <a:schemeClr val="accent2"/>
            </a:solidFill>
            <a:prstDash val="solid"/>
            <a:miter lim="800000"/>
            <a:tailEnd type="triangle"/>
          </a:ln>
          <a:effectLst/>
        </p:spPr>
      </p:cxnSp>
      <p:cxnSp>
        <p:nvCxnSpPr>
          <p:cNvPr id="27" name="Straight Arrow Connector 26">
            <a:extLst>
              <a:ext uri="{FF2B5EF4-FFF2-40B4-BE49-F238E27FC236}">
                <a16:creationId xmlns:a16="http://schemas.microsoft.com/office/drawing/2014/main" id="{F11542BD-EDAD-E84C-CAFE-B8755AB9AE38}"/>
              </a:ext>
            </a:extLst>
          </p:cNvPr>
          <p:cNvCxnSpPr>
            <a:cxnSpLocks/>
            <a:stCxn id="22" idx="3"/>
            <a:endCxn id="32" idx="1"/>
          </p:cNvCxnSpPr>
          <p:nvPr/>
        </p:nvCxnSpPr>
        <p:spPr>
          <a:xfrm>
            <a:off x="9134506" y="2714655"/>
            <a:ext cx="382706" cy="0"/>
          </a:xfrm>
          <a:prstGeom prst="straightConnector1">
            <a:avLst/>
          </a:prstGeom>
          <a:noFill/>
          <a:ln w="38100" cap="flat" cmpd="sng" algn="ctr">
            <a:solidFill>
              <a:schemeClr val="accent2"/>
            </a:solidFill>
            <a:prstDash val="solid"/>
            <a:miter lim="800000"/>
            <a:tailEnd type="triangle"/>
          </a:ln>
          <a:effectLst/>
        </p:spPr>
      </p:cxnSp>
    </p:spTree>
    <p:extLst>
      <p:ext uri="{BB962C8B-B14F-4D97-AF65-F5344CB8AC3E}">
        <p14:creationId xmlns:p14="http://schemas.microsoft.com/office/powerpoint/2010/main" val="340657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53" presetClass="entr" presetSubtype="16"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 calcmode="lin" valueType="num">
                                      <p:cBhvr>
                                        <p:cTn id="10" dur="500" fill="hold"/>
                                        <p:tgtEl>
                                          <p:spTgt spid="58"/>
                                        </p:tgtEl>
                                        <p:attrNameLst>
                                          <p:attrName>ppt_w</p:attrName>
                                        </p:attrNameLst>
                                      </p:cBhvr>
                                      <p:tavLst>
                                        <p:tav tm="0">
                                          <p:val>
                                            <p:fltVal val="0"/>
                                          </p:val>
                                        </p:tav>
                                        <p:tav tm="100000">
                                          <p:val>
                                            <p:strVal val="#ppt_w"/>
                                          </p:val>
                                        </p:tav>
                                      </p:tavLst>
                                    </p:anim>
                                    <p:anim calcmode="lin" valueType="num">
                                      <p:cBhvr>
                                        <p:cTn id="11" dur="500" fill="hold"/>
                                        <p:tgtEl>
                                          <p:spTgt spid="58"/>
                                        </p:tgtEl>
                                        <p:attrNameLst>
                                          <p:attrName>ppt_h</p:attrName>
                                        </p:attrNameLst>
                                      </p:cBhvr>
                                      <p:tavLst>
                                        <p:tav tm="0">
                                          <p:val>
                                            <p:fltVal val="0"/>
                                          </p:val>
                                        </p:tav>
                                        <p:tav tm="100000">
                                          <p:val>
                                            <p:strVal val="#ppt_h"/>
                                          </p:val>
                                        </p:tav>
                                      </p:tavLst>
                                    </p:anim>
                                    <p:animEffect transition="in" filter="fade">
                                      <p:cBhvr>
                                        <p:cTn id="12" dur="500"/>
                                        <p:tgtEl>
                                          <p:spTgt spid="58"/>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par>
                                <p:cTn id="24" presetID="53" presetClass="entr" presetSubtype="16"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p:cTn id="26" dur="500" fill="hold"/>
                                        <p:tgtEl>
                                          <p:spTgt spid="64"/>
                                        </p:tgtEl>
                                        <p:attrNameLst>
                                          <p:attrName>ppt_w</p:attrName>
                                        </p:attrNameLst>
                                      </p:cBhvr>
                                      <p:tavLst>
                                        <p:tav tm="0">
                                          <p:val>
                                            <p:fltVal val="0"/>
                                          </p:val>
                                        </p:tav>
                                        <p:tav tm="100000">
                                          <p:val>
                                            <p:strVal val="#ppt_w"/>
                                          </p:val>
                                        </p:tav>
                                      </p:tavLst>
                                    </p:anim>
                                    <p:anim calcmode="lin" valueType="num">
                                      <p:cBhvr>
                                        <p:cTn id="27" dur="500" fill="hold"/>
                                        <p:tgtEl>
                                          <p:spTgt spid="64"/>
                                        </p:tgtEl>
                                        <p:attrNameLst>
                                          <p:attrName>ppt_h</p:attrName>
                                        </p:attrNameLst>
                                      </p:cBhvr>
                                      <p:tavLst>
                                        <p:tav tm="0">
                                          <p:val>
                                            <p:fltVal val="0"/>
                                          </p:val>
                                        </p:tav>
                                        <p:tav tm="100000">
                                          <p:val>
                                            <p:strVal val="#ppt_h"/>
                                          </p:val>
                                        </p:tav>
                                      </p:tavLst>
                                    </p:anim>
                                    <p:animEffect transition="in" filter="fade">
                                      <p:cBhvr>
                                        <p:cTn id="28" dur="500"/>
                                        <p:tgtEl>
                                          <p:spTgt spid="64"/>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par>
                                <p:cTn id="42" presetID="10" presetClass="entr" presetSubtype="0" fill="hold" nodeType="with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34" grpId="0"/>
    </p:bldLst>
  </p:timing>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5FCE6C-AEFA-A62A-AAA4-9F2033A7C0AC}"/>
              </a:ext>
            </a:extLst>
          </p:cNvPr>
          <p:cNvSpPr/>
          <p:nvPr/>
        </p:nvSpPr>
        <p:spPr>
          <a:xfrm>
            <a:off x="-52387" y="1066800"/>
            <a:ext cx="12296775" cy="112395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2" name="Title 1">
            <a:extLst>
              <a:ext uri="{FF2B5EF4-FFF2-40B4-BE49-F238E27FC236}">
                <a16:creationId xmlns:a16="http://schemas.microsoft.com/office/drawing/2014/main" id="{C5174B2A-07FC-D8B2-3B80-043E40C5E11B}"/>
              </a:ext>
            </a:extLst>
          </p:cNvPr>
          <p:cNvSpPr>
            <a:spLocks noGrp="1"/>
          </p:cNvSpPr>
          <p:nvPr>
            <p:ph type="title"/>
          </p:nvPr>
        </p:nvSpPr>
        <p:spPr/>
        <p:txBody>
          <a:bodyPr/>
          <a:lstStyle/>
          <a:p>
            <a:r>
              <a:rPr lang="en-GB">
                <a:latin typeface="Helvetica" pitchFamily="2" charset="0"/>
              </a:rPr>
              <a:t>Qualification</a:t>
            </a:r>
          </a:p>
        </p:txBody>
      </p:sp>
      <p:sp>
        <p:nvSpPr>
          <p:cNvPr id="3" name="Text Placeholder 2">
            <a:extLst>
              <a:ext uri="{FF2B5EF4-FFF2-40B4-BE49-F238E27FC236}">
                <a16:creationId xmlns:a16="http://schemas.microsoft.com/office/drawing/2014/main" id="{75B2E1E6-8495-393F-250E-012AA8A73E75}"/>
              </a:ext>
            </a:extLst>
          </p:cNvPr>
          <p:cNvSpPr>
            <a:spLocks noGrp="1"/>
          </p:cNvSpPr>
          <p:nvPr>
            <p:ph type="body" sz="quarter" idx="10"/>
          </p:nvPr>
        </p:nvSpPr>
        <p:spPr>
          <a:xfrm>
            <a:off x="335666" y="1226917"/>
            <a:ext cx="11399134" cy="963833"/>
          </a:xfrm>
        </p:spPr>
        <p:txBody>
          <a:bodyPr lIns="91440" tIns="45720" rIns="91440" bIns="45720" anchor="t"/>
          <a:lstStyle/>
          <a:p>
            <a:pPr marL="0" indent="0">
              <a:buNone/>
            </a:pPr>
            <a:r>
              <a:rPr lang="en-GB">
                <a:latin typeface="Helvetica" pitchFamily="2" charset="0"/>
              </a:rPr>
              <a:t>For any </a:t>
            </a:r>
            <a:r>
              <a:rPr lang="en-GB" err="1">
                <a:latin typeface="Helvetica" pitchFamily="2" charset="0"/>
              </a:rPr>
              <a:t>CCaaS</a:t>
            </a:r>
            <a:r>
              <a:rPr lang="en-GB">
                <a:latin typeface="Helvetica" pitchFamily="2" charset="0"/>
              </a:rPr>
              <a:t> opportunity, it is important to understand the current challenges and reason that the customer is looking to move into Cloud Contact Centre (</a:t>
            </a:r>
            <a:r>
              <a:rPr lang="en-GB" err="1">
                <a:latin typeface="Helvetica" pitchFamily="2" charset="0"/>
              </a:rPr>
              <a:t>CCaaS</a:t>
            </a:r>
            <a:r>
              <a:rPr lang="en-GB">
                <a:latin typeface="Helvetica" pitchFamily="2" charset="0"/>
              </a:rPr>
              <a:t>) migrate services. This helps bring value to the solution, generates more revenue and creates a sticky solution.</a:t>
            </a:r>
          </a:p>
          <a:p>
            <a:pPr marL="0" indent="0">
              <a:buNone/>
            </a:pPr>
            <a:endParaRPr lang="en-GB">
              <a:latin typeface="Helvetica" pitchFamily="2" charset="0"/>
            </a:endParaRPr>
          </a:p>
          <a:p>
            <a:pPr marL="456565" indent="-456565">
              <a:buFontTx/>
              <a:buChar char="-"/>
            </a:pPr>
            <a:endParaRPr lang="en-GB">
              <a:latin typeface="Helvetica" pitchFamily="2" charset="0"/>
            </a:endParaRPr>
          </a:p>
        </p:txBody>
      </p:sp>
      <p:sp>
        <p:nvSpPr>
          <p:cNvPr id="6" name="TextBox 5">
            <a:extLst>
              <a:ext uri="{FF2B5EF4-FFF2-40B4-BE49-F238E27FC236}">
                <a16:creationId xmlns:a16="http://schemas.microsoft.com/office/drawing/2014/main" id="{64A9EBAA-F02E-33E9-8E58-4122273F417F}"/>
              </a:ext>
            </a:extLst>
          </p:cNvPr>
          <p:cNvSpPr txBox="1"/>
          <p:nvPr/>
        </p:nvSpPr>
        <p:spPr>
          <a:xfrm>
            <a:off x="1897857" y="2501375"/>
            <a:ext cx="8396287" cy="3477875"/>
          </a:xfrm>
          <a:prstGeom prst="rect">
            <a:avLst/>
          </a:prstGeom>
          <a:noFill/>
        </p:spPr>
        <p:txBody>
          <a:bodyPr wrap="square">
            <a:spAutoFit/>
          </a:bodyPr>
          <a:lstStyle/>
          <a:p>
            <a:pPr>
              <a:spcAft>
                <a:spcPts val="600"/>
              </a:spcAft>
            </a:pPr>
            <a:r>
              <a:rPr lang="en-GB" b="1">
                <a:solidFill>
                  <a:schemeClr val="bg1"/>
                </a:solidFill>
                <a:latin typeface="Helvetica" pitchFamily="2" charset="0"/>
              </a:rPr>
              <a:t>To build the solution, you will be looking at:</a:t>
            </a:r>
          </a:p>
          <a:p>
            <a:pPr marL="456565" indent="-456565">
              <a:spcAft>
                <a:spcPts val="600"/>
              </a:spcAft>
              <a:buFont typeface="Arial" panose="020B0604020202020204" pitchFamily="34" charset="0"/>
              <a:buChar char="•"/>
            </a:pPr>
            <a:r>
              <a:rPr lang="en-GB" sz="1800">
                <a:solidFill>
                  <a:schemeClr val="bg1"/>
                </a:solidFill>
                <a:latin typeface="Helvetica" pitchFamily="2" charset="0"/>
              </a:rPr>
              <a:t>If they currently have a Contact Centre Solution, “what is it”</a:t>
            </a:r>
          </a:p>
          <a:p>
            <a:pPr marL="456565" indent="-456565">
              <a:spcAft>
                <a:spcPts val="600"/>
              </a:spcAft>
              <a:buFont typeface="Arial" panose="020B0604020202020204" pitchFamily="34" charset="0"/>
              <a:buChar char="•"/>
            </a:pPr>
            <a:r>
              <a:rPr lang="en-GB" sz="1800">
                <a:solidFill>
                  <a:schemeClr val="bg1"/>
                </a:solidFill>
                <a:latin typeface="Helvetica" pitchFamily="2" charset="0"/>
              </a:rPr>
              <a:t>What is the key driver for migrating from the existing solution?</a:t>
            </a:r>
          </a:p>
          <a:p>
            <a:pPr marL="456565" indent="-456565">
              <a:spcAft>
                <a:spcPts val="600"/>
              </a:spcAft>
              <a:buFont typeface="Arial" panose="020B0604020202020204" pitchFamily="34" charset="0"/>
              <a:buChar char="•"/>
            </a:pPr>
            <a:r>
              <a:rPr lang="en-GB" sz="1800">
                <a:solidFill>
                  <a:schemeClr val="bg1"/>
                </a:solidFill>
                <a:latin typeface="Helvetica" pitchFamily="2" charset="0"/>
              </a:rPr>
              <a:t>What are the key functions of the service agents currently?</a:t>
            </a:r>
          </a:p>
          <a:p>
            <a:pPr marL="456565" indent="-456565">
              <a:spcAft>
                <a:spcPts val="600"/>
              </a:spcAft>
              <a:buFont typeface="Arial" panose="020B0604020202020204" pitchFamily="34" charset="0"/>
              <a:buChar char="•"/>
            </a:pPr>
            <a:r>
              <a:rPr lang="en-GB" sz="1800">
                <a:solidFill>
                  <a:schemeClr val="bg1"/>
                </a:solidFill>
                <a:latin typeface="Helvetica" pitchFamily="2" charset="0"/>
              </a:rPr>
              <a:t>How many service agents are there?</a:t>
            </a:r>
          </a:p>
          <a:p>
            <a:pPr marL="456565" indent="-456565">
              <a:spcAft>
                <a:spcPts val="600"/>
              </a:spcAft>
              <a:buFont typeface="Arial" panose="020B0604020202020204" pitchFamily="34" charset="0"/>
              <a:buChar char="•"/>
            </a:pPr>
            <a:r>
              <a:rPr lang="en-GB" sz="1800">
                <a:solidFill>
                  <a:schemeClr val="bg1"/>
                </a:solidFill>
                <a:latin typeface="Helvetica" pitchFamily="2" charset="0"/>
              </a:rPr>
              <a:t>What channel are currently active (Voice, Email, Social, Chat etc)</a:t>
            </a:r>
            <a:endParaRPr lang="en-GB">
              <a:solidFill>
                <a:schemeClr val="bg1"/>
              </a:solidFill>
              <a:latin typeface="Helvetica" pitchFamily="2" charset="0"/>
            </a:endParaRPr>
          </a:p>
          <a:p>
            <a:pPr marL="456565" indent="-456565">
              <a:spcAft>
                <a:spcPts val="600"/>
              </a:spcAft>
              <a:buFont typeface="Arial" panose="020B0604020202020204" pitchFamily="34" charset="0"/>
              <a:buChar char="•"/>
            </a:pPr>
            <a:r>
              <a:rPr lang="en-GB" sz="1800">
                <a:solidFill>
                  <a:schemeClr val="bg1"/>
                </a:solidFill>
                <a:latin typeface="Helvetica" pitchFamily="2" charset="0"/>
              </a:rPr>
              <a:t>Are they considering Artificial Intelligence has a key tool within their business?</a:t>
            </a:r>
          </a:p>
          <a:p>
            <a:pPr marL="456565" indent="-456565">
              <a:spcAft>
                <a:spcPts val="600"/>
              </a:spcAft>
              <a:buFont typeface="Arial" panose="020B0604020202020204" pitchFamily="34" charset="0"/>
              <a:buChar char="•"/>
            </a:pPr>
            <a:r>
              <a:rPr lang="en-GB" sz="1800">
                <a:solidFill>
                  <a:schemeClr val="bg1"/>
                </a:solidFill>
                <a:latin typeface="Helvetica" pitchFamily="2" charset="0"/>
              </a:rPr>
              <a:t>Do they need on-going management / support?</a:t>
            </a:r>
          </a:p>
          <a:p>
            <a:pPr marL="456565" indent="-456565">
              <a:spcAft>
                <a:spcPts val="600"/>
              </a:spcAft>
              <a:buFont typeface="Arial" panose="020B0604020202020204" pitchFamily="34" charset="0"/>
              <a:buChar char="•"/>
            </a:pPr>
            <a:r>
              <a:rPr lang="en-GB" sz="1800">
                <a:solidFill>
                  <a:schemeClr val="bg1"/>
                </a:solidFill>
                <a:latin typeface="Helvetica" pitchFamily="2" charset="0"/>
              </a:rPr>
              <a:t>Do they need any on-site or remote training for end users or admin?</a:t>
            </a:r>
            <a:endParaRPr lang="en-GB">
              <a:solidFill>
                <a:schemeClr val="bg1"/>
              </a:solidFill>
              <a:latin typeface="Helvetica" pitchFamily="2" charset="0"/>
            </a:endParaRPr>
          </a:p>
        </p:txBody>
      </p:sp>
    </p:spTree>
    <p:extLst>
      <p:ext uri="{BB962C8B-B14F-4D97-AF65-F5344CB8AC3E}">
        <p14:creationId xmlns:p14="http://schemas.microsoft.com/office/powerpoint/2010/main" val="244878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01C1D2-CC21-4208-62F3-70F6A48B8938}"/>
              </a:ext>
            </a:extLst>
          </p:cNvPr>
          <p:cNvSpPr/>
          <p:nvPr/>
        </p:nvSpPr>
        <p:spPr>
          <a:xfrm>
            <a:off x="-52387" y="1066800"/>
            <a:ext cx="12296775" cy="112395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latin typeface="Helvetica" pitchFamily="2" charset="0"/>
            </a:endParaRPr>
          </a:p>
        </p:txBody>
      </p:sp>
      <p:sp>
        <p:nvSpPr>
          <p:cNvPr id="2" name="Title 1">
            <a:extLst>
              <a:ext uri="{FF2B5EF4-FFF2-40B4-BE49-F238E27FC236}">
                <a16:creationId xmlns:a16="http://schemas.microsoft.com/office/drawing/2014/main" id="{27F07FE3-02F6-B503-48D7-54D7849C3C4A}"/>
              </a:ext>
            </a:extLst>
          </p:cNvPr>
          <p:cNvSpPr>
            <a:spLocks noGrp="1"/>
          </p:cNvSpPr>
          <p:nvPr>
            <p:ph type="title"/>
          </p:nvPr>
        </p:nvSpPr>
        <p:spPr/>
        <p:txBody>
          <a:bodyPr/>
          <a:lstStyle/>
          <a:p>
            <a:r>
              <a:rPr lang="en-GB"/>
              <a:t>Customer Challenges</a:t>
            </a:r>
          </a:p>
        </p:txBody>
      </p:sp>
      <p:sp>
        <p:nvSpPr>
          <p:cNvPr id="3" name="Text Placeholder 2">
            <a:extLst>
              <a:ext uri="{FF2B5EF4-FFF2-40B4-BE49-F238E27FC236}">
                <a16:creationId xmlns:a16="http://schemas.microsoft.com/office/drawing/2014/main" id="{19A89540-26C7-53D8-40C7-F591C452FF6D}"/>
              </a:ext>
            </a:extLst>
          </p:cNvPr>
          <p:cNvSpPr>
            <a:spLocks noGrp="1"/>
          </p:cNvSpPr>
          <p:nvPr>
            <p:ph type="body" sz="quarter" idx="10"/>
          </p:nvPr>
        </p:nvSpPr>
        <p:spPr>
          <a:xfrm>
            <a:off x="335666" y="1359584"/>
            <a:ext cx="11399134" cy="538383"/>
          </a:xfrm>
        </p:spPr>
        <p:txBody>
          <a:bodyPr/>
          <a:lstStyle/>
          <a:p>
            <a:pPr marL="0" indent="0" algn="l" rtl="0">
              <a:buNone/>
            </a:pPr>
            <a:r>
              <a:rPr lang="en-GB" b="1">
                <a:solidFill>
                  <a:schemeClr val="bg1"/>
                </a:solidFill>
                <a:latin typeface="Helvetica" panose="020B0604020202020204" pitchFamily="34" charset="0"/>
                <a:cs typeface="Helvetica" panose="020B0604020202020204" pitchFamily="34" charset="0"/>
              </a:rPr>
              <a:t>Below are some of the reasons your customer may be looking to migrate services. It is important to find these reasons early to help angle your pitch:</a:t>
            </a:r>
          </a:p>
        </p:txBody>
      </p:sp>
      <p:sp>
        <p:nvSpPr>
          <p:cNvPr id="6" name="TextBox 5">
            <a:extLst>
              <a:ext uri="{FF2B5EF4-FFF2-40B4-BE49-F238E27FC236}">
                <a16:creationId xmlns:a16="http://schemas.microsoft.com/office/drawing/2014/main" id="{0692EB9C-F99B-7695-3EEE-8764EB1BB626}"/>
              </a:ext>
            </a:extLst>
          </p:cNvPr>
          <p:cNvSpPr txBox="1"/>
          <p:nvPr/>
        </p:nvSpPr>
        <p:spPr>
          <a:xfrm>
            <a:off x="1571625" y="2190750"/>
            <a:ext cx="9048750" cy="4078039"/>
          </a:xfrm>
          <a:prstGeom prst="rect">
            <a:avLst/>
          </a:prstGeom>
          <a:noFill/>
        </p:spPr>
        <p:txBody>
          <a:bodyPr wrap="square" anchor="ctr">
            <a:spAutoFit/>
          </a:bodyPr>
          <a:lstStyle/>
          <a:p>
            <a:pPr marL="285750" indent="-285750" algn="l" rtl="0">
              <a:spcAft>
                <a:spcPts val="600"/>
              </a:spcAft>
              <a:buFont typeface="Arial" panose="020B0604020202020204" pitchFamily="34" charset="0"/>
              <a:buChar char="•"/>
            </a:pPr>
            <a:r>
              <a:rPr lang="en-GB" sz="1200">
                <a:solidFill>
                  <a:schemeClr val="bg1"/>
                </a:solidFill>
                <a:latin typeface="Helvetica" pitchFamily="2" charset="0"/>
              </a:rPr>
              <a:t>Legacy on-prem solutions are becoming end of life, leading customers to consider alternative solutions, which still fit their requirements.</a:t>
            </a:r>
          </a:p>
          <a:p>
            <a:pPr marL="285750" indent="-285750" algn="l" rtl="0">
              <a:spcAft>
                <a:spcPts val="600"/>
              </a:spcAft>
              <a:buFont typeface="Arial" panose="020B0604020202020204" pitchFamily="34" charset="0"/>
              <a:buChar char="•"/>
            </a:pPr>
            <a:r>
              <a:rPr lang="en-GB" sz="1200">
                <a:solidFill>
                  <a:schemeClr val="bg1"/>
                </a:solidFill>
                <a:latin typeface="Helvetica" pitchFamily="2" charset="0"/>
              </a:rPr>
              <a:t>Inflexible software and hardware integrations for users both on site and remote.</a:t>
            </a:r>
          </a:p>
          <a:p>
            <a:pPr marL="285750" indent="-285750" algn="l" rtl="0">
              <a:spcAft>
                <a:spcPts val="600"/>
              </a:spcAft>
              <a:buFont typeface="Arial" panose="020B0604020202020204" pitchFamily="34" charset="0"/>
              <a:buChar char="•"/>
            </a:pPr>
            <a:r>
              <a:rPr lang="en-GB" sz="1200">
                <a:solidFill>
                  <a:schemeClr val="bg1"/>
                </a:solidFill>
                <a:latin typeface="Helvetica" pitchFamily="2" charset="0"/>
              </a:rPr>
              <a:t>Migration to a cloud-based infrastructure is potentially seen has a cost saving.</a:t>
            </a:r>
          </a:p>
          <a:p>
            <a:pPr marL="285750" indent="-285750" algn="l" rtl="0">
              <a:spcAft>
                <a:spcPts val="600"/>
              </a:spcAft>
              <a:buFont typeface="Arial" panose="020B0604020202020204" pitchFamily="34" charset="0"/>
              <a:buChar char="•"/>
            </a:pPr>
            <a:r>
              <a:rPr lang="en-GB" sz="1200">
                <a:solidFill>
                  <a:schemeClr val="bg1"/>
                </a:solidFill>
                <a:latin typeface="Helvetica" pitchFamily="2" charset="0"/>
              </a:rPr>
              <a:t>In today's hybrid world, the lack of key technologies in the workplace prevents employees from returning to the office and working effectively.</a:t>
            </a:r>
          </a:p>
          <a:p>
            <a:pPr marL="285750" indent="-285750" algn="l" rtl="0">
              <a:spcAft>
                <a:spcPts val="600"/>
              </a:spcAft>
              <a:buFont typeface="Arial" panose="020B0604020202020204" pitchFamily="34" charset="0"/>
              <a:buChar char="•"/>
            </a:pPr>
            <a:r>
              <a:rPr lang="en-GB" sz="1200">
                <a:solidFill>
                  <a:schemeClr val="bg1"/>
                </a:solidFill>
                <a:latin typeface="Helvetica" pitchFamily="2" charset="0"/>
              </a:rPr>
              <a:t>Many businesses use several apps to bring together a derived </a:t>
            </a:r>
            <a:r>
              <a:rPr lang="en-GB" sz="1200" err="1">
                <a:solidFill>
                  <a:schemeClr val="bg1"/>
                </a:solidFill>
                <a:latin typeface="Helvetica" pitchFamily="2" charset="0"/>
              </a:rPr>
              <a:t>CCaaS</a:t>
            </a:r>
            <a:r>
              <a:rPr lang="en-GB" sz="1200">
                <a:solidFill>
                  <a:schemeClr val="bg1"/>
                </a:solidFill>
                <a:latin typeface="Helvetica" pitchFamily="2" charset="0"/>
              </a:rPr>
              <a:t> solution, which is harder to monitor / support, and manage as a result, this delivers a poor user/customer experience.</a:t>
            </a:r>
          </a:p>
          <a:p>
            <a:pPr marL="285750" indent="-285750" algn="l" rtl="0">
              <a:spcAft>
                <a:spcPts val="600"/>
              </a:spcAft>
              <a:buFont typeface="Arial" panose="020B0604020202020204" pitchFamily="34" charset="0"/>
              <a:buChar char="•"/>
            </a:pPr>
            <a:r>
              <a:rPr lang="en-GB" sz="1200">
                <a:solidFill>
                  <a:schemeClr val="bg1"/>
                </a:solidFill>
                <a:latin typeface="Helvetica" pitchFamily="2" charset="0"/>
              </a:rPr>
              <a:t>The demand of businesses to have a single multi-layered view of the customers activity within their organisation, with the ability to track and analyse this traffic is growing in importance.</a:t>
            </a:r>
          </a:p>
          <a:p>
            <a:pPr marL="285750" indent="-285750" algn="l" rtl="0">
              <a:spcAft>
                <a:spcPts val="600"/>
              </a:spcAft>
              <a:buFont typeface="Arial" panose="020B0604020202020204" pitchFamily="34" charset="0"/>
              <a:buChar char="•"/>
            </a:pPr>
            <a:r>
              <a:rPr lang="en-GB" sz="1200">
                <a:solidFill>
                  <a:schemeClr val="bg1"/>
                </a:solidFill>
                <a:latin typeface="Helvetica" pitchFamily="2" charset="0"/>
              </a:rPr>
              <a:t>To reduce the level of dropouts due to lack of communications options and poor queue handling</a:t>
            </a:r>
          </a:p>
          <a:p>
            <a:pPr marL="285750" indent="-285750" algn="l" rtl="0">
              <a:spcAft>
                <a:spcPts val="600"/>
              </a:spcAft>
              <a:buFont typeface="Arial" panose="020B0604020202020204" pitchFamily="34" charset="0"/>
              <a:buChar char="•"/>
            </a:pPr>
            <a:r>
              <a:rPr lang="en-GB" sz="1200">
                <a:solidFill>
                  <a:schemeClr val="bg1"/>
                </a:solidFill>
                <a:latin typeface="Helvetica" pitchFamily="2" charset="0"/>
              </a:rPr>
              <a:t>Increase their service capabilities over multiply channels offering a single interaction resolution capability</a:t>
            </a:r>
          </a:p>
          <a:p>
            <a:pPr marL="285750" indent="-285750" algn="l" rtl="0">
              <a:spcAft>
                <a:spcPts val="600"/>
              </a:spcAft>
              <a:buFont typeface="Arial" panose="020B0604020202020204" pitchFamily="34" charset="0"/>
              <a:buChar char="•"/>
            </a:pPr>
            <a:r>
              <a:rPr lang="en-GB" sz="1200">
                <a:solidFill>
                  <a:schemeClr val="bg1"/>
                </a:solidFill>
                <a:latin typeface="Helvetica" pitchFamily="2" charset="0"/>
              </a:rPr>
              <a:t>Cost of service needs to reduce / budget pressure</a:t>
            </a:r>
          </a:p>
          <a:p>
            <a:pPr marL="285750" indent="-285750" algn="l" rtl="0">
              <a:spcAft>
                <a:spcPts val="600"/>
              </a:spcAft>
              <a:buFont typeface="Arial" panose="020B0604020202020204" pitchFamily="34" charset="0"/>
              <a:buChar char="•"/>
            </a:pPr>
            <a:r>
              <a:rPr lang="en-GB" sz="1200">
                <a:solidFill>
                  <a:schemeClr val="bg1"/>
                </a:solidFill>
                <a:latin typeface="Helvetica" pitchFamily="2" charset="0"/>
              </a:rPr>
              <a:t>To increase their customer satisfaction score (CSTATS)</a:t>
            </a:r>
          </a:p>
          <a:p>
            <a:pPr marL="285750" indent="-285750" algn="l" rtl="0">
              <a:spcAft>
                <a:spcPts val="600"/>
              </a:spcAft>
              <a:buFont typeface="Arial" panose="020B0604020202020204" pitchFamily="34" charset="0"/>
              <a:buChar char="•"/>
            </a:pPr>
            <a:r>
              <a:rPr lang="en-GB" sz="1200">
                <a:solidFill>
                  <a:schemeClr val="bg1"/>
                </a:solidFill>
                <a:latin typeface="Helvetica" pitchFamily="2" charset="0"/>
              </a:rPr>
              <a:t>Customer experience/ Contact centre performance not meeting expectations or targets.</a:t>
            </a:r>
          </a:p>
          <a:p>
            <a:pPr marL="285750" indent="-285750">
              <a:spcAft>
                <a:spcPts val="600"/>
              </a:spcAft>
              <a:buFont typeface="Arial" panose="020B0604020202020204" pitchFamily="34" charset="0"/>
              <a:buChar char="•"/>
            </a:pPr>
            <a:r>
              <a:rPr lang="en-GB" sz="1200">
                <a:solidFill>
                  <a:schemeClr val="bg1"/>
                </a:solidFill>
                <a:latin typeface="Helvetica" pitchFamily="2" charset="0"/>
              </a:rPr>
              <a:t>Finding the right provider to assist with the cyber security and data concerns associated with hybrid working and cloud communications.</a:t>
            </a:r>
          </a:p>
        </p:txBody>
      </p:sp>
    </p:spTree>
    <p:extLst>
      <p:ext uri="{BB962C8B-B14F-4D97-AF65-F5344CB8AC3E}">
        <p14:creationId xmlns:p14="http://schemas.microsoft.com/office/powerpoint/2010/main" val="389115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125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Lst>
  </p:timing>
</p:sld>
</file>

<file path=ppt/theme/theme1.xml><?xml version="1.0" encoding="utf-8"?>
<a:theme xmlns:a="http://schemas.openxmlformats.org/drawingml/2006/main" name="Main Title Slide">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ain Slide - Dark">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ppt/theme/theme11.xml><?xml version="1.0" encoding="utf-8"?>
<a:theme xmlns:a="http://schemas.openxmlformats.org/drawingml/2006/main" name="Closing slides">
  <a:themeElements>
    <a:clrScheme name="Puzzel colour palette 24">
      <a:dk1>
        <a:srgbClr val="0C1436"/>
      </a:dk1>
      <a:lt1>
        <a:srgbClr val="FFFFFF"/>
      </a:lt1>
      <a:dk2>
        <a:srgbClr val="0C1436"/>
      </a:dk2>
      <a:lt2>
        <a:srgbClr val="E8E8E8"/>
      </a:lt2>
      <a:accent1>
        <a:srgbClr val="DAABF4"/>
      </a:accent1>
      <a:accent2>
        <a:srgbClr val="FF9902"/>
      </a:accent2>
      <a:accent3>
        <a:srgbClr val="FF365B"/>
      </a:accent3>
      <a:accent4>
        <a:srgbClr val="FFF3EB"/>
      </a:accent4>
      <a:accent5>
        <a:srgbClr val="DAABF4"/>
      </a:accent5>
      <a:accent6>
        <a:srgbClr val="005B4C"/>
      </a:accent6>
      <a:hlink>
        <a:srgbClr val="FF375B"/>
      </a:hlink>
      <a:folHlink>
        <a:srgbClr val="DAABF4"/>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latin typeface="Poppins" pitchFamily="2" charset="77"/>
            <a:cs typeface="Poppins" pitchFamily="2" charset="77"/>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Title Slide B">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Title Slide C">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in Title Slide D">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in Title Slide E">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in Title Slide F">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in Title Slide G">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ection Title  Slide">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ain Slide - Light">
  <a:themeElements>
    <a:clrScheme name="Expo.e Channel">
      <a:dk1>
        <a:srgbClr val="1A1C2B"/>
      </a:dk1>
      <a:lt1>
        <a:sysClr val="window" lastClr="FFFFFF"/>
      </a:lt1>
      <a:dk2>
        <a:srgbClr val="1A1C2B"/>
      </a:dk2>
      <a:lt2>
        <a:srgbClr val="00FF2D"/>
      </a:lt2>
      <a:accent1>
        <a:srgbClr val="7FFF95"/>
      </a:accent1>
      <a:accent2>
        <a:srgbClr val="BFFFCA"/>
      </a:accent2>
      <a:accent3>
        <a:srgbClr val="00FFD8"/>
      </a:accent3>
      <a:accent4>
        <a:srgbClr val="1A1C2B"/>
      </a:accent4>
      <a:accent5>
        <a:srgbClr val="00FF2D"/>
      </a:accent5>
      <a:accent6>
        <a:srgbClr val="000000"/>
      </a:accent6>
      <a:hlink>
        <a:srgbClr val="FFFFFF"/>
      </a:hlink>
      <a:folHlink>
        <a:srgbClr val="00FF2D"/>
      </a:folHlink>
    </a:clrScheme>
    <a:fontScheme name="Exponential-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5E787117-2195-4169-9D98-55FE7789A03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AEE7694ABAEE4AAD0B21E57948C665" ma:contentTypeVersion="18" ma:contentTypeDescription="Create a new document." ma:contentTypeScope="" ma:versionID="4b734a0869d9f82c48f63dbc7d7bc79e">
  <xsd:schema xmlns:xsd="http://www.w3.org/2001/XMLSchema" xmlns:xs="http://www.w3.org/2001/XMLSchema" xmlns:p="http://schemas.microsoft.com/office/2006/metadata/properties" xmlns:ns2="a627b29c-87c9-4664-bf95-9f4015f36b10" xmlns:ns3="8dacb8ad-d8bf-4afc-8355-7985183833fd" targetNamespace="http://schemas.microsoft.com/office/2006/metadata/properties" ma:root="true" ma:fieldsID="fcb1ecb677fb997a6422b6105e94fdc6" ns2:_="" ns3:_="">
    <xsd:import namespace="a627b29c-87c9-4664-bf95-9f4015f36b10"/>
    <xsd:import namespace="8dacb8ad-d8bf-4afc-8355-7985183833f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ainProduct" minOccurs="0"/>
                <xsd:element ref="ns2:Vertical" minOccurs="0"/>
                <xsd:element ref="ns2:MediaLengthInSeconds" minOccurs="0"/>
                <xsd:element ref="ns3:SharedWithUsers" minOccurs="0"/>
                <xsd:element ref="ns3:SharedWithDetails" minOccurs="0"/>
                <xsd:element ref="ns2:MediaServiceObjectDetectorVersions" minOccurs="0"/>
                <xsd:element ref="ns2:AdditonalProducts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27b29c-87c9-4664-bf95-9f4015f36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8e39cdb-01ac-4c4a-9d60-db0dd1c5af7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ainProduct" ma:index="17" nillable="true" ma:displayName="Main Product" ma:format="Dropdown" ma:internalName="MainProduct">
      <xsd:simpleType>
        <xsd:union memberTypes="dms:Text">
          <xsd:simpleType>
            <xsd:restriction base="dms:Choice">
              <xsd:enumeration value="TCaaS"/>
              <xsd:enumeration value="CCaaS"/>
              <xsd:enumeration value="MTR"/>
            </xsd:restriction>
          </xsd:simpleType>
        </xsd:union>
      </xsd:simpleType>
    </xsd:element>
    <xsd:element name="Vertical" ma:index="18" nillable="true" ma:displayName="Vertical" ma:format="Dropdown" ma:internalName="Vertical">
      <xsd:simpleType>
        <xsd:union memberTypes="dms:Text">
          <xsd:simpleType>
            <xsd:restriction base="dms:Choice">
              <xsd:enumeration value="Housing"/>
              <xsd:enumeration value="Public Sector"/>
              <xsd:enumeration value="Legal"/>
            </xsd:restriction>
          </xsd:simpleType>
        </xsd:un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AdditonalProductss" ma:index="23" nillable="true" ma:displayName="Additonal Productss" ma:format="Dropdown" ma:internalName="AdditonalProductss">
      <xsd:simpleType>
        <xsd:restriction base="dms:Text">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acb8ad-d8bf-4afc-8355-7985183833f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60c7ddf-c91d-4115-85e4-368a57c2f931}" ma:internalName="TaxCatchAll" ma:showField="CatchAllData" ma:web="8dacb8ad-d8bf-4afc-8355-7985183833f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ertical xmlns="a627b29c-87c9-4664-bf95-9f4015f36b10" xsi:nil="true"/>
    <TaxCatchAll xmlns="8dacb8ad-d8bf-4afc-8355-7985183833fd" xsi:nil="true"/>
    <lcf76f155ced4ddcb4097134ff3c332f xmlns="a627b29c-87c9-4664-bf95-9f4015f36b10">
      <Terms xmlns="http://schemas.microsoft.com/office/infopath/2007/PartnerControls"/>
    </lcf76f155ced4ddcb4097134ff3c332f>
    <MainProduct xmlns="a627b29c-87c9-4664-bf95-9f4015f36b10" xsi:nil="true"/>
    <AdditonalProductss xmlns="a627b29c-87c9-4664-bf95-9f4015f36b1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27F90A-13C8-4D4D-97A7-00C518A4F898}">
  <ds:schemaRefs>
    <ds:schemaRef ds:uri="8dacb8ad-d8bf-4afc-8355-7985183833fd"/>
    <ds:schemaRef ds:uri="a627b29c-87c9-4664-bf95-9f4015f36b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92EBFD2-3869-4133-9A54-ADFC21234907}">
  <ds:schemaRefs>
    <ds:schemaRef ds:uri="http://purl.org/dc/elements/1.1/"/>
    <ds:schemaRef ds:uri="http://www.w3.org/XML/1998/namespace"/>
    <ds:schemaRef ds:uri="http://purl.org/dc/terms/"/>
    <ds:schemaRef ds:uri="8dacb8ad-d8bf-4afc-8355-7985183833fd"/>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a627b29c-87c9-4664-bf95-9f4015f36b10"/>
  </ds:schemaRefs>
</ds:datastoreItem>
</file>

<file path=customXml/itemProps3.xml><?xml version="1.0" encoding="utf-8"?>
<ds:datastoreItem xmlns:ds="http://schemas.openxmlformats.org/officeDocument/2006/customXml" ds:itemID="{291BADBF-0762-47C5-B794-57958374FD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6222</Words>
  <Application>Microsoft Office PowerPoint</Application>
  <PresentationFormat>Widescreen</PresentationFormat>
  <Paragraphs>746</Paragraphs>
  <Slides>58</Slides>
  <Notes>10</Notes>
  <HiddenSlides>0</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58</vt:i4>
      </vt:variant>
    </vt:vector>
  </HeadingPairs>
  <TitlesOfParts>
    <vt:vector size="84" baseType="lpstr">
      <vt:lpstr>.SF NS</vt:lpstr>
      <vt:lpstr>Aller</vt:lpstr>
      <vt:lpstr>Aptos</vt:lpstr>
      <vt:lpstr>Arial</vt:lpstr>
      <vt:lpstr>Calibri</vt:lpstr>
      <vt:lpstr>Calibri Light</vt:lpstr>
      <vt:lpstr>Courier New</vt:lpstr>
      <vt:lpstr>Helvetica</vt:lpstr>
      <vt:lpstr>HelveticaNowDisplay Bold</vt:lpstr>
      <vt:lpstr>HelveticaNowText Medium</vt:lpstr>
      <vt:lpstr>HelveticaNowText Regular</vt:lpstr>
      <vt:lpstr>Poppins</vt:lpstr>
      <vt:lpstr>Silka Medium</vt:lpstr>
      <vt:lpstr>Times New Roman</vt:lpstr>
      <vt:lpstr>Wingdings</vt:lpstr>
      <vt:lpstr>Main Title Slide</vt:lpstr>
      <vt:lpstr>Main Title Slide B</vt:lpstr>
      <vt:lpstr>Main Title Slide C</vt:lpstr>
      <vt:lpstr>Main Title Slide D</vt:lpstr>
      <vt:lpstr>Main Title Slide E</vt:lpstr>
      <vt:lpstr>Main Title Slide F</vt:lpstr>
      <vt:lpstr>Main Title Slide G</vt:lpstr>
      <vt:lpstr>Section Title  Slide</vt:lpstr>
      <vt:lpstr>Main Slide - Light</vt:lpstr>
      <vt:lpstr>Main Slide - Dark</vt:lpstr>
      <vt:lpstr>Closing slides</vt:lpstr>
      <vt:lpstr>CCaaS powered by EXPO.e</vt:lpstr>
      <vt:lpstr>Why Referral</vt:lpstr>
      <vt:lpstr>CX Space</vt:lpstr>
      <vt:lpstr>Partnership</vt:lpstr>
      <vt:lpstr>CCaaS Positioning Statement</vt:lpstr>
      <vt:lpstr>Our CCaaS Network</vt:lpstr>
      <vt:lpstr>Expo &amp; Partners In The Sales Process A methodical and standardized approach to sales engagements</vt:lpstr>
      <vt:lpstr>Qualification</vt:lpstr>
      <vt:lpstr>Customer Challenges</vt:lpstr>
      <vt:lpstr>Did you know?</vt:lpstr>
      <vt:lpstr>Title Here</vt:lpstr>
      <vt:lpstr>Contact Centre Features &amp; Benefits</vt:lpstr>
      <vt:lpstr>Contact Centre Consultancy</vt:lpstr>
      <vt:lpstr>Contact Centre Maturity Assessment</vt:lpstr>
      <vt:lpstr>APIs Intelligent Contact Centre</vt:lpstr>
      <vt:lpstr>Typical UX</vt:lpstr>
      <vt:lpstr>Leveraging Artificial Intelligence for Transformation</vt:lpstr>
      <vt:lpstr>Conversational Insights</vt:lpstr>
      <vt:lpstr>PowerPoint Presentation</vt:lpstr>
      <vt:lpstr>Conversational Insights – Deliverable Examples</vt:lpstr>
      <vt:lpstr>Enterprise Contact Centre</vt:lpstr>
      <vt:lpstr>GeniusAI Process</vt:lpstr>
      <vt:lpstr>Five9 Inbound Contact Centre</vt:lpstr>
      <vt:lpstr>Five9 Outbound Contact Centre</vt:lpstr>
      <vt:lpstr>Five9 Blended Contact Centre</vt:lpstr>
      <vt:lpstr>Five9 Intelligent Virtual Agent (IVA) </vt:lpstr>
      <vt:lpstr>Five9 Agent Assist </vt:lpstr>
      <vt:lpstr>Five9 AI Summaries</vt:lpstr>
      <vt:lpstr>Five9 AI Knowledge</vt:lpstr>
      <vt:lpstr>Five9 AI Insights </vt:lpstr>
      <vt:lpstr>Five9 Web Chat </vt:lpstr>
      <vt:lpstr>Five9 Social Messaging</vt:lpstr>
      <vt:lpstr>Five9 SMS/Text</vt:lpstr>
      <vt:lpstr>PowerPoint Presentation</vt:lpstr>
      <vt:lpstr>Agent workspace – Improving Agent Efficiency</vt:lpstr>
      <vt:lpstr>Agent Assist -Transform your customer support </vt:lpstr>
      <vt:lpstr>Agent Assist - Knowledgebase </vt:lpstr>
      <vt:lpstr>Reporting – Gain Actionable Insights </vt:lpstr>
      <vt:lpstr>Customer Insights</vt:lpstr>
      <vt:lpstr>Performance Management – Spend Less Time Finding Insights </vt:lpstr>
      <vt:lpstr>Quality Assurance</vt:lpstr>
      <vt:lpstr>Meet the Puzzel AI Chatbot</vt:lpstr>
      <vt:lpstr>Connect rich conversations with relevant knowledge using GenAI</vt:lpstr>
      <vt:lpstr>AI Chatbot Statistics</vt:lpstr>
      <vt:lpstr>Gain full control over your Chatbot with easy-to-use tools.</vt:lpstr>
      <vt:lpstr>Ease your mind with a secure, compliant and ethical GenAI chatbot</vt:lpstr>
      <vt:lpstr>Chatbot Security </vt:lpstr>
      <vt:lpstr>Case Management</vt:lpstr>
      <vt:lpstr>Customer Hub</vt:lpstr>
      <vt:lpstr>Workforce Management</vt:lpstr>
      <vt:lpstr>Sales Intelligence</vt:lpstr>
      <vt:lpstr>Contact Centre Case Study: The Sovini Group</vt:lpstr>
      <vt:lpstr>Contact Centre Case Study: Ordnance Survey</vt:lpstr>
      <vt:lpstr>Contact Centre Case Study: BDO</vt:lpstr>
      <vt:lpstr>Contact Centre Case Study: BDO</vt:lpstr>
      <vt:lpstr>Customer Testimonials</vt:lpstr>
      <vt:lpstr>Contact Centre: Quick Metrics</vt:lpstr>
      <vt:lpstr>Don’t leave revenue on the table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Williams-Bew</dc:creator>
  <cp:lastModifiedBy>Viktoria Pfeff</cp:lastModifiedBy>
  <cp:revision>1</cp:revision>
  <dcterms:created xsi:type="dcterms:W3CDTF">2020-05-01T17:15:48Z</dcterms:created>
  <dcterms:modified xsi:type="dcterms:W3CDTF">2024-12-11T10:54:19Z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0x0101006BAEE7694ABAEE4AAD0B21E57948C665</vt:lpwstr>
  </property>
  <property fmtid="{D5CDD505-2E9C-101B-9397-08002B2CF9AE}" pid="3" name="MediaServiceImageTags">
    <vt:lpwstr/>
  </property>
</Properties>
</file>