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1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02" r:id="rId4"/>
    <p:sldMasterId id="2147483820" r:id="rId5"/>
    <p:sldMasterId id="2147483804" r:id="rId6"/>
    <p:sldMasterId id="2147483806" r:id="rId7"/>
    <p:sldMasterId id="2147483808" r:id="rId8"/>
    <p:sldMasterId id="2147483810" r:id="rId9"/>
    <p:sldMasterId id="2147483812" r:id="rId10"/>
    <p:sldMasterId id="2147483814" r:id="rId11"/>
    <p:sldMasterId id="2147483816" r:id="rId12"/>
    <p:sldMasterId id="2147483771" r:id="rId13"/>
    <p:sldMasterId id="2147483818" r:id="rId14"/>
    <p:sldMasterId id="2147483822" r:id="rId15"/>
    <p:sldMasterId id="2147483825" r:id="rId16"/>
  </p:sldMasterIdLst>
  <p:notesMasterIdLst>
    <p:notesMasterId r:id="rId40"/>
  </p:notesMasterIdLst>
  <p:sldIdLst>
    <p:sldId id="2143187557" r:id="rId17"/>
    <p:sldId id="2147469688" r:id="rId18"/>
    <p:sldId id="2143187569" r:id="rId19"/>
    <p:sldId id="2143187646" r:id="rId20"/>
    <p:sldId id="2143187652" r:id="rId21"/>
    <p:sldId id="2147469816" r:id="rId22"/>
    <p:sldId id="2143187653" r:id="rId23"/>
    <p:sldId id="2143187654" r:id="rId24"/>
    <p:sldId id="2143187655" r:id="rId25"/>
    <p:sldId id="2147469729" r:id="rId26"/>
    <p:sldId id="2147469731" r:id="rId27"/>
    <p:sldId id="2143187669" r:id="rId28"/>
    <p:sldId id="2147469810" r:id="rId29"/>
    <p:sldId id="2147469813" r:id="rId30"/>
    <p:sldId id="2147469671" r:id="rId31"/>
    <p:sldId id="2143187658" r:id="rId32"/>
    <p:sldId id="2147469822" r:id="rId33"/>
    <p:sldId id="2147469823" r:id="rId34"/>
    <p:sldId id="2147469824" r:id="rId35"/>
    <p:sldId id="2147469819" r:id="rId36"/>
    <p:sldId id="2147469820" r:id="rId37"/>
    <p:sldId id="2147469821" r:id="rId38"/>
    <p:sldId id="2147469814" r:id="rId39"/>
  </p:sldIdLst>
  <p:sldSz cx="12192000" cy="6858000"/>
  <p:notesSz cx="6858000" cy="9144000"/>
  <p:embeddedFontLst>
    <p:embeddedFont>
      <p:font typeface="Helvetica" panose="020B0604020202020204" pitchFamily="34" charset="0"/>
      <p:regular r:id="rId41"/>
      <p:bold r:id="rId42"/>
      <p:italic r:id="rId43"/>
      <p:boldItalic r:id="rId44"/>
    </p:embeddedFont>
    <p:embeddedFont>
      <p:font typeface="HelveticaNowDisplay Bold" panose="020B0804030202020204" charset="0"/>
      <p:bold r:id="rId45"/>
    </p:embeddedFont>
    <p:embeddedFont>
      <p:font typeface="HelveticaNowDisplay ExtraBlack" panose="020B0B04030202020204" charset="0"/>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92A810-90F5-4DBF-9274-074980F8B1C5}">
          <p14:sldIdLst>
            <p14:sldId id="2143187557"/>
            <p14:sldId id="2147469688"/>
            <p14:sldId id="2143187569"/>
            <p14:sldId id="2143187646"/>
            <p14:sldId id="2143187652"/>
            <p14:sldId id="2147469816"/>
            <p14:sldId id="2143187653"/>
            <p14:sldId id="2143187654"/>
            <p14:sldId id="2143187655"/>
            <p14:sldId id="2147469729"/>
            <p14:sldId id="2147469731"/>
            <p14:sldId id="2143187669"/>
            <p14:sldId id="2147469810"/>
            <p14:sldId id="2147469813"/>
            <p14:sldId id="2147469671"/>
            <p14:sldId id="2143187658"/>
            <p14:sldId id="2147469822"/>
            <p14:sldId id="2147469823"/>
            <p14:sldId id="2147469824"/>
            <p14:sldId id="2147469819"/>
            <p14:sldId id="2147469820"/>
            <p14:sldId id="2147469821"/>
            <p14:sldId id="2147469814"/>
          </p14:sldIdLst>
        </p14:section>
      </p14:sectionLst>
    </p:ext>
    <p:ext uri="{EFAFB233-063F-42B5-8137-9DF3F51BA10A}">
      <p15:sldGuideLst xmlns:p15="http://schemas.microsoft.com/office/powerpoint/2012/main">
        <p15:guide id="1" orient="horz" pos="640" userDrawn="1">
          <p15:clr>
            <a:srgbClr val="A4A3A4"/>
          </p15:clr>
        </p15:guide>
        <p15:guide id="2" pos="3840" userDrawn="1">
          <p15:clr>
            <a:srgbClr val="A4A3A4"/>
          </p15:clr>
        </p15:guide>
        <p15:guide id="3" orient="horz" pos="1026" userDrawn="1">
          <p15:clr>
            <a:srgbClr val="A4A3A4"/>
          </p15:clr>
        </p15:guide>
        <p15:guide id="4" orient="horz" pos="1389" userDrawn="1">
          <p15:clr>
            <a:srgbClr val="A4A3A4"/>
          </p15:clr>
        </p15:guide>
        <p15:guide id="5" orient="horz" pos="1752" userDrawn="1">
          <p15:clr>
            <a:srgbClr val="A4A3A4"/>
          </p15:clr>
        </p15:guide>
        <p15:guide id="6" orient="horz" pos="2115" userDrawn="1">
          <p15:clr>
            <a:srgbClr val="A4A3A4"/>
          </p15:clr>
        </p15:guide>
        <p15:guide id="7" orient="horz" pos="2478" userDrawn="1">
          <p15:clr>
            <a:srgbClr val="A4A3A4"/>
          </p15:clr>
        </p15:guide>
        <p15:guide id="8" orient="horz" pos="2863" userDrawn="1">
          <p15:clr>
            <a:srgbClr val="A4A3A4"/>
          </p15:clr>
        </p15:guide>
        <p15:guide id="9" orient="horz" pos="3226" userDrawn="1">
          <p15:clr>
            <a:srgbClr val="A4A3A4"/>
          </p15:clr>
        </p15:guide>
        <p15:guide id="10" orient="horz" pos="3589" userDrawn="1">
          <p15:clr>
            <a:srgbClr val="A4A3A4"/>
          </p15:clr>
        </p15:guide>
        <p15:guide id="11" orient="horz" pos="3974" userDrawn="1">
          <p15:clr>
            <a:srgbClr val="A4A3A4"/>
          </p15:clr>
        </p15:guide>
        <p15:guide id="12" orient="horz" pos="278" userDrawn="1">
          <p15:clr>
            <a:srgbClr val="A4A3A4"/>
          </p15:clr>
        </p15:guide>
        <p15:guide id="13" pos="3182" userDrawn="1">
          <p15:clr>
            <a:srgbClr val="A4A3A4"/>
          </p15:clr>
        </p15:guide>
        <p15:guide id="14" pos="2547" userDrawn="1">
          <p15:clr>
            <a:srgbClr val="A4A3A4"/>
          </p15:clr>
        </p15:guide>
        <p15:guide id="15" pos="1912" userDrawn="1">
          <p15:clr>
            <a:srgbClr val="A4A3A4"/>
          </p15:clr>
        </p15:guide>
        <p15:guide id="16" pos="1255" userDrawn="1">
          <p15:clr>
            <a:srgbClr val="A4A3A4"/>
          </p15:clr>
        </p15:guide>
        <p15:guide id="17" pos="597" userDrawn="1">
          <p15:clr>
            <a:srgbClr val="A4A3A4"/>
          </p15:clr>
        </p15:guide>
        <p15:guide id="18" pos="4475" userDrawn="1">
          <p15:clr>
            <a:srgbClr val="A4A3A4"/>
          </p15:clr>
        </p15:guide>
        <p15:guide id="19" pos="5110" userDrawn="1">
          <p15:clr>
            <a:srgbClr val="A4A3A4"/>
          </p15:clr>
        </p15:guide>
        <p15:guide id="20" pos="5768" userDrawn="1">
          <p15:clr>
            <a:srgbClr val="A4A3A4"/>
          </p15:clr>
        </p15:guide>
        <p15:guide id="21" pos="6403" userDrawn="1">
          <p15:clr>
            <a:srgbClr val="A4A3A4"/>
          </p15:clr>
        </p15:guide>
        <p15:guide id="22" pos="703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sper Hardinge" initials="JH" lastIdx="1" clrIdx="0">
    <p:extLst>
      <p:ext uri="{19B8F6BF-5375-455C-9EA6-DF929625EA0E}">
        <p15:presenceInfo xmlns:p15="http://schemas.microsoft.com/office/powerpoint/2012/main" userId="S::Jasper.Hardinge@Exponential-e.com::69f86c5f-4a08-4e0b-bb9c-15fb31f3f092" providerId="AD"/>
      </p:ext>
    </p:extLst>
  </p:cmAuthor>
  <p:cmAuthor id="2" name="James Pearce" initials="JP" lastIdx="1" clrIdx="1">
    <p:extLst>
      <p:ext uri="{19B8F6BF-5375-455C-9EA6-DF929625EA0E}">
        <p15:presenceInfo xmlns:p15="http://schemas.microsoft.com/office/powerpoint/2012/main" userId="James Pearce" providerId="None"/>
      </p:ext>
    </p:extLst>
  </p:cmAuthor>
  <p:cmAuthor id="3" name="Tristin Titinchi" initials="TT" lastIdx="14" clrIdx="2">
    <p:extLst>
      <p:ext uri="{19B8F6BF-5375-455C-9EA6-DF929625EA0E}">
        <p15:presenceInfo xmlns:p15="http://schemas.microsoft.com/office/powerpoint/2012/main" userId="S::Tristin.Titinchi@Exponential-e.com::85e3d939-8389-434f-8f9c-ed833fa0112c" providerId="AD"/>
      </p:ext>
    </p:extLst>
  </p:cmAuthor>
  <p:cmAuthor id="4" name="Viktoria Pfeff" initials="VP" lastIdx="1" clrIdx="3">
    <p:extLst>
      <p:ext uri="{19B8F6BF-5375-455C-9EA6-DF929625EA0E}">
        <p15:presenceInfo xmlns:p15="http://schemas.microsoft.com/office/powerpoint/2012/main" userId="S::viktoria.pfeff@exponential-e.com::64b38e73-835a-44e8-927a-4958e3c107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988C"/>
    <a:srgbClr val="13AA99"/>
    <a:srgbClr val="0FCF8F"/>
    <a:srgbClr val="0CD86D"/>
    <a:srgbClr val="07E14B"/>
    <a:srgbClr val="05E84B"/>
    <a:srgbClr val="00FF2D"/>
    <a:srgbClr val="3D3D3D"/>
    <a:srgbClr val="0BD4B8"/>
    <a:srgbClr val="0BE2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310" autoAdjust="0"/>
  </p:normalViewPr>
  <p:slideViewPr>
    <p:cSldViewPr snapToGrid="0">
      <p:cViewPr varScale="1">
        <p:scale>
          <a:sx n="104" d="100"/>
          <a:sy n="104" d="100"/>
        </p:scale>
        <p:origin x="870" y="108"/>
      </p:cViewPr>
      <p:guideLst>
        <p:guide orient="horz" pos="640"/>
        <p:guide pos="3840"/>
        <p:guide orient="horz" pos="1026"/>
        <p:guide orient="horz" pos="1389"/>
        <p:guide orient="horz" pos="1752"/>
        <p:guide orient="horz" pos="2115"/>
        <p:guide orient="horz" pos="2478"/>
        <p:guide orient="horz" pos="2863"/>
        <p:guide orient="horz" pos="3226"/>
        <p:guide orient="horz" pos="3589"/>
        <p:guide orient="horz" pos="3974"/>
        <p:guide orient="horz" pos="278"/>
        <p:guide pos="3182"/>
        <p:guide pos="2547"/>
        <p:guide pos="1912"/>
        <p:guide pos="1255"/>
        <p:guide pos="597"/>
        <p:guide pos="4475"/>
        <p:guide pos="5110"/>
        <p:guide pos="5768"/>
        <p:guide pos="6403"/>
        <p:guide pos="7038"/>
      </p:guideLst>
    </p:cSldViewPr>
  </p:slideViewPr>
  <p:notesTextViewPr>
    <p:cViewPr>
      <p:scale>
        <a:sx n="3" d="2"/>
        <a:sy n="3" d="2"/>
      </p:scale>
      <p:origin x="0" y="0"/>
    </p:cViewPr>
  </p:notesTextViewPr>
  <p:gridSpacing cx="180000" cy="1800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font" Target="fonts/font2.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font" Target="fonts/font4.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font" Target="fonts/font3.fntdata"/><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font" Target="fonts/font6.fntdata"/><Relationship Id="rId20" Type="http://schemas.openxmlformats.org/officeDocument/2006/relationships/slide" Target="slides/slide4.xml"/><Relationship Id="rId41"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inity Seenath" userId="e2c9180b-0947-4fc1-b739-8e5acc7c91e5" providerId="ADAL" clId="{309CCF32-1146-4F71-AA0B-725D3C9D1273}"/>
    <pc:docChg chg="modSld sldOrd">
      <pc:chgData name="Trinity Seenath" userId="e2c9180b-0947-4fc1-b739-8e5acc7c91e5" providerId="ADAL" clId="{309CCF32-1146-4F71-AA0B-725D3C9D1273}" dt="2025-06-04T10:14:08.078" v="1"/>
      <pc:docMkLst>
        <pc:docMk/>
      </pc:docMkLst>
      <pc:sldChg chg="ord">
        <pc:chgData name="Trinity Seenath" userId="e2c9180b-0947-4fc1-b739-8e5acc7c91e5" providerId="ADAL" clId="{309CCF32-1146-4F71-AA0B-725D3C9D1273}" dt="2025-06-04T10:14:08.078" v="1"/>
        <pc:sldMkLst>
          <pc:docMk/>
          <pc:sldMk cId="3591700501" sldId="214318765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BA810B-DEC7-4747-8DEE-C29B71197D5C}" type="datetimeFigureOut">
              <a:rPr lang="en-GB" smtClean="0"/>
              <a:t>04/06/2025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E4DE8A-6D9C-4261-B1A7-A6BAB7D2CF09}" type="slidenum">
              <a:rPr lang="en-GB" smtClean="0"/>
              <a:t>‹#›</a:t>
            </a:fld>
            <a:endParaRPr lang="en-GB"/>
          </a:p>
        </p:txBody>
      </p:sp>
    </p:spTree>
    <p:extLst>
      <p:ext uri="{BB962C8B-B14F-4D97-AF65-F5344CB8AC3E}">
        <p14:creationId xmlns:p14="http://schemas.microsoft.com/office/powerpoint/2010/main" val="3343742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New addition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4DE8A-6D9C-4261-B1A7-A6BAB7D2CF09}"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67069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4EF92-161E-9E56-3E44-079C46E701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D65A1D-31C6-E432-C075-9A7E353963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AD59FD-38F3-CEAF-C228-A7C4204DC711}"/>
              </a:ext>
            </a:extLst>
          </p:cNvPr>
          <p:cNvSpPr>
            <a:spLocks noGrp="1"/>
          </p:cNvSpPr>
          <p:nvPr>
            <p:ph type="body" idx="1"/>
          </p:nvPr>
        </p:nvSpPr>
        <p:spPr/>
        <p:txBody>
          <a:bodyPr/>
          <a:lstStyle/>
          <a:p>
            <a:r>
              <a:rPr lang="en-GB" dirty="0"/>
              <a:t>New Addition</a:t>
            </a:r>
          </a:p>
        </p:txBody>
      </p:sp>
      <p:sp>
        <p:nvSpPr>
          <p:cNvPr id="4" name="Slide Number Placeholder 3">
            <a:extLst>
              <a:ext uri="{FF2B5EF4-FFF2-40B4-BE49-F238E27FC236}">
                <a16:creationId xmlns:a16="http://schemas.microsoft.com/office/drawing/2014/main" id="{3243AE1A-A9E1-C77E-553B-98E97DDA8B8C}"/>
              </a:ext>
            </a:extLst>
          </p:cNvPr>
          <p:cNvSpPr>
            <a:spLocks noGrp="1"/>
          </p:cNvSpPr>
          <p:nvPr>
            <p:ph type="sldNum" sz="quarter" idx="5"/>
          </p:nvPr>
        </p:nvSpPr>
        <p:spPr/>
        <p:txBody>
          <a:bodyPr/>
          <a:lstStyle/>
          <a:p>
            <a:fld id="{86E4DE8A-6D9C-4261-B1A7-A6BAB7D2CF09}" type="slidenum">
              <a:rPr lang="en-GB" smtClean="0"/>
              <a:pPr/>
              <a:t>19</a:t>
            </a:fld>
            <a:endParaRPr lang="en-GB" dirty="0"/>
          </a:p>
        </p:txBody>
      </p:sp>
    </p:spTree>
    <p:extLst>
      <p:ext uri="{BB962C8B-B14F-4D97-AF65-F5344CB8AC3E}">
        <p14:creationId xmlns:p14="http://schemas.microsoft.com/office/powerpoint/2010/main" val="3886812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DC081-A33B-692F-9A91-20E928A2C9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1C597D-462E-7044-DC8C-384D9C8B66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3202E5-2790-48C0-77A6-CB0DDF956D57}"/>
              </a:ext>
            </a:extLst>
          </p:cNvPr>
          <p:cNvSpPr>
            <a:spLocks noGrp="1"/>
          </p:cNvSpPr>
          <p:nvPr>
            <p:ph type="body" idx="1"/>
          </p:nvPr>
        </p:nvSpPr>
        <p:spPr/>
        <p:txBody>
          <a:bodyPr/>
          <a:lstStyle/>
          <a:p>
            <a:r>
              <a:rPr lang="en-GB" dirty="0"/>
              <a:t>Slide updated from original</a:t>
            </a:r>
          </a:p>
        </p:txBody>
      </p:sp>
      <p:sp>
        <p:nvSpPr>
          <p:cNvPr id="4" name="Slide Number Placeholder 3">
            <a:extLst>
              <a:ext uri="{FF2B5EF4-FFF2-40B4-BE49-F238E27FC236}">
                <a16:creationId xmlns:a16="http://schemas.microsoft.com/office/drawing/2014/main" id="{4BDA47DD-0E20-D7E0-6B25-855C7222B0D0}"/>
              </a:ext>
            </a:extLst>
          </p:cNvPr>
          <p:cNvSpPr>
            <a:spLocks noGrp="1"/>
          </p:cNvSpPr>
          <p:nvPr>
            <p:ph type="sldNum" sz="quarter" idx="5"/>
          </p:nvPr>
        </p:nvSpPr>
        <p:spPr/>
        <p:txBody>
          <a:bodyPr/>
          <a:lstStyle/>
          <a:p>
            <a:fld id="{86E4DE8A-6D9C-4261-B1A7-A6BAB7D2CF09}" type="slidenum">
              <a:rPr lang="en-GB" smtClean="0"/>
              <a:pPr/>
              <a:t>20</a:t>
            </a:fld>
            <a:endParaRPr lang="en-GB" dirty="0"/>
          </a:p>
        </p:txBody>
      </p:sp>
    </p:spTree>
    <p:extLst>
      <p:ext uri="{BB962C8B-B14F-4D97-AF65-F5344CB8AC3E}">
        <p14:creationId xmlns:p14="http://schemas.microsoft.com/office/powerpoint/2010/main" val="592343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AD8B6-B3FE-21FE-C9DC-A21B8E5EF8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1B226A-DA6E-B8F6-0C27-D928BE444C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F51A74-4149-A2C9-DB97-A85243B59550}"/>
              </a:ext>
            </a:extLst>
          </p:cNvPr>
          <p:cNvSpPr>
            <a:spLocks noGrp="1"/>
          </p:cNvSpPr>
          <p:nvPr>
            <p:ph type="body" idx="1"/>
          </p:nvPr>
        </p:nvSpPr>
        <p:spPr/>
        <p:txBody>
          <a:bodyPr/>
          <a:lstStyle/>
          <a:p>
            <a:r>
              <a:rPr lang="en-GB" dirty="0"/>
              <a:t>Slide updated from original</a:t>
            </a:r>
          </a:p>
        </p:txBody>
      </p:sp>
      <p:sp>
        <p:nvSpPr>
          <p:cNvPr id="4" name="Slide Number Placeholder 3">
            <a:extLst>
              <a:ext uri="{FF2B5EF4-FFF2-40B4-BE49-F238E27FC236}">
                <a16:creationId xmlns:a16="http://schemas.microsoft.com/office/drawing/2014/main" id="{50FF874D-DC5B-166B-14C1-2926C27ADA40}"/>
              </a:ext>
            </a:extLst>
          </p:cNvPr>
          <p:cNvSpPr>
            <a:spLocks noGrp="1"/>
          </p:cNvSpPr>
          <p:nvPr>
            <p:ph type="sldNum" sz="quarter" idx="5"/>
          </p:nvPr>
        </p:nvSpPr>
        <p:spPr/>
        <p:txBody>
          <a:bodyPr/>
          <a:lstStyle/>
          <a:p>
            <a:fld id="{86E4DE8A-6D9C-4261-B1A7-A6BAB7D2CF09}" type="slidenum">
              <a:rPr lang="en-GB" smtClean="0"/>
              <a:pPr/>
              <a:t>21</a:t>
            </a:fld>
            <a:endParaRPr lang="en-GB" dirty="0"/>
          </a:p>
        </p:txBody>
      </p:sp>
    </p:spTree>
    <p:extLst>
      <p:ext uri="{BB962C8B-B14F-4D97-AF65-F5344CB8AC3E}">
        <p14:creationId xmlns:p14="http://schemas.microsoft.com/office/powerpoint/2010/main" val="3011542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6088E-D7C2-1ED4-2568-A80AE822DA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9100AB-C984-4EAC-77C4-8FA91EE1BE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86C8C4-63F8-B748-2E4E-5E194BA7E748}"/>
              </a:ext>
            </a:extLst>
          </p:cNvPr>
          <p:cNvSpPr>
            <a:spLocks noGrp="1"/>
          </p:cNvSpPr>
          <p:nvPr>
            <p:ph type="body" idx="1"/>
          </p:nvPr>
        </p:nvSpPr>
        <p:spPr/>
        <p:txBody>
          <a:bodyPr/>
          <a:lstStyle/>
          <a:p>
            <a:r>
              <a:rPr lang="en-GB" dirty="0"/>
              <a:t>Slide updated from original</a:t>
            </a:r>
          </a:p>
        </p:txBody>
      </p:sp>
      <p:sp>
        <p:nvSpPr>
          <p:cNvPr id="4" name="Slide Number Placeholder 3">
            <a:extLst>
              <a:ext uri="{FF2B5EF4-FFF2-40B4-BE49-F238E27FC236}">
                <a16:creationId xmlns:a16="http://schemas.microsoft.com/office/drawing/2014/main" id="{A096BBBC-4CE0-C951-4B58-EE505456C554}"/>
              </a:ext>
            </a:extLst>
          </p:cNvPr>
          <p:cNvSpPr>
            <a:spLocks noGrp="1"/>
          </p:cNvSpPr>
          <p:nvPr>
            <p:ph type="sldNum" sz="quarter" idx="5"/>
          </p:nvPr>
        </p:nvSpPr>
        <p:spPr/>
        <p:txBody>
          <a:bodyPr/>
          <a:lstStyle/>
          <a:p>
            <a:fld id="{86E4DE8A-6D9C-4261-B1A7-A6BAB7D2CF09}" type="slidenum">
              <a:rPr lang="en-GB" smtClean="0"/>
              <a:pPr/>
              <a:t>22</a:t>
            </a:fld>
            <a:endParaRPr lang="en-GB" dirty="0"/>
          </a:p>
        </p:txBody>
      </p:sp>
    </p:spTree>
    <p:extLst>
      <p:ext uri="{BB962C8B-B14F-4D97-AF65-F5344CB8AC3E}">
        <p14:creationId xmlns:p14="http://schemas.microsoft.com/office/powerpoint/2010/main" val="2576315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Transferred from your deck so stays the same</a:t>
            </a:r>
          </a:p>
        </p:txBody>
      </p:sp>
      <p:sp>
        <p:nvSpPr>
          <p:cNvPr id="4" name="Slide Number Placeholder 3"/>
          <p:cNvSpPr>
            <a:spLocks noGrp="1"/>
          </p:cNvSpPr>
          <p:nvPr>
            <p:ph type="sldNum" sz="quarter" idx="5"/>
          </p:nvPr>
        </p:nvSpPr>
        <p:spPr/>
        <p:txBody>
          <a:bodyPr/>
          <a:lstStyle/>
          <a:p>
            <a:fld id="{86E4DE8A-6D9C-4261-B1A7-A6BAB7D2CF09}" type="slidenum">
              <a:rPr lang="en-GB" smtClean="0"/>
              <a:pPr/>
              <a:t>23</a:t>
            </a:fld>
            <a:endParaRPr lang="en-GB" dirty="0"/>
          </a:p>
        </p:txBody>
      </p:sp>
    </p:spTree>
    <p:extLst>
      <p:ext uri="{BB962C8B-B14F-4D97-AF65-F5344CB8AC3E}">
        <p14:creationId xmlns:p14="http://schemas.microsoft.com/office/powerpoint/2010/main" val="584830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is in the original as slide 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4DE8A-6D9C-4261-B1A7-A6BAB7D2CF09}"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975806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ServiceNow architecture altered for our Channel model. </a:t>
            </a:r>
          </a:p>
          <a:p>
            <a:endParaRPr lang="en-GB"/>
          </a:p>
          <a:p>
            <a:r>
              <a:rPr lang="en-GB"/>
              <a:t>Under </a:t>
            </a:r>
            <a:r>
              <a:rPr lang="en-GB" err="1"/>
              <a:t>EXPO.e</a:t>
            </a:r>
            <a:r>
              <a:rPr lang="en-GB"/>
              <a:t>, each Channel Partner will be domain separated. This is in turn broken down into each End User company. </a:t>
            </a:r>
          </a:p>
          <a:p>
            <a:endParaRPr lang="en-GB"/>
          </a:p>
          <a:p>
            <a:r>
              <a:rPr lang="en-GB"/>
              <a:t>ITILv4 compliant processes flow down from the </a:t>
            </a:r>
            <a:r>
              <a:rPr lang="en-GB" err="1"/>
              <a:t>EXPO.e</a:t>
            </a:r>
            <a:r>
              <a:rPr lang="en-GB"/>
              <a:t> MSP layer. This includes:</a:t>
            </a:r>
          </a:p>
          <a:p>
            <a:endParaRPr lang="en-GB"/>
          </a:p>
          <a:p>
            <a:pPr marL="171450" indent="-171450">
              <a:buFontTx/>
              <a:buChar char="-"/>
            </a:pPr>
            <a:r>
              <a:rPr lang="en-GB"/>
              <a:t>Incident &amp; Change Management via the IT Service Management (ITSM)</a:t>
            </a:r>
          </a:p>
          <a:p>
            <a:pPr marL="171450" indent="-171450">
              <a:buFontTx/>
              <a:buChar char="-"/>
            </a:pPr>
            <a:r>
              <a:rPr lang="en-GB"/>
              <a:t>Sold Products &amp; Services via the Common Service Data Model (CSDM) framework.</a:t>
            </a:r>
          </a:p>
          <a:p>
            <a:pPr marL="171450" indent="-171450">
              <a:buFontTx/>
              <a:buChar char="-"/>
            </a:pPr>
            <a:r>
              <a:rPr lang="en-GB"/>
              <a:t>A single view of discovered business applications &amp; infrastructure via IT Operations Management (ITOM)</a:t>
            </a:r>
          </a:p>
          <a:p>
            <a:endParaRPr lang="en-GB"/>
          </a:p>
          <a:p>
            <a:r>
              <a:rPr lang="en-GB"/>
              <a:t>Operational data from several sources flows upward into each domain separated instance. This ensures Partner operational data can never leave a Partner’s domain.</a:t>
            </a:r>
          </a:p>
          <a:p>
            <a:endParaRPr lang="en-GB"/>
          </a:p>
          <a:p>
            <a:r>
              <a:rPr lang="en-GB"/>
              <a:t>Overlaid over the front, is the CSM Portal (Next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29B43-7CB6-4F11-A37C-E4E514F33A8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7530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Transferred from your deck so stays the same</a:t>
            </a:r>
          </a:p>
        </p:txBody>
      </p:sp>
      <p:sp>
        <p:nvSpPr>
          <p:cNvPr id="4" name="Slide Number Placeholder 3"/>
          <p:cNvSpPr>
            <a:spLocks noGrp="1"/>
          </p:cNvSpPr>
          <p:nvPr>
            <p:ph type="sldNum" sz="quarter" idx="5"/>
          </p:nvPr>
        </p:nvSpPr>
        <p:spPr/>
        <p:txBody>
          <a:bodyPr/>
          <a:lstStyle/>
          <a:p>
            <a:fld id="{86E4DE8A-6D9C-4261-B1A7-A6BAB7D2CF09}" type="slidenum">
              <a:rPr lang="en-GB" smtClean="0"/>
              <a:pPr/>
              <a:t>13</a:t>
            </a:fld>
            <a:endParaRPr lang="en-GB" dirty="0"/>
          </a:p>
        </p:txBody>
      </p:sp>
    </p:spTree>
    <p:extLst>
      <p:ext uri="{BB962C8B-B14F-4D97-AF65-F5344CB8AC3E}">
        <p14:creationId xmlns:p14="http://schemas.microsoft.com/office/powerpoint/2010/main" val="2546439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Transferred from your deck so stays the same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4DE8A-6D9C-4261-B1A7-A6BAB7D2CF09}"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81245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updated from original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4DE8A-6D9C-4261-B1A7-A6BAB7D2CF09}" type="slidenum">
              <a:rPr kumimoji="0" lang="en-GB" sz="1200" b="0" i="0" u="none" strike="noStrike" kern="1200" cap="none" spc="0" normalizeH="0" baseline="0" noProof="0" smtClean="0">
                <a:ln>
                  <a:noFill/>
                </a:ln>
                <a:solidFill>
                  <a:prstClr val="black"/>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spTree>
    <p:extLst>
      <p:ext uri="{BB962C8B-B14F-4D97-AF65-F5344CB8AC3E}">
        <p14:creationId xmlns:p14="http://schemas.microsoft.com/office/powerpoint/2010/main" val="2706237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a:t>Click – CMDB appears</a:t>
            </a:r>
          </a:p>
          <a:p>
            <a:pPr marL="228600" indent="-228600">
              <a:buAutoNum type="arabicPeriod"/>
            </a:pPr>
            <a:r>
              <a:rPr lang="en-GB"/>
              <a:t>Click – Customer Service Management portal</a:t>
            </a:r>
          </a:p>
          <a:p>
            <a:pPr marL="228600" indent="-228600">
              <a:buAutoNum type="arabicPeriod"/>
            </a:pPr>
            <a:r>
              <a:rPr lang="en-GB"/>
              <a:t>Click – Request management</a:t>
            </a:r>
          </a:p>
          <a:p>
            <a:pPr marL="228600" indent="-228600">
              <a:buAutoNum type="arabicPeriod"/>
            </a:pPr>
            <a:r>
              <a:rPr lang="en-GB"/>
              <a:t>Click – Request </a:t>
            </a:r>
            <a:r>
              <a:rPr lang="en-GB" err="1"/>
              <a:t>Visiblity</a:t>
            </a:r>
            <a:endParaRPr lang="en-GB"/>
          </a:p>
          <a:p>
            <a:pPr marL="228600" indent="-228600">
              <a:buAutoNum type="arabicPeriod"/>
            </a:pPr>
            <a:r>
              <a:rPr lang="en-GB"/>
              <a:t>Click – Contact Management</a:t>
            </a:r>
          </a:p>
          <a:p>
            <a:pPr marL="228600" indent="-228600">
              <a:buAutoNum type="arabicPeriod"/>
            </a:pPr>
            <a:r>
              <a:rPr lang="en-GB"/>
              <a:t>Click – Customer Service Demo user Screen comes to front</a:t>
            </a:r>
          </a:p>
        </p:txBody>
      </p:sp>
      <p:sp>
        <p:nvSpPr>
          <p:cNvPr id="4" name="Slide Number Placeholder 3"/>
          <p:cNvSpPr>
            <a:spLocks noGrp="1"/>
          </p:cNvSpPr>
          <p:nvPr>
            <p:ph type="sldNum" sz="quarter" idx="5"/>
          </p:nvPr>
        </p:nvSpPr>
        <p:spPr/>
        <p:txBody>
          <a:bodyPr/>
          <a:lstStyle/>
          <a:p>
            <a:fld id="{86E4DE8A-6D9C-4261-B1A7-A6BAB7D2CF09}" type="slidenum">
              <a:rPr lang="en-GB" smtClean="0"/>
              <a:t>16</a:t>
            </a:fld>
            <a:endParaRPr lang="en-GB"/>
          </a:p>
        </p:txBody>
      </p:sp>
    </p:spTree>
    <p:extLst>
      <p:ext uri="{BB962C8B-B14F-4D97-AF65-F5344CB8AC3E}">
        <p14:creationId xmlns:p14="http://schemas.microsoft.com/office/powerpoint/2010/main" val="28753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New Addition</a:t>
            </a:r>
          </a:p>
        </p:txBody>
      </p:sp>
      <p:sp>
        <p:nvSpPr>
          <p:cNvPr id="4" name="Slide Number Placeholder 3"/>
          <p:cNvSpPr>
            <a:spLocks noGrp="1"/>
          </p:cNvSpPr>
          <p:nvPr>
            <p:ph type="sldNum" sz="quarter" idx="5"/>
          </p:nvPr>
        </p:nvSpPr>
        <p:spPr/>
        <p:txBody>
          <a:bodyPr/>
          <a:lstStyle/>
          <a:p>
            <a:fld id="{86E4DE8A-6D9C-4261-B1A7-A6BAB7D2CF09}" type="slidenum">
              <a:rPr lang="en-GB" smtClean="0"/>
              <a:pPr/>
              <a:t>17</a:t>
            </a:fld>
            <a:endParaRPr lang="en-GB" dirty="0"/>
          </a:p>
        </p:txBody>
      </p:sp>
    </p:spTree>
    <p:extLst>
      <p:ext uri="{BB962C8B-B14F-4D97-AF65-F5344CB8AC3E}">
        <p14:creationId xmlns:p14="http://schemas.microsoft.com/office/powerpoint/2010/main" val="248555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37466-90A7-02F7-9670-3FB37F139F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FF37E3-0E2B-17FF-F158-31574562FC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313B16-5005-01CF-442D-92EBF3B8C95C}"/>
              </a:ext>
            </a:extLst>
          </p:cNvPr>
          <p:cNvSpPr>
            <a:spLocks noGrp="1"/>
          </p:cNvSpPr>
          <p:nvPr>
            <p:ph type="body" idx="1"/>
          </p:nvPr>
        </p:nvSpPr>
        <p:spPr/>
        <p:txBody>
          <a:bodyPr/>
          <a:lstStyle/>
          <a:p>
            <a:r>
              <a:rPr lang="en-GB" dirty="0"/>
              <a:t>New Addition</a:t>
            </a:r>
          </a:p>
        </p:txBody>
      </p:sp>
      <p:sp>
        <p:nvSpPr>
          <p:cNvPr id="4" name="Slide Number Placeholder 3">
            <a:extLst>
              <a:ext uri="{FF2B5EF4-FFF2-40B4-BE49-F238E27FC236}">
                <a16:creationId xmlns:a16="http://schemas.microsoft.com/office/drawing/2014/main" id="{AC233FE4-B5A6-C413-61BA-CE9626221A84}"/>
              </a:ext>
            </a:extLst>
          </p:cNvPr>
          <p:cNvSpPr>
            <a:spLocks noGrp="1"/>
          </p:cNvSpPr>
          <p:nvPr>
            <p:ph type="sldNum" sz="quarter" idx="5"/>
          </p:nvPr>
        </p:nvSpPr>
        <p:spPr/>
        <p:txBody>
          <a:bodyPr/>
          <a:lstStyle/>
          <a:p>
            <a:fld id="{86E4DE8A-6D9C-4261-B1A7-A6BAB7D2CF09}" type="slidenum">
              <a:rPr lang="en-GB" smtClean="0"/>
              <a:pPr/>
              <a:t>18</a:t>
            </a:fld>
            <a:endParaRPr lang="en-GB" dirty="0"/>
          </a:p>
        </p:txBody>
      </p:sp>
    </p:spTree>
    <p:extLst>
      <p:ext uri="{BB962C8B-B14F-4D97-AF65-F5344CB8AC3E}">
        <p14:creationId xmlns:p14="http://schemas.microsoft.com/office/powerpoint/2010/main" val="28413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Main Title Slide">
    <p:spTree>
      <p:nvGrpSpPr>
        <p:cNvPr id="1" name=""/>
        <p:cNvGrpSpPr/>
        <p:nvPr/>
      </p:nvGrpSpPr>
      <p:grpSpPr>
        <a:xfrm>
          <a:off x="0" y="0"/>
          <a:ext cx="0" cy="0"/>
          <a:chOff x="0" y="0"/>
          <a:chExt cx="0" cy="0"/>
        </a:xfrm>
      </p:grpSpPr>
      <p:sp>
        <p:nvSpPr>
          <p:cNvPr id="3" name="Sub Title">
            <a:extLst>
              <a:ext uri="{FF2B5EF4-FFF2-40B4-BE49-F238E27FC236}">
                <a16:creationId xmlns:a16="http://schemas.microsoft.com/office/drawing/2014/main" id="{336EC5C6-9B65-DE6B-2632-23C025169F0D}"/>
              </a:ext>
            </a:extLst>
          </p:cNvPr>
          <p:cNvSpPr>
            <a:spLocks noGrp="1"/>
          </p:cNvSpPr>
          <p:nvPr>
            <p:ph type="subTitle" idx="1"/>
          </p:nvPr>
        </p:nvSpPr>
        <p:spPr>
          <a:xfrm>
            <a:off x="0" y="4267201"/>
            <a:ext cx="6096000" cy="584200"/>
          </a:xfrm>
          <a:prstGeom prst="rect">
            <a:avLst/>
          </a:prstGeom>
          <a:solidFill>
            <a:srgbClr val="DADCEA">
              <a:alpha val="80000"/>
            </a:srgbClr>
          </a:solidFill>
        </p:spPr>
        <p:txBody>
          <a:bodyPr lIns="360000" tIns="0" rIns="0" bIns="0" anchor="ctr">
            <a:noAutofit/>
          </a:bodyPr>
          <a:lstStyle>
            <a:lvl1pPr marL="0" indent="0" algn="l">
              <a:buNone/>
              <a:defRPr sz="1800">
                <a:latin typeface="HelveticaNowText Regular" panose="020B0504030202020204" pitchFamily="34" charset="0"/>
                <a:cs typeface="HelveticaNowText Regular" panose="020B050403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grpSp>
        <p:nvGrpSpPr>
          <p:cNvPr id="17" name="Footer">
            <a:extLst>
              <a:ext uri="{FF2B5EF4-FFF2-40B4-BE49-F238E27FC236}">
                <a16:creationId xmlns:a16="http://schemas.microsoft.com/office/drawing/2014/main" id="{B74940B3-1E81-9B4F-67A3-8408D6BA6252}"/>
              </a:ext>
            </a:extLst>
          </p:cNvPr>
          <p:cNvGrpSpPr/>
          <p:nvPr userDrawn="1"/>
        </p:nvGrpSpPr>
        <p:grpSpPr>
          <a:xfrm>
            <a:off x="0" y="6334126"/>
            <a:ext cx="12249150" cy="549274"/>
            <a:chOff x="0" y="6334126"/>
            <a:chExt cx="12249150" cy="549274"/>
          </a:xfrm>
        </p:grpSpPr>
        <p:sp>
          <p:nvSpPr>
            <p:cNvPr id="7" name="The Exponential-e Group Channel Partner Programme">
              <a:extLst>
                <a:ext uri="{FF2B5EF4-FFF2-40B4-BE49-F238E27FC236}">
                  <a16:creationId xmlns:a16="http://schemas.microsoft.com/office/drawing/2014/main" id="{3FB99057-2DBE-3BBF-1188-991F69DE06BA}"/>
                </a:ext>
              </a:extLst>
            </p:cNvPr>
            <p:cNvSpPr/>
            <p:nvPr userDrawn="1"/>
          </p:nvSpPr>
          <p:spPr>
            <a:xfrm>
              <a:off x="0" y="6334126"/>
              <a:ext cx="12249150" cy="546100"/>
            </a:xfrm>
            <a:prstGeom prst="rect">
              <a:avLst/>
            </a:prstGeom>
            <a:solidFill>
              <a:srgbClr val="DADCE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l"/>
              <a:r>
                <a:rPr lang="en-GB" sz="1200" b="1" dirty="0">
                  <a:solidFill>
                    <a:schemeClr val="bg1"/>
                  </a:solidFill>
                  <a:latin typeface="HelveticaNowDisplay Bold" panose="020B0804030202020204" pitchFamily="34" charset="0"/>
                  <a:cs typeface="HelveticaNowDisplay Bold" panose="020B0804030202020204" pitchFamily="34" charset="0"/>
                </a:rPr>
                <a:t>The Exponential-e Group </a:t>
              </a:r>
              <a:r>
                <a:rPr lang="en-GB" sz="1200" dirty="0">
                  <a:solidFill>
                    <a:schemeClr val="bg1"/>
                  </a:solidFill>
                  <a:latin typeface="HelveticaNowText Regular" panose="020B0504030202020204" pitchFamily="34" charset="0"/>
                  <a:cs typeface="HelveticaNowText Regular" panose="020B0504030202020204" pitchFamily="34" charset="0"/>
                </a:rPr>
                <a:t>Channel Partner Programme</a:t>
              </a:r>
            </a:p>
          </p:txBody>
        </p:sp>
        <p:sp>
          <p:nvSpPr>
            <p:cNvPr id="8" name="Website | Contact Number">
              <a:extLst>
                <a:ext uri="{FF2B5EF4-FFF2-40B4-BE49-F238E27FC236}">
                  <a16:creationId xmlns:a16="http://schemas.microsoft.com/office/drawing/2014/main" id="{0E9E7A52-FA0C-6FFD-CEA5-E82AF0BFEBE4}"/>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dirty="0">
                  <a:solidFill>
                    <a:schemeClr val="bg1"/>
                  </a:solidFill>
                  <a:latin typeface="HelveticaNowText Regular" panose="020B0504030202020204" pitchFamily="34" charset="0"/>
                  <a:ea typeface="+mn-ea"/>
                  <a:cs typeface="HelveticaNowText Regular" panose="020B0504030202020204" pitchFamily="34" charset="0"/>
                </a:rPr>
                <a:t>www.expo-e.uk    |    </a:t>
              </a:r>
              <a:r>
                <a:rPr lang="en-GB" sz="1200" b="0" kern="1200" dirty="0">
                  <a:solidFill>
                    <a:schemeClr val="bg1"/>
                  </a:solidFill>
                  <a:latin typeface="HelveticaNowDisplay Bold" panose="020B0804030202020204" pitchFamily="34" charset="0"/>
                  <a:ea typeface="+mn-ea"/>
                  <a:cs typeface="HelveticaNowDisplay Bold" panose="020B0804030202020204" pitchFamily="34" charset="0"/>
                </a:rPr>
                <a:t>0203 993 3374</a:t>
              </a:r>
            </a:p>
          </p:txBody>
        </p:sp>
      </p:grpSp>
      <p:sp>
        <p:nvSpPr>
          <p:cNvPr id="9" name="Be Unstoppable.">
            <a:extLst>
              <a:ext uri="{FF2B5EF4-FFF2-40B4-BE49-F238E27FC236}">
                <a16:creationId xmlns:a16="http://schemas.microsoft.com/office/drawing/2014/main" id="{E0B79F1B-E698-3463-03AF-A3403227A996}"/>
              </a:ext>
            </a:extLst>
          </p:cNvPr>
          <p:cNvSpPr/>
          <p:nvPr userDrawn="1"/>
        </p:nvSpPr>
        <p:spPr>
          <a:xfrm>
            <a:off x="6096000" y="1270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500" kern="1200" dirty="0">
                <a:solidFill>
                  <a:schemeClr val="bg1"/>
                </a:solidFill>
                <a:latin typeface="HelveticaNowDisplay Bold" panose="020B0804030202020204" pitchFamily="34" charset="0"/>
                <a:ea typeface="+mn-ea"/>
                <a:cs typeface="HelveticaNowDisplay Bold" panose="020B0804030202020204" pitchFamily="34" charset="0"/>
              </a:rPr>
              <a:t>Be Unstoppable.</a:t>
            </a:r>
            <a:endParaRPr lang="en-GB" sz="1500" b="1" kern="1200" dirty="0">
              <a:solidFill>
                <a:schemeClr val="bg1"/>
              </a:solidFill>
              <a:latin typeface="HelveticaNowDisplay Bold" panose="020B0804030202020204" pitchFamily="34" charset="0"/>
              <a:ea typeface="+mn-ea"/>
              <a:cs typeface="HelveticaNowDisplay Bold" panose="020B0804030202020204" pitchFamily="34" charset="0"/>
            </a:endParaRPr>
          </a:p>
        </p:txBody>
      </p:sp>
      <p:grpSp>
        <p:nvGrpSpPr>
          <p:cNvPr id="10" name="Expo.e Logo">
            <a:extLst>
              <a:ext uri="{FF2B5EF4-FFF2-40B4-BE49-F238E27FC236}">
                <a16:creationId xmlns:a16="http://schemas.microsoft.com/office/drawing/2014/main" id="{51ADFC2B-9A58-1EEB-F59A-C17F9CC4D507}"/>
              </a:ext>
            </a:extLst>
          </p:cNvPr>
          <p:cNvGrpSpPr/>
          <p:nvPr userDrawn="1"/>
        </p:nvGrpSpPr>
        <p:grpSpPr>
          <a:xfrm>
            <a:off x="368300" y="241303"/>
            <a:ext cx="2057353" cy="324928"/>
            <a:chOff x="368300" y="241303"/>
            <a:chExt cx="2057353" cy="324928"/>
          </a:xfrm>
          <a:solidFill>
            <a:schemeClr val="bg1"/>
          </a:solidFill>
        </p:grpSpPr>
        <p:sp>
          <p:nvSpPr>
            <p:cNvPr id="11" name="Free-form: Shape 10">
              <a:extLst>
                <a:ext uri="{FF2B5EF4-FFF2-40B4-BE49-F238E27FC236}">
                  <a16:creationId xmlns:a16="http://schemas.microsoft.com/office/drawing/2014/main" id="{F8B6F7D0-3945-E43B-E535-5C922A19B04E}"/>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69507E5-7AC6-B512-FBED-E93C521FB913}"/>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D715EAC-B53E-775A-8A1E-00F4E0BFEA90}"/>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BA045DE-398A-8BD5-9E50-BCBD3DAD6C8E}"/>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D977F90-A06B-C8D5-9516-10CE846630B2}"/>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9859917-BF34-87CB-6A2C-052DF73011A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p>
          </p:txBody>
        </p:sp>
      </p:grpSp>
      <p:sp>
        <p:nvSpPr>
          <p:cNvPr id="2" name="Main Title">
            <a:extLst>
              <a:ext uri="{FF2B5EF4-FFF2-40B4-BE49-F238E27FC236}">
                <a16:creationId xmlns:a16="http://schemas.microsoft.com/office/drawing/2014/main" id="{9015C813-5B84-E57E-CDE7-D767064A0786}"/>
              </a:ext>
            </a:extLst>
          </p:cNvPr>
          <p:cNvSpPr>
            <a:spLocks noGrp="1"/>
          </p:cNvSpPr>
          <p:nvPr>
            <p:ph type="ctrTitle"/>
          </p:nvPr>
        </p:nvSpPr>
        <p:spPr>
          <a:xfrm>
            <a:off x="0" y="3352801"/>
            <a:ext cx="8128000" cy="914400"/>
          </a:xfrm>
          <a:prstGeom prst="rect">
            <a:avLst/>
          </a:prstGeom>
          <a:solidFill>
            <a:schemeClr val="bg2"/>
          </a:solidFill>
        </p:spPr>
        <p:txBody>
          <a:bodyPr lIns="360000" tIns="0" rIns="0" bIns="0" anchor="ctr">
            <a:normAutofit/>
          </a:bodyPr>
          <a:lstStyle>
            <a:lvl1pPr algn="l">
              <a:defRPr sz="4000">
                <a:latin typeface="HelveticaNowText Medium" panose="020B0604030202020204" pitchFamily="34" charset="0"/>
                <a:cs typeface="HelveticaNowText Medium" panose="020B0604030202020204" pitchFamily="34" charset="0"/>
              </a:defRPr>
            </a:lvl1pPr>
          </a:lstStyle>
          <a:p>
            <a:r>
              <a:rPr lang="en-GB" dirty="0"/>
              <a:t>Click to edit Master title style</a:t>
            </a:r>
          </a:p>
        </p:txBody>
      </p:sp>
    </p:spTree>
    <p:extLst>
      <p:ext uri="{BB962C8B-B14F-4D97-AF65-F5344CB8AC3E}">
        <p14:creationId xmlns:p14="http://schemas.microsoft.com/office/powerpoint/2010/main" val="306803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47"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9" grpId="0"/>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in Slide - Light">
    <p:bg>
      <p:bgPr>
        <a:solidFill>
          <a:srgbClr val="E7E8F1"/>
        </a:solidFill>
        <a:effectLst/>
      </p:bgPr>
    </p:bg>
    <p:spTree>
      <p:nvGrpSpPr>
        <p:cNvPr id="1" name=""/>
        <p:cNvGrpSpPr/>
        <p:nvPr/>
      </p:nvGrpSpPr>
      <p:grpSpPr>
        <a:xfrm>
          <a:off x="0" y="0"/>
          <a:ext cx="0" cy="0"/>
          <a:chOff x="0" y="0"/>
          <a:chExt cx="0" cy="0"/>
        </a:xfrm>
      </p:grpSpPr>
      <p:sp>
        <p:nvSpPr>
          <p:cNvPr id="5" name="Title 23">
            <a:extLst>
              <a:ext uri="{FF2B5EF4-FFF2-40B4-BE49-F238E27FC236}">
                <a16:creationId xmlns:a16="http://schemas.microsoft.com/office/drawing/2014/main" id="{197AF948-AFDA-994B-A7C7-A4D527451FC4}"/>
              </a:ext>
            </a:extLst>
          </p:cNvPr>
          <p:cNvSpPr>
            <a:spLocks noGrp="1"/>
          </p:cNvSpPr>
          <p:nvPr>
            <p:ph type="title" hasCustomPrompt="1"/>
          </p:nvPr>
        </p:nvSpPr>
        <p:spPr>
          <a:xfrm>
            <a:off x="2768600" y="6875"/>
            <a:ext cx="8966200" cy="749300"/>
          </a:xfrm>
          <a:prstGeom prst="rect">
            <a:avLst/>
          </a:prstGeom>
          <a:ln>
            <a:noFill/>
          </a:ln>
        </p:spPr>
        <p:txBody>
          <a:bodyPr vert="horz" anchor="ctr"/>
          <a:lstStyle>
            <a:lvl1pPr marL="0" algn="r" defTabSz="609585" rtl="0" eaLnBrk="1" latinLnBrk="0" hangingPunct="1">
              <a:spcBef>
                <a:spcPct val="0"/>
              </a:spcBef>
              <a:buNone/>
              <a:defRPr lang="en-US" sz="2800" kern="1200" dirty="0">
                <a:solidFill>
                  <a:srgbClr val="1A1C2B"/>
                </a:solidFill>
                <a:latin typeface="HelveticaNowText Medium" panose="020B0604030202020204" pitchFamily="34" charset="0"/>
                <a:ea typeface="+mj-ea"/>
                <a:cs typeface="HelveticaNowText Medium" panose="020B0604030202020204" pitchFamily="34" charset="0"/>
              </a:defRPr>
            </a:lvl1pPr>
          </a:lstStyle>
          <a:p>
            <a:r>
              <a:rPr lang="en-US" dirty="0"/>
              <a:t>Presentation Title Slide Here</a:t>
            </a:r>
          </a:p>
        </p:txBody>
      </p:sp>
      <p:sp>
        <p:nvSpPr>
          <p:cNvPr id="8" name="Text Placeholder 6">
            <a:extLst>
              <a:ext uri="{FF2B5EF4-FFF2-40B4-BE49-F238E27FC236}">
                <a16:creationId xmlns:a16="http://schemas.microsoft.com/office/drawing/2014/main" id="{F62A5AA4-57D5-8B4C-923A-2C551304202B}"/>
              </a:ext>
            </a:extLst>
          </p:cNvPr>
          <p:cNvSpPr>
            <a:spLocks noGrp="1"/>
          </p:cNvSpPr>
          <p:nvPr>
            <p:ph type="body" sz="quarter" idx="10"/>
          </p:nvPr>
        </p:nvSpPr>
        <p:spPr>
          <a:xfrm>
            <a:off x="335666" y="1226917"/>
            <a:ext cx="11399134" cy="4786132"/>
          </a:xfrm>
          <a:prstGeom prst="rect">
            <a:avLst/>
          </a:prstGeom>
        </p:spPr>
        <p:txBody>
          <a:bodyPr/>
          <a:lstStyle>
            <a:lvl1pPr>
              <a:spcBef>
                <a:spcPts val="600"/>
              </a:spcBef>
              <a:spcAft>
                <a:spcPts val="600"/>
              </a:spcAft>
              <a:defRPr sz="16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1pPr>
            <a:lvl2pPr>
              <a:spcBef>
                <a:spcPts val="600"/>
              </a:spcBef>
              <a:spcAft>
                <a:spcPts val="600"/>
              </a:spcAft>
              <a:defRPr sz="16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2pPr>
            <a:lvl3pPr>
              <a:spcBef>
                <a:spcPts val="600"/>
              </a:spcBef>
              <a:spcAft>
                <a:spcPts val="600"/>
              </a:spcAft>
              <a:defRPr sz="16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3pPr>
            <a:lvl4pPr>
              <a:spcBef>
                <a:spcPts val="600"/>
              </a:spcBef>
              <a:spcAft>
                <a:spcPts val="600"/>
              </a:spcAft>
              <a:defRPr sz="16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4pPr>
            <a:lvl5pPr>
              <a:spcBef>
                <a:spcPts val="600"/>
              </a:spcBef>
              <a:spcAft>
                <a:spcPts val="600"/>
              </a:spcAft>
              <a:defRPr sz="16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Footer">
            <a:extLst>
              <a:ext uri="{FF2B5EF4-FFF2-40B4-BE49-F238E27FC236}">
                <a16:creationId xmlns:a16="http://schemas.microsoft.com/office/drawing/2014/main" id="{304BFE6F-EB99-3D36-3B9C-887570B3130D}"/>
              </a:ext>
            </a:extLst>
          </p:cNvPr>
          <p:cNvGrpSpPr/>
          <p:nvPr userDrawn="1"/>
        </p:nvGrpSpPr>
        <p:grpSpPr>
          <a:xfrm>
            <a:off x="0" y="6334126"/>
            <a:ext cx="12249150" cy="549274"/>
            <a:chOff x="0" y="6334126"/>
            <a:chExt cx="12249150" cy="549274"/>
          </a:xfrm>
        </p:grpSpPr>
        <p:sp>
          <p:nvSpPr>
            <p:cNvPr id="6" name="The Exponential-e Group Channel Partner Programme">
              <a:extLst>
                <a:ext uri="{FF2B5EF4-FFF2-40B4-BE49-F238E27FC236}">
                  <a16:creationId xmlns:a16="http://schemas.microsoft.com/office/drawing/2014/main" id="{5E2AE9F5-A93E-CCE7-8B34-C0E6B8741677}"/>
                </a:ext>
              </a:extLst>
            </p:cNvPr>
            <p:cNvSpPr/>
            <p:nvPr userDrawn="1"/>
          </p:nvSpPr>
          <p:spPr>
            <a:xfrm>
              <a:off x="0" y="6334126"/>
              <a:ext cx="12249150" cy="546100"/>
            </a:xfrm>
            <a:prstGeom prst="rect">
              <a:avLst/>
            </a:prstGeom>
            <a:solidFill>
              <a:srgbClr val="12274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rgbClr val="1A1C2B"/>
                  </a:solidFill>
                  <a:latin typeface="HelveticaNowDisplay Bold" panose="020B0804030202020204" pitchFamily="34" charset="0"/>
                  <a:ea typeface="+mn-ea"/>
                  <a:cs typeface="HelveticaNowDisplay Bold" panose="020B0804030202020204" pitchFamily="34" charset="0"/>
                </a:rPr>
                <a:t>Be Unstoppable.</a:t>
              </a:r>
              <a:r>
                <a:rPr lang="en-GB" sz="1200" b="1" kern="1200" dirty="0">
                  <a:solidFill>
                    <a:srgbClr val="1A1C2B"/>
                  </a:solidFill>
                  <a:latin typeface="HelveticaNowDisplay Bold" panose="020B0804030202020204" pitchFamily="34" charset="0"/>
                  <a:ea typeface="+mn-ea"/>
                  <a:cs typeface="HelveticaNowDisplay Bold" panose="020B0804030202020204" pitchFamily="34" charset="0"/>
                </a:rPr>
                <a:t> </a:t>
              </a:r>
              <a:r>
                <a:rPr lang="en-GB" sz="1200" b="1" dirty="0">
                  <a:solidFill>
                    <a:srgbClr val="1A1C2B"/>
                  </a:solidFill>
                  <a:latin typeface="HelveticaNowDisplay Bold" panose="020B0804030202020204" pitchFamily="34" charset="0"/>
                  <a:cs typeface="HelveticaNowDisplay Bold" panose="020B0804030202020204" pitchFamily="34" charset="0"/>
                </a:rPr>
                <a:t>The Exponential-e Group </a:t>
              </a:r>
              <a:r>
                <a:rPr lang="en-GB" sz="1200" dirty="0">
                  <a:solidFill>
                    <a:srgbClr val="1A1C2B"/>
                  </a:solidFill>
                  <a:latin typeface="HelveticaNowText Regular" panose="020B0504030202020204" pitchFamily="34" charset="0"/>
                  <a:cs typeface="HelveticaNowText Regular" panose="020B0504030202020204" pitchFamily="34" charset="0"/>
                </a:rPr>
                <a:t>Channel Partner Programme</a:t>
              </a:r>
            </a:p>
          </p:txBody>
        </p:sp>
        <p:sp>
          <p:nvSpPr>
            <p:cNvPr id="7" name="Website | Contact Number">
              <a:extLst>
                <a:ext uri="{FF2B5EF4-FFF2-40B4-BE49-F238E27FC236}">
                  <a16:creationId xmlns:a16="http://schemas.microsoft.com/office/drawing/2014/main" id="{B0F08496-F5D7-3C7D-3A4A-CC835CAED53F}"/>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dirty="0">
                  <a:solidFill>
                    <a:srgbClr val="1A1C2B"/>
                  </a:solidFill>
                  <a:latin typeface="HelveticaNowText Regular" panose="020B0504030202020204" pitchFamily="34" charset="0"/>
                  <a:ea typeface="+mn-ea"/>
                  <a:cs typeface="HelveticaNowText Regular" panose="020B0504030202020204" pitchFamily="34" charset="0"/>
                </a:rPr>
                <a:t>www.expo-e.uk    |    </a:t>
              </a:r>
              <a:r>
                <a:rPr lang="en-GB" sz="1200" b="0" kern="1200" dirty="0">
                  <a:solidFill>
                    <a:srgbClr val="1A1C2B"/>
                  </a:solidFill>
                  <a:latin typeface="HelveticaNowDisplay Bold" panose="020B0804030202020204" pitchFamily="34" charset="0"/>
                  <a:ea typeface="+mn-ea"/>
                  <a:cs typeface="HelveticaNowDisplay Bold" panose="020B0804030202020204" pitchFamily="34" charset="0"/>
                </a:rPr>
                <a:t>0203 993 3374</a:t>
              </a:r>
            </a:p>
          </p:txBody>
        </p:sp>
      </p:grpSp>
      <p:grpSp>
        <p:nvGrpSpPr>
          <p:cNvPr id="15" name="Expo.e Logo">
            <a:extLst>
              <a:ext uri="{FF2B5EF4-FFF2-40B4-BE49-F238E27FC236}">
                <a16:creationId xmlns:a16="http://schemas.microsoft.com/office/drawing/2014/main" id="{7D5CE16E-DE9C-1CA0-6EFE-D371A4D2F7D6}"/>
              </a:ext>
            </a:extLst>
          </p:cNvPr>
          <p:cNvGrpSpPr/>
          <p:nvPr userDrawn="1"/>
        </p:nvGrpSpPr>
        <p:grpSpPr>
          <a:xfrm>
            <a:off x="368300" y="241303"/>
            <a:ext cx="2057353" cy="324928"/>
            <a:chOff x="368300" y="241303"/>
            <a:chExt cx="2057353" cy="324928"/>
          </a:xfrm>
          <a:solidFill>
            <a:schemeClr val="tx1"/>
          </a:solidFill>
        </p:grpSpPr>
        <p:sp>
          <p:nvSpPr>
            <p:cNvPr id="16" name="Free-form: Shape 15">
              <a:extLst>
                <a:ext uri="{FF2B5EF4-FFF2-40B4-BE49-F238E27FC236}">
                  <a16:creationId xmlns:a16="http://schemas.microsoft.com/office/drawing/2014/main" id="{53E9FFC9-141D-88B9-44DF-D98161289EE8}"/>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53A4FBD-A605-B350-A557-7DDBE8E9A9C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B8CA3EC-8A46-A058-C79C-B377E75EFD07}"/>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F978FA61-89DD-B9EF-2585-5EC5061B3CF6}"/>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2485355-C579-6520-BE77-79D9099D76B3}"/>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00A3436-5AA1-68BE-FC6C-DC246CB3D445}"/>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p>
          </p:txBody>
        </p:sp>
      </p:grpSp>
    </p:spTree>
    <p:extLst>
      <p:ext uri="{BB962C8B-B14F-4D97-AF65-F5344CB8AC3E}">
        <p14:creationId xmlns:p14="http://schemas.microsoft.com/office/powerpoint/2010/main" val="253483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42" presetClass="entr" presetSubtype="0" fill="hold" nodeType="withEffect">
                                  <p:stCondLst>
                                    <p:cond delay="25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in Slide - Dark">
    <p:bg>
      <p:bgPr>
        <a:solidFill>
          <a:srgbClr val="1A1C2B"/>
        </a:solidFill>
        <a:effectLst/>
      </p:bgPr>
    </p:bg>
    <p:spTree>
      <p:nvGrpSpPr>
        <p:cNvPr id="1" name=""/>
        <p:cNvGrpSpPr/>
        <p:nvPr/>
      </p:nvGrpSpPr>
      <p:grpSpPr>
        <a:xfrm>
          <a:off x="0" y="0"/>
          <a:ext cx="0" cy="0"/>
          <a:chOff x="0" y="0"/>
          <a:chExt cx="0" cy="0"/>
        </a:xfrm>
      </p:grpSpPr>
      <p:sp>
        <p:nvSpPr>
          <p:cNvPr id="5" name="Title 23">
            <a:extLst>
              <a:ext uri="{FF2B5EF4-FFF2-40B4-BE49-F238E27FC236}">
                <a16:creationId xmlns:a16="http://schemas.microsoft.com/office/drawing/2014/main" id="{197AF948-AFDA-994B-A7C7-A4D527451FC4}"/>
              </a:ext>
            </a:extLst>
          </p:cNvPr>
          <p:cNvSpPr>
            <a:spLocks noGrp="1"/>
          </p:cNvSpPr>
          <p:nvPr>
            <p:ph type="title" hasCustomPrompt="1"/>
          </p:nvPr>
        </p:nvSpPr>
        <p:spPr>
          <a:xfrm>
            <a:off x="2768600" y="6875"/>
            <a:ext cx="8966200" cy="749300"/>
          </a:xfrm>
          <a:prstGeom prst="rect">
            <a:avLst/>
          </a:prstGeom>
          <a:ln>
            <a:noFill/>
          </a:ln>
        </p:spPr>
        <p:txBody>
          <a:bodyPr vert="horz" anchor="ctr"/>
          <a:lstStyle>
            <a:lvl1pPr marL="0" algn="r" defTabSz="609585" rtl="0" eaLnBrk="1" latinLnBrk="0" hangingPunct="1">
              <a:spcBef>
                <a:spcPct val="0"/>
              </a:spcBef>
              <a:buNone/>
              <a:defRPr lang="en-US" sz="2800" kern="1200" dirty="0">
                <a:solidFill>
                  <a:schemeClr val="bg1"/>
                </a:solidFill>
                <a:latin typeface="HelveticaNowText Medium" panose="020B0604030202020204" pitchFamily="34" charset="0"/>
                <a:ea typeface="+mj-ea"/>
                <a:cs typeface="HelveticaNowText Medium" panose="020B0604030202020204" pitchFamily="34" charset="0"/>
              </a:defRPr>
            </a:lvl1pPr>
          </a:lstStyle>
          <a:p>
            <a:r>
              <a:rPr lang="en-US" dirty="0"/>
              <a:t>Presentation Title Slide Here</a:t>
            </a:r>
          </a:p>
        </p:txBody>
      </p:sp>
      <p:sp>
        <p:nvSpPr>
          <p:cNvPr id="8" name="Text Placeholder 6">
            <a:extLst>
              <a:ext uri="{FF2B5EF4-FFF2-40B4-BE49-F238E27FC236}">
                <a16:creationId xmlns:a16="http://schemas.microsoft.com/office/drawing/2014/main" id="{F62A5AA4-57D5-8B4C-923A-2C551304202B}"/>
              </a:ext>
            </a:extLst>
          </p:cNvPr>
          <p:cNvSpPr>
            <a:spLocks noGrp="1"/>
          </p:cNvSpPr>
          <p:nvPr>
            <p:ph type="body" sz="quarter" idx="10"/>
          </p:nvPr>
        </p:nvSpPr>
        <p:spPr>
          <a:xfrm>
            <a:off x="335666" y="1226917"/>
            <a:ext cx="11399134" cy="4786132"/>
          </a:xfrm>
          <a:prstGeom prst="rect">
            <a:avLst/>
          </a:prstGeom>
        </p:spPr>
        <p:txBody>
          <a:bodyPr/>
          <a:lstStyle>
            <a:lvl1pPr>
              <a:spcBef>
                <a:spcPts val="600"/>
              </a:spcBef>
              <a:spcAft>
                <a:spcPts val="600"/>
              </a:spcAft>
              <a:defRPr sz="1600">
                <a:solidFill>
                  <a:schemeClr val="bg1"/>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1pPr>
            <a:lvl2pPr>
              <a:spcBef>
                <a:spcPts val="600"/>
              </a:spcBef>
              <a:spcAft>
                <a:spcPts val="600"/>
              </a:spcAft>
              <a:defRPr sz="1600">
                <a:solidFill>
                  <a:schemeClr val="bg1"/>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2pPr>
            <a:lvl3pPr>
              <a:spcBef>
                <a:spcPts val="600"/>
              </a:spcBef>
              <a:spcAft>
                <a:spcPts val="600"/>
              </a:spcAft>
              <a:defRPr sz="1600">
                <a:solidFill>
                  <a:schemeClr val="bg1"/>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3pPr>
            <a:lvl4pPr>
              <a:spcBef>
                <a:spcPts val="600"/>
              </a:spcBef>
              <a:spcAft>
                <a:spcPts val="600"/>
              </a:spcAft>
              <a:defRPr sz="1600">
                <a:solidFill>
                  <a:schemeClr val="bg1"/>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4pPr>
            <a:lvl5pPr>
              <a:spcBef>
                <a:spcPts val="600"/>
              </a:spcBef>
              <a:spcAft>
                <a:spcPts val="600"/>
              </a:spcAft>
              <a:defRPr sz="1600">
                <a:solidFill>
                  <a:schemeClr val="bg1"/>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Footer">
            <a:extLst>
              <a:ext uri="{FF2B5EF4-FFF2-40B4-BE49-F238E27FC236}">
                <a16:creationId xmlns:a16="http://schemas.microsoft.com/office/drawing/2014/main" id="{304BFE6F-EB99-3D36-3B9C-887570B3130D}"/>
              </a:ext>
            </a:extLst>
          </p:cNvPr>
          <p:cNvGrpSpPr/>
          <p:nvPr userDrawn="1"/>
        </p:nvGrpSpPr>
        <p:grpSpPr>
          <a:xfrm>
            <a:off x="0" y="6334126"/>
            <a:ext cx="12249150" cy="549274"/>
            <a:chOff x="0" y="6334126"/>
            <a:chExt cx="12249150" cy="549274"/>
          </a:xfrm>
          <a:solidFill>
            <a:srgbClr val="1A1C2B"/>
          </a:solidFill>
        </p:grpSpPr>
        <p:sp>
          <p:nvSpPr>
            <p:cNvPr id="6" name="The Exponential-e Group Channel Partner Programme">
              <a:extLst>
                <a:ext uri="{FF2B5EF4-FFF2-40B4-BE49-F238E27FC236}">
                  <a16:creationId xmlns:a16="http://schemas.microsoft.com/office/drawing/2014/main" id="{5E2AE9F5-A93E-CCE7-8B34-C0E6B8741677}"/>
                </a:ext>
              </a:extLst>
            </p:cNvPr>
            <p:cNvSpPr/>
            <p:nvPr userDrawn="1"/>
          </p:nvSpPr>
          <p:spPr>
            <a:xfrm>
              <a:off x="0" y="6334126"/>
              <a:ext cx="12249150" cy="546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rgbClr val="1A1C2B"/>
                  </a:solidFill>
                  <a:latin typeface="HelveticaNowDisplay Bold" panose="020B0804030202020204" pitchFamily="34" charset="0"/>
                  <a:ea typeface="+mn-ea"/>
                  <a:cs typeface="HelveticaNowDisplay Bold" panose="020B0804030202020204" pitchFamily="34" charset="0"/>
                </a:rPr>
                <a:t>Be Unstoppable.</a:t>
              </a:r>
              <a:r>
                <a:rPr lang="en-GB" sz="1200" b="1" kern="1200" dirty="0">
                  <a:solidFill>
                    <a:srgbClr val="1A1C2B"/>
                  </a:solidFill>
                  <a:latin typeface="HelveticaNowDisplay Bold" panose="020B0804030202020204" pitchFamily="34" charset="0"/>
                  <a:ea typeface="+mn-ea"/>
                  <a:cs typeface="HelveticaNowDisplay Bold" panose="020B0804030202020204" pitchFamily="34" charset="0"/>
                </a:rPr>
                <a:t> </a:t>
              </a:r>
              <a:r>
                <a:rPr lang="en-GB" sz="1200" b="1" dirty="0">
                  <a:solidFill>
                    <a:srgbClr val="1A1C2B"/>
                  </a:solidFill>
                  <a:latin typeface="HelveticaNowDisplay Bold" panose="020B0804030202020204" pitchFamily="34" charset="0"/>
                  <a:cs typeface="HelveticaNowDisplay Bold" panose="020B0804030202020204" pitchFamily="34" charset="0"/>
                </a:rPr>
                <a:t>The Exponential-e Group </a:t>
              </a:r>
              <a:r>
                <a:rPr lang="en-GB" sz="1200" dirty="0">
                  <a:solidFill>
                    <a:srgbClr val="1A1C2B"/>
                  </a:solidFill>
                  <a:latin typeface="HelveticaNowText Regular" panose="020B0504030202020204" pitchFamily="34" charset="0"/>
                  <a:cs typeface="HelveticaNowText Regular" panose="020B0504030202020204" pitchFamily="34" charset="0"/>
                </a:rPr>
                <a:t>Channel Partner Programme</a:t>
              </a:r>
            </a:p>
          </p:txBody>
        </p:sp>
        <p:sp>
          <p:nvSpPr>
            <p:cNvPr id="7" name="Website | Contact Number">
              <a:extLst>
                <a:ext uri="{FF2B5EF4-FFF2-40B4-BE49-F238E27FC236}">
                  <a16:creationId xmlns:a16="http://schemas.microsoft.com/office/drawing/2014/main" id="{B0F08496-F5D7-3C7D-3A4A-CC835CAED53F}"/>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dirty="0">
                  <a:solidFill>
                    <a:srgbClr val="1A1C2B"/>
                  </a:solidFill>
                  <a:latin typeface="HelveticaNowText Regular" panose="020B0504030202020204" pitchFamily="34" charset="0"/>
                  <a:ea typeface="+mn-ea"/>
                  <a:cs typeface="HelveticaNowText Regular" panose="020B0504030202020204" pitchFamily="34" charset="0"/>
                </a:rPr>
                <a:t>www.expo-e.uk    |    </a:t>
              </a:r>
              <a:r>
                <a:rPr lang="en-GB" sz="1200" b="0" kern="1200" dirty="0">
                  <a:solidFill>
                    <a:srgbClr val="1A1C2B"/>
                  </a:solidFill>
                  <a:latin typeface="HelveticaNowDisplay Bold" panose="020B0804030202020204" pitchFamily="34" charset="0"/>
                  <a:ea typeface="+mn-ea"/>
                  <a:cs typeface="HelveticaNowDisplay Bold" panose="020B0804030202020204" pitchFamily="34" charset="0"/>
                </a:rPr>
                <a:t>0203 993 3374</a:t>
              </a:r>
            </a:p>
          </p:txBody>
        </p:sp>
      </p:grpSp>
      <p:grpSp>
        <p:nvGrpSpPr>
          <p:cNvPr id="15" name="Expo.e Logo">
            <a:extLst>
              <a:ext uri="{FF2B5EF4-FFF2-40B4-BE49-F238E27FC236}">
                <a16:creationId xmlns:a16="http://schemas.microsoft.com/office/drawing/2014/main" id="{7D5CE16E-DE9C-1CA0-6EFE-D371A4D2F7D6}"/>
              </a:ext>
            </a:extLst>
          </p:cNvPr>
          <p:cNvGrpSpPr/>
          <p:nvPr userDrawn="1"/>
        </p:nvGrpSpPr>
        <p:grpSpPr>
          <a:xfrm>
            <a:off x="368300" y="241303"/>
            <a:ext cx="2057353" cy="324928"/>
            <a:chOff x="368300" y="241303"/>
            <a:chExt cx="2057353" cy="324928"/>
          </a:xfrm>
          <a:solidFill>
            <a:schemeClr val="bg2"/>
          </a:solidFill>
        </p:grpSpPr>
        <p:sp>
          <p:nvSpPr>
            <p:cNvPr id="16" name="Free-form: Shape 15">
              <a:extLst>
                <a:ext uri="{FF2B5EF4-FFF2-40B4-BE49-F238E27FC236}">
                  <a16:creationId xmlns:a16="http://schemas.microsoft.com/office/drawing/2014/main" id="{53E9FFC9-141D-88B9-44DF-D98161289EE8}"/>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53A4FBD-A605-B350-A557-7DDBE8E9A9C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B8CA3EC-8A46-A058-C79C-B377E75EFD07}"/>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F978FA61-89DD-B9EF-2585-5EC5061B3CF6}"/>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2485355-C579-6520-BE77-79D9099D76B3}"/>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00A3436-5AA1-68BE-FC6C-DC246CB3D445}"/>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p>
          </p:txBody>
        </p:sp>
      </p:grpSp>
    </p:spTree>
    <p:extLst>
      <p:ext uri="{BB962C8B-B14F-4D97-AF65-F5344CB8AC3E}">
        <p14:creationId xmlns:p14="http://schemas.microsoft.com/office/powerpoint/2010/main" val="10844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42" presetClass="entr" presetSubtype="0" fill="hold" nodeType="withEffect">
                                  <p:stCondLst>
                                    <p:cond delay="25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in Slide - Dark">
    <p:bg>
      <p:bgPr>
        <a:solidFill>
          <a:srgbClr val="1A1C2B"/>
        </a:solidFill>
        <a:effectLst/>
      </p:bgPr>
    </p:bg>
    <p:spTree>
      <p:nvGrpSpPr>
        <p:cNvPr id="1" name=""/>
        <p:cNvGrpSpPr/>
        <p:nvPr/>
      </p:nvGrpSpPr>
      <p:grpSpPr>
        <a:xfrm>
          <a:off x="0" y="0"/>
          <a:ext cx="0" cy="0"/>
          <a:chOff x="0" y="0"/>
          <a:chExt cx="0" cy="0"/>
        </a:xfrm>
      </p:grpSpPr>
      <p:pic>
        <p:nvPicPr>
          <p:cNvPr id="2" name="Picture 1" descr="A close-up of a wave&#10;&#10;AI-generated content may be incorrect.">
            <a:extLst>
              <a:ext uri="{FF2B5EF4-FFF2-40B4-BE49-F238E27FC236}">
                <a16:creationId xmlns:a16="http://schemas.microsoft.com/office/drawing/2014/main" id="{BB6B915C-5F71-A73C-0E1C-A2B3DAA6FF8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23">
            <a:extLst>
              <a:ext uri="{FF2B5EF4-FFF2-40B4-BE49-F238E27FC236}">
                <a16:creationId xmlns:a16="http://schemas.microsoft.com/office/drawing/2014/main" id="{197AF948-AFDA-994B-A7C7-A4D527451FC4}"/>
              </a:ext>
            </a:extLst>
          </p:cNvPr>
          <p:cNvSpPr>
            <a:spLocks noGrp="1"/>
          </p:cNvSpPr>
          <p:nvPr>
            <p:ph type="title" hasCustomPrompt="1"/>
          </p:nvPr>
        </p:nvSpPr>
        <p:spPr>
          <a:xfrm>
            <a:off x="2768600" y="6875"/>
            <a:ext cx="8966200" cy="749300"/>
          </a:xfrm>
          <a:prstGeom prst="rect">
            <a:avLst/>
          </a:prstGeom>
          <a:ln>
            <a:noFill/>
          </a:ln>
        </p:spPr>
        <p:txBody>
          <a:bodyPr vert="horz" anchor="ctr"/>
          <a:lstStyle>
            <a:lvl1pPr marL="0" algn="r" defTabSz="609585" rtl="0" eaLnBrk="1" latinLnBrk="0" hangingPunct="1">
              <a:spcBef>
                <a:spcPct val="0"/>
              </a:spcBef>
              <a:buNone/>
              <a:defRPr lang="en-US" sz="2800" kern="1200" dirty="0">
                <a:solidFill>
                  <a:schemeClr val="bg1"/>
                </a:solidFill>
                <a:latin typeface="HelveticaNowText Medium" panose="020B0604030202020204" pitchFamily="34" charset="0"/>
                <a:ea typeface="+mj-ea"/>
                <a:cs typeface="HelveticaNowText Medium" panose="020B0604030202020204" pitchFamily="34" charset="0"/>
              </a:defRPr>
            </a:lvl1pPr>
          </a:lstStyle>
          <a:p>
            <a:r>
              <a:rPr lang="en-US" dirty="0"/>
              <a:t>Presentation Title Slide Here</a:t>
            </a:r>
          </a:p>
        </p:txBody>
      </p:sp>
      <p:sp>
        <p:nvSpPr>
          <p:cNvPr id="8" name="Text Placeholder 6">
            <a:extLst>
              <a:ext uri="{FF2B5EF4-FFF2-40B4-BE49-F238E27FC236}">
                <a16:creationId xmlns:a16="http://schemas.microsoft.com/office/drawing/2014/main" id="{F62A5AA4-57D5-8B4C-923A-2C551304202B}"/>
              </a:ext>
            </a:extLst>
          </p:cNvPr>
          <p:cNvSpPr>
            <a:spLocks noGrp="1"/>
          </p:cNvSpPr>
          <p:nvPr>
            <p:ph type="body" sz="quarter" idx="10"/>
          </p:nvPr>
        </p:nvSpPr>
        <p:spPr>
          <a:xfrm>
            <a:off x="335666" y="1226917"/>
            <a:ext cx="11399134" cy="4786132"/>
          </a:xfrm>
          <a:prstGeom prst="rect">
            <a:avLst/>
          </a:prstGeom>
        </p:spPr>
        <p:txBody>
          <a:bodyPr/>
          <a:lstStyle>
            <a:lvl1pPr>
              <a:spcBef>
                <a:spcPts val="600"/>
              </a:spcBef>
              <a:spcAft>
                <a:spcPts val="600"/>
              </a:spcAft>
              <a:defRPr sz="1600">
                <a:solidFill>
                  <a:schemeClr val="bg1"/>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1pPr>
            <a:lvl2pPr>
              <a:spcBef>
                <a:spcPts val="600"/>
              </a:spcBef>
              <a:spcAft>
                <a:spcPts val="600"/>
              </a:spcAft>
              <a:defRPr sz="1600">
                <a:solidFill>
                  <a:schemeClr val="bg1"/>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2pPr>
            <a:lvl3pPr>
              <a:spcBef>
                <a:spcPts val="600"/>
              </a:spcBef>
              <a:spcAft>
                <a:spcPts val="600"/>
              </a:spcAft>
              <a:defRPr sz="1600">
                <a:solidFill>
                  <a:schemeClr val="bg1"/>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3pPr>
            <a:lvl4pPr>
              <a:spcBef>
                <a:spcPts val="600"/>
              </a:spcBef>
              <a:spcAft>
                <a:spcPts val="600"/>
              </a:spcAft>
              <a:defRPr sz="1600">
                <a:solidFill>
                  <a:schemeClr val="bg1"/>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4pPr>
            <a:lvl5pPr>
              <a:spcBef>
                <a:spcPts val="600"/>
              </a:spcBef>
              <a:spcAft>
                <a:spcPts val="600"/>
              </a:spcAft>
              <a:defRPr sz="1600">
                <a:solidFill>
                  <a:schemeClr val="bg1"/>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Footer">
            <a:extLst>
              <a:ext uri="{FF2B5EF4-FFF2-40B4-BE49-F238E27FC236}">
                <a16:creationId xmlns:a16="http://schemas.microsoft.com/office/drawing/2014/main" id="{304BFE6F-EB99-3D36-3B9C-887570B3130D}"/>
              </a:ext>
            </a:extLst>
          </p:cNvPr>
          <p:cNvGrpSpPr/>
          <p:nvPr userDrawn="1"/>
        </p:nvGrpSpPr>
        <p:grpSpPr>
          <a:xfrm>
            <a:off x="0" y="6334126"/>
            <a:ext cx="12249150" cy="549274"/>
            <a:chOff x="0" y="6334126"/>
            <a:chExt cx="12249150" cy="549274"/>
          </a:xfrm>
          <a:solidFill>
            <a:srgbClr val="1A1C2B"/>
          </a:solidFill>
        </p:grpSpPr>
        <p:sp>
          <p:nvSpPr>
            <p:cNvPr id="6" name="The Exponential-e Group Channel Partner Programme">
              <a:extLst>
                <a:ext uri="{FF2B5EF4-FFF2-40B4-BE49-F238E27FC236}">
                  <a16:creationId xmlns:a16="http://schemas.microsoft.com/office/drawing/2014/main" id="{5E2AE9F5-A93E-CCE7-8B34-C0E6B8741677}"/>
                </a:ext>
              </a:extLst>
            </p:cNvPr>
            <p:cNvSpPr/>
            <p:nvPr userDrawn="1"/>
          </p:nvSpPr>
          <p:spPr>
            <a:xfrm>
              <a:off x="0" y="6334126"/>
              <a:ext cx="12249150" cy="546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rgbClr val="1A1C2B"/>
                  </a:solidFill>
                  <a:latin typeface="HelveticaNowDisplay Bold" panose="020B0804030202020204" pitchFamily="34" charset="0"/>
                  <a:ea typeface="+mn-ea"/>
                  <a:cs typeface="HelveticaNowDisplay Bold" panose="020B0804030202020204" pitchFamily="34" charset="0"/>
                </a:rPr>
                <a:t>Be Unstoppable.</a:t>
              </a:r>
              <a:r>
                <a:rPr lang="en-GB" sz="1200" b="1" kern="1200" dirty="0">
                  <a:solidFill>
                    <a:srgbClr val="1A1C2B"/>
                  </a:solidFill>
                  <a:latin typeface="HelveticaNowDisplay Bold" panose="020B0804030202020204" pitchFamily="34" charset="0"/>
                  <a:ea typeface="+mn-ea"/>
                  <a:cs typeface="HelveticaNowDisplay Bold" panose="020B0804030202020204" pitchFamily="34" charset="0"/>
                </a:rPr>
                <a:t> </a:t>
              </a:r>
              <a:r>
                <a:rPr lang="en-GB" sz="1200" b="1" dirty="0">
                  <a:solidFill>
                    <a:srgbClr val="1A1C2B"/>
                  </a:solidFill>
                  <a:latin typeface="HelveticaNowDisplay Bold" panose="020B0804030202020204" pitchFamily="34" charset="0"/>
                  <a:cs typeface="HelveticaNowDisplay Bold" panose="020B0804030202020204" pitchFamily="34" charset="0"/>
                </a:rPr>
                <a:t>The Exponential-e Group </a:t>
              </a:r>
              <a:r>
                <a:rPr lang="en-GB" sz="1200" dirty="0">
                  <a:solidFill>
                    <a:srgbClr val="1A1C2B"/>
                  </a:solidFill>
                  <a:latin typeface="HelveticaNowText Regular" panose="020B0504030202020204" pitchFamily="34" charset="0"/>
                  <a:cs typeface="HelveticaNowText Regular" panose="020B0504030202020204" pitchFamily="34" charset="0"/>
                </a:rPr>
                <a:t>Channel Partner Programme</a:t>
              </a:r>
            </a:p>
          </p:txBody>
        </p:sp>
        <p:sp>
          <p:nvSpPr>
            <p:cNvPr id="7" name="Website | Contact Number">
              <a:extLst>
                <a:ext uri="{FF2B5EF4-FFF2-40B4-BE49-F238E27FC236}">
                  <a16:creationId xmlns:a16="http://schemas.microsoft.com/office/drawing/2014/main" id="{B0F08496-F5D7-3C7D-3A4A-CC835CAED53F}"/>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dirty="0">
                  <a:solidFill>
                    <a:srgbClr val="1A1C2B"/>
                  </a:solidFill>
                  <a:latin typeface="HelveticaNowText Regular" panose="020B0504030202020204" pitchFamily="34" charset="0"/>
                  <a:ea typeface="+mn-ea"/>
                  <a:cs typeface="HelveticaNowText Regular" panose="020B0504030202020204" pitchFamily="34" charset="0"/>
                </a:rPr>
                <a:t>www.expo-e.uk    |    </a:t>
              </a:r>
              <a:r>
                <a:rPr lang="en-GB" sz="1200" b="0" kern="1200" dirty="0">
                  <a:solidFill>
                    <a:srgbClr val="1A1C2B"/>
                  </a:solidFill>
                  <a:latin typeface="HelveticaNowDisplay Bold" panose="020B0804030202020204" pitchFamily="34" charset="0"/>
                  <a:ea typeface="+mn-ea"/>
                  <a:cs typeface="HelveticaNowDisplay Bold" panose="020B0804030202020204" pitchFamily="34" charset="0"/>
                </a:rPr>
                <a:t>0203 993 3374</a:t>
              </a:r>
            </a:p>
          </p:txBody>
        </p:sp>
      </p:grpSp>
      <p:grpSp>
        <p:nvGrpSpPr>
          <p:cNvPr id="15" name="Expo.e Logo">
            <a:extLst>
              <a:ext uri="{FF2B5EF4-FFF2-40B4-BE49-F238E27FC236}">
                <a16:creationId xmlns:a16="http://schemas.microsoft.com/office/drawing/2014/main" id="{7D5CE16E-DE9C-1CA0-6EFE-D371A4D2F7D6}"/>
              </a:ext>
            </a:extLst>
          </p:cNvPr>
          <p:cNvGrpSpPr/>
          <p:nvPr userDrawn="1"/>
        </p:nvGrpSpPr>
        <p:grpSpPr>
          <a:xfrm>
            <a:off x="368300" y="241303"/>
            <a:ext cx="2057353" cy="324928"/>
            <a:chOff x="368300" y="241303"/>
            <a:chExt cx="2057353" cy="324928"/>
          </a:xfrm>
          <a:solidFill>
            <a:schemeClr val="bg2"/>
          </a:solidFill>
        </p:grpSpPr>
        <p:sp>
          <p:nvSpPr>
            <p:cNvPr id="16" name="Free-form: Shape 15">
              <a:extLst>
                <a:ext uri="{FF2B5EF4-FFF2-40B4-BE49-F238E27FC236}">
                  <a16:creationId xmlns:a16="http://schemas.microsoft.com/office/drawing/2014/main" id="{53E9FFC9-141D-88B9-44DF-D98161289EE8}"/>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53A4FBD-A605-B350-A557-7DDBE8E9A9C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B8CA3EC-8A46-A058-C79C-B377E75EFD07}"/>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F978FA61-89DD-B9EF-2585-5EC5061B3CF6}"/>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2485355-C579-6520-BE77-79D9099D76B3}"/>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00A3436-5AA1-68BE-FC6C-DC246CB3D445}"/>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p>
          </p:txBody>
        </p:sp>
      </p:grpSp>
    </p:spTree>
    <p:extLst>
      <p:ext uri="{BB962C8B-B14F-4D97-AF65-F5344CB8AC3E}">
        <p14:creationId xmlns:p14="http://schemas.microsoft.com/office/powerpoint/2010/main" val="78136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6000" fill="hold"/>
                                        <p:tgtEl>
                                          <p:spTgt spid="2"/>
                                        </p:tgtEl>
                                      </p:cBhvr>
                                      <p:by x="105000" y="105000"/>
                                    </p:animScale>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10" presetClass="entr" presetSubtype="0" fill="hold" grpId="0" nodeType="withEffect">
                                  <p:stCondLst>
                                    <p:cond delay="7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7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42" presetClass="entr" presetSubtype="0" fill="hold" nodeType="withEffect">
                                  <p:stCondLst>
                                    <p:cond delay="25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ain Slide - Light">
    <p:bg>
      <p:bgPr>
        <a:solidFill>
          <a:srgbClr val="E7E8F1"/>
        </a:solidFill>
        <a:effectLst/>
      </p:bgPr>
    </p:bg>
    <p:spTree>
      <p:nvGrpSpPr>
        <p:cNvPr id="1" name=""/>
        <p:cNvGrpSpPr/>
        <p:nvPr/>
      </p:nvGrpSpPr>
      <p:grpSpPr>
        <a:xfrm>
          <a:off x="0" y="0"/>
          <a:ext cx="0" cy="0"/>
          <a:chOff x="0" y="0"/>
          <a:chExt cx="0" cy="0"/>
        </a:xfrm>
      </p:grpSpPr>
      <p:sp>
        <p:nvSpPr>
          <p:cNvPr id="5" name="Title 23">
            <a:extLst>
              <a:ext uri="{FF2B5EF4-FFF2-40B4-BE49-F238E27FC236}">
                <a16:creationId xmlns:a16="http://schemas.microsoft.com/office/drawing/2014/main" id="{197AF948-AFDA-994B-A7C7-A4D527451FC4}"/>
              </a:ext>
            </a:extLst>
          </p:cNvPr>
          <p:cNvSpPr>
            <a:spLocks noGrp="1"/>
          </p:cNvSpPr>
          <p:nvPr>
            <p:ph type="title" hasCustomPrompt="1"/>
          </p:nvPr>
        </p:nvSpPr>
        <p:spPr>
          <a:xfrm>
            <a:off x="2768600" y="6875"/>
            <a:ext cx="8966200" cy="749300"/>
          </a:xfrm>
          <a:prstGeom prst="rect">
            <a:avLst/>
          </a:prstGeom>
          <a:ln>
            <a:noFill/>
          </a:ln>
        </p:spPr>
        <p:txBody>
          <a:bodyPr vert="horz" anchor="ctr"/>
          <a:lstStyle>
            <a:lvl1pPr marL="0" algn="r" defTabSz="609585" rtl="0" eaLnBrk="1" latinLnBrk="0" hangingPunct="1">
              <a:spcBef>
                <a:spcPct val="0"/>
              </a:spcBef>
              <a:buNone/>
              <a:defRPr lang="en-US" sz="2800" kern="1200" dirty="0">
                <a:solidFill>
                  <a:srgbClr val="1A1C2B"/>
                </a:solidFill>
                <a:latin typeface="Helvetica" pitchFamily="2" charset="0"/>
                <a:ea typeface="+mj-ea"/>
                <a:cs typeface="Helvetica" pitchFamily="2" charset="0"/>
              </a:defRPr>
            </a:lvl1pPr>
          </a:lstStyle>
          <a:p>
            <a:r>
              <a:rPr lang="en-US" dirty="0"/>
              <a:t>Presentation Title Slide Here</a:t>
            </a:r>
          </a:p>
        </p:txBody>
      </p:sp>
      <p:sp>
        <p:nvSpPr>
          <p:cNvPr id="8" name="Text Placeholder 6">
            <a:extLst>
              <a:ext uri="{FF2B5EF4-FFF2-40B4-BE49-F238E27FC236}">
                <a16:creationId xmlns:a16="http://schemas.microsoft.com/office/drawing/2014/main" id="{F62A5AA4-57D5-8B4C-923A-2C551304202B}"/>
              </a:ext>
            </a:extLst>
          </p:cNvPr>
          <p:cNvSpPr>
            <a:spLocks noGrp="1"/>
          </p:cNvSpPr>
          <p:nvPr>
            <p:ph type="body" sz="quarter" idx="10"/>
          </p:nvPr>
        </p:nvSpPr>
        <p:spPr>
          <a:xfrm>
            <a:off x="335666" y="1226917"/>
            <a:ext cx="11399134" cy="4786132"/>
          </a:xfrm>
          <a:prstGeom prst="rect">
            <a:avLst/>
          </a:prstGeom>
        </p:spPr>
        <p:txBody>
          <a:bodyPr/>
          <a:lstStyle>
            <a:lvl1pPr>
              <a:spcBef>
                <a:spcPts val="600"/>
              </a:spcBef>
              <a:spcAft>
                <a:spcPts val="600"/>
              </a:spcAft>
              <a:defRPr sz="1600">
                <a:solidFill>
                  <a:srgbClr val="1A1C2B"/>
                </a:solidFill>
                <a:latin typeface="Helvetica" pitchFamily="2" charset="0"/>
                <a:ea typeface="Helvetica" pitchFamily="2" charset="0"/>
                <a:cs typeface="Helvetica" pitchFamily="2" charset="0"/>
              </a:defRPr>
            </a:lvl1pPr>
            <a:lvl2pPr>
              <a:spcBef>
                <a:spcPts val="600"/>
              </a:spcBef>
              <a:spcAft>
                <a:spcPts val="600"/>
              </a:spcAft>
              <a:defRPr sz="1600">
                <a:solidFill>
                  <a:srgbClr val="1A1C2B"/>
                </a:solidFill>
                <a:latin typeface="Helvetica" pitchFamily="2" charset="0"/>
                <a:ea typeface="Helvetica" pitchFamily="2" charset="0"/>
                <a:cs typeface="Helvetica" pitchFamily="2" charset="0"/>
              </a:defRPr>
            </a:lvl2pPr>
            <a:lvl3pPr>
              <a:spcBef>
                <a:spcPts val="600"/>
              </a:spcBef>
              <a:spcAft>
                <a:spcPts val="600"/>
              </a:spcAft>
              <a:defRPr sz="1600">
                <a:solidFill>
                  <a:srgbClr val="1A1C2B"/>
                </a:solidFill>
                <a:latin typeface="Helvetica" pitchFamily="2" charset="0"/>
                <a:ea typeface="Helvetica" pitchFamily="2" charset="0"/>
                <a:cs typeface="Helvetica" pitchFamily="2" charset="0"/>
              </a:defRPr>
            </a:lvl3pPr>
            <a:lvl4pPr>
              <a:spcBef>
                <a:spcPts val="600"/>
              </a:spcBef>
              <a:spcAft>
                <a:spcPts val="600"/>
              </a:spcAft>
              <a:defRPr sz="1600">
                <a:solidFill>
                  <a:srgbClr val="1A1C2B"/>
                </a:solidFill>
                <a:latin typeface="Helvetica" pitchFamily="2" charset="0"/>
                <a:ea typeface="Helvetica" pitchFamily="2" charset="0"/>
                <a:cs typeface="Helvetica" pitchFamily="2" charset="0"/>
              </a:defRPr>
            </a:lvl4pPr>
            <a:lvl5pPr>
              <a:spcBef>
                <a:spcPts val="600"/>
              </a:spcBef>
              <a:spcAft>
                <a:spcPts val="600"/>
              </a:spcAft>
              <a:defRPr sz="1600">
                <a:solidFill>
                  <a:srgbClr val="1A1C2B"/>
                </a:solidFill>
                <a:latin typeface="Helvetica" pitchFamily="2" charset="0"/>
                <a:ea typeface="Helvetica" pitchFamily="2" charset="0"/>
                <a:cs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Footer">
            <a:extLst>
              <a:ext uri="{FF2B5EF4-FFF2-40B4-BE49-F238E27FC236}">
                <a16:creationId xmlns:a16="http://schemas.microsoft.com/office/drawing/2014/main" id="{304BFE6F-EB99-3D36-3B9C-887570B3130D}"/>
              </a:ext>
            </a:extLst>
          </p:cNvPr>
          <p:cNvGrpSpPr/>
          <p:nvPr userDrawn="1"/>
        </p:nvGrpSpPr>
        <p:grpSpPr>
          <a:xfrm>
            <a:off x="0" y="6334126"/>
            <a:ext cx="12249150" cy="549274"/>
            <a:chOff x="0" y="6334126"/>
            <a:chExt cx="12249150" cy="549274"/>
          </a:xfrm>
        </p:grpSpPr>
        <p:sp>
          <p:nvSpPr>
            <p:cNvPr id="6" name="The Exponential-e Group Channel Partner Programme">
              <a:extLst>
                <a:ext uri="{FF2B5EF4-FFF2-40B4-BE49-F238E27FC236}">
                  <a16:creationId xmlns:a16="http://schemas.microsoft.com/office/drawing/2014/main" id="{5E2AE9F5-A93E-CCE7-8B34-C0E6B8741677}"/>
                </a:ext>
              </a:extLst>
            </p:cNvPr>
            <p:cNvSpPr/>
            <p:nvPr userDrawn="1"/>
          </p:nvSpPr>
          <p:spPr>
            <a:xfrm>
              <a:off x="0" y="6334126"/>
              <a:ext cx="12249150" cy="546100"/>
            </a:xfrm>
            <a:prstGeom prst="rect">
              <a:avLst/>
            </a:prstGeom>
            <a:solidFill>
              <a:srgbClr val="12274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rgbClr val="1A1C2B"/>
                  </a:solidFill>
                  <a:latin typeface="Helvetica" pitchFamily="2" charset="0"/>
                  <a:ea typeface="+mn-ea"/>
                  <a:cs typeface="HelveticaNowDisplay Bold" panose="020B0804030202020204" pitchFamily="34" charset="0"/>
                </a:rPr>
                <a:t>Be Unstoppable.</a:t>
              </a:r>
              <a:r>
                <a:rPr lang="en-GB" sz="1200" b="1" kern="1200" dirty="0">
                  <a:solidFill>
                    <a:srgbClr val="1A1C2B"/>
                  </a:solidFill>
                  <a:latin typeface="Helvetica" pitchFamily="2" charset="0"/>
                  <a:ea typeface="+mn-ea"/>
                  <a:cs typeface="HelveticaNowDisplay Bold" panose="020B0804030202020204" pitchFamily="34" charset="0"/>
                </a:rPr>
                <a:t> </a:t>
              </a:r>
              <a:r>
                <a:rPr lang="en-GB" sz="1200" b="1" dirty="0">
                  <a:solidFill>
                    <a:srgbClr val="1A1C2B"/>
                  </a:solidFill>
                  <a:latin typeface="Helvetica" pitchFamily="2" charset="0"/>
                  <a:cs typeface="HelveticaNowDisplay Bold" panose="020B0804030202020204" pitchFamily="34" charset="0"/>
                </a:rPr>
                <a:t>The Exponential-e Group </a:t>
              </a:r>
              <a:r>
                <a:rPr lang="en-GB" sz="1200" dirty="0">
                  <a:solidFill>
                    <a:srgbClr val="1A1C2B"/>
                  </a:solidFill>
                  <a:latin typeface="Helvetica" pitchFamily="2" charset="0"/>
                  <a:cs typeface="HelveticaNowText Regular" panose="020B0504030202020204" pitchFamily="34" charset="0"/>
                </a:rPr>
                <a:t>Channel Partner Programme</a:t>
              </a:r>
            </a:p>
          </p:txBody>
        </p:sp>
        <p:sp>
          <p:nvSpPr>
            <p:cNvPr id="7" name="Website | Contact Number">
              <a:extLst>
                <a:ext uri="{FF2B5EF4-FFF2-40B4-BE49-F238E27FC236}">
                  <a16:creationId xmlns:a16="http://schemas.microsoft.com/office/drawing/2014/main" id="{B0F08496-F5D7-3C7D-3A4A-CC835CAED53F}"/>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dirty="0">
                  <a:solidFill>
                    <a:schemeClr val="tx2"/>
                  </a:solidFill>
                  <a:latin typeface="Helvetica" pitchFamily="2" charset="0"/>
                  <a:ea typeface="+mn-ea"/>
                  <a:cs typeface="HelveticaNowText Regular" panose="020B0504030202020204" pitchFamily="34" charset="0"/>
                </a:rPr>
                <a:t>www.expo-e.uk    |    </a:t>
              </a:r>
              <a:r>
                <a:rPr lang="en-GB" sz="1200" b="0" kern="1200" dirty="0">
                  <a:solidFill>
                    <a:schemeClr val="tx2"/>
                  </a:solidFill>
                  <a:latin typeface="Helvetica" pitchFamily="2" charset="0"/>
                  <a:ea typeface="+mn-ea"/>
                  <a:cs typeface="HelveticaNowDisplay Bold" panose="020B0804030202020204" pitchFamily="34" charset="0"/>
                </a:rPr>
                <a:t>0203 993 3374</a:t>
              </a:r>
            </a:p>
          </p:txBody>
        </p:sp>
      </p:grpSp>
      <p:grpSp>
        <p:nvGrpSpPr>
          <p:cNvPr id="15" name="Expo.e Logo">
            <a:extLst>
              <a:ext uri="{FF2B5EF4-FFF2-40B4-BE49-F238E27FC236}">
                <a16:creationId xmlns:a16="http://schemas.microsoft.com/office/drawing/2014/main" id="{7D5CE16E-DE9C-1CA0-6EFE-D371A4D2F7D6}"/>
              </a:ext>
            </a:extLst>
          </p:cNvPr>
          <p:cNvGrpSpPr/>
          <p:nvPr userDrawn="1"/>
        </p:nvGrpSpPr>
        <p:grpSpPr>
          <a:xfrm>
            <a:off x="368300" y="241303"/>
            <a:ext cx="2057353" cy="324928"/>
            <a:chOff x="368300" y="241303"/>
            <a:chExt cx="2057353" cy="324928"/>
          </a:xfrm>
          <a:solidFill>
            <a:schemeClr val="tx1"/>
          </a:solidFill>
        </p:grpSpPr>
        <p:sp>
          <p:nvSpPr>
            <p:cNvPr id="16" name="Free-form: Shape 15">
              <a:extLst>
                <a:ext uri="{FF2B5EF4-FFF2-40B4-BE49-F238E27FC236}">
                  <a16:creationId xmlns:a16="http://schemas.microsoft.com/office/drawing/2014/main" id="{53E9FFC9-141D-88B9-44DF-D98161289EE8}"/>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7" name="Free-form: Shape 16">
              <a:extLst>
                <a:ext uri="{FF2B5EF4-FFF2-40B4-BE49-F238E27FC236}">
                  <a16:creationId xmlns:a16="http://schemas.microsoft.com/office/drawing/2014/main" id="{453A4FBD-A605-B350-A557-7DDBE8E9A9C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dirty="0">
                <a:latin typeface="Helvetica" pitchFamily="2" charset="0"/>
              </a:endParaRPr>
            </a:p>
          </p:txBody>
        </p:sp>
        <p:sp>
          <p:nvSpPr>
            <p:cNvPr id="18" name="Free-form: Shape 17">
              <a:extLst>
                <a:ext uri="{FF2B5EF4-FFF2-40B4-BE49-F238E27FC236}">
                  <a16:creationId xmlns:a16="http://schemas.microsoft.com/office/drawing/2014/main" id="{CB8CA3EC-8A46-A058-C79C-B377E75EFD07}"/>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9" name="Free-form: Shape 18">
              <a:extLst>
                <a:ext uri="{FF2B5EF4-FFF2-40B4-BE49-F238E27FC236}">
                  <a16:creationId xmlns:a16="http://schemas.microsoft.com/office/drawing/2014/main" id="{F978FA61-89DD-B9EF-2585-5EC5061B3CF6}"/>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dirty="0">
                <a:latin typeface="Helvetica" pitchFamily="2" charset="0"/>
              </a:endParaRPr>
            </a:p>
          </p:txBody>
        </p:sp>
        <p:sp>
          <p:nvSpPr>
            <p:cNvPr id="20" name="Free-form: Shape 19">
              <a:extLst>
                <a:ext uri="{FF2B5EF4-FFF2-40B4-BE49-F238E27FC236}">
                  <a16:creationId xmlns:a16="http://schemas.microsoft.com/office/drawing/2014/main" id="{72485355-C579-6520-BE77-79D9099D76B3}"/>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dirty="0">
                <a:latin typeface="Helvetica" pitchFamily="2" charset="0"/>
              </a:endParaRPr>
            </a:p>
          </p:txBody>
        </p:sp>
        <p:sp>
          <p:nvSpPr>
            <p:cNvPr id="21" name="Free-form: Shape 20">
              <a:extLst>
                <a:ext uri="{FF2B5EF4-FFF2-40B4-BE49-F238E27FC236}">
                  <a16:creationId xmlns:a16="http://schemas.microsoft.com/office/drawing/2014/main" id="{000A3436-5AA1-68BE-FC6C-DC246CB3D445}"/>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dirty="0">
                <a:latin typeface="Helvetica" pitchFamily="2" charset="0"/>
              </a:endParaRPr>
            </a:p>
          </p:txBody>
        </p:sp>
      </p:grpSp>
    </p:spTree>
    <p:extLst>
      <p:ext uri="{BB962C8B-B14F-4D97-AF65-F5344CB8AC3E}">
        <p14:creationId xmlns:p14="http://schemas.microsoft.com/office/powerpoint/2010/main" val="398825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42" presetClass="entr" presetSubtype="0" fill="hold" nodeType="withEffect">
                                  <p:stCondLst>
                                    <p:cond delay="25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in Slide - Light">
    <p:bg>
      <p:bgPr>
        <a:solidFill>
          <a:srgbClr val="E7E8F1"/>
        </a:solidFill>
        <a:effectLst/>
      </p:bgPr>
    </p:bg>
    <p:spTree>
      <p:nvGrpSpPr>
        <p:cNvPr id="1" name=""/>
        <p:cNvGrpSpPr/>
        <p:nvPr/>
      </p:nvGrpSpPr>
      <p:grpSpPr>
        <a:xfrm>
          <a:off x="0" y="0"/>
          <a:ext cx="0" cy="0"/>
          <a:chOff x="0" y="0"/>
          <a:chExt cx="0" cy="0"/>
        </a:xfrm>
      </p:grpSpPr>
      <p:sp>
        <p:nvSpPr>
          <p:cNvPr id="5" name="Title 23">
            <a:extLst>
              <a:ext uri="{FF2B5EF4-FFF2-40B4-BE49-F238E27FC236}">
                <a16:creationId xmlns:a16="http://schemas.microsoft.com/office/drawing/2014/main" id="{197AF948-AFDA-994B-A7C7-A4D527451FC4}"/>
              </a:ext>
            </a:extLst>
          </p:cNvPr>
          <p:cNvSpPr>
            <a:spLocks noGrp="1"/>
          </p:cNvSpPr>
          <p:nvPr>
            <p:ph type="title" hasCustomPrompt="1"/>
          </p:nvPr>
        </p:nvSpPr>
        <p:spPr>
          <a:xfrm>
            <a:off x="2768600" y="6875"/>
            <a:ext cx="8966200" cy="749300"/>
          </a:xfrm>
          <a:prstGeom prst="rect">
            <a:avLst/>
          </a:prstGeom>
          <a:ln>
            <a:noFill/>
          </a:ln>
        </p:spPr>
        <p:txBody>
          <a:bodyPr vert="horz" anchor="ctr"/>
          <a:lstStyle>
            <a:lvl1pPr marL="0" algn="r" defTabSz="609585" rtl="0" eaLnBrk="1" latinLnBrk="0" hangingPunct="1">
              <a:spcBef>
                <a:spcPct val="0"/>
              </a:spcBef>
              <a:buNone/>
              <a:defRPr lang="en-US" sz="2800" kern="1200" dirty="0">
                <a:solidFill>
                  <a:srgbClr val="1A1C2B"/>
                </a:solidFill>
                <a:latin typeface="Helvetica" pitchFamily="2" charset="0"/>
                <a:ea typeface="+mj-ea"/>
                <a:cs typeface="Helvetica" pitchFamily="2" charset="0"/>
              </a:defRPr>
            </a:lvl1pPr>
          </a:lstStyle>
          <a:p>
            <a:r>
              <a:rPr lang="en-US" dirty="0"/>
              <a:t>Presentation Title Slide Here</a:t>
            </a:r>
          </a:p>
        </p:txBody>
      </p:sp>
      <p:sp>
        <p:nvSpPr>
          <p:cNvPr id="8" name="Text Placeholder 6">
            <a:extLst>
              <a:ext uri="{FF2B5EF4-FFF2-40B4-BE49-F238E27FC236}">
                <a16:creationId xmlns:a16="http://schemas.microsoft.com/office/drawing/2014/main" id="{F62A5AA4-57D5-8B4C-923A-2C551304202B}"/>
              </a:ext>
            </a:extLst>
          </p:cNvPr>
          <p:cNvSpPr>
            <a:spLocks noGrp="1"/>
          </p:cNvSpPr>
          <p:nvPr>
            <p:ph type="body" sz="quarter" idx="10"/>
          </p:nvPr>
        </p:nvSpPr>
        <p:spPr>
          <a:xfrm>
            <a:off x="335666" y="1226917"/>
            <a:ext cx="11399134" cy="4786132"/>
          </a:xfrm>
          <a:prstGeom prst="rect">
            <a:avLst/>
          </a:prstGeom>
        </p:spPr>
        <p:txBody>
          <a:bodyPr/>
          <a:lstStyle>
            <a:lvl1pPr>
              <a:spcBef>
                <a:spcPts val="600"/>
              </a:spcBef>
              <a:spcAft>
                <a:spcPts val="600"/>
              </a:spcAft>
              <a:defRPr sz="1600">
                <a:solidFill>
                  <a:srgbClr val="1A1C2B"/>
                </a:solidFill>
                <a:latin typeface="Helvetica" pitchFamily="2" charset="0"/>
                <a:ea typeface="Helvetica" pitchFamily="2" charset="0"/>
                <a:cs typeface="Helvetica" pitchFamily="2" charset="0"/>
              </a:defRPr>
            </a:lvl1pPr>
            <a:lvl2pPr>
              <a:spcBef>
                <a:spcPts val="600"/>
              </a:spcBef>
              <a:spcAft>
                <a:spcPts val="600"/>
              </a:spcAft>
              <a:defRPr sz="1600">
                <a:solidFill>
                  <a:srgbClr val="1A1C2B"/>
                </a:solidFill>
                <a:latin typeface="Helvetica" pitchFamily="2" charset="0"/>
                <a:ea typeface="Helvetica" pitchFamily="2" charset="0"/>
                <a:cs typeface="Helvetica" pitchFamily="2" charset="0"/>
              </a:defRPr>
            </a:lvl2pPr>
            <a:lvl3pPr>
              <a:spcBef>
                <a:spcPts val="600"/>
              </a:spcBef>
              <a:spcAft>
                <a:spcPts val="600"/>
              </a:spcAft>
              <a:defRPr sz="1600">
                <a:solidFill>
                  <a:srgbClr val="1A1C2B"/>
                </a:solidFill>
                <a:latin typeface="Helvetica" pitchFamily="2" charset="0"/>
                <a:ea typeface="Helvetica" pitchFamily="2" charset="0"/>
                <a:cs typeface="Helvetica" pitchFamily="2" charset="0"/>
              </a:defRPr>
            </a:lvl3pPr>
            <a:lvl4pPr>
              <a:spcBef>
                <a:spcPts val="600"/>
              </a:spcBef>
              <a:spcAft>
                <a:spcPts val="600"/>
              </a:spcAft>
              <a:defRPr sz="1600">
                <a:solidFill>
                  <a:srgbClr val="1A1C2B"/>
                </a:solidFill>
                <a:latin typeface="Helvetica" pitchFamily="2" charset="0"/>
                <a:ea typeface="Helvetica" pitchFamily="2" charset="0"/>
                <a:cs typeface="Helvetica" pitchFamily="2" charset="0"/>
              </a:defRPr>
            </a:lvl4pPr>
            <a:lvl5pPr>
              <a:spcBef>
                <a:spcPts val="600"/>
              </a:spcBef>
              <a:spcAft>
                <a:spcPts val="600"/>
              </a:spcAft>
              <a:defRPr sz="1600">
                <a:solidFill>
                  <a:srgbClr val="1A1C2B"/>
                </a:solidFill>
                <a:latin typeface="Helvetica" pitchFamily="2" charset="0"/>
                <a:ea typeface="Helvetica" pitchFamily="2" charset="0"/>
                <a:cs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Footer">
            <a:extLst>
              <a:ext uri="{FF2B5EF4-FFF2-40B4-BE49-F238E27FC236}">
                <a16:creationId xmlns:a16="http://schemas.microsoft.com/office/drawing/2014/main" id="{304BFE6F-EB99-3D36-3B9C-887570B3130D}"/>
              </a:ext>
            </a:extLst>
          </p:cNvPr>
          <p:cNvGrpSpPr/>
          <p:nvPr userDrawn="1"/>
        </p:nvGrpSpPr>
        <p:grpSpPr>
          <a:xfrm>
            <a:off x="0" y="6334126"/>
            <a:ext cx="12249150" cy="549274"/>
            <a:chOff x="0" y="6334126"/>
            <a:chExt cx="12249150" cy="549274"/>
          </a:xfrm>
        </p:grpSpPr>
        <p:sp>
          <p:nvSpPr>
            <p:cNvPr id="6" name="The Exponential-e Group Channel Partner Programme">
              <a:extLst>
                <a:ext uri="{FF2B5EF4-FFF2-40B4-BE49-F238E27FC236}">
                  <a16:creationId xmlns:a16="http://schemas.microsoft.com/office/drawing/2014/main" id="{5E2AE9F5-A93E-CCE7-8B34-C0E6B8741677}"/>
                </a:ext>
              </a:extLst>
            </p:cNvPr>
            <p:cNvSpPr/>
            <p:nvPr userDrawn="1"/>
          </p:nvSpPr>
          <p:spPr>
            <a:xfrm>
              <a:off x="0" y="6334126"/>
              <a:ext cx="12249150" cy="546100"/>
            </a:xfrm>
            <a:prstGeom prst="rect">
              <a:avLst/>
            </a:prstGeom>
            <a:solidFill>
              <a:srgbClr val="12274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rgbClr val="1A1C2B"/>
                  </a:solidFill>
                  <a:latin typeface="Helvetica" pitchFamily="2" charset="0"/>
                  <a:ea typeface="+mn-ea"/>
                  <a:cs typeface="HelveticaNowDisplay Bold" panose="020B0804030202020204" pitchFamily="34" charset="0"/>
                </a:rPr>
                <a:t>Be Unstoppable.</a:t>
              </a:r>
              <a:r>
                <a:rPr lang="en-GB" sz="1200" b="1" kern="1200" dirty="0">
                  <a:solidFill>
                    <a:srgbClr val="1A1C2B"/>
                  </a:solidFill>
                  <a:latin typeface="Helvetica" pitchFamily="2" charset="0"/>
                  <a:ea typeface="+mn-ea"/>
                  <a:cs typeface="HelveticaNowDisplay Bold" panose="020B0804030202020204" pitchFamily="34" charset="0"/>
                </a:rPr>
                <a:t> </a:t>
              </a:r>
              <a:r>
                <a:rPr lang="en-GB" sz="1200" b="1" dirty="0">
                  <a:solidFill>
                    <a:srgbClr val="1A1C2B"/>
                  </a:solidFill>
                  <a:latin typeface="Helvetica" pitchFamily="2" charset="0"/>
                  <a:cs typeface="HelveticaNowDisplay Bold" panose="020B0804030202020204" pitchFamily="34" charset="0"/>
                </a:rPr>
                <a:t>The Exponential-e Group </a:t>
              </a:r>
              <a:r>
                <a:rPr lang="en-GB" sz="1200" dirty="0">
                  <a:solidFill>
                    <a:srgbClr val="1A1C2B"/>
                  </a:solidFill>
                  <a:latin typeface="Helvetica" pitchFamily="2" charset="0"/>
                  <a:cs typeface="HelveticaNowText Regular" panose="020B0504030202020204" pitchFamily="34" charset="0"/>
                </a:rPr>
                <a:t>Channel Partner Programme</a:t>
              </a:r>
            </a:p>
          </p:txBody>
        </p:sp>
        <p:sp>
          <p:nvSpPr>
            <p:cNvPr id="7" name="Website | Contact Number">
              <a:extLst>
                <a:ext uri="{FF2B5EF4-FFF2-40B4-BE49-F238E27FC236}">
                  <a16:creationId xmlns:a16="http://schemas.microsoft.com/office/drawing/2014/main" id="{B0F08496-F5D7-3C7D-3A4A-CC835CAED53F}"/>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dirty="0">
                  <a:solidFill>
                    <a:schemeClr val="tx2"/>
                  </a:solidFill>
                  <a:latin typeface="Helvetica" pitchFamily="2" charset="0"/>
                  <a:ea typeface="+mn-ea"/>
                  <a:cs typeface="HelveticaNowText Regular" panose="020B0504030202020204" pitchFamily="34" charset="0"/>
                </a:rPr>
                <a:t>www.expo-e.uk    |    </a:t>
              </a:r>
              <a:r>
                <a:rPr lang="en-GB" sz="1200" b="0" kern="1200" dirty="0">
                  <a:solidFill>
                    <a:schemeClr val="tx2"/>
                  </a:solidFill>
                  <a:latin typeface="Helvetica" pitchFamily="2" charset="0"/>
                  <a:ea typeface="+mn-ea"/>
                  <a:cs typeface="HelveticaNowDisplay Bold" panose="020B0804030202020204" pitchFamily="34" charset="0"/>
                </a:rPr>
                <a:t>0203 993 3374</a:t>
              </a:r>
            </a:p>
          </p:txBody>
        </p:sp>
      </p:grpSp>
      <p:grpSp>
        <p:nvGrpSpPr>
          <p:cNvPr id="15" name="Expo.e Logo">
            <a:extLst>
              <a:ext uri="{FF2B5EF4-FFF2-40B4-BE49-F238E27FC236}">
                <a16:creationId xmlns:a16="http://schemas.microsoft.com/office/drawing/2014/main" id="{7D5CE16E-DE9C-1CA0-6EFE-D371A4D2F7D6}"/>
              </a:ext>
            </a:extLst>
          </p:cNvPr>
          <p:cNvGrpSpPr/>
          <p:nvPr userDrawn="1"/>
        </p:nvGrpSpPr>
        <p:grpSpPr>
          <a:xfrm>
            <a:off x="368300" y="241303"/>
            <a:ext cx="2057353" cy="324928"/>
            <a:chOff x="368300" y="241303"/>
            <a:chExt cx="2057353" cy="324928"/>
          </a:xfrm>
          <a:solidFill>
            <a:schemeClr val="tx1"/>
          </a:solidFill>
        </p:grpSpPr>
        <p:sp>
          <p:nvSpPr>
            <p:cNvPr id="16" name="Free-form: Shape 15">
              <a:extLst>
                <a:ext uri="{FF2B5EF4-FFF2-40B4-BE49-F238E27FC236}">
                  <a16:creationId xmlns:a16="http://schemas.microsoft.com/office/drawing/2014/main" id="{53E9FFC9-141D-88B9-44DF-D98161289EE8}"/>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7" name="Free-form: Shape 16">
              <a:extLst>
                <a:ext uri="{FF2B5EF4-FFF2-40B4-BE49-F238E27FC236}">
                  <a16:creationId xmlns:a16="http://schemas.microsoft.com/office/drawing/2014/main" id="{453A4FBD-A605-B350-A557-7DDBE8E9A9C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dirty="0">
                <a:latin typeface="Helvetica" pitchFamily="2" charset="0"/>
              </a:endParaRPr>
            </a:p>
          </p:txBody>
        </p:sp>
        <p:sp>
          <p:nvSpPr>
            <p:cNvPr id="18" name="Free-form: Shape 17">
              <a:extLst>
                <a:ext uri="{FF2B5EF4-FFF2-40B4-BE49-F238E27FC236}">
                  <a16:creationId xmlns:a16="http://schemas.microsoft.com/office/drawing/2014/main" id="{CB8CA3EC-8A46-A058-C79C-B377E75EFD07}"/>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dirty="0">
                <a:latin typeface="Helvetica" pitchFamily="2" charset="0"/>
              </a:endParaRPr>
            </a:p>
          </p:txBody>
        </p:sp>
        <p:sp>
          <p:nvSpPr>
            <p:cNvPr id="19" name="Free-form: Shape 18">
              <a:extLst>
                <a:ext uri="{FF2B5EF4-FFF2-40B4-BE49-F238E27FC236}">
                  <a16:creationId xmlns:a16="http://schemas.microsoft.com/office/drawing/2014/main" id="{F978FA61-89DD-B9EF-2585-5EC5061B3CF6}"/>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dirty="0">
                <a:latin typeface="Helvetica" pitchFamily="2" charset="0"/>
              </a:endParaRPr>
            </a:p>
          </p:txBody>
        </p:sp>
        <p:sp>
          <p:nvSpPr>
            <p:cNvPr id="20" name="Free-form: Shape 19">
              <a:extLst>
                <a:ext uri="{FF2B5EF4-FFF2-40B4-BE49-F238E27FC236}">
                  <a16:creationId xmlns:a16="http://schemas.microsoft.com/office/drawing/2014/main" id="{72485355-C579-6520-BE77-79D9099D76B3}"/>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dirty="0">
                <a:latin typeface="Helvetica" pitchFamily="2" charset="0"/>
              </a:endParaRPr>
            </a:p>
          </p:txBody>
        </p:sp>
        <p:sp>
          <p:nvSpPr>
            <p:cNvPr id="21" name="Free-form: Shape 20">
              <a:extLst>
                <a:ext uri="{FF2B5EF4-FFF2-40B4-BE49-F238E27FC236}">
                  <a16:creationId xmlns:a16="http://schemas.microsoft.com/office/drawing/2014/main" id="{000A3436-5AA1-68BE-FC6C-DC246CB3D445}"/>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dirty="0">
                <a:latin typeface="Helvetica" pitchFamily="2" charset="0"/>
              </a:endParaRPr>
            </a:p>
          </p:txBody>
        </p:sp>
      </p:grpSp>
    </p:spTree>
    <p:extLst>
      <p:ext uri="{BB962C8B-B14F-4D97-AF65-F5344CB8AC3E}">
        <p14:creationId xmlns:p14="http://schemas.microsoft.com/office/powerpoint/2010/main" val="168832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42" presetClass="entr" presetSubtype="0" fill="hold" nodeType="withEffect">
                                  <p:stCondLst>
                                    <p:cond delay="25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Dark Backing - Option A">
    <p:bg>
      <p:bgPr>
        <a:solidFill>
          <a:srgbClr val="F2F2F2"/>
        </a:solidFill>
        <a:effectLst/>
      </p:bgPr>
    </p:bg>
    <p:spTree>
      <p:nvGrpSpPr>
        <p:cNvPr id="1" name=""/>
        <p:cNvGrpSpPr/>
        <p:nvPr/>
      </p:nvGrpSpPr>
      <p:grpSpPr>
        <a:xfrm>
          <a:off x="0" y="0"/>
          <a:ext cx="0" cy="0"/>
          <a:chOff x="0" y="0"/>
          <a:chExt cx="0" cy="0"/>
        </a:xfrm>
      </p:grpSpPr>
      <p:sp>
        <p:nvSpPr>
          <p:cNvPr id="2" name="Title 23">
            <a:extLst>
              <a:ext uri="{FF2B5EF4-FFF2-40B4-BE49-F238E27FC236}">
                <a16:creationId xmlns:a16="http://schemas.microsoft.com/office/drawing/2014/main" id="{6D5EBDED-4ED4-5DD1-F32D-88362A0DD111}"/>
              </a:ext>
            </a:extLst>
          </p:cNvPr>
          <p:cNvSpPr>
            <a:spLocks noGrp="1"/>
          </p:cNvSpPr>
          <p:nvPr>
            <p:ph type="title" hasCustomPrompt="1"/>
          </p:nvPr>
        </p:nvSpPr>
        <p:spPr>
          <a:xfrm>
            <a:off x="2806700" y="6875"/>
            <a:ext cx="8928100" cy="749300"/>
          </a:xfrm>
          <a:prstGeom prst="rect">
            <a:avLst/>
          </a:prstGeom>
          <a:ln>
            <a:noFill/>
          </a:ln>
        </p:spPr>
        <p:txBody>
          <a:bodyPr vert="horz" anchor="ctr"/>
          <a:lstStyle>
            <a:lvl1pPr marL="0" algn="r" defTabSz="609585" rtl="0" eaLnBrk="1" latinLnBrk="0" hangingPunct="1">
              <a:spcBef>
                <a:spcPct val="0"/>
              </a:spcBef>
              <a:buNone/>
              <a:defRPr lang="en-US" sz="2400" b="0" i="0" kern="0" spc="0" dirty="0">
                <a:solidFill>
                  <a:srgbClr val="081A2F"/>
                </a:solidFill>
                <a:latin typeface="Helvetica" pitchFamily="2" charset="0"/>
                <a:ea typeface="+mj-ea"/>
                <a:cs typeface="+mj-cs"/>
              </a:defRPr>
            </a:lvl1pPr>
          </a:lstStyle>
          <a:p>
            <a:r>
              <a:rPr lang="en-US" dirty="0"/>
              <a:t>Presentation Title Slide Here</a:t>
            </a:r>
          </a:p>
        </p:txBody>
      </p:sp>
    </p:spTree>
    <p:extLst>
      <p:ext uri="{BB962C8B-B14F-4D97-AF65-F5344CB8AC3E}">
        <p14:creationId xmlns:p14="http://schemas.microsoft.com/office/powerpoint/2010/main" val="274606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Main Title Slide">
    <p:spTree>
      <p:nvGrpSpPr>
        <p:cNvPr id="1" name=""/>
        <p:cNvGrpSpPr/>
        <p:nvPr/>
      </p:nvGrpSpPr>
      <p:grpSpPr>
        <a:xfrm>
          <a:off x="0" y="0"/>
          <a:ext cx="0" cy="0"/>
          <a:chOff x="0" y="0"/>
          <a:chExt cx="0" cy="0"/>
        </a:xfrm>
      </p:grpSpPr>
      <p:sp>
        <p:nvSpPr>
          <p:cNvPr id="3" name="Sub Title">
            <a:extLst>
              <a:ext uri="{FF2B5EF4-FFF2-40B4-BE49-F238E27FC236}">
                <a16:creationId xmlns:a16="http://schemas.microsoft.com/office/drawing/2014/main" id="{336EC5C6-9B65-DE6B-2632-23C025169F0D}"/>
              </a:ext>
            </a:extLst>
          </p:cNvPr>
          <p:cNvSpPr>
            <a:spLocks noGrp="1"/>
          </p:cNvSpPr>
          <p:nvPr>
            <p:ph type="subTitle" idx="1"/>
          </p:nvPr>
        </p:nvSpPr>
        <p:spPr>
          <a:xfrm>
            <a:off x="0" y="4267201"/>
            <a:ext cx="6096000" cy="584200"/>
          </a:xfrm>
          <a:prstGeom prst="rect">
            <a:avLst/>
          </a:prstGeom>
          <a:solidFill>
            <a:srgbClr val="DADCEA">
              <a:alpha val="80000"/>
            </a:srgbClr>
          </a:solidFill>
        </p:spPr>
        <p:txBody>
          <a:bodyPr lIns="360000" tIns="0" rIns="0" bIns="0" anchor="ctr">
            <a:noAutofit/>
          </a:bodyPr>
          <a:lstStyle>
            <a:lvl1pPr marL="0" indent="0" algn="l">
              <a:buNone/>
              <a:defRPr sz="1800">
                <a:latin typeface="HelveticaNowText Regular" panose="020B0504030202020204" pitchFamily="34" charset="0"/>
                <a:cs typeface="HelveticaNowText Regular" panose="020B050403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grpSp>
        <p:nvGrpSpPr>
          <p:cNvPr id="17" name="Footer">
            <a:extLst>
              <a:ext uri="{FF2B5EF4-FFF2-40B4-BE49-F238E27FC236}">
                <a16:creationId xmlns:a16="http://schemas.microsoft.com/office/drawing/2014/main" id="{B74940B3-1E81-9B4F-67A3-8408D6BA6252}"/>
              </a:ext>
            </a:extLst>
          </p:cNvPr>
          <p:cNvGrpSpPr/>
          <p:nvPr userDrawn="1"/>
        </p:nvGrpSpPr>
        <p:grpSpPr>
          <a:xfrm>
            <a:off x="0" y="6334126"/>
            <a:ext cx="12249150" cy="549274"/>
            <a:chOff x="0" y="6334126"/>
            <a:chExt cx="12249150" cy="549274"/>
          </a:xfrm>
        </p:grpSpPr>
        <p:sp>
          <p:nvSpPr>
            <p:cNvPr id="7" name="The Exponential-e Group Channel Partner Programme">
              <a:extLst>
                <a:ext uri="{FF2B5EF4-FFF2-40B4-BE49-F238E27FC236}">
                  <a16:creationId xmlns:a16="http://schemas.microsoft.com/office/drawing/2014/main" id="{3FB99057-2DBE-3BBF-1188-991F69DE06BA}"/>
                </a:ext>
              </a:extLst>
            </p:cNvPr>
            <p:cNvSpPr/>
            <p:nvPr userDrawn="1"/>
          </p:nvSpPr>
          <p:spPr>
            <a:xfrm>
              <a:off x="0" y="6334126"/>
              <a:ext cx="12249150" cy="546100"/>
            </a:xfrm>
            <a:prstGeom prst="rect">
              <a:avLst/>
            </a:prstGeom>
            <a:solidFill>
              <a:srgbClr val="DADCE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l"/>
              <a:r>
                <a:rPr lang="en-GB" sz="1200" b="1" dirty="0">
                  <a:solidFill>
                    <a:schemeClr val="bg1"/>
                  </a:solidFill>
                  <a:latin typeface="HelveticaNowDisplay Bold" panose="020B0804030202020204" pitchFamily="34" charset="0"/>
                  <a:cs typeface="HelveticaNowDisplay Bold" panose="020B0804030202020204" pitchFamily="34" charset="0"/>
                </a:rPr>
                <a:t>The Exponential-e Group </a:t>
              </a:r>
              <a:r>
                <a:rPr lang="en-GB" sz="1200" dirty="0">
                  <a:solidFill>
                    <a:schemeClr val="bg1"/>
                  </a:solidFill>
                  <a:latin typeface="HelveticaNowText Regular" panose="020B0504030202020204" pitchFamily="34" charset="0"/>
                  <a:cs typeface="HelveticaNowText Regular" panose="020B0504030202020204" pitchFamily="34" charset="0"/>
                </a:rPr>
                <a:t>Channel Partner Programme</a:t>
              </a:r>
            </a:p>
          </p:txBody>
        </p:sp>
        <p:sp>
          <p:nvSpPr>
            <p:cNvPr id="8" name="Website | Contact Number">
              <a:extLst>
                <a:ext uri="{FF2B5EF4-FFF2-40B4-BE49-F238E27FC236}">
                  <a16:creationId xmlns:a16="http://schemas.microsoft.com/office/drawing/2014/main" id="{0E9E7A52-FA0C-6FFD-CEA5-E82AF0BFEBE4}"/>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dirty="0">
                  <a:solidFill>
                    <a:schemeClr val="bg1"/>
                  </a:solidFill>
                  <a:latin typeface="HelveticaNowText Regular" panose="020B0504030202020204" pitchFamily="34" charset="0"/>
                  <a:ea typeface="+mn-ea"/>
                  <a:cs typeface="HelveticaNowText Regular" panose="020B0504030202020204" pitchFamily="34" charset="0"/>
                </a:rPr>
                <a:t>www.expo-e.uk    |    </a:t>
              </a:r>
              <a:r>
                <a:rPr lang="en-GB" sz="1200" b="0" kern="1200" dirty="0">
                  <a:solidFill>
                    <a:schemeClr val="bg1"/>
                  </a:solidFill>
                  <a:latin typeface="HelveticaNowDisplay Bold" panose="020B0804030202020204" pitchFamily="34" charset="0"/>
                  <a:ea typeface="+mn-ea"/>
                  <a:cs typeface="HelveticaNowDisplay Bold" panose="020B0804030202020204" pitchFamily="34" charset="0"/>
                </a:rPr>
                <a:t>0203 993 3374</a:t>
              </a:r>
            </a:p>
          </p:txBody>
        </p:sp>
      </p:grpSp>
      <p:sp>
        <p:nvSpPr>
          <p:cNvPr id="9" name="Be Unstoppable.">
            <a:extLst>
              <a:ext uri="{FF2B5EF4-FFF2-40B4-BE49-F238E27FC236}">
                <a16:creationId xmlns:a16="http://schemas.microsoft.com/office/drawing/2014/main" id="{E0B79F1B-E698-3463-03AF-A3403227A996}"/>
              </a:ext>
            </a:extLst>
          </p:cNvPr>
          <p:cNvSpPr/>
          <p:nvPr userDrawn="1"/>
        </p:nvSpPr>
        <p:spPr>
          <a:xfrm>
            <a:off x="6096000" y="1270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500" kern="1200" dirty="0">
                <a:solidFill>
                  <a:schemeClr val="bg1"/>
                </a:solidFill>
                <a:latin typeface="HelveticaNowDisplay Bold" panose="020B0804030202020204" pitchFamily="34" charset="0"/>
                <a:ea typeface="+mn-ea"/>
                <a:cs typeface="HelveticaNowDisplay Bold" panose="020B0804030202020204" pitchFamily="34" charset="0"/>
              </a:rPr>
              <a:t>Be Unstoppable.</a:t>
            </a:r>
            <a:endParaRPr lang="en-GB" sz="1500" b="1" kern="1200" dirty="0">
              <a:solidFill>
                <a:schemeClr val="bg1"/>
              </a:solidFill>
              <a:latin typeface="HelveticaNowDisplay Bold" panose="020B0804030202020204" pitchFamily="34" charset="0"/>
              <a:ea typeface="+mn-ea"/>
              <a:cs typeface="HelveticaNowDisplay Bold" panose="020B0804030202020204" pitchFamily="34" charset="0"/>
            </a:endParaRPr>
          </a:p>
        </p:txBody>
      </p:sp>
      <p:grpSp>
        <p:nvGrpSpPr>
          <p:cNvPr id="10" name="Expo.e Logo">
            <a:extLst>
              <a:ext uri="{FF2B5EF4-FFF2-40B4-BE49-F238E27FC236}">
                <a16:creationId xmlns:a16="http://schemas.microsoft.com/office/drawing/2014/main" id="{51ADFC2B-9A58-1EEB-F59A-C17F9CC4D507}"/>
              </a:ext>
            </a:extLst>
          </p:cNvPr>
          <p:cNvGrpSpPr/>
          <p:nvPr userDrawn="1"/>
        </p:nvGrpSpPr>
        <p:grpSpPr>
          <a:xfrm>
            <a:off x="368300" y="241303"/>
            <a:ext cx="2057353" cy="324928"/>
            <a:chOff x="368300" y="241303"/>
            <a:chExt cx="2057353" cy="324928"/>
          </a:xfrm>
          <a:solidFill>
            <a:schemeClr val="bg1"/>
          </a:solidFill>
        </p:grpSpPr>
        <p:sp>
          <p:nvSpPr>
            <p:cNvPr id="11" name="Free-form: Shape 10">
              <a:extLst>
                <a:ext uri="{FF2B5EF4-FFF2-40B4-BE49-F238E27FC236}">
                  <a16:creationId xmlns:a16="http://schemas.microsoft.com/office/drawing/2014/main" id="{F8B6F7D0-3945-E43B-E535-5C922A19B04E}"/>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69507E5-7AC6-B512-FBED-E93C521FB913}"/>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D715EAC-B53E-775A-8A1E-00F4E0BFEA90}"/>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BA045DE-398A-8BD5-9E50-BCBD3DAD6C8E}"/>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D977F90-A06B-C8D5-9516-10CE846630B2}"/>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9859917-BF34-87CB-6A2C-052DF73011A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p>
          </p:txBody>
        </p:sp>
      </p:grpSp>
      <p:sp>
        <p:nvSpPr>
          <p:cNvPr id="2" name="Main Title">
            <a:extLst>
              <a:ext uri="{FF2B5EF4-FFF2-40B4-BE49-F238E27FC236}">
                <a16:creationId xmlns:a16="http://schemas.microsoft.com/office/drawing/2014/main" id="{9015C813-5B84-E57E-CDE7-D767064A0786}"/>
              </a:ext>
            </a:extLst>
          </p:cNvPr>
          <p:cNvSpPr>
            <a:spLocks noGrp="1"/>
          </p:cNvSpPr>
          <p:nvPr>
            <p:ph type="ctrTitle"/>
          </p:nvPr>
        </p:nvSpPr>
        <p:spPr>
          <a:xfrm>
            <a:off x="0" y="3352801"/>
            <a:ext cx="8128000" cy="914400"/>
          </a:xfrm>
          <a:prstGeom prst="rect">
            <a:avLst/>
          </a:prstGeom>
          <a:solidFill>
            <a:schemeClr val="bg2"/>
          </a:solidFill>
        </p:spPr>
        <p:txBody>
          <a:bodyPr lIns="360000" tIns="0" rIns="0" bIns="0" anchor="ctr">
            <a:normAutofit/>
          </a:bodyPr>
          <a:lstStyle>
            <a:lvl1pPr algn="l">
              <a:defRPr sz="4000">
                <a:latin typeface="HelveticaNowText Medium" panose="020B0604030202020204" pitchFamily="34" charset="0"/>
                <a:cs typeface="HelveticaNowText Medium" panose="020B0604030202020204" pitchFamily="34" charset="0"/>
              </a:defRPr>
            </a:lvl1pPr>
          </a:lstStyle>
          <a:p>
            <a:r>
              <a:rPr lang="en-GB" dirty="0"/>
              <a:t>Click to edit Master title style</a:t>
            </a:r>
          </a:p>
        </p:txBody>
      </p:sp>
    </p:spTree>
    <p:extLst>
      <p:ext uri="{BB962C8B-B14F-4D97-AF65-F5344CB8AC3E}">
        <p14:creationId xmlns:p14="http://schemas.microsoft.com/office/powerpoint/2010/main" val="272026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47"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9" grpId="0"/>
      <p:bldP spid="2"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Main Title Slide B">
    <p:spTree>
      <p:nvGrpSpPr>
        <p:cNvPr id="1" name=""/>
        <p:cNvGrpSpPr/>
        <p:nvPr/>
      </p:nvGrpSpPr>
      <p:grpSpPr>
        <a:xfrm>
          <a:off x="0" y="0"/>
          <a:ext cx="0" cy="0"/>
          <a:chOff x="0" y="0"/>
          <a:chExt cx="0" cy="0"/>
        </a:xfrm>
      </p:grpSpPr>
      <p:sp>
        <p:nvSpPr>
          <p:cNvPr id="3" name="Sub Title">
            <a:extLst>
              <a:ext uri="{FF2B5EF4-FFF2-40B4-BE49-F238E27FC236}">
                <a16:creationId xmlns:a16="http://schemas.microsoft.com/office/drawing/2014/main" id="{336EC5C6-9B65-DE6B-2632-23C025169F0D}"/>
              </a:ext>
            </a:extLst>
          </p:cNvPr>
          <p:cNvSpPr>
            <a:spLocks noGrp="1"/>
          </p:cNvSpPr>
          <p:nvPr>
            <p:ph type="subTitle" idx="1"/>
          </p:nvPr>
        </p:nvSpPr>
        <p:spPr>
          <a:xfrm>
            <a:off x="0" y="4267201"/>
            <a:ext cx="6096000" cy="584200"/>
          </a:xfrm>
          <a:prstGeom prst="rect">
            <a:avLst/>
          </a:prstGeom>
          <a:solidFill>
            <a:srgbClr val="DADCEA">
              <a:alpha val="80000"/>
            </a:srgbClr>
          </a:solidFill>
        </p:spPr>
        <p:txBody>
          <a:bodyPr lIns="360000" tIns="0" rIns="0" bIns="0" anchor="ctr">
            <a:noAutofit/>
          </a:bodyPr>
          <a:lstStyle>
            <a:lvl1pPr marL="0" indent="0" algn="l">
              <a:buNone/>
              <a:defRPr sz="1800">
                <a:latin typeface="HelveticaNowText Regular" panose="020B0504030202020204" pitchFamily="34" charset="0"/>
                <a:cs typeface="HelveticaNowText Regular" panose="020B050403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grpSp>
        <p:nvGrpSpPr>
          <p:cNvPr id="17" name="Footer">
            <a:extLst>
              <a:ext uri="{FF2B5EF4-FFF2-40B4-BE49-F238E27FC236}">
                <a16:creationId xmlns:a16="http://schemas.microsoft.com/office/drawing/2014/main" id="{B74940B3-1E81-9B4F-67A3-8408D6BA6252}"/>
              </a:ext>
            </a:extLst>
          </p:cNvPr>
          <p:cNvGrpSpPr/>
          <p:nvPr userDrawn="1"/>
        </p:nvGrpSpPr>
        <p:grpSpPr>
          <a:xfrm>
            <a:off x="0" y="6334126"/>
            <a:ext cx="12249150" cy="549274"/>
            <a:chOff x="0" y="6334126"/>
            <a:chExt cx="12249150" cy="549274"/>
          </a:xfrm>
        </p:grpSpPr>
        <p:sp>
          <p:nvSpPr>
            <p:cNvPr id="7" name="The Exponential-e Group Channel Partner Programme">
              <a:extLst>
                <a:ext uri="{FF2B5EF4-FFF2-40B4-BE49-F238E27FC236}">
                  <a16:creationId xmlns:a16="http://schemas.microsoft.com/office/drawing/2014/main" id="{3FB99057-2DBE-3BBF-1188-991F69DE06BA}"/>
                </a:ext>
              </a:extLst>
            </p:cNvPr>
            <p:cNvSpPr/>
            <p:nvPr userDrawn="1"/>
          </p:nvSpPr>
          <p:spPr>
            <a:xfrm>
              <a:off x="0" y="6334126"/>
              <a:ext cx="12249150" cy="546100"/>
            </a:xfrm>
            <a:prstGeom prst="rect">
              <a:avLst/>
            </a:prstGeom>
            <a:solidFill>
              <a:srgbClr val="DADCE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l"/>
              <a:r>
                <a:rPr lang="en-GB" sz="1200" b="1" dirty="0">
                  <a:solidFill>
                    <a:schemeClr val="bg1"/>
                  </a:solidFill>
                  <a:latin typeface="HelveticaNowDisplay Bold" panose="020B0804030202020204" pitchFamily="34" charset="0"/>
                  <a:cs typeface="HelveticaNowDisplay Bold" panose="020B0804030202020204" pitchFamily="34" charset="0"/>
                </a:rPr>
                <a:t>The Exponential-e Group </a:t>
              </a:r>
              <a:r>
                <a:rPr lang="en-GB" sz="1200" dirty="0">
                  <a:solidFill>
                    <a:schemeClr val="bg1"/>
                  </a:solidFill>
                  <a:latin typeface="HelveticaNowText Regular" panose="020B0504030202020204" pitchFamily="34" charset="0"/>
                  <a:cs typeface="HelveticaNowText Regular" panose="020B0504030202020204" pitchFamily="34" charset="0"/>
                </a:rPr>
                <a:t>Channel Partner Programme</a:t>
              </a:r>
            </a:p>
          </p:txBody>
        </p:sp>
        <p:sp>
          <p:nvSpPr>
            <p:cNvPr id="8" name="Website | Contact Number">
              <a:extLst>
                <a:ext uri="{FF2B5EF4-FFF2-40B4-BE49-F238E27FC236}">
                  <a16:creationId xmlns:a16="http://schemas.microsoft.com/office/drawing/2014/main" id="{0E9E7A52-FA0C-6FFD-CEA5-E82AF0BFEBE4}"/>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dirty="0">
                  <a:solidFill>
                    <a:schemeClr val="bg1"/>
                  </a:solidFill>
                  <a:latin typeface="HelveticaNowText Regular" panose="020B0504030202020204" pitchFamily="34" charset="0"/>
                  <a:ea typeface="+mn-ea"/>
                  <a:cs typeface="HelveticaNowText Regular" panose="020B0504030202020204" pitchFamily="34" charset="0"/>
                </a:rPr>
                <a:t>www.expo-e.uk    |    </a:t>
              </a:r>
              <a:r>
                <a:rPr lang="en-GB" sz="1200" b="0" kern="1200" dirty="0">
                  <a:solidFill>
                    <a:schemeClr val="bg1"/>
                  </a:solidFill>
                  <a:latin typeface="HelveticaNowDisplay Bold" panose="020B0804030202020204" pitchFamily="34" charset="0"/>
                  <a:ea typeface="+mn-ea"/>
                  <a:cs typeface="HelveticaNowDisplay Bold" panose="020B0804030202020204" pitchFamily="34" charset="0"/>
                </a:rPr>
                <a:t>0203 993 3374</a:t>
              </a:r>
            </a:p>
          </p:txBody>
        </p:sp>
      </p:grpSp>
      <p:sp>
        <p:nvSpPr>
          <p:cNvPr id="9" name="Be Unstoppable.">
            <a:extLst>
              <a:ext uri="{FF2B5EF4-FFF2-40B4-BE49-F238E27FC236}">
                <a16:creationId xmlns:a16="http://schemas.microsoft.com/office/drawing/2014/main" id="{E0B79F1B-E698-3463-03AF-A3403227A996}"/>
              </a:ext>
            </a:extLst>
          </p:cNvPr>
          <p:cNvSpPr/>
          <p:nvPr userDrawn="1"/>
        </p:nvSpPr>
        <p:spPr>
          <a:xfrm>
            <a:off x="6096000" y="1270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500" kern="1200" dirty="0">
                <a:solidFill>
                  <a:schemeClr val="bg1"/>
                </a:solidFill>
                <a:latin typeface="HelveticaNowDisplay Bold" panose="020B0804030202020204" pitchFamily="34" charset="0"/>
                <a:ea typeface="+mn-ea"/>
                <a:cs typeface="HelveticaNowDisplay Bold" panose="020B0804030202020204" pitchFamily="34" charset="0"/>
              </a:rPr>
              <a:t>Be Unstoppable.</a:t>
            </a:r>
            <a:endParaRPr lang="en-GB" sz="1500" b="1" kern="1200" dirty="0">
              <a:solidFill>
                <a:schemeClr val="bg1"/>
              </a:solidFill>
              <a:latin typeface="HelveticaNowDisplay Bold" panose="020B0804030202020204" pitchFamily="34" charset="0"/>
              <a:ea typeface="+mn-ea"/>
              <a:cs typeface="HelveticaNowDisplay Bold" panose="020B0804030202020204" pitchFamily="34" charset="0"/>
            </a:endParaRPr>
          </a:p>
        </p:txBody>
      </p:sp>
      <p:grpSp>
        <p:nvGrpSpPr>
          <p:cNvPr id="10" name="Expo.e Logo">
            <a:extLst>
              <a:ext uri="{FF2B5EF4-FFF2-40B4-BE49-F238E27FC236}">
                <a16:creationId xmlns:a16="http://schemas.microsoft.com/office/drawing/2014/main" id="{51ADFC2B-9A58-1EEB-F59A-C17F9CC4D507}"/>
              </a:ext>
            </a:extLst>
          </p:cNvPr>
          <p:cNvGrpSpPr/>
          <p:nvPr userDrawn="1"/>
        </p:nvGrpSpPr>
        <p:grpSpPr>
          <a:xfrm>
            <a:off x="368300" y="241303"/>
            <a:ext cx="2057353" cy="324928"/>
            <a:chOff x="368300" y="241303"/>
            <a:chExt cx="2057353" cy="324928"/>
          </a:xfrm>
          <a:solidFill>
            <a:schemeClr val="bg1"/>
          </a:solidFill>
        </p:grpSpPr>
        <p:sp>
          <p:nvSpPr>
            <p:cNvPr id="11" name="Free-form: Shape 10">
              <a:extLst>
                <a:ext uri="{FF2B5EF4-FFF2-40B4-BE49-F238E27FC236}">
                  <a16:creationId xmlns:a16="http://schemas.microsoft.com/office/drawing/2014/main" id="{F8B6F7D0-3945-E43B-E535-5C922A19B04E}"/>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69507E5-7AC6-B512-FBED-E93C521FB913}"/>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D715EAC-B53E-775A-8A1E-00F4E0BFEA90}"/>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BA045DE-398A-8BD5-9E50-BCBD3DAD6C8E}"/>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D977F90-A06B-C8D5-9516-10CE846630B2}"/>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9859917-BF34-87CB-6A2C-052DF73011A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p>
          </p:txBody>
        </p:sp>
      </p:grpSp>
      <p:sp>
        <p:nvSpPr>
          <p:cNvPr id="2" name="Main Title">
            <a:extLst>
              <a:ext uri="{FF2B5EF4-FFF2-40B4-BE49-F238E27FC236}">
                <a16:creationId xmlns:a16="http://schemas.microsoft.com/office/drawing/2014/main" id="{9015C813-5B84-E57E-CDE7-D767064A0786}"/>
              </a:ext>
            </a:extLst>
          </p:cNvPr>
          <p:cNvSpPr>
            <a:spLocks noGrp="1"/>
          </p:cNvSpPr>
          <p:nvPr>
            <p:ph type="ctrTitle"/>
          </p:nvPr>
        </p:nvSpPr>
        <p:spPr>
          <a:xfrm>
            <a:off x="0" y="3352801"/>
            <a:ext cx="8128000" cy="914400"/>
          </a:xfrm>
          <a:prstGeom prst="rect">
            <a:avLst/>
          </a:prstGeom>
          <a:solidFill>
            <a:schemeClr val="bg2"/>
          </a:solidFill>
        </p:spPr>
        <p:txBody>
          <a:bodyPr lIns="360000" tIns="0" rIns="0" bIns="0" anchor="ctr">
            <a:normAutofit/>
          </a:bodyPr>
          <a:lstStyle>
            <a:lvl1pPr algn="l">
              <a:defRPr sz="4000">
                <a:latin typeface="HelveticaNowText Medium" panose="020B0604030202020204" pitchFamily="34" charset="0"/>
                <a:cs typeface="HelveticaNowText Medium" panose="020B0604030202020204" pitchFamily="34" charset="0"/>
              </a:defRPr>
            </a:lvl1pPr>
          </a:lstStyle>
          <a:p>
            <a:r>
              <a:rPr lang="en-GB" dirty="0"/>
              <a:t>Click to edit Master title style</a:t>
            </a:r>
          </a:p>
        </p:txBody>
      </p:sp>
    </p:spTree>
    <p:extLst>
      <p:ext uri="{BB962C8B-B14F-4D97-AF65-F5344CB8AC3E}">
        <p14:creationId xmlns:p14="http://schemas.microsoft.com/office/powerpoint/2010/main" val="34221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47"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9" grpId="0"/>
      <p:bldP spid="2"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Main Title Slide C">
    <p:spTree>
      <p:nvGrpSpPr>
        <p:cNvPr id="1" name=""/>
        <p:cNvGrpSpPr/>
        <p:nvPr/>
      </p:nvGrpSpPr>
      <p:grpSpPr>
        <a:xfrm>
          <a:off x="0" y="0"/>
          <a:ext cx="0" cy="0"/>
          <a:chOff x="0" y="0"/>
          <a:chExt cx="0" cy="0"/>
        </a:xfrm>
      </p:grpSpPr>
      <p:sp>
        <p:nvSpPr>
          <p:cNvPr id="3" name="Sub Title">
            <a:extLst>
              <a:ext uri="{FF2B5EF4-FFF2-40B4-BE49-F238E27FC236}">
                <a16:creationId xmlns:a16="http://schemas.microsoft.com/office/drawing/2014/main" id="{336EC5C6-9B65-DE6B-2632-23C025169F0D}"/>
              </a:ext>
            </a:extLst>
          </p:cNvPr>
          <p:cNvSpPr>
            <a:spLocks noGrp="1"/>
          </p:cNvSpPr>
          <p:nvPr>
            <p:ph type="subTitle" idx="1"/>
          </p:nvPr>
        </p:nvSpPr>
        <p:spPr>
          <a:xfrm>
            <a:off x="0" y="4267201"/>
            <a:ext cx="6096000" cy="584200"/>
          </a:xfrm>
          <a:prstGeom prst="rect">
            <a:avLst/>
          </a:prstGeom>
          <a:solidFill>
            <a:srgbClr val="DADCEA">
              <a:alpha val="80000"/>
            </a:srgbClr>
          </a:solidFill>
        </p:spPr>
        <p:txBody>
          <a:bodyPr lIns="360000" tIns="0" rIns="0" bIns="0" anchor="ctr">
            <a:noAutofit/>
          </a:bodyPr>
          <a:lstStyle>
            <a:lvl1pPr marL="0" indent="0" algn="l">
              <a:buNone/>
              <a:defRPr sz="1800">
                <a:latin typeface="HelveticaNowText Regular" panose="020B0504030202020204" pitchFamily="34" charset="0"/>
                <a:cs typeface="HelveticaNowText Regular" panose="020B050403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grpSp>
        <p:nvGrpSpPr>
          <p:cNvPr id="17" name="Footer">
            <a:extLst>
              <a:ext uri="{FF2B5EF4-FFF2-40B4-BE49-F238E27FC236}">
                <a16:creationId xmlns:a16="http://schemas.microsoft.com/office/drawing/2014/main" id="{B74940B3-1E81-9B4F-67A3-8408D6BA6252}"/>
              </a:ext>
            </a:extLst>
          </p:cNvPr>
          <p:cNvGrpSpPr/>
          <p:nvPr userDrawn="1"/>
        </p:nvGrpSpPr>
        <p:grpSpPr>
          <a:xfrm>
            <a:off x="0" y="6334126"/>
            <a:ext cx="12249150" cy="549274"/>
            <a:chOff x="0" y="6334126"/>
            <a:chExt cx="12249150" cy="549274"/>
          </a:xfrm>
        </p:grpSpPr>
        <p:sp>
          <p:nvSpPr>
            <p:cNvPr id="7" name="The Exponential-e Group Channel Partner Programme">
              <a:extLst>
                <a:ext uri="{FF2B5EF4-FFF2-40B4-BE49-F238E27FC236}">
                  <a16:creationId xmlns:a16="http://schemas.microsoft.com/office/drawing/2014/main" id="{3FB99057-2DBE-3BBF-1188-991F69DE06BA}"/>
                </a:ext>
              </a:extLst>
            </p:cNvPr>
            <p:cNvSpPr/>
            <p:nvPr userDrawn="1"/>
          </p:nvSpPr>
          <p:spPr>
            <a:xfrm>
              <a:off x="0" y="6334126"/>
              <a:ext cx="12249150" cy="546100"/>
            </a:xfrm>
            <a:prstGeom prst="rect">
              <a:avLst/>
            </a:prstGeom>
            <a:solidFill>
              <a:srgbClr val="DADCE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l"/>
              <a:r>
                <a:rPr lang="en-GB" sz="1200" b="1" dirty="0">
                  <a:solidFill>
                    <a:schemeClr val="bg1"/>
                  </a:solidFill>
                  <a:latin typeface="HelveticaNowDisplay Bold" panose="020B0804030202020204" pitchFamily="34" charset="0"/>
                  <a:cs typeface="HelveticaNowDisplay Bold" panose="020B0804030202020204" pitchFamily="34" charset="0"/>
                </a:rPr>
                <a:t>The Exponential-e Group </a:t>
              </a:r>
              <a:r>
                <a:rPr lang="en-GB" sz="1200" dirty="0">
                  <a:solidFill>
                    <a:schemeClr val="bg1"/>
                  </a:solidFill>
                  <a:latin typeface="HelveticaNowText Regular" panose="020B0504030202020204" pitchFamily="34" charset="0"/>
                  <a:cs typeface="HelveticaNowText Regular" panose="020B0504030202020204" pitchFamily="34" charset="0"/>
                </a:rPr>
                <a:t>Channel Partner Programme</a:t>
              </a:r>
            </a:p>
          </p:txBody>
        </p:sp>
        <p:sp>
          <p:nvSpPr>
            <p:cNvPr id="8" name="Website | Contact Number">
              <a:extLst>
                <a:ext uri="{FF2B5EF4-FFF2-40B4-BE49-F238E27FC236}">
                  <a16:creationId xmlns:a16="http://schemas.microsoft.com/office/drawing/2014/main" id="{0E9E7A52-FA0C-6FFD-CEA5-E82AF0BFEBE4}"/>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dirty="0">
                  <a:solidFill>
                    <a:schemeClr val="bg1"/>
                  </a:solidFill>
                  <a:latin typeface="HelveticaNowText Regular" panose="020B0504030202020204" pitchFamily="34" charset="0"/>
                  <a:ea typeface="+mn-ea"/>
                  <a:cs typeface="HelveticaNowText Regular" panose="020B0504030202020204" pitchFamily="34" charset="0"/>
                </a:rPr>
                <a:t>www.expo-e.uk    |    </a:t>
              </a:r>
              <a:r>
                <a:rPr lang="en-GB" sz="1200" b="0" kern="1200" dirty="0">
                  <a:solidFill>
                    <a:schemeClr val="bg1"/>
                  </a:solidFill>
                  <a:latin typeface="HelveticaNowDisplay Bold" panose="020B0804030202020204" pitchFamily="34" charset="0"/>
                  <a:ea typeface="+mn-ea"/>
                  <a:cs typeface="HelveticaNowDisplay Bold" panose="020B0804030202020204" pitchFamily="34" charset="0"/>
                </a:rPr>
                <a:t>0203 993 3374</a:t>
              </a:r>
            </a:p>
          </p:txBody>
        </p:sp>
      </p:grpSp>
      <p:sp>
        <p:nvSpPr>
          <p:cNvPr id="9" name="Be Unstoppable.">
            <a:extLst>
              <a:ext uri="{FF2B5EF4-FFF2-40B4-BE49-F238E27FC236}">
                <a16:creationId xmlns:a16="http://schemas.microsoft.com/office/drawing/2014/main" id="{E0B79F1B-E698-3463-03AF-A3403227A996}"/>
              </a:ext>
            </a:extLst>
          </p:cNvPr>
          <p:cNvSpPr/>
          <p:nvPr userDrawn="1"/>
        </p:nvSpPr>
        <p:spPr>
          <a:xfrm>
            <a:off x="6096000" y="1270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500" kern="1200" dirty="0">
                <a:solidFill>
                  <a:schemeClr val="bg1"/>
                </a:solidFill>
                <a:latin typeface="HelveticaNowDisplay Bold" panose="020B0804030202020204" pitchFamily="34" charset="0"/>
                <a:ea typeface="+mn-ea"/>
                <a:cs typeface="HelveticaNowDisplay Bold" panose="020B0804030202020204" pitchFamily="34" charset="0"/>
              </a:rPr>
              <a:t>Be Unstoppable.</a:t>
            </a:r>
            <a:endParaRPr lang="en-GB" sz="1500" b="1" kern="1200" dirty="0">
              <a:solidFill>
                <a:schemeClr val="bg1"/>
              </a:solidFill>
              <a:latin typeface="HelveticaNowDisplay Bold" panose="020B0804030202020204" pitchFamily="34" charset="0"/>
              <a:ea typeface="+mn-ea"/>
              <a:cs typeface="HelveticaNowDisplay Bold" panose="020B0804030202020204" pitchFamily="34" charset="0"/>
            </a:endParaRPr>
          </a:p>
        </p:txBody>
      </p:sp>
      <p:grpSp>
        <p:nvGrpSpPr>
          <p:cNvPr id="10" name="Expo.e Logo">
            <a:extLst>
              <a:ext uri="{FF2B5EF4-FFF2-40B4-BE49-F238E27FC236}">
                <a16:creationId xmlns:a16="http://schemas.microsoft.com/office/drawing/2014/main" id="{51ADFC2B-9A58-1EEB-F59A-C17F9CC4D507}"/>
              </a:ext>
            </a:extLst>
          </p:cNvPr>
          <p:cNvGrpSpPr/>
          <p:nvPr userDrawn="1"/>
        </p:nvGrpSpPr>
        <p:grpSpPr>
          <a:xfrm>
            <a:off x="368300" y="241303"/>
            <a:ext cx="2057353" cy="324928"/>
            <a:chOff x="368300" y="241303"/>
            <a:chExt cx="2057353" cy="324928"/>
          </a:xfrm>
          <a:solidFill>
            <a:schemeClr val="bg1"/>
          </a:solidFill>
        </p:grpSpPr>
        <p:sp>
          <p:nvSpPr>
            <p:cNvPr id="11" name="Free-form: Shape 10">
              <a:extLst>
                <a:ext uri="{FF2B5EF4-FFF2-40B4-BE49-F238E27FC236}">
                  <a16:creationId xmlns:a16="http://schemas.microsoft.com/office/drawing/2014/main" id="{F8B6F7D0-3945-E43B-E535-5C922A19B04E}"/>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69507E5-7AC6-B512-FBED-E93C521FB913}"/>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D715EAC-B53E-775A-8A1E-00F4E0BFEA90}"/>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BA045DE-398A-8BD5-9E50-BCBD3DAD6C8E}"/>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D977F90-A06B-C8D5-9516-10CE846630B2}"/>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9859917-BF34-87CB-6A2C-052DF73011A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p>
          </p:txBody>
        </p:sp>
      </p:grpSp>
      <p:sp>
        <p:nvSpPr>
          <p:cNvPr id="2" name="Main Title">
            <a:extLst>
              <a:ext uri="{FF2B5EF4-FFF2-40B4-BE49-F238E27FC236}">
                <a16:creationId xmlns:a16="http://schemas.microsoft.com/office/drawing/2014/main" id="{9015C813-5B84-E57E-CDE7-D767064A0786}"/>
              </a:ext>
            </a:extLst>
          </p:cNvPr>
          <p:cNvSpPr>
            <a:spLocks noGrp="1"/>
          </p:cNvSpPr>
          <p:nvPr>
            <p:ph type="ctrTitle"/>
          </p:nvPr>
        </p:nvSpPr>
        <p:spPr>
          <a:xfrm>
            <a:off x="0" y="3352801"/>
            <a:ext cx="8128000" cy="914400"/>
          </a:xfrm>
          <a:prstGeom prst="rect">
            <a:avLst/>
          </a:prstGeom>
          <a:solidFill>
            <a:schemeClr val="bg2"/>
          </a:solidFill>
        </p:spPr>
        <p:txBody>
          <a:bodyPr lIns="360000" tIns="0" rIns="0" bIns="0" anchor="ctr">
            <a:normAutofit/>
          </a:bodyPr>
          <a:lstStyle>
            <a:lvl1pPr algn="l">
              <a:defRPr sz="4000">
                <a:latin typeface="HelveticaNowText Medium" panose="020B0604030202020204" pitchFamily="34" charset="0"/>
                <a:cs typeface="HelveticaNowText Medium" panose="020B0604030202020204" pitchFamily="34" charset="0"/>
              </a:defRPr>
            </a:lvl1pPr>
          </a:lstStyle>
          <a:p>
            <a:r>
              <a:rPr lang="en-GB" dirty="0"/>
              <a:t>Click to edit Master title style</a:t>
            </a:r>
          </a:p>
        </p:txBody>
      </p:sp>
    </p:spTree>
    <p:extLst>
      <p:ext uri="{BB962C8B-B14F-4D97-AF65-F5344CB8AC3E}">
        <p14:creationId xmlns:p14="http://schemas.microsoft.com/office/powerpoint/2010/main" val="59408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47"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9" grpId="0"/>
      <p:bldP spid="2"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Main Title Slide D">
    <p:spTree>
      <p:nvGrpSpPr>
        <p:cNvPr id="1" name=""/>
        <p:cNvGrpSpPr/>
        <p:nvPr/>
      </p:nvGrpSpPr>
      <p:grpSpPr>
        <a:xfrm>
          <a:off x="0" y="0"/>
          <a:ext cx="0" cy="0"/>
          <a:chOff x="0" y="0"/>
          <a:chExt cx="0" cy="0"/>
        </a:xfrm>
      </p:grpSpPr>
      <p:sp>
        <p:nvSpPr>
          <p:cNvPr id="3" name="Sub Title">
            <a:extLst>
              <a:ext uri="{FF2B5EF4-FFF2-40B4-BE49-F238E27FC236}">
                <a16:creationId xmlns:a16="http://schemas.microsoft.com/office/drawing/2014/main" id="{336EC5C6-9B65-DE6B-2632-23C025169F0D}"/>
              </a:ext>
            </a:extLst>
          </p:cNvPr>
          <p:cNvSpPr>
            <a:spLocks noGrp="1"/>
          </p:cNvSpPr>
          <p:nvPr>
            <p:ph type="subTitle" idx="1"/>
          </p:nvPr>
        </p:nvSpPr>
        <p:spPr>
          <a:xfrm>
            <a:off x="0" y="4267201"/>
            <a:ext cx="6096000" cy="584200"/>
          </a:xfrm>
          <a:prstGeom prst="rect">
            <a:avLst/>
          </a:prstGeom>
          <a:solidFill>
            <a:srgbClr val="DADCEA">
              <a:alpha val="80000"/>
            </a:srgbClr>
          </a:solidFill>
        </p:spPr>
        <p:txBody>
          <a:bodyPr lIns="360000" tIns="0" rIns="0" bIns="0" anchor="ctr">
            <a:noAutofit/>
          </a:bodyPr>
          <a:lstStyle>
            <a:lvl1pPr marL="0" indent="0" algn="l">
              <a:buNone/>
              <a:defRPr sz="1800">
                <a:latin typeface="HelveticaNowText Regular" panose="020B0504030202020204" pitchFamily="34" charset="0"/>
                <a:cs typeface="HelveticaNowText Regular" panose="020B050403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grpSp>
        <p:nvGrpSpPr>
          <p:cNvPr id="17" name="Footer">
            <a:extLst>
              <a:ext uri="{FF2B5EF4-FFF2-40B4-BE49-F238E27FC236}">
                <a16:creationId xmlns:a16="http://schemas.microsoft.com/office/drawing/2014/main" id="{B74940B3-1E81-9B4F-67A3-8408D6BA6252}"/>
              </a:ext>
            </a:extLst>
          </p:cNvPr>
          <p:cNvGrpSpPr/>
          <p:nvPr userDrawn="1"/>
        </p:nvGrpSpPr>
        <p:grpSpPr>
          <a:xfrm>
            <a:off x="0" y="6334126"/>
            <a:ext cx="12249150" cy="549274"/>
            <a:chOff x="0" y="6334126"/>
            <a:chExt cx="12249150" cy="549274"/>
          </a:xfrm>
        </p:grpSpPr>
        <p:sp>
          <p:nvSpPr>
            <p:cNvPr id="7" name="The Exponential-e Group Channel Partner Programme">
              <a:extLst>
                <a:ext uri="{FF2B5EF4-FFF2-40B4-BE49-F238E27FC236}">
                  <a16:creationId xmlns:a16="http://schemas.microsoft.com/office/drawing/2014/main" id="{3FB99057-2DBE-3BBF-1188-991F69DE06BA}"/>
                </a:ext>
              </a:extLst>
            </p:cNvPr>
            <p:cNvSpPr/>
            <p:nvPr userDrawn="1"/>
          </p:nvSpPr>
          <p:spPr>
            <a:xfrm>
              <a:off x="0" y="6334126"/>
              <a:ext cx="12249150" cy="546100"/>
            </a:xfrm>
            <a:prstGeom prst="rect">
              <a:avLst/>
            </a:prstGeom>
            <a:solidFill>
              <a:srgbClr val="DADCE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l"/>
              <a:r>
                <a:rPr lang="en-GB" sz="1200" b="1" dirty="0">
                  <a:solidFill>
                    <a:schemeClr val="bg1"/>
                  </a:solidFill>
                  <a:latin typeface="HelveticaNowDisplay Bold" panose="020B0804030202020204" pitchFamily="34" charset="0"/>
                  <a:cs typeface="HelveticaNowDisplay Bold" panose="020B0804030202020204" pitchFamily="34" charset="0"/>
                </a:rPr>
                <a:t>The Exponential-e Group </a:t>
              </a:r>
              <a:r>
                <a:rPr lang="en-GB" sz="1200" dirty="0">
                  <a:solidFill>
                    <a:schemeClr val="bg1"/>
                  </a:solidFill>
                  <a:latin typeface="HelveticaNowText Regular" panose="020B0504030202020204" pitchFamily="34" charset="0"/>
                  <a:cs typeface="HelveticaNowText Regular" panose="020B0504030202020204" pitchFamily="34" charset="0"/>
                </a:rPr>
                <a:t>Channel Partner Programme</a:t>
              </a:r>
            </a:p>
          </p:txBody>
        </p:sp>
        <p:sp>
          <p:nvSpPr>
            <p:cNvPr id="8" name="Website | Contact Number">
              <a:extLst>
                <a:ext uri="{FF2B5EF4-FFF2-40B4-BE49-F238E27FC236}">
                  <a16:creationId xmlns:a16="http://schemas.microsoft.com/office/drawing/2014/main" id="{0E9E7A52-FA0C-6FFD-CEA5-E82AF0BFEBE4}"/>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dirty="0">
                  <a:solidFill>
                    <a:schemeClr val="bg1"/>
                  </a:solidFill>
                  <a:latin typeface="HelveticaNowText Regular" panose="020B0504030202020204" pitchFamily="34" charset="0"/>
                  <a:ea typeface="+mn-ea"/>
                  <a:cs typeface="HelveticaNowText Regular" panose="020B0504030202020204" pitchFamily="34" charset="0"/>
                </a:rPr>
                <a:t>www.expo-e.uk    |    </a:t>
              </a:r>
              <a:r>
                <a:rPr lang="en-GB" sz="1200" b="0" kern="1200" dirty="0">
                  <a:solidFill>
                    <a:schemeClr val="bg1"/>
                  </a:solidFill>
                  <a:latin typeface="HelveticaNowDisplay Bold" panose="020B0804030202020204" pitchFamily="34" charset="0"/>
                  <a:ea typeface="+mn-ea"/>
                  <a:cs typeface="HelveticaNowDisplay Bold" panose="020B0804030202020204" pitchFamily="34" charset="0"/>
                </a:rPr>
                <a:t>0203 993 3374</a:t>
              </a:r>
            </a:p>
          </p:txBody>
        </p:sp>
      </p:grpSp>
      <p:sp>
        <p:nvSpPr>
          <p:cNvPr id="9" name="Be Unstoppable.">
            <a:extLst>
              <a:ext uri="{FF2B5EF4-FFF2-40B4-BE49-F238E27FC236}">
                <a16:creationId xmlns:a16="http://schemas.microsoft.com/office/drawing/2014/main" id="{E0B79F1B-E698-3463-03AF-A3403227A996}"/>
              </a:ext>
            </a:extLst>
          </p:cNvPr>
          <p:cNvSpPr/>
          <p:nvPr userDrawn="1"/>
        </p:nvSpPr>
        <p:spPr>
          <a:xfrm>
            <a:off x="6096000" y="1270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500" kern="1200" dirty="0">
                <a:solidFill>
                  <a:schemeClr val="bg1"/>
                </a:solidFill>
                <a:latin typeface="HelveticaNowDisplay Bold" panose="020B0804030202020204" pitchFamily="34" charset="0"/>
                <a:ea typeface="+mn-ea"/>
                <a:cs typeface="HelveticaNowDisplay Bold" panose="020B0804030202020204" pitchFamily="34" charset="0"/>
              </a:rPr>
              <a:t>Be Unstoppable.</a:t>
            </a:r>
            <a:endParaRPr lang="en-GB" sz="1500" b="1" kern="1200" dirty="0">
              <a:solidFill>
                <a:schemeClr val="bg1"/>
              </a:solidFill>
              <a:latin typeface="HelveticaNowDisplay Bold" panose="020B0804030202020204" pitchFamily="34" charset="0"/>
              <a:ea typeface="+mn-ea"/>
              <a:cs typeface="HelveticaNowDisplay Bold" panose="020B0804030202020204" pitchFamily="34" charset="0"/>
            </a:endParaRPr>
          </a:p>
        </p:txBody>
      </p:sp>
      <p:grpSp>
        <p:nvGrpSpPr>
          <p:cNvPr id="10" name="Expo.e Logo">
            <a:extLst>
              <a:ext uri="{FF2B5EF4-FFF2-40B4-BE49-F238E27FC236}">
                <a16:creationId xmlns:a16="http://schemas.microsoft.com/office/drawing/2014/main" id="{51ADFC2B-9A58-1EEB-F59A-C17F9CC4D507}"/>
              </a:ext>
            </a:extLst>
          </p:cNvPr>
          <p:cNvGrpSpPr/>
          <p:nvPr userDrawn="1"/>
        </p:nvGrpSpPr>
        <p:grpSpPr>
          <a:xfrm>
            <a:off x="368300" y="241303"/>
            <a:ext cx="2057353" cy="324928"/>
            <a:chOff x="368300" y="241303"/>
            <a:chExt cx="2057353" cy="324928"/>
          </a:xfrm>
          <a:solidFill>
            <a:schemeClr val="bg1"/>
          </a:solidFill>
        </p:grpSpPr>
        <p:sp>
          <p:nvSpPr>
            <p:cNvPr id="11" name="Free-form: Shape 10">
              <a:extLst>
                <a:ext uri="{FF2B5EF4-FFF2-40B4-BE49-F238E27FC236}">
                  <a16:creationId xmlns:a16="http://schemas.microsoft.com/office/drawing/2014/main" id="{F8B6F7D0-3945-E43B-E535-5C922A19B04E}"/>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69507E5-7AC6-B512-FBED-E93C521FB913}"/>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D715EAC-B53E-775A-8A1E-00F4E0BFEA90}"/>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BA045DE-398A-8BD5-9E50-BCBD3DAD6C8E}"/>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D977F90-A06B-C8D5-9516-10CE846630B2}"/>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9859917-BF34-87CB-6A2C-052DF73011A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p>
          </p:txBody>
        </p:sp>
      </p:grpSp>
      <p:sp>
        <p:nvSpPr>
          <p:cNvPr id="2" name="Main Title">
            <a:extLst>
              <a:ext uri="{FF2B5EF4-FFF2-40B4-BE49-F238E27FC236}">
                <a16:creationId xmlns:a16="http://schemas.microsoft.com/office/drawing/2014/main" id="{9015C813-5B84-E57E-CDE7-D767064A0786}"/>
              </a:ext>
            </a:extLst>
          </p:cNvPr>
          <p:cNvSpPr>
            <a:spLocks noGrp="1"/>
          </p:cNvSpPr>
          <p:nvPr>
            <p:ph type="ctrTitle"/>
          </p:nvPr>
        </p:nvSpPr>
        <p:spPr>
          <a:xfrm>
            <a:off x="0" y="3352801"/>
            <a:ext cx="8128000" cy="914400"/>
          </a:xfrm>
          <a:prstGeom prst="rect">
            <a:avLst/>
          </a:prstGeom>
          <a:solidFill>
            <a:schemeClr val="bg2"/>
          </a:solidFill>
        </p:spPr>
        <p:txBody>
          <a:bodyPr lIns="360000" tIns="0" rIns="0" bIns="0" anchor="ctr">
            <a:normAutofit/>
          </a:bodyPr>
          <a:lstStyle>
            <a:lvl1pPr algn="l">
              <a:defRPr sz="4000">
                <a:latin typeface="HelveticaNowText Medium" panose="020B0604030202020204" pitchFamily="34" charset="0"/>
                <a:cs typeface="HelveticaNowText Medium" panose="020B0604030202020204" pitchFamily="34" charset="0"/>
              </a:defRPr>
            </a:lvl1pPr>
          </a:lstStyle>
          <a:p>
            <a:r>
              <a:rPr lang="en-GB" dirty="0"/>
              <a:t>Click to edit Master title style</a:t>
            </a:r>
          </a:p>
        </p:txBody>
      </p:sp>
    </p:spTree>
    <p:extLst>
      <p:ext uri="{BB962C8B-B14F-4D97-AF65-F5344CB8AC3E}">
        <p14:creationId xmlns:p14="http://schemas.microsoft.com/office/powerpoint/2010/main" val="257128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47"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9" grpId="0"/>
      <p:bldP spid="2"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Main Title Slide E">
    <p:spTree>
      <p:nvGrpSpPr>
        <p:cNvPr id="1" name=""/>
        <p:cNvGrpSpPr/>
        <p:nvPr/>
      </p:nvGrpSpPr>
      <p:grpSpPr>
        <a:xfrm>
          <a:off x="0" y="0"/>
          <a:ext cx="0" cy="0"/>
          <a:chOff x="0" y="0"/>
          <a:chExt cx="0" cy="0"/>
        </a:xfrm>
      </p:grpSpPr>
      <p:sp>
        <p:nvSpPr>
          <p:cNvPr id="3" name="Sub Title">
            <a:extLst>
              <a:ext uri="{FF2B5EF4-FFF2-40B4-BE49-F238E27FC236}">
                <a16:creationId xmlns:a16="http://schemas.microsoft.com/office/drawing/2014/main" id="{336EC5C6-9B65-DE6B-2632-23C025169F0D}"/>
              </a:ext>
            </a:extLst>
          </p:cNvPr>
          <p:cNvSpPr>
            <a:spLocks noGrp="1"/>
          </p:cNvSpPr>
          <p:nvPr>
            <p:ph type="subTitle" idx="1"/>
          </p:nvPr>
        </p:nvSpPr>
        <p:spPr>
          <a:xfrm>
            <a:off x="0" y="4267201"/>
            <a:ext cx="6096000" cy="584200"/>
          </a:xfrm>
          <a:prstGeom prst="rect">
            <a:avLst/>
          </a:prstGeom>
          <a:solidFill>
            <a:srgbClr val="DADCEA">
              <a:alpha val="80000"/>
            </a:srgbClr>
          </a:solidFill>
        </p:spPr>
        <p:txBody>
          <a:bodyPr lIns="360000" tIns="0" rIns="0" bIns="0" anchor="ctr">
            <a:noAutofit/>
          </a:bodyPr>
          <a:lstStyle>
            <a:lvl1pPr marL="0" indent="0" algn="l">
              <a:buNone/>
              <a:defRPr sz="1800">
                <a:latin typeface="HelveticaNowText Regular" panose="020B0504030202020204" pitchFamily="34" charset="0"/>
                <a:cs typeface="HelveticaNowText Regular" panose="020B050403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grpSp>
        <p:nvGrpSpPr>
          <p:cNvPr id="17" name="Footer">
            <a:extLst>
              <a:ext uri="{FF2B5EF4-FFF2-40B4-BE49-F238E27FC236}">
                <a16:creationId xmlns:a16="http://schemas.microsoft.com/office/drawing/2014/main" id="{B74940B3-1E81-9B4F-67A3-8408D6BA6252}"/>
              </a:ext>
            </a:extLst>
          </p:cNvPr>
          <p:cNvGrpSpPr/>
          <p:nvPr userDrawn="1"/>
        </p:nvGrpSpPr>
        <p:grpSpPr>
          <a:xfrm>
            <a:off x="0" y="6334126"/>
            <a:ext cx="12249150" cy="549274"/>
            <a:chOff x="0" y="6334126"/>
            <a:chExt cx="12249150" cy="549274"/>
          </a:xfrm>
        </p:grpSpPr>
        <p:sp>
          <p:nvSpPr>
            <p:cNvPr id="7" name="The Exponential-e Group Channel Partner Programme">
              <a:extLst>
                <a:ext uri="{FF2B5EF4-FFF2-40B4-BE49-F238E27FC236}">
                  <a16:creationId xmlns:a16="http://schemas.microsoft.com/office/drawing/2014/main" id="{3FB99057-2DBE-3BBF-1188-991F69DE06BA}"/>
                </a:ext>
              </a:extLst>
            </p:cNvPr>
            <p:cNvSpPr/>
            <p:nvPr userDrawn="1"/>
          </p:nvSpPr>
          <p:spPr>
            <a:xfrm>
              <a:off x="0" y="6334126"/>
              <a:ext cx="12249150" cy="546100"/>
            </a:xfrm>
            <a:prstGeom prst="rect">
              <a:avLst/>
            </a:prstGeom>
            <a:solidFill>
              <a:srgbClr val="DADCE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l"/>
              <a:r>
                <a:rPr lang="en-GB" sz="1200" b="1" dirty="0">
                  <a:solidFill>
                    <a:schemeClr val="bg1"/>
                  </a:solidFill>
                  <a:latin typeface="HelveticaNowDisplay Bold" panose="020B0804030202020204" pitchFamily="34" charset="0"/>
                  <a:cs typeface="HelveticaNowDisplay Bold" panose="020B0804030202020204" pitchFamily="34" charset="0"/>
                </a:rPr>
                <a:t>The Exponential-e Group </a:t>
              </a:r>
              <a:r>
                <a:rPr lang="en-GB" sz="1200" dirty="0">
                  <a:solidFill>
                    <a:schemeClr val="bg1"/>
                  </a:solidFill>
                  <a:latin typeface="HelveticaNowText Regular" panose="020B0504030202020204" pitchFamily="34" charset="0"/>
                  <a:cs typeface="HelveticaNowText Regular" panose="020B0504030202020204" pitchFamily="34" charset="0"/>
                </a:rPr>
                <a:t>Channel Partner Programme</a:t>
              </a:r>
            </a:p>
          </p:txBody>
        </p:sp>
        <p:sp>
          <p:nvSpPr>
            <p:cNvPr id="8" name="Website | Contact Number">
              <a:extLst>
                <a:ext uri="{FF2B5EF4-FFF2-40B4-BE49-F238E27FC236}">
                  <a16:creationId xmlns:a16="http://schemas.microsoft.com/office/drawing/2014/main" id="{0E9E7A52-FA0C-6FFD-CEA5-E82AF0BFEBE4}"/>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dirty="0">
                  <a:solidFill>
                    <a:schemeClr val="bg1"/>
                  </a:solidFill>
                  <a:latin typeface="HelveticaNowText Regular" panose="020B0504030202020204" pitchFamily="34" charset="0"/>
                  <a:ea typeface="+mn-ea"/>
                  <a:cs typeface="HelveticaNowText Regular" panose="020B0504030202020204" pitchFamily="34" charset="0"/>
                </a:rPr>
                <a:t>www.expo-e.uk    |    </a:t>
              </a:r>
              <a:r>
                <a:rPr lang="en-GB" sz="1200" b="0" kern="1200" dirty="0">
                  <a:solidFill>
                    <a:schemeClr val="bg1"/>
                  </a:solidFill>
                  <a:latin typeface="HelveticaNowDisplay Bold" panose="020B0804030202020204" pitchFamily="34" charset="0"/>
                  <a:ea typeface="+mn-ea"/>
                  <a:cs typeface="HelveticaNowDisplay Bold" panose="020B0804030202020204" pitchFamily="34" charset="0"/>
                </a:rPr>
                <a:t>0203 993 3374</a:t>
              </a:r>
            </a:p>
          </p:txBody>
        </p:sp>
      </p:grpSp>
      <p:sp>
        <p:nvSpPr>
          <p:cNvPr id="9" name="Be Unstoppable.">
            <a:extLst>
              <a:ext uri="{FF2B5EF4-FFF2-40B4-BE49-F238E27FC236}">
                <a16:creationId xmlns:a16="http://schemas.microsoft.com/office/drawing/2014/main" id="{E0B79F1B-E698-3463-03AF-A3403227A996}"/>
              </a:ext>
            </a:extLst>
          </p:cNvPr>
          <p:cNvSpPr/>
          <p:nvPr userDrawn="1"/>
        </p:nvSpPr>
        <p:spPr>
          <a:xfrm>
            <a:off x="6096000" y="1270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500" kern="1200" dirty="0">
                <a:solidFill>
                  <a:schemeClr val="bg1"/>
                </a:solidFill>
                <a:latin typeface="HelveticaNowDisplay Bold" panose="020B0804030202020204" pitchFamily="34" charset="0"/>
                <a:ea typeface="+mn-ea"/>
                <a:cs typeface="HelveticaNowDisplay Bold" panose="020B0804030202020204" pitchFamily="34" charset="0"/>
              </a:rPr>
              <a:t>Be Unstoppable.</a:t>
            </a:r>
            <a:endParaRPr lang="en-GB" sz="1500" b="1" kern="1200" dirty="0">
              <a:solidFill>
                <a:schemeClr val="bg1"/>
              </a:solidFill>
              <a:latin typeface="HelveticaNowDisplay Bold" panose="020B0804030202020204" pitchFamily="34" charset="0"/>
              <a:ea typeface="+mn-ea"/>
              <a:cs typeface="HelveticaNowDisplay Bold" panose="020B0804030202020204" pitchFamily="34" charset="0"/>
            </a:endParaRPr>
          </a:p>
        </p:txBody>
      </p:sp>
      <p:grpSp>
        <p:nvGrpSpPr>
          <p:cNvPr id="10" name="Expo.e Logo">
            <a:extLst>
              <a:ext uri="{FF2B5EF4-FFF2-40B4-BE49-F238E27FC236}">
                <a16:creationId xmlns:a16="http://schemas.microsoft.com/office/drawing/2014/main" id="{51ADFC2B-9A58-1EEB-F59A-C17F9CC4D507}"/>
              </a:ext>
            </a:extLst>
          </p:cNvPr>
          <p:cNvGrpSpPr/>
          <p:nvPr userDrawn="1"/>
        </p:nvGrpSpPr>
        <p:grpSpPr>
          <a:xfrm>
            <a:off x="368300" y="241303"/>
            <a:ext cx="2057353" cy="324928"/>
            <a:chOff x="368300" y="241303"/>
            <a:chExt cx="2057353" cy="324928"/>
          </a:xfrm>
          <a:solidFill>
            <a:schemeClr val="bg1"/>
          </a:solidFill>
        </p:grpSpPr>
        <p:sp>
          <p:nvSpPr>
            <p:cNvPr id="11" name="Free-form: Shape 10">
              <a:extLst>
                <a:ext uri="{FF2B5EF4-FFF2-40B4-BE49-F238E27FC236}">
                  <a16:creationId xmlns:a16="http://schemas.microsoft.com/office/drawing/2014/main" id="{F8B6F7D0-3945-E43B-E535-5C922A19B04E}"/>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69507E5-7AC6-B512-FBED-E93C521FB913}"/>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D715EAC-B53E-775A-8A1E-00F4E0BFEA90}"/>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BA045DE-398A-8BD5-9E50-BCBD3DAD6C8E}"/>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D977F90-A06B-C8D5-9516-10CE846630B2}"/>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9859917-BF34-87CB-6A2C-052DF73011A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p>
          </p:txBody>
        </p:sp>
      </p:grpSp>
      <p:sp>
        <p:nvSpPr>
          <p:cNvPr id="2" name="Main Title">
            <a:extLst>
              <a:ext uri="{FF2B5EF4-FFF2-40B4-BE49-F238E27FC236}">
                <a16:creationId xmlns:a16="http://schemas.microsoft.com/office/drawing/2014/main" id="{9015C813-5B84-E57E-CDE7-D767064A0786}"/>
              </a:ext>
            </a:extLst>
          </p:cNvPr>
          <p:cNvSpPr>
            <a:spLocks noGrp="1"/>
          </p:cNvSpPr>
          <p:nvPr>
            <p:ph type="ctrTitle"/>
          </p:nvPr>
        </p:nvSpPr>
        <p:spPr>
          <a:xfrm>
            <a:off x="0" y="3352801"/>
            <a:ext cx="8128000" cy="914400"/>
          </a:xfrm>
          <a:prstGeom prst="rect">
            <a:avLst/>
          </a:prstGeom>
          <a:solidFill>
            <a:schemeClr val="bg2"/>
          </a:solidFill>
        </p:spPr>
        <p:txBody>
          <a:bodyPr lIns="360000" tIns="0" rIns="0" bIns="0" anchor="ctr">
            <a:normAutofit/>
          </a:bodyPr>
          <a:lstStyle>
            <a:lvl1pPr algn="l">
              <a:defRPr sz="4000">
                <a:latin typeface="HelveticaNowText Medium" panose="020B0604030202020204" pitchFamily="34" charset="0"/>
                <a:cs typeface="HelveticaNowText Medium" panose="020B0604030202020204" pitchFamily="34" charset="0"/>
              </a:defRPr>
            </a:lvl1pPr>
          </a:lstStyle>
          <a:p>
            <a:r>
              <a:rPr lang="en-GB" dirty="0"/>
              <a:t>Click to edit Master title style</a:t>
            </a:r>
          </a:p>
        </p:txBody>
      </p:sp>
    </p:spTree>
    <p:extLst>
      <p:ext uri="{BB962C8B-B14F-4D97-AF65-F5344CB8AC3E}">
        <p14:creationId xmlns:p14="http://schemas.microsoft.com/office/powerpoint/2010/main" val="107054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47"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9" grpId="0"/>
      <p:bldP spid="2"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Main Title Slide F">
    <p:spTree>
      <p:nvGrpSpPr>
        <p:cNvPr id="1" name=""/>
        <p:cNvGrpSpPr/>
        <p:nvPr/>
      </p:nvGrpSpPr>
      <p:grpSpPr>
        <a:xfrm>
          <a:off x="0" y="0"/>
          <a:ext cx="0" cy="0"/>
          <a:chOff x="0" y="0"/>
          <a:chExt cx="0" cy="0"/>
        </a:xfrm>
      </p:grpSpPr>
      <p:sp>
        <p:nvSpPr>
          <p:cNvPr id="3" name="Sub Title">
            <a:extLst>
              <a:ext uri="{FF2B5EF4-FFF2-40B4-BE49-F238E27FC236}">
                <a16:creationId xmlns:a16="http://schemas.microsoft.com/office/drawing/2014/main" id="{336EC5C6-9B65-DE6B-2632-23C025169F0D}"/>
              </a:ext>
            </a:extLst>
          </p:cNvPr>
          <p:cNvSpPr>
            <a:spLocks noGrp="1"/>
          </p:cNvSpPr>
          <p:nvPr>
            <p:ph type="subTitle" idx="1"/>
          </p:nvPr>
        </p:nvSpPr>
        <p:spPr>
          <a:xfrm>
            <a:off x="0" y="4267201"/>
            <a:ext cx="6096000" cy="584200"/>
          </a:xfrm>
          <a:prstGeom prst="rect">
            <a:avLst/>
          </a:prstGeom>
          <a:solidFill>
            <a:srgbClr val="DADCEA">
              <a:alpha val="80000"/>
            </a:srgbClr>
          </a:solidFill>
        </p:spPr>
        <p:txBody>
          <a:bodyPr lIns="360000" tIns="0" rIns="0" bIns="0" anchor="ctr">
            <a:noAutofit/>
          </a:bodyPr>
          <a:lstStyle>
            <a:lvl1pPr marL="0" indent="0" algn="l">
              <a:buNone/>
              <a:defRPr sz="1800">
                <a:latin typeface="HelveticaNowText Regular" panose="020B0504030202020204" pitchFamily="34" charset="0"/>
                <a:cs typeface="HelveticaNowText Regular" panose="020B050403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grpSp>
        <p:nvGrpSpPr>
          <p:cNvPr id="17" name="Footer">
            <a:extLst>
              <a:ext uri="{FF2B5EF4-FFF2-40B4-BE49-F238E27FC236}">
                <a16:creationId xmlns:a16="http://schemas.microsoft.com/office/drawing/2014/main" id="{B74940B3-1E81-9B4F-67A3-8408D6BA6252}"/>
              </a:ext>
            </a:extLst>
          </p:cNvPr>
          <p:cNvGrpSpPr/>
          <p:nvPr userDrawn="1"/>
        </p:nvGrpSpPr>
        <p:grpSpPr>
          <a:xfrm>
            <a:off x="0" y="6334126"/>
            <a:ext cx="12249150" cy="549274"/>
            <a:chOff x="0" y="6334126"/>
            <a:chExt cx="12249150" cy="549274"/>
          </a:xfrm>
        </p:grpSpPr>
        <p:sp>
          <p:nvSpPr>
            <p:cNvPr id="7" name="The Exponential-e Group Channel Partner Programme">
              <a:extLst>
                <a:ext uri="{FF2B5EF4-FFF2-40B4-BE49-F238E27FC236}">
                  <a16:creationId xmlns:a16="http://schemas.microsoft.com/office/drawing/2014/main" id="{3FB99057-2DBE-3BBF-1188-991F69DE06BA}"/>
                </a:ext>
              </a:extLst>
            </p:cNvPr>
            <p:cNvSpPr/>
            <p:nvPr userDrawn="1"/>
          </p:nvSpPr>
          <p:spPr>
            <a:xfrm>
              <a:off x="0" y="6334126"/>
              <a:ext cx="12249150" cy="546100"/>
            </a:xfrm>
            <a:prstGeom prst="rect">
              <a:avLst/>
            </a:prstGeom>
            <a:solidFill>
              <a:srgbClr val="DADCE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l"/>
              <a:r>
                <a:rPr lang="en-GB" sz="1200" b="1" dirty="0">
                  <a:solidFill>
                    <a:schemeClr val="bg1"/>
                  </a:solidFill>
                  <a:latin typeface="HelveticaNowDisplay Bold" panose="020B0804030202020204" pitchFamily="34" charset="0"/>
                  <a:cs typeface="HelveticaNowDisplay Bold" panose="020B0804030202020204" pitchFamily="34" charset="0"/>
                </a:rPr>
                <a:t>The Exponential-e Group </a:t>
              </a:r>
              <a:r>
                <a:rPr lang="en-GB" sz="1200" dirty="0">
                  <a:solidFill>
                    <a:schemeClr val="bg1"/>
                  </a:solidFill>
                  <a:latin typeface="HelveticaNowText Regular" panose="020B0504030202020204" pitchFamily="34" charset="0"/>
                  <a:cs typeface="HelveticaNowText Regular" panose="020B0504030202020204" pitchFamily="34" charset="0"/>
                </a:rPr>
                <a:t>Channel Partner Programme</a:t>
              </a:r>
            </a:p>
          </p:txBody>
        </p:sp>
        <p:sp>
          <p:nvSpPr>
            <p:cNvPr id="8" name="Website | Contact Number">
              <a:extLst>
                <a:ext uri="{FF2B5EF4-FFF2-40B4-BE49-F238E27FC236}">
                  <a16:creationId xmlns:a16="http://schemas.microsoft.com/office/drawing/2014/main" id="{0E9E7A52-FA0C-6FFD-CEA5-E82AF0BFEBE4}"/>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dirty="0">
                  <a:solidFill>
                    <a:schemeClr val="bg1"/>
                  </a:solidFill>
                  <a:latin typeface="HelveticaNowText Regular" panose="020B0504030202020204" pitchFamily="34" charset="0"/>
                  <a:ea typeface="+mn-ea"/>
                  <a:cs typeface="HelveticaNowText Regular" panose="020B0504030202020204" pitchFamily="34" charset="0"/>
                </a:rPr>
                <a:t>www.expo-e.uk    |    </a:t>
              </a:r>
              <a:r>
                <a:rPr lang="en-GB" sz="1200" b="0" kern="1200" dirty="0">
                  <a:solidFill>
                    <a:schemeClr val="bg1"/>
                  </a:solidFill>
                  <a:latin typeface="HelveticaNowDisplay Bold" panose="020B0804030202020204" pitchFamily="34" charset="0"/>
                  <a:ea typeface="+mn-ea"/>
                  <a:cs typeface="HelveticaNowDisplay Bold" panose="020B0804030202020204" pitchFamily="34" charset="0"/>
                </a:rPr>
                <a:t>0203 993 3374</a:t>
              </a:r>
            </a:p>
          </p:txBody>
        </p:sp>
      </p:grpSp>
      <p:sp>
        <p:nvSpPr>
          <p:cNvPr id="9" name="Be Unstoppable.">
            <a:extLst>
              <a:ext uri="{FF2B5EF4-FFF2-40B4-BE49-F238E27FC236}">
                <a16:creationId xmlns:a16="http://schemas.microsoft.com/office/drawing/2014/main" id="{E0B79F1B-E698-3463-03AF-A3403227A996}"/>
              </a:ext>
            </a:extLst>
          </p:cNvPr>
          <p:cNvSpPr/>
          <p:nvPr userDrawn="1"/>
        </p:nvSpPr>
        <p:spPr>
          <a:xfrm>
            <a:off x="6096000" y="1270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500" kern="1200" dirty="0">
                <a:solidFill>
                  <a:schemeClr val="bg1"/>
                </a:solidFill>
                <a:latin typeface="HelveticaNowDisplay Bold" panose="020B0804030202020204" pitchFamily="34" charset="0"/>
                <a:ea typeface="+mn-ea"/>
                <a:cs typeface="HelveticaNowDisplay Bold" panose="020B0804030202020204" pitchFamily="34" charset="0"/>
              </a:rPr>
              <a:t>Be Unstoppable.</a:t>
            </a:r>
            <a:endParaRPr lang="en-GB" sz="1500" b="1" kern="1200" dirty="0">
              <a:solidFill>
                <a:schemeClr val="bg1"/>
              </a:solidFill>
              <a:latin typeface="HelveticaNowDisplay Bold" panose="020B0804030202020204" pitchFamily="34" charset="0"/>
              <a:ea typeface="+mn-ea"/>
              <a:cs typeface="HelveticaNowDisplay Bold" panose="020B0804030202020204" pitchFamily="34" charset="0"/>
            </a:endParaRPr>
          </a:p>
        </p:txBody>
      </p:sp>
      <p:grpSp>
        <p:nvGrpSpPr>
          <p:cNvPr id="10" name="Expo.e Logo">
            <a:extLst>
              <a:ext uri="{FF2B5EF4-FFF2-40B4-BE49-F238E27FC236}">
                <a16:creationId xmlns:a16="http://schemas.microsoft.com/office/drawing/2014/main" id="{51ADFC2B-9A58-1EEB-F59A-C17F9CC4D507}"/>
              </a:ext>
            </a:extLst>
          </p:cNvPr>
          <p:cNvGrpSpPr/>
          <p:nvPr userDrawn="1"/>
        </p:nvGrpSpPr>
        <p:grpSpPr>
          <a:xfrm>
            <a:off x="368300" y="241303"/>
            <a:ext cx="2057353" cy="324928"/>
            <a:chOff x="368300" y="241303"/>
            <a:chExt cx="2057353" cy="324928"/>
          </a:xfrm>
          <a:solidFill>
            <a:schemeClr val="bg1"/>
          </a:solidFill>
        </p:grpSpPr>
        <p:sp>
          <p:nvSpPr>
            <p:cNvPr id="11" name="Free-form: Shape 10">
              <a:extLst>
                <a:ext uri="{FF2B5EF4-FFF2-40B4-BE49-F238E27FC236}">
                  <a16:creationId xmlns:a16="http://schemas.microsoft.com/office/drawing/2014/main" id="{F8B6F7D0-3945-E43B-E535-5C922A19B04E}"/>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69507E5-7AC6-B512-FBED-E93C521FB913}"/>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D715EAC-B53E-775A-8A1E-00F4E0BFEA90}"/>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BA045DE-398A-8BD5-9E50-BCBD3DAD6C8E}"/>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D977F90-A06B-C8D5-9516-10CE846630B2}"/>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9859917-BF34-87CB-6A2C-052DF73011A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p>
          </p:txBody>
        </p:sp>
      </p:grpSp>
      <p:sp>
        <p:nvSpPr>
          <p:cNvPr id="2" name="Main Title">
            <a:extLst>
              <a:ext uri="{FF2B5EF4-FFF2-40B4-BE49-F238E27FC236}">
                <a16:creationId xmlns:a16="http://schemas.microsoft.com/office/drawing/2014/main" id="{9015C813-5B84-E57E-CDE7-D767064A0786}"/>
              </a:ext>
            </a:extLst>
          </p:cNvPr>
          <p:cNvSpPr>
            <a:spLocks noGrp="1"/>
          </p:cNvSpPr>
          <p:nvPr>
            <p:ph type="ctrTitle"/>
          </p:nvPr>
        </p:nvSpPr>
        <p:spPr>
          <a:xfrm>
            <a:off x="0" y="3352801"/>
            <a:ext cx="8128000" cy="914400"/>
          </a:xfrm>
          <a:prstGeom prst="rect">
            <a:avLst/>
          </a:prstGeom>
          <a:solidFill>
            <a:schemeClr val="bg2"/>
          </a:solidFill>
        </p:spPr>
        <p:txBody>
          <a:bodyPr lIns="360000" tIns="0" rIns="0" bIns="0" anchor="ctr">
            <a:normAutofit/>
          </a:bodyPr>
          <a:lstStyle>
            <a:lvl1pPr algn="l">
              <a:defRPr sz="4000">
                <a:latin typeface="HelveticaNowText Medium" panose="020B0604030202020204" pitchFamily="34" charset="0"/>
                <a:cs typeface="HelveticaNowText Medium" panose="020B0604030202020204" pitchFamily="34" charset="0"/>
              </a:defRPr>
            </a:lvl1pPr>
          </a:lstStyle>
          <a:p>
            <a:r>
              <a:rPr lang="en-GB" dirty="0"/>
              <a:t>Click to edit Master title style</a:t>
            </a:r>
          </a:p>
        </p:txBody>
      </p:sp>
    </p:spTree>
    <p:extLst>
      <p:ext uri="{BB962C8B-B14F-4D97-AF65-F5344CB8AC3E}">
        <p14:creationId xmlns:p14="http://schemas.microsoft.com/office/powerpoint/2010/main" val="427268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47"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9" grpId="0"/>
      <p:bldP spid="2"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Main Title Slide G">
    <p:spTree>
      <p:nvGrpSpPr>
        <p:cNvPr id="1" name=""/>
        <p:cNvGrpSpPr/>
        <p:nvPr/>
      </p:nvGrpSpPr>
      <p:grpSpPr>
        <a:xfrm>
          <a:off x="0" y="0"/>
          <a:ext cx="0" cy="0"/>
          <a:chOff x="0" y="0"/>
          <a:chExt cx="0" cy="0"/>
        </a:xfrm>
      </p:grpSpPr>
      <p:sp>
        <p:nvSpPr>
          <p:cNvPr id="3" name="Sub Title">
            <a:extLst>
              <a:ext uri="{FF2B5EF4-FFF2-40B4-BE49-F238E27FC236}">
                <a16:creationId xmlns:a16="http://schemas.microsoft.com/office/drawing/2014/main" id="{336EC5C6-9B65-DE6B-2632-23C025169F0D}"/>
              </a:ext>
            </a:extLst>
          </p:cNvPr>
          <p:cNvSpPr>
            <a:spLocks noGrp="1"/>
          </p:cNvSpPr>
          <p:nvPr>
            <p:ph type="subTitle" idx="1"/>
          </p:nvPr>
        </p:nvSpPr>
        <p:spPr>
          <a:xfrm>
            <a:off x="0" y="4267201"/>
            <a:ext cx="6096000" cy="584200"/>
          </a:xfrm>
          <a:prstGeom prst="rect">
            <a:avLst/>
          </a:prstGeom>
          <a:solidFill>
            <a:srgbClr val="DADCEA">
              <a:alpha val="80000"/>
            </a:srgbClr>
          </a:solidFill>
        </p:spPr>
        <p:txBody>
          <a:bodyPr lIns="360000" tIns="0" rIns="0" bIns="0" anchor="ctr">
            <a:noAutofit/>
          </a:bodyPr>
          <a:lstStyle>
            <a:lvl1pPr marL="0" indent="0" algn="l">
              <a:buNone/>
              <a:defRPr sz="1800">
                <a:latin typeface="HelveticaNowText Regular" panose="020B0504030202020204" pitchFamily="34" charset="0"/>
                <a:cs typeface="HelveticaNowText Regular" panose="020B050403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grpSp>
        <p:nvGrpSpPr>
          <p:cNvPr id="17" name="Footer">
            <a:extLst>
              <a:ext uri="{FF2B5EF4-FFF2-40B4-BE49-F238E27FC236}">
                <a16:creationId xmlns:a16="http://schemas.microsoft.com/office/drawing/2014/main" id="{B74940B3-1E81-9B4F-67A3-8408D6BA6252}"/>
              </a:ext>
            </a:extLst>
          </p:cNvPr>
          <p:cNvGrpSpPr/>
          <p:nvPr userDrawn="1"/>
        </p:nvGrpSpPr>
        <p:grpSpPr>
          <a:xfrm>
            <a:off x="0" y="6334126"/>
            <a:ext cx="12249150" cy="549274"/>
            <a:chOff x="0" y="6334126"/>
            <a:chExt cx="12249150" cy="549274"/>
          </a:xfrm>
        </p:grpSpPr>
        <p:sp>
          <p:nvSpPr>
            <p:cNvPr id="7" name="The Exponential-e Group Channel Partner Programme">
              <a:extLst>
                <a:ext uri="{FF2B5EF4-FFF2-40B4-BE49-F238E27FC236}">
                  <a16:creationId xmlns:a16="http://schemas.microsoft.com/office/drawing/2014/main" id="{3FB99057-2DBE-3BBF-1188-991F69DE06BA}"/>
                </a:ext>
              </a:extLst>
            </p:cNvPr>
            <p:cNvSpPr/>
            <p:nvPr userDrawn="1"/>
          </p:nvSpPr>
          <p:spPr>
            <a:xfrm>
              <a:off x="0" y="6334126"/>
              <a:ext cx="12249150" cy="546100"/>
            </a:xfrm>
            <a:prstGeom prst="rect">
              <a:avLst/>
            </a:prstGeom>
            <a:solidFill>
              <a:srgbClr val="DADCE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l"/>
              <a:r>
                <a:rPr lang="en-GB" sz="1200" b="1" dirty="0">
                  <a:solidFill>
                    <a:schemeClr val="bg1"/>
                  </a:solidFill>
                  <a:latin typeface="HelveticaNowDisplay Bold" panose="020B0804030202020204" pitchFamily="34" charset="0"/>
                  <a:cs typeface="HelveticaNowDisplay Bold" panose="020B0804030202020204" pitchFamily="34" charset="0"/>
                </a:rPr>
                <a:t>The Exponential-e Group </a:t>
              </a:r>
              <a:r>
                <a:rPr lang="en-GB" sz="1200" dirty="0">
                  <a:solidFill>
                    <a:schemeClr val="bg1"/>
                  </a:solidFill>
                  <a:latin typeface="HelveticaNowText Regular" panose="020B0504030202020204" pitchFamily="34" charset="0"/>
                  <a:cs typeface="HelveticaNowText Regular" panose="020B0504030202020204" pitchFamily="34" charset="0"/>
                </a:rPr>
                <a:t>Channel Partner Programme</a:t>
              </a:r>
            </a:p>
          </p:txBody>
        </p:sp>
        <p:sp>
          <p:nvSpPr>
            <p:cNvPr id="8" name="Website | Contact Number">
              <a:extLst>
                <a:ext uri="{FF2B5EF4-FFF2-40B4-BE49-F238E27FC236}">
                  <a16:creationId xmlns:a16="http://schemas.microsoft.com/office/drawing/2014/main" id="{0E9E7A52-FA0C-6FFD-CEA5-E82AF0BFEBE4}"/>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dirty="0">
                  <a:solidFill>
                    <a:schemeClr val="bg1"/>
                  </a:solidFill>
                  <a:latin typeface="HelveticaNowText Regular" panose="020B0504030202020204" pitchFamily="34" charset="0"/>
                  <a:ea typeface="+mn-ea"/>
                  <a:cs typeface="HelveticaNowText Regular" panose="020B0504030202020204" pitchFamily="34" charset="0"/>
                </a:rPr>
                <a:t>www.expo-e.uk    |    </a:t>
              </a:r>
              <a:r>
                <a:rPr lang="en-GB" sz="1200" b="0" kern="1200" dirty="0">
                  <a:solidFill>
                    <a:schemeClr val="bg1"/>
                  </a:solidFill>
                  <a:latin typeface="HelveticaNowDisplay Bold" panose="020B0804030202020204" pitchFamily="34" charset="0"/>
                  <a:ea typeface="+mn-ea"/>
                  <a:cs typeface="HelveticaNowDisplay Bold" panose="020B0804030202020204" pitchFamily="34" charset="0"/>
                </a:rPr>
                <a:t>0203 993 3374</a:t>
              </a:r>
            </a:p>
          </p:txBody>
        </p:sp>
      </p:grpSp>
      <p:sp>
        <p:nvSpPr>
          <p:cNvPr id="9" name="Be Unstoppable.">
            <a:extLst>
              <a:ext uri="{FF2B5EF4-FFF2-40B4-BE49-F238E27FC236}">
                <a16:creationId xmlns:a16="http://schemas.microsoft.com/office/drawing/2014/main" id="{E0B79F1B-E698-3463-03AF-A3403227A996}"/>
              </a:ext>
            </a:extLst>
          </p:cNvPr>
          <p:cNvSpPr/>
          <p:nvPr userDrawn="1"/>
        </p:nvSpPr>
        <p:spPr>
          <a:xfrm>
            <a:off x="6096000" y="1270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500" kern="1200" dirty="0">
                <a:solidFill>
                  <a:schemeClr val="bg1"/>
                </a:solidFill>
                <a:latin typeface="HelveticaNowDisplay Bold" panose="020B0804030202020204" pitchFamily="34" charset="0"/>
                <a:ea typeface="+mn-ea"/>
                <a:cs typeface="HelveticaNowDisplay Bold" panose="020B0804030202020204" pitchFamily="34" charset="0"/>
              </a:rPr>
              <a:t>Be Unstoppable.</a:t>
            </a:r>
            <a:endParaRPr lang="en-GB" sz="1500" b="1" kern="1200" dirty="0">
              <a:solidFill>
                <a:schemeClr val="bg1"/>
              </a:solidFill>
              <a:latin typeface="HelveticaNowDisplay Bold" panose="020B0804030202020204" pitchFamily="34" charset="0"/>
              <a:ea typeface="+mn-ea"/>
              <a:cs typeface="HelveticaNowDisplay Bold" panose="020B0804030202020204" pitchFamily="34" charset="0"/>
            </a:endParaRPr>
          </a:p>
        </p:txBody>
      </p:sp>
      <p:grpSp>
        <p:nvGrpSpPr>
          <p:cNvPr id="10" name="Expo.e Logo">
            <a:extLst>
              <a:ext uri="{FF2B5EF4-FFF2-40B4-BE49-F238E27FC236}">
                <a16:creationId xmlns:a16="http://schemas.microsoft.com/office/drawing/2014/main" id="{51ADFC2B-9A58-1EEB-F59A-C17F9CC4D507}"/>
              </a:ext>
            </a:extLst>
          </p:cNvPr>
          <p:cNvGrpSpPr/>
          <p:nvPr userDrawn="1"/>
        </p:nvGrpSpPr>
        <p:grpSpPr>
          <a:xfrm>
            <a:off x="368300" y="241303"/>
            <a:ext cx="2057353" cy="324928"/>
            <a:chOff x="368300" y="241303"/>
            <a:chExt cx="2057353" cy="324928"/>
          </a:xfrm>
          <a:solidFill>
            <a:schemeClr val="bg1"/>
          </a:solidFill>
        </p:grpSpPr>
        <p:sp>
          <p:nvSpPr>
            <p:cNvPr id="11" name="Free-form: Shape 10">
              <a:extLst>
                <a:ext uri="{FF2B5EF4-FFF2-40B4-BE49-F238E27FC236}">
                  <a16:creationId xmlns:a16="http://schemas.microsoft.com/office/drawing/2014/main" id="{F8B6F7D0-3945-E43B-E535-5C922A19B04E}"/>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69507E5-7AC6-B512-FBED-E93C521FB913}"/>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D715EAC-B53E-775A-8A1E-00F4E0BFEA90}"/>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BA045DE-398A-8BD5-9E50-BCBD3DAD6C8E}"/>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D977F90-A06B-C8D5-9516-10CE846630B2}"/>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9859917-BF34-87CB-6A2C-052DF73011A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p>
          </p:txBody>
        </p:sp>
      </p:grpSp>
      <p:sp>
        <p:nvSpPr>
          <p:cNvPr id="2" name="Main Title">
            <a:extLst>
              <a:ext uri="{FF2B5EF4-FFF2-40B4-BE49-F238E27FC236}">
                <a16:creationId xmlns:a16="http://schemas.microsoft.com/office/drawing/2014/main" id="{9015C813-5B84-E57E-CDE7-D767064A0786}"/>
              </a:ext>
            </a:extLst>
          </p:cNvPr>
          <p:cNvSpPr>
            <a:spLocks noGrp="1"/>
          </p:cNvSpPr>
          <p:nvPr>
            <p:ph type="ctrTitle"/>
          </p:nvPr>
        </p:nvSpPr>
        <p:spPr>
          <a:xfrm>
            <a:off x="0" y="3352801"/>
            <a:ext cx="8128000" cy="914400"/>
          </a:xfrm>
          <a:prstGeom prst="rect">
            <a:avLst/>
          </a:prstGeom>
          <a:solidFill>
            <a:schemeClr val="bg2"/>
          </a:solidFill>
        </p:spPr>
        <p:txBody>
          <a:bodyPr lIns="360000" tIns="0" rIns="0" bIns="0" anchor="ctr">
            <a:normAutofit/>
          </a:bodyPr>
          <a:lstStyle>
            <a:lvl1pPr algn="l">
              <a:defRPr sz="4000">
                <a:latin typeface="HelveticaNowText Medium" panose="020B0604030202020204" pitchFamily="34" charset="0"/>
                <a:cs typeface="HelveticaNowText Medium" panose="020B0604030202020204" pitchFamily="34" charset="0"/>
              </a:defRPr>
            </a:lvl1pPr>
          </a:lstStyle>
          <a:p>
            <a:r>
              <a:rPr lang="en-GB" dirty="0"/>
              <a:t>Click to edit Master title style</a:t>
            </a:r>
          </a:p>
        </p:txBody>
      </p:sp>
    </p:spTree>
    <p:extLst>
      <p:ext uri="{BB962C8B-B14F-4D97-AF65-F5344CB8AC3E}">
        <p14:creationId xmlns:p14="http://schemas.microsoft.com/office/powerpoint/2010/main" val="167014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47"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9" grpId="0"/>
      <p:bldP spid="2"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3" name="Sub Title">
            <a:extLst>
              <a:ext uri="{FF2B5EF4-FFF2-40B4-BE49-F238E27FC236}">
                <a16:creationId xmlns:a16="http://schemas.microsoft.com/office/drawing/2014/main" id="{336EC5C6-9B65-DE6B-2632-23C025169F0D}"/>
              </a:ext>
            </a:extLst>
          </p:cNvPr>
          <p:cNvSpPr>
            <a:spLocks noGrp="1"/>
          </p:cNvSpPr>
          <p:nvPr>
            <p:ph type="subTitle" idx="1"/>
          </p:nvPr>
        </p:nvSpPr>
        <p:spPr>
          <a:xfrm>
            <a:off x="0" y="4267201"/>
            <a:ext cx="6096000" cy="584200"/>
          </a:xfrm>
          <a:prstGeom prst="rect">
            <a:avLst/>
          </a:prstGeom>
          <a:noFill/>
        </p:spPr>
        <p:txBody>
          <a:bodyPr lIns="360000" tIns="0" rIns="0" bIns="0" anchor="ctr">
            <a:noAutofit/>
          </a:bodyPr>
          <a:lstStyle>
            <a:lvl1pPr marL="0" indent="0" algn="l">
              <a:buNone/>
              <a:defRPr sz="1800">
                <a:latin typeface="HelveticaNowText Regular" panose="020B0504030202020204" pitchFamily="34" charset="0"/>
                <a:cs typeface="HelveticaNowText Regular" panose="020B050403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grpSp>
        <p:nvGrpSpPr>
          <p:cNvPr id="17" name="Footer">
            <a:extLst>
              <a:ext uri="{FF2B5EF4-FFF2-40B4-BE49-F238E27FC236}">
                <a16:creationId xmlns:a16="http://schemas.microsoft.com/office/drawing/2014/main" id="{B74940B3-1E81-9B4F-67A3-8408D6BA6252}"/>
              </a:ext>
            </a:extLst>
          </p:cNvPr>
          <p:cNvGrpSpPr/>
          <p:nvPr userDrawn="1"/>
        </p:nvGrpSpPr>
        <p:grpSpPr>
          <a:xfrm>
            <a:off x="0" y="6334126"/>
            <a:ext cx="12249150" cy="549274"/>
            <a:chOff x="0" y="6334126"/>
            <a:chExt cx="12249150" cy="549274"/>
          </a:xfrm>
        </p:grpSpPr>
        <p:sp>
          <p:nvSpPr>
            <p:cNvPr id="7" name="The Exponential-e Group Channel Partner Programme">
              <a:extLst>
                <a:ext uri="{FF2B5EF4-FFF2-40B4-BE49-F238E27FC236}">
                  <a16:creationId xmlns:a16="http://schemas.microsoft.com/office/drawing/2014/main" id="{3FB99057-2DBE-3BBF-1188-991F69DE06BA}"/>
                </a:ext>
              </a:extLst>
            </p:cNvPr>
            <p:cNvSpPr/>
            <p:nvPr userDrawn="1"/>
          </p:nvSpPr>
          <p:spPr>
            <a:xfrm>
              <a:off x="0" y="6334126"/>
              <a:ext cx="12249150" cy="546100"/>
            </a:xfrm>
            <a:prstGeom prst="rect">
              <a:avLst/>
            </a:prstGeom>
            <a:solidFill>
              <a:srgbClr val="DADCE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l"/>
              <a:r>
                <a:rPr lang="en-GB" sz="1200" b="1" dirty="0">
                  <a:solidFill>
                    <a:schemeClr val="tx1"/>
                  </a:solidFill>
                  <a:latin typeface="HelveticaNowDisplay Bold" panose="020B0804030202020204" pitchFamily="34" charset="0"/>
                  <a:cs typeface="HelveticaNowDisplay Bold" panose="020B0804030202020204" pitchFamily="34" charset="0"/>
                </a:rPr>
                <a:t>The Exponential-e Group </a:t>
              </a:r>
              <a:r>
                <a:rPr lang="en-GB" sz="1200" dirty="0">
                  <a:solidFill>
                    <a:schemeClr val="tx1"/>
                  </a:solidFill>
                  <a:latin typeface="HelveticaNowText Regular" panose="020B0504030202020204" pitchFamily="34" charset="0"/>
                  <a:cs typeface="HelveticaNowText Regular" panose="020B0504030202020204" pitchFamily="34" charset="0"/>
                </a:rPr>
                <a:t>Channel Partner Programme</a:t>
              </a:r>
            </a:p>
          </p:txBody>
        </p:sp>
        <p:sp>
          <p:nvSpPr>
            <p:cNvPr id="8" name="Website | Contact Number">
              <a:extLst>
                <a:ext uri="{FF2B5EF4-FFF2-40B4-BE49-F238E27FC236}">
                  <a16:creationId xmlns:a16="http://schemas.microsoft.com/office/drawing/2014/main" id="{0E9E7A52-FA0C-6FFD-CEA5-E82AF0BFEBE4}"/>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dirty="0">
                  <a:solidFill>
                    <a:schemeClr val="tx1"/>
                  </a:solidFill>
                  <a:latin typeface="HelveticaNowText Regular" panose="020B0504030202020204" pitchFamily="34" charset="0"/>
                  <a:ea typeface="+mn-ea"/>
                  <a:cs typeface="HelveticaNowText Regular" panose="020B0504030202020204" pitchFamily="34" charset="0"/>
                </a:rPr>
                <a:t>www.expo-e.uk    |    </a:t>
              </a:r>
              <a:r>
                <a:rPr lang="en-GB" sz="1200" b="0" kern="1200" dirty="0">
                  <a:solidFill>
                    <a:schemeClr val="tx1"/>
                  </a:solidFill>
                  <a:latin typeface="HelveticaNowDisplay Bold" panose="020B0804030202020204" pitchFamily="34" charset="0"/>
                  <a:ea typeface="+mn-ea"/>
                  <a:cs typeface="HelveticaNowDisplay Bold" panose="020B0804030202020204" pitchFamily="34" charset="0"/>
                </a:rPr>
                <a:t>0203 993 3374</a:t>
              </a:r>
            </a:p>
          </p:txBody>
        </p:sp>
      </p:grpSp>
      <p:sp>
        <p:nvSpPr>
          <p:cNvPr id="9" name="Be Unstoppable.">
            <a:extLst>
              <a:ext uri="{FF2B5EF4-FFF2-40B4-BE49-F238E27FC236}">
                <a16:creationId xmlns:a16="http://schemas.microsoft.com/office/drawing/2014/main" id="{E0B79F1B-E698-3463-03AF-A3403227A996}"/>
              </a:ext>
            </a:extLst>
          </p:cNvPr>
          <p:cNvSpPr/>
          <p:nvPr userDrawn="1"/>
        </p:nvSpPr>
        <p:spPr>
          <a:xfrm>
            <a:off x="6096000" y="1270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500" kern="1200" dirty="0">
                <a:solidFill>
                  <a:schemeClr val="tx1"/>
                </a:solidFill>
                <a:latin typeface="HelveticaNowDisplay Bold" panose="020B0804030202020204" pitchFamily="34" charset="0"/>
                <a:ea typeface="+mn-ea"/>
                <a:cs typeface="HelveticaNowDisplay Bold" panose="020B0804030202020204" pitchFamily="34" charset="0"/>
              </a:rPr>
              <a:t>Be Unstoppable.</a:t>
            </a:r>
            <a:endParaRPr lang="en-GB" sz="1500" b="1" kern="1200" dirty="0">
              <a:solidFill>
                <a:schemeClr val="tx1"/>
              </a:solidFill>
              <a:latin typeface="HelveticaNowDisplay Bold" panose="020B0804030202020204" pitchFamily="34" charset="0"/>
              <a:ea typeface="+mn-ea"/>
              <a:cs typeface="HelveticaNowDisplay Bold" panose="020B0804030202020204" pitchFamily="34" charset="0"/>
            </a:endParaRPr>
          </a:p>
        </p:txBody>
      </p:sp>
      <p:grpSp>
        <p:nvGrpSpPr>
          <p:cNvPr id="10" name="Expo.e Logo">
            <a:extLst>
              <a:ext uri="{FF2B5EF4-FFF2-40B4-BE49-F238E27FC236}">
                <a16:creationId xmlns:a16="http://schemas.microsoft.com/office/drawing/2014/main" id="{51ADFC2B-9A58-1EEB-F59A-C17F9CC4D507}"/>
              </a:ext>
            </a:extLst>
          </p:cNvPr>
          <p:cNvGrpSpPr/>
          <p:nvPr userDrawn="1"/>
        </p:nvGrpSpPr>
        <p:grpSpPr>
          <a:xfrm>
            <a:off x="368300" y="241303"/>
            <a:ext cx="2057353" cy="324928"/>
            <a:chOff x="368300" y="241303"/>
            <a:chExt cx="2057353" cy="324928"/>
          </a:xfrm>
          <a:solidFill>
            <a:schemeClr val="tx1"/>
          </a:solidFill>
        </p:grpSpPr>
        <p:sp>
          <p:nvSpPr>
            <p:cNvPr id="11" name="Free-form: Shape 10">
              <a:extLst>
                <a:ext uri="{FF2B5EF4-FFF2-40B4-BE49-F238E27FC236}">
                  <a16:creationId xmlns:a16="http://schemas.microsoft.com/office/drawing/2014/main" id="{F8B6F7D0-3945-E43B-E535-5C922A19B04E}"/>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69507E5-7AC6-B512-FBED-E93C521FB913}"/>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D715EAC-B53E-775A-8A1E-00F4E0BFEA90}"/>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BA045DE-398A-8BD5-9E50-BCBD3DAD6C8E}"/>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D977F90-A06B-C8D5-9516-10CE846630B2}"/>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9859917-BF34-87CB-6A2C-052DF73011A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p>
          </p:txBody>
        </p:sp>
      </p:grpSp>
      <p:sp>
        <p:nvSpPr>
          <p:cNvPr id="2" name="Main Title">
            <a:extLst>
              <a:ext uri="{FF2B5EF4-FFF2-40B4-BE49-F238E27FC236}">
                <a16:creationId xmlns:a16="http://schemas.microsoft.com/office/drawing/2014/main" id="{9015C813-5B84-E57E-CDE7-D767064A0786}"/>
              </a:ext>
            </a:extLst>
          </p:cNvPr>
          <p:cNvSpPr>
            <a:spLocks noGrp="1"/>
          </p:cNvSpPr>
          <p:nvPr>
            <p:ph type="ctrTitle"/>
          </p:nvPr>
        </p:nvSpPr>
        <p:spPr>
          <a:xfrm>
            <a:off x="0" y="3352801"/>
            <a:ext cx="8128000" cy="914400"/>
          </a:xfrm>
          <a:prstGeom prst="rect">
            <a:avLst/>
          </a:prstGeom>
          <a:solidFill>
            <a:schemeClr val="bg2"/>
          </a:solidFill>
        </p:spPr>
        <p:txBody>
          <a:bodyPr lIns="360000" tIns="0" rIns="0" bIns="0" anchor="ctr">
            <a:normAutofit/>
          </a:bodyPr>
          <a:lstStyle>
            <a:lvl1pPr algn="l">
              <a:defRPr sz="4000">
                <a:solidFill>
                  <a:schemeClr val="bg1"/>
                </a:solidFill>
                <a:latin typeface="HelveticaNowText Medium" panose="020B0604030202020204" pitchFamily="34" charset="0"/>
                <a:cs typeface="HelveticaNowText Medium" panose="020B0604030202020204" pitchFamily="34" charset="0"/>
              </a:defRPr>
            </a:lvl1pPr>
          </a:lstStyle>
          <a:p>
            <a:r>
              <a:rPr lang="en-GB" dirty="0"/>
              <a:t>Click to edit Master title style</a:t>
            </a:r>
          </a:p>
        </p:txBody>
      </p:sp>
    </p:spTree>
    <p:extLst>
      <p:ext uri="{BB962C8B-B14F-4D97-AF65-F5344CB8AC3E}">
        <p14:creationId xmlns:p14="http://schemas.microsoft.com/office/powerpoint/2010/main" val="120654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47"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9" grpId="0"/>
      <p:bldP spid="2" grpId="0" animBg="1"/>
    </p:bld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A1C2B"/>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3D84F75-2FD0-C8DA-30D0-5CDBEB3CD7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CE18D715-8383-CE3F-0D4E-15D27BF28351}"/>
              </a:ext>
            </a:extLst>
          </p:cNvPr>
          <p:cNvSpPr/>
          <p:nvPr userDrawn="1"/>
        </p:nvSpPr>
        <p:spPr>
          <a:xfrm>
            <a:off x="0" y="0"/>
            <a:ext cx="12192000" cy="6858000"/>
          </a:xfrm>
          <a:prstGeom prst="rect">
            <a:avLst/>
          </a:prstGeom>
          <a:gradFill flip="none" rotWithShape="1">
            <a:gsLst>
              <a:gs pos="78000">
                <a:srgbClr val="000000"/>
              </a:gs>
              <a:gs pos="22000">
                <a:schemeClr val="accent6">
                  <a:lumMod val="57000"/>
                  <a:alpha val="17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91638846"/>
      </p:ext>
    </p:extLst>
  </p:cSld>
  <p:clrMap bg1="lt1" tx1="dk1" bg2="lt2" tx2="dk2" accent1="accent1" accent2="accent2" accent3="accent3" accent4="accent4" accent5="accent5" accent6="accent6" hlink="hlink" folHlink="folHlink"/>
  <p:sldLayoutIdLst>
    <p:sldLayoutId id="2147483803"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6" presetClass="emph" presetSubtype="0" autoRev="1" fill="hold" nodeType="withEffect">
                                  <p:stCondLst>
                                    <p:cond delay="0"/>
                                  </p:stCondLst>
                                  <p:childTnLst>
                                    <p:animScale>
                                      <p:cBhvr>
                                        <p:cTn id="9" dur="4000" fill="hold"/>
                                        <p:tgtEl>
                                          <p:spTgt spid="20"/>
                                        </p:tgtEl>
                                      </p:cBhvr>
                                      <p:by x="110000" y="110000"/>
                                    </p:animScale>
                                  </p:childTnLst>
                                </p:cTn>
                              </p:par>
                              <p:par>
                                <p:cTn id="10" presetID="10" presetClass="entr" presetSubtype="0" fill="hold" grpId="0" nodeType="withEffect">
                                  <p:stCondLst>
                                    <p:cond delay="25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E7E8F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818685"/>
      </p:ext>
    </p:extLst>
  </p:cSld>
  <p:clrMap bg1="lt1" tx1="dk1" bg2="lt2" tx2="dk2" accent1="accent1" accent2="accent2" accent3="accent3" accent4="accent4" accent5="accent5" accent6="accent6" hlink="hlink" folHlink="folHlink"/>
  <p:sldLayoutIdLst>
    <p:sldLayoutId id="2147483772" r:id="rId1"/>
  </p:sldLayoutIdLst>
  <p:hf sldNum="0" hd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1A1C2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845397"/>
      </p:ext>
    </p:extLst>
  </p:cSld>
  <p:clrMap bg1="lt1" tx1="dk1" bg2="lt2" tx2="dk2" accent1="accent1" accent2="accent2" accent3="accent3" accent4="accent4" accent5="accent5" accent6="accent6" hlink="hlink" folHlink="folHlink"/>
  <p:sldLayoutIdLst>
    <p:sldLayoutId id="2147483819" r:id="rId1"/>
  </p:sldLayoutIdLst>
  <p:hf sldNum="0" hd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1A1C2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643918"/>
      </p:ext>
    </p:extLst>
  </p:cSld>
  <p:clrMap bg1="lt1" tx1="dk1" bg2="lt2" tx2="dk2" accent1="accent1" accent2="accent2" accent3="accent3" accent4="accent4" accent5="accent5" accent6="accent6" hlink="hlink" folHlink="folHlink"/>
  <p:sldLayoutIdLst>
    <p:sldLayoutId id="2147483823" r:id="rId1"/>
    <p:sldLayoutId id="2147483824" r:id="rId2"/>
  </p:sldLayoutIdLst>
  <p:hf sldNum="0" hd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E7E8F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206492"/>
      </p:ext>
    </p:extLst>
  </p:cSld>
  <p:clrMap bg1="lt1" tx1="dk1" bg2="lt2" tx2="dk2" accent1="accent1" accent2="accent2" accent3="accent3" accent4="accent4" accent5="accent5" accent6="accent6" hlink="hlink" folHlink="folHlink"/>
  <p:sldLayoutIdLst>
    <p:sldLayoutId id="2147483826" r:id="rId1"/>
    <p:sldLayoutId id="2147483827" r:id="rId2"/>
  </p:sldLayoutIdLst>
  <p:hf sldNum="0" hd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A1C2B"/>
        </a:solidFill>
        <a:effectLst/>
      </p:bgPr>
    </p:bg>
    <p:spTree>
      <p:nvGrpSpPr>
        <p:cNvPr id="1" name=""/>
        <p:cNvGrpSpPr/>
        <p:nvPr/>
      </p:nvGrpSpPr>
      <p:grpSpPr>
        <a:xfrm>
          <a:off x="0" y="0"/>
          <a:ext cx="0" cy="0"/>
          <a:chOff x="0" y="0"/>
          <a:chExt cx="0" cy="0"/>
        </a:xfrm>
      </p:grpSpPr>
      <p:pic>
        <p:nvPicPr>
          <p:cNvPr id="20" name="Picture 19" descr="A picture containing projector&#10;&#10;Description automatically generated">
            <a:extLst>
              <a:ext uri="{FF2B5EF4-FFF2-40B4-BE49-F238E27FC236}">
                <a16:creationId xmlns:a16="http://schemas.microsoft.com/office/drawing/2014/main" id="{C3D84F75-2FD0-C8DA-30D0-5CDBEB3CD7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CE18D715-8383-CE3F-0D4E-15D27BF28351}"/>
              </a:ext>
            </a:extLst>
          </p:cNvPr>
          <p:cNvSpPr/>
          <p:nvPr userDrawn="1"/>
        </p:nvSpPr>
        <p:spPr>
          <a:xfrm>
            <a:off x="0" y="0"/>
            <a:ext cx="12192000" cy="6858000"/>
          </a:xfrm>
          <a:prstGeom prst="rect">
            <a:avLst/>
          </a:prstGeom>
          <a:gradFill flip="none" rotWithShape="1">
            <a:gsLst>
              <a:gs pos="0">
                <a:schemeClr val="accent6"/>
              </a:gs>
              <a:gs pos="77000">
                <a:schemeClr val="accent6">
                  <a:alpha val="47000"/>
                  <a:lumMod val="57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85153051"/>
      </p:ext>
    </p:extLst>
  </p:cSld>
  <p:clrMap bg1="lt1" tx1="dk1" bg2="lt2" tx2="dk2" accent1="accent1" accent2="accent2" accent3="accent3" accent4="accent4" accent5="accent5" accent6="accent6" hlink="hlink" folHlink="folHlink"/>
  <p:sldLayoutIdLst>
    <p:sldLayoutId id="2147483821"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6" presetClass="emph" presetSubtype="0" autoRev="1" fill="hold" nodeType="withEffect">
                                  <p:stCondLst>
                                    <p:cond delay="0"/>
                                  </p:stCondLst>
                                  <p:childTnLst>
                                    <p:animScale>
                                      <p:cBhvr>
                                        <p:cTn id="9" dur="4000" fill="hold"/>
                                        <p:tgtEl>
                                          <p:spTgt spid="20"/>
                                        </p:tgtEl>
                                      </p:cBhvr>
                                      <p:by x="110000" y="110000"/>
                                    </p:animScale>
                                  </p:childTnLst>
                                </p:cTn>
                              </p:par>
                              <p:par>
                                <p:cTn id="10" presetID="10" presetClass="entr" presetSubtype="0" fill="hold" grpId="0" nodeType="withEffect">
                                  <p:stCondLst>
                                    <p:cond delay="25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A1C2B"/>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3D84F75-2FD0-C8DA-30D0-5CDBEB3CD7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08CC54C-2080-DEE5-B34F-5E926759A231}"/>
              </a:ext>
            </a:extLst>
          </p:cNvPr>
          <p:cNvSpPr/>
          <p:nvPr userDrawn="1"/>
        </p:nvSpPr>
        <p:spPr>
          <a:xfrm>
            <a:off x="0" y="0"/>
            <a:ext cx="12192000" cy="6858000"/>
          </a:xfrm>
          <a:prstGeom prst="rect">
            <a:avLst/>
          </a:prstGeom>
          <a:gradFill flip="none" rotWithShape="1">
            <a:gsLst>
              <a:gs pos="0">
                <a:schemeClr val="accent6"/>
              </a:gs>
              <a:gs pos="77000">
                <a:schemeClr val="accent6">
                  <a:alpha val="47000"/>
                  <a:lumMod val="57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7948843"/>
      </p:ext>
    </p:extLst>
  </p:cSld>
  <p:clrMap bg1="lt1" tx1="dk1" bg2="lt2" tx2="dk2" accent1="accent1" accent2="accent2" accent3="accent3" accent4="accent4" accent5="accent5" accent6="accent6" hlink="hlink" folHlink="folHlink"/>
  <p:sldLayoutIdLst>
    <p:sldLayoutId id="2147483805"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6" presetClass="emph" presetSubtype="0" autoRev="1" fill="hold" nodeType="withEffect">
                                  <p:stCondLst>
                                    <p:cond delay="0"/>
                                  </p:stCondLst>
                                  <p:childTnLst>
                                    <p:animScale>
                                      <p:cBhvr>
                                        <p:cTn id="9" dur="4000" fill="hold"/>
                                        <p:tgtEl>
                                          <p:spTgt spid="20"/>
                                        </p:tgtEl>
                                      </p:cBhvr>
                                      <p:by x="110000" y="110000"/>
                                    </p:animScale>
                                  </p:childTnLst>
                                </p:cTn>
                              </p:par>
                              <p:par>
                                <p:cTn id="10" presetID="10" presetClass="entr" presetSubtype="0" fill="hold" grpId="0" nodeType="withEffect">
                                  <p:stCondLst>
                                    <p:cond delay="2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1A1C2B"/>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3D84F75-2FD0-C8DA-30D0-5CDBEB3CD7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C152017-49AC-A7F9-AC53-D0114EB172C0}"/>
              </a:ext>
            </a:extLst>
          </p:cNvPr>
          <p:cNvSpPr/>
          <p:nvPr userDrawn="1"/>
        </p:nvSpPr>
        <p:spPr>
          <a:xfrm>
            <a:off x="0" y="0"/>
            <a:ext cx="12192000" cy="6858000"/>
          </a:xfrm>
          <a:prstGeom prst="rect">
            <a:avLst/>
          </a:prstGeom>
          <a:gradFill flip="none" rotWithShape="1">
            <a:gsLst>
              <a:gs pos="94000">
                <a:schemeClr val="accent6"/>
              </a:gs>
              <a:gs pos="0">
                <a:schemeClr val="accent6">
                  <a:alpha val="47000"/>
                  <a:lumMod val="57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20043174"/>
      </p:ext>
    </p:extLst>
  </p:cSld>
  <p:clrMap bg1="lt1" tx1="dk1" bg2="lt2" tx2="dk2" accent1="accent1" accent2="accent2" accent3="accent3" accent4="accent4" accent5="accent5" accent6="accent6" hlink="hlink" folHlink="folHlink"/>
  <p:sldLayoutIdLst>
    <p:sldLayoutId id="2147483807"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 presetClass="emph" presetSubtype="0" autoRev="1" fill="hold" nodeType="withEffect">
                                  <p:stCondLst>
                                    <p:cond delay="0"/>
                                  </p:stCondLst>
                                  <p:childTnLst>
                                    <p:animScale>
                                      <p:cBhvr>
                                        <p:cTn id="12" dur="400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1A1C2B"/>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3D84F75-2FD0-C8DA-30D0-5CDBEB3CD7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A784438-C3A9-5EF6-910A-33F38151A9D7}"/>
              </a:ext>
            </a:extLst>
          </p:cNvPr>
          <p:cNvSpPr/>
          <p:nvPr userDrawn="1"/>
        </p:nvSpPr>
        <p:spPr>
          <a:xfrm>
            <a:off x="0" y="0"/>
            <a:ext cx="12192000" cy="6858000"/>
          </a:xfrm>
          <a:prstGeom prst="rect">
            <a:avLst/>
          </a:prstGeom>
          <a:gradFill flip="none" rotWithShape="1">
            <a:gsLst>
              <a:gs pos="23000">
                <a:schemeClr val="accent6"/>
              </a:gs>
              <a:gs pos="77000">
                <a:schemeClr val="accent6">
                  <a:alpha val="47000"/>
                  <a:lumMod val="57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19877866"/>
      </p:ext>
    </p:extLst>
  </p:cSld>
  <p:clrMap bg1="lt1" tx1="dk1" bg2="lt2" tx2="dk2" accent1="accent1" accent2="accent2" accent3="accent3" accent4="accent4" accent5="accent5" accent6="accent6" hlink="hlink" folHlink="folHlink"/>
  <p:sldLayoutIdLst>
    <p:sldLayoutId id="2147483809"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 presetClass="emph" presetSubtype="0" autoRev="1" fill="hold" nodeType="withEffect">
                                  <p:stCondLst>
                                    <p:cond delay="0"/>
                                  </p:stCondLst>
                                  <p:childTnLst>
                                    <p:animScale>
                                      <p:cBhvr>
                                        <p:cTn id="12" dur="400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1A1C2B"/>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3D84F75-2FD0-C8DA-30D0-5CDBEB3CD7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C726616F-5CBD-0EE8-1304-C044CC925041}"/>
              </a:ext>
            </a:extLst>
          </p:cNvPr>
          <p:cNvSpPr/>
          <p:nvPr userDrawn="1"/>
        </p:nvSpPr>
        <p:spPr>
          <a:xfrm>
            <a:off x="0" y="0"/>
            <a:ext cx="12192000" cy="6858000"/>
          </a:xfrm>
          <a:prstGeom prst="rect">
            <a:avLst/>
          </a:prstGeom>
          <a:gradFill flip="none" rotWithShape="1">
            <a:gsLst>
              <a:gs pos="20000">
                <a:schemeClr val="accent6"/>
              </a:gs>
              <a:gs pos="77000">
                <a:schemeClr val="accent6">
                  <a:alpha val="47000"/>
                  <a:lumMod val="57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09254251"/>
      </p:ext>
    </p:extLst>
  </p:cSld>
  <p:clrMap bg1="lt1" tx1="dk1" bg2="lt2" tx2="dk2" accent1="accent1" accent2="accent2" accent3="accent3" accent4="accent4" accent5="accent5" accent6="accent6" hlink="hlink" folHlink="folHlink"/>
  <p:sldLayoutIdLst>
    <p:sldLayoutId id="2147483811"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 presetClass="emph" presetSubtype="0" autoRev="1" fill="hold" nodeType="withEffect">
                                  <p:stCondLst>
                                    <p:cond delay="0"/>
                                  </p:stCondLst>
                                  <p:childTnLst>
                                    <p:animScale>
                                      <p:cBhvr>
                                        <p:cTn id="12" dur="400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1A1C2B"/>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3D84F75-2FD0-C8DA-30D0-5CDBEB3CD7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28873140"/>
      </p:ext>
    </p:extLst>
  </p:cSld>
  <p:clrMap bg1="lt1" tx1="dk1" bg2="lt2" tx2="dk2" accent1="accent1" accent2="accent2" accent3="accent3" accent4="accent4" accent5="accent5" accent6="accent6" hlink="hlink" folHlink="folHlink"/>
  <p:sldLayoutIdLst>
    <p:sldLayoutId id="2147483813"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6" presetClass="emph" presetSubtype="0" autoRev="1" fill="hold" nodeType="withEffect">
                                  <p:stCondLst>
                                    <p:cond delay="0"/>
                                  </p:stCondLst>
                                  <p:childTnLst>
                                    <p:animScale>
                                      <p:cBhvr>
                                        <p:cTn id="9" dur="400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1A1C2B"/>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3D84F75-2FD0-C8DA-30D0-5CDBEB3CD7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B34F355-6487-95EE-403B-99CCD8EB04EC}"/>
              </a:ext>
            </a:extLst>
          </p:cNvPr>
          <p:cNvSpPr/>
          <p:nvPr userDrawn="1"/>
        </p:nvSpPr>
        <p:spPr>
          <a:xfrm>
            <a:off x="0" y="0"/>
            <a:ext cx="12192000" cy="6858000"/>
          </a:xfrm>
          <a:prstGeom prst="rect">
            <a:avLst/>
          </a:prstGeom>
          <a:gradFill flip="none" rotWithShape="1">
            <a:gsLst>
              <a:gs pos="28000">
                <a:schemeClr val="accent6"/>
              </a:gs>
              <a:gs pos="100000">
                <a:schemeClr val="accent6">
                  <a:alpha val="47000"/>
                  <a:lumMod val="57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95176668"/>
      </p:ext>
    </p:extLst>
  </p:cSld>
  <p:clrMap bg1="lt1" tx1="dk1" bg2="lt2" tx2="dk2" accent1="accent1" accent2="accent2" accent3="accent3" accent4="accent4" accent5="accent5" accent6="accent6" hlink="hlink" folHlink="folHlink"/>
  <p:sldLayoutIdLst>
    <p:sldLayoutId id="2147483815"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 presetClass="emph" presetSubtype="0" autoRev="1" fill="hold" nodeType="withEffect">
                                  <p:stCondLst>
                                    <p:cond delay="0"/>
                                  </p:stCondLst>
                                  <p:childTnLst>
                                    <p:animScale>
                                      <p:cBhvr>
                                        <p:cTn id="12" dur="400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8388217"/>
      </p:ext>
    </p:extLst>
  </p:cSld>
  <p:clrMap bg1="lt1" tx1="dk1" bg2="lt2" tx2="dk2" accent1="accent1" accent2="accent2" accent3="accent3" accent4="accent4" accent5="accent5" accent6="accent6" hlink="hlink" folHlink="folHlink"/>
  <p:sldLayoutIdLst>
    <p:sldLayoutId id="214748381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2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hyperlink" Target="https://expo-e.uk/partner-login"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pn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subTitle" idx="1"/>
          </p:nvPr>
        </p:nvSpPr>
        <p:spPr>
          <a:xfrm>
            <a:off x="0" y="4267201"/>
            <a:ext cx="8128000" cy="584200"/>
          </a:xfrm>
          <a:prstGeom prst="rect">
            <a:avLst/>
          </a:prstGeom>
          <a:solidFill>
            <a:schemeClr val="tx1">
              <a:alpha val="54000"/>
            </a:schemeClr>
          </a:solidFill>
        </p:spPr>
        <p:txBody>
          <a:bodyPr/>
          <a:lstStyle/>
          <a:p>
            <a:r>
              <a:rPr lang="en-GB" sz="2000" b="0" kern="0" dirty="0">
                <a:solidFill>
                  <a:schemeClr val="bg1"/>
                </a:solidFill>
                <a:latin typeface="HelveticaNowDisplay Bold" panose="020B0804030202020204" pitchFamily="34" charset="0"/>
                <a:cs typeface="HelveticaNowDisplay Bold" panose="020B0804030202020204" pitchFamily="34" charset="0"/>
              </a:rPr>
              <a:t>Transform your business with cutting edge technology</a:t>
            </a:r>
          </a:p>
        </p:txBody>
      </p:sp>
      <p:sp>
        <p:nvSpPr>
          <p:cNvPr id="2" name="Title 1"/>
          <p:cNvSpPr>
            <a:spLocks noGrp="1"/>
          </p:cNvSpPr>
          <p:nvPr>
            <p:ph type="ctrTitle"/>
          </p:nvPr>
        </p:nvSpPr>
        <p:spPr>
          <a:xfrm>
            <a:off x="-1" y="3352801"/>
            <a:ext cx="11288487" cy="914400"/>
          </a:xfrm>
          <a:prstGeom prst="rect">
            <a:avLst/>
          </a:prstGeom>
        </p:spPr>
        <p:txBody>
          <a:bodyPr>
            <a:normAutofit/>
          </a:bodyPr>
          <a:lstStyle/>
          <a:p>
            <a:r>
              <a:rPr lang="en-GB" sz="4500" dirty="0">
                <a:latin typeface="HelveticaNowDisplay ExtraBlack" panose="020B0B04030202020204" pitchFamily="34" charset="0"/>
                <a:cs typeface="HelveticaNowDisplay ExtraBlack" panose="020B0B04030202020204" pitchFamily="34" charset="0"/>
              </a:rPr>
              <a:t>EXPO.e ITSM as a Service (</a:t>
            </a:r>
            <a:r>
              <a:rPr lang="en-GB" sz="4500" dirty="0" err="1">
                <a:latin typeface="HelveticaNowDisplay ExtraBlack" panose="020B0B04030202020204" pitchFamily="34" charset="0"/>
                <a:cs typeface="HelveticaNowDisplay ExtraBlack" panose="020B0B04030202020204" pitchFamily="34" charset="0"/>
              </a:rPr>
              <a:t>ITSMaaS</a:t>
            </a:r>
            <a:r>
              <a:rPr lang="en-GB" sz="4500" dirty="0">
                <a:latin typeface="HelveticaNowDisplay ExtraBlack" panose="020B0B04030202020204" pitchFamily="34" charset="0"/>
                <a:cs typeface="HelveticaNowDisplay ExtraBlack" panose="020B0B04030202020204" pitchFamily="34" charset="0"/>
              </a:rPr>
              <a:t>)</a:t>
            </a:r>
          </a:p>
        </p:txBody>
      </p:sp>
    </p:spTree>
    <p:extLst>
      <p:ext uri="{BB962C8B-B14F-4D97-AF65-F5344CB8AC3E}">
        <p14:creationId xmlns:p14="http://schemas.microsoft.com/office/powerpoint/2010/main" val="353567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3BD62-091C-B666-8CA8-EB306946C73B}"/>
            </a:ext>
          </a:extLst>
        </p:cNvPr>
        <p:cNvGrpSpPr/>
        <p:nvPr/>
      </p:nvGrpSpPr>
      <p:grpSpPr>
        <a:xfrm>
          <a:off x="0" y="0"/>
          <a:ext cx="0" cy="0"/>
          <a:chOff x="0" y="0"/>
          <a:chExt cx="0" cy="0"/>
        </a:xfrm>
      </p:grpSpPr>
      <p:grpSp>
        <p:nvGrpSpPr>
          <p:cNvPr id="45" name="Group 44">
            <a:extLst>
              <a:ext uri="{FF2B5EF4-FFF2-40B4-BE49-F238E27FC236}">
                <a16:creationId xmlns:a16="http://schemas.microsoft.com/office/drawing/2014/main" id="{1D5E8831-0E20-46B3-A7F3-8BD5B293FE89}"/>
              </a:ext>
            </a:extLst>
          </p:cNvPr>
          <p:cNvGrpSpPr/>
          <p:nvPr/>
        </p:nvGrpSpPr>
        <p:grpSpPr>
          <a:xfrm>
            <a:off x="161026" y="2811294"/>
            <a:ext cx="11841694" cy="3190672"/>
            <a:chOff x="75822" y="2811294"/>
            <a:chExt cx="11841694" cy="3190672"/>
          </a:xfrm>
        </p:grpSpPr>
        <p:sp>
          <p:nvSpPr>
            <p:cNvPr id="44" name="Rectangle: Rounded Corners 43">
              <a:extLst>
                <a:ext uri="{FF2B5EF4-FFF2-40B4-BE49-F238E27FC236}">
                  <a16:creationId xmlns:a16="http://schemas.microsoft.com/office/drawing/2014/main" id="{0579D1FC-5711-E9BD-109C-91AEBB80F68F}"/>
                </a:ext>
              </a:extLst>
            </p:cNvPr>
            <p:cNvSpPr/>
            <p:nvPr/>
          </p:nvSpPr>
          <p:spPr>
            <a:xfrm>
              <a:off x="75822" y="2811294"/>
              <a:ext cx="11841694" cy="3190672"/>
            </a:xfrm>
            <a:prstGeom prst="roundRect">
              <a:avLst>
                <a:gd name="adj" fmla="val 5082"/>
              </a:avLst>
            </a:prstGeom>
            <a:gradFill>
              <a:gsLst>
                <a:gs pos="13000">
                  <a:srgbClr val="FFFFFF">
                    <a:alpha val="0"/>
                  </a:srgbClr>
                </a:gs>
                <a:gs pos="42000">
                  <a:srgbClr val="FFFFFF">
                    <a:alpha val="8627"/>
                  </a:srgbClr>
                </a:gs>
                <a:gs pos="70000">
                  <a:srgbClr val="FFFFFF">
                    <a:alpha val="20000"/>
                  </a:srgbClr>
                </a:gs>
              </a:gsLst>
              <a:lin ang="5400000" scaled="0"/>
            </a:gradFill>
            <a:ln w="3979" cap="flat">
              <a:gradFill>
                <a:gsLst>
                  <a:gs pos="26000">
                    <a:srgbClr val="283676">
                      <a:alpha val="29804"/>
                    </a:srgbClr>
                  </a:gs>
                  <a:gs pos="76000">
                    <a:srgbClr val="FFFFFF">
                      <a:alpha val="60000"/>
                    </a:srgbClr>
                  </a:gs>
                </a:gsLst>
                <a:lin ang="21594000" scaled="0"/>
              </a:gradFill>
              <a:prstDash val="solid"/>
              <a:miter/>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8" name="Rounded Rectangle 7">
              <a:extLst>
                <a:ext uri="{FF2B5EF4-FFF2-40B4-BE49-F238E27FC236}">
                  <a16:creationId xmlns:a16="http://schemas.microsoft.com/office/drawing/2014/main" id="{37028A3E-FB4C-D588-AB4C-48B3AD381BF6}"/>
                </a:ext>
              </a:extLst>
            </p:cNvPr>
            <p:cNvSpPr/>
            <p:nvPr/>
          </p:nvSpPr>
          <p:spPr>
            <a:xfrm>
              <a:off x="337178" y="5583677"/>
              <a:ext cx="11337818" cy="418289"/>
            </a:xfrm>
            <a:prstGeom prst="roundRect">
              <a:avLst>
                <a:gd name="adj" fmla="val 3641"/>
              </a:avLst>
            </a:prstGeom>
            <a:noFill/>
            <a:ln w="19050">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kern="0" dirty="0">
                  <a:solidFill>
                    <a:schemeClr val="bg1"/>
                  </a:solidFill>
                  <a:latin typeface="Helvetica"/>
                  <a:cs typeface="Calibri" charset="0"/>
                </a:rPr>
                <a:t>How ServiceNow Helps</a:t>
              </a:r>
            </a:p>
          </p:txBody>
        </p:sp>
      </p:grpSp>
      <p:sp>
        <p:nvSpPr>
          <p:cNvPr id="39" name="Rectangle: Rounded Corners 38">
            <a:extLst>
              <a:ext uri="{FF2B5EF4-FFF2-40B4-BE49-F238E27FC236}">
                <a16:creationId xmlns:a16="http://schemas.microsoft.com/office/drawing/2014/main" id="{09E67D2A-941F-ACE8-5A38-49C2B7C2319D}"/>
              </a:ext>
            </a:extLst>
          </p:cNvPr>
          <p:cNvSpPr/>
          <p:nvPr/>
        </p:nvSpPr>
        <p:spPr>
          <a:xfrm>
            <a:off x="367719" y="2838315"/>
            <a:ext cx="1868400" cy="2255342"/>
          </a:xfrm>
          <a:prstGeom prst="roundRect">
            <a:avLst>
              <a:gd name="adj" fmla="val 3703"/>
            </a:avLst>
          </a:prstGeom>
          <a:solidFill>
            <a:srgbClr val="07E14B"/>
          </a:solidFill>
          <a:ln>
            <a:noFill/>
          </a:ln>
          <a:effectLst>
            <a:outerShdw blurRad="50800" dist="444500" dir="5400000" algn="t" rotWithShape="0">
              <a:prstClr val="black">
                <a:alpha val="25000"/>
              </a:prstClr>
            </a:outerShdw>
          </a:effectLst>
          <a:scene3d>
            <a:camera prst="orthographicFront"/>
            <a:lightRig rig="threePt" dir="t"/>
          </a:scene3d>
          <a:sp3d>
            <a:bevelT w="44450" h="6350" prst="coolSlant"/>
          </a:sp3d>
        </p:spPr>
        <p:style>
          <a:lnRef idx="1">
            <a:schemeClr val="accent1"/>
          </a:lnRef>
          <a:fillRef idx="3">
            <a:schemeClr val="accent1"/>
          </a:fillRef>
          <a:effectRef idx="2">
            <a:schemeClr val="accent1"/>
          </a:effectRef>
          <a:fontRef idx="minor">
            <a:schemeClr val="lt1"/>
          </a:fontRef>
        </p:style>
        <p:txBody>
          <a:bodyPr lIns="180000" tIns="1188000" rIns="180000" bIns="180000" rtlCol="0" anchor="ctr"/>
          <a:lstStyle/>
          <a:p>
            <a:pPr algn="ctr">
              <a:lnSpc>
                <a:spcPct val="115000"/>
              </a:lnSpc>
              <a:spcAft>
                <a:spcPts val="800"/>
              </a:spcAft>
              <a:buNone/>
              <a:defRPr/>
            </a:pPr>
            <a:r>
              <a:rPr lang="en-GB" sz="1300" dirty="0">
                <a:solidFill>
                  <a:schemeClr val="tx1"/>
                </a:solidFill>
                <a:latin typeface="HelveticaNowDisplay Bold" panose="020B0804030202020204" pitchFamily="34" charset="0"/>
                <a:cs typeface="HelveticaNowDisplay Bold" panose="020B0804030202020204" pitchFamily="34" charset="0"/>
              </a:rPr>
              <a:t>Accelerates Service Delivery and Customer Onboarding</a:t>
            </a:r>
          </a:p>
        </p:txBody>
      </p:sp>
      <p:sp>
        <p:nvSpPr>
          <p:cNvPr id="40" name="Rectangle: Rounded Corners 39">
            <a:extLst>
              <a:ext uri="{FF2B5EF4-FFF2-40B4-BE49-F238E27FC236}">
                <a16:creationId xmlns:a16="http://schemas.microsoft.com/office/drawing/2014/main" id="{156519C7-FA7A-3378-09DE-FC351A467D87}"/>
              </a:ext>
            </a:extLst>
          </p:cNvPr>
          <p:cNvSpPr/>
          <p:nvPr/>
        </p:nvSpPr>
        <p:spPr>
          <a:xfrm>
            <a:off x="2764884" y="2838315"/>
            <a:ext cx="1868400" cy="2255342"/>
          </a:xfrm>
          <a:prstGeom prst="roundRect">
            <a:avLst>
              <a:gd name="adj" fmla="val 3703"/>
            </a:avLst>
          </a:prstGeom>
          <a:solidFill>
            <a:srgbClr val="05E84B"/>
          </a:solidFill>
          <a:ln>
            <a:noFill/>
          </a:ln>
          <a:effectLst>
            <a:outerShdw blurRad="50800" dist="444500" dir="5400000" algn="t" rotWithShape="0">
              <a:prstClr val="black">
                <a:alpha val="25000"/>
              </a:prstClr>
            </a:outerShdw>
          </a:effectLst>
          <a:scene3d>
            <a:camera prst="orthographicFront"/>
            <a:lightRig rig="threePt" dir="t"/>
          </a:scene3d>
          <a:sp3d>
            <a:bevelT w="44450" h="6350" prst="coolSlant"/>
          </a:sp3d>
        </p:spPr>
        <p:style>
          <a:lnRef idx="1">
            <a:schemeClr val="accent1"/>
          </a:lnRef>
          <a:fillRef idx="3">
            <a:schemeClr val="accent1"/>
          </a:fillRef>
          <a:effectRef idx="2">
            <a:schemeClr val="accent1"/>
          </a:effectRef>
          <a:fontRef idx="minor">
            <a:schemeClr val="lt1"/>
          </a:fontRef>
        </p:style>
        <p:txBody>
          <a:bodyPr lIns="180000" tIns="1188000" rIns="180000" bIns="180000" rtlCol="0" anchor="ctr"/>
          <a:lstStyle/>
          <a:p>
            <a:pPr algn="ctr">
              <a:lnSpc>
                <a:spcPct val="115000"/>
              </a:lnSpc>
              <a:spcAft>
                <a:spcPts val="800"/>
              </a:spcAft>
              <a:defRPr/>
            </a:pPr>
            <a:r>
              <a:rPr lang="en-GB" sz="1300" dirty="0">
                <a:solidFill>
                  <a:schemeClr val="tx1"/>
                </a:solidFill>
                <a:latin typeface="HelveticaNowDisplay Bold" panose="020B0804030202020204" pitchFamily="34" charset="0"/>
                <a:cs typeface="HelveticaNowDisplay Bold" panose="020B0804030202020204" pitchFamily="34" charset="0"/>
              </a:rPr>
              <a:t>Enhances Customer Support and Proactive Service</a:t>
            </a:r>
          </a:p>
        </p:txBody>
      </p:sp>
      <p:sp>
        <p:nvSpPr>
          <p:cNvPr id="41" name="Rectangle: Rounded Corners 40">
            <a:extLst>
              <a:ext uri="{FF2B5EF4-FFF2-40B4-BE49-F238E27FC236}">
                <a16:creationId xmlns:a16="http://schemas.microsoft.com/office/drawing/2014/main" id="{3836C310-A217-5627-7787-C0A70E09EA5B}"/>
              </a:ext>
            </a:extLst>
          </p:cNvPr>
          <p:cNvSpPr/>
          <p:nvPr/>
        </p:nvSpPr>
        <p:spPr>
          <a:xfrm>
            <a:off x="5162049" y="2838315"/>
            <a:ext cx="1868400" cy="2255342"/>
          </a:xfrm>
          <a:prstGeom prst="roundRect">
            <a:avLst>
              <a:gd name="adj" fmla="val 3703"/>
            </a:avLst>
          </a:prstGeom>
          <a:solidFill>
            <a:srgbClr val="0CD86D"/>
          </a:solidFill>
          <a:ln>
            <a:noFill/>
          </a:ln>
          <a:effectLst>
            <a:outerShdw blurRad="50800" dist="444500" dir="5400000" algn="t" rotWithShape="0">
              <a:prstClr val="black">
                <a:alpha val="25000"/>
              </a:prstClr>
            </a:outerShdw>
          </a:effectLst>
          <a:scene3d>
            <a:camera prst="orthographicFront"/>
            <a:lightRig rig="threePt" dir="t"/>
          </a:scene3d>
          <a:sp3d>
            <a:bevelT w="44450" h="6350" prst="coolSlant"/>
          </a:sp3d>
        </p:spPr>
        <p:style>
          <a:lnRef idx="1">
            <a:schemeClr val="accent1"/>
          </a:lnRef>
          <a:fillRef idx="3">
            <a:schemeClr val="accent1"/>
          </a:fillRef>
          <a:effectRef idx="2">
            <a:schemeClr val="accent1"/>
          </a:effectRef>
          <a:fontRef idx="minor">
            <a:schemeClr val="lt1"/>
          </a:fontRef>
        </p:style>
        <p:txBody>
          <a:bodyPr lIns="180000" tIns="1188000" rIns="180000" bIns="180000" rtlCol="0" anchor="ctr"/>
          <a:lstStyle/>
          <a:p>
            <a:pPr algn="ctr">
              <a:lnSpc>
                <a:spcPct val="115000"/>
              </a:lnSpc>
              <a:spcAft>
                <a:spcPts val="800"/>
              </a:spcAft>
              <a:defRPr/>
            </a:pPr>
            <a:r>
              <a:rPr lang="en-GB" sz="1300" dirty="0">
                <a:solidFill>
                  <a:schemeClr val="tx1"/>
                </a:solidFill>
                <a:latin typeface="HelveticaNowDisplay Bold" panose="020B0804030202020204" pitchFamily="34" charset="0"/>
                <a:cs typeface="HelveticaNowDisplay Bold" panose="020B0804030202020204" pitchFamily="34" charset="0"/>
              </a:rPr>
              <a:t>Frees up Reps from Internal Bottlenecks</a:t>
            </a:r>
          </a:p>
        </p:txBody>
      </p:sp>
      <p:sp>
        <p:nvSpPr>
          <p:cNvPr id="42" name="Rectangle: Rounded Corners 41">
            <a:extLst>
              <a:ext uri="{FF2B5EF4-FFF2-40B4-BE49-F238E27FC236}">
                <a16:creationId xmlns:a16="http://schemas.microsoft.com/office/drawing/2014/main" id="{77557A1E-7510-D48A-99E8-1CB5DD7BE188}"/>
              </a:ext>
            </a:extLst>
          </p:cNvPr>
          <p:cNvSpPr/>
          <p:nvPr/>
        </p:nvSpPr>
        <p:spPr>
          <a:xfrm>
            <a:off x="7551449" y="2838315"/>
            <a:ext cx="1868400" cy="2255342"/>
          </a:xfrm>
          <a:prstGeom prst="roundRect">
            <a:avLst>
              <a:gd name="adj" fmla="val 3703"/>
            </a:avLst>
          </a:prstGeom>
          <a:solidFill>
            <a:srgbClr val="0FCF8F"/>
          </a:solidFill>
          <a:ln>
            <a:noFill/>
          </a:ln>
          <a:effectLst>
            <a:outerShdw blurRad="50800" dist="444500" dir="5400000" algn="t" rotWithShape="0">
              <a:prstClr val="black">
                <a:alpha val="25000"/>
              </a:prstClr>
            </a:outerShdw>
          </a:effectLst>
          <a:scene3d>
            <a:camera prst="orthographicFront"/>
            <a:lightRig rig="threePt" dir="t"/>
          </a:scene3d>
          <a:sp3d>
            <a:bevelT w="44450" h="6350" prst="coolSlant"/>
          </a:sp3d>
        </p:spPr>
        <p:style>
          <a:lnRef idx="1">
            <a:schemeClr val="accent1"/>
          </a:lnRef>
          <a:fillRef idx="3">
            <a:schemeClr val="accent1"/>
          </a:fillRef>
          <a:effectRef idx="2">
            <a:schemeClr val="accent1"/>
          </a:effectRef>
          <a:fontRef idx="minor">
            <a:schemeClr val="lt1"/>
          </a:fontRef>
        </p:style>
        <p:txBody>
          <a:bodyPr lIns="180000" tIns="1188000" rIns="180000" bIns="180000" rtlCol="0" anchor="ctr"/>
          <a:lstStyle/>
          <a:p>
            <a:pPr algn="ctr">
              <a:lnSpc>
                <a:spcPct val="115000"/>
              </a:lnSpc>
              <a:spcAft>
                <a:spcPts val="800"/>
              </a:spcAft>
              <a:defRPr/>
            </a:pPr>
            <a:r>
              <a:rPr lang="en-GB" sz="1300" dirty="0">
                <a:solidFill>
                  <a:schemeClr val="tx1"/>
                </a:solidFill>
                <a:latin typeface="HelveticaNowDisplay Bold" panose="020B0804030202020204" pitchFamily="34" charset="0"/>
                <a:cs typeface="HelveticaNowDisplay Bold" panose="020B0804030202020204" pitchFamily="34" charset="0"/>
              </a:rPr>
              <a:t>Provides Analytics on Service Impact and Risk</a:t>
            </a:r>
          </a:p>
        </p:txBody>
      </p:sp>
      <p:sp>
        <p:nvSpPr>
          <p:cNvPr id="43" name="Rectangle: Rounded Corners 42">
            <a:extLst>
              <a:ext uri="{FF2B5EF4-FFF2-40B4-BE49-F238E27FC236}">
                <a16:creationId xmlns:a16="http://schemas.microsoft.com/office/drawing/2014/main" id="{130B762B-21BE-D575-5AEE-D61453A08453}"/>
              </a:ext>
            </a:extLst>
          </p:cNvPr>
          <p:cNvSpPr/>
          <p:nvPr/>
        </p:nvSpPr>
        <p:spPr>
          <a:xfrm>
            <a:off x="9940849" y="2838315"/>
            <a:ext cx="1868400" cy="2255342"/>
          </a:xfrm>
          <a:prstGeom prst="roundRect">
            <a:avLst>
              <a:gd name="adj" fmla="val 3703"/>
            </a:avLst>
          </a:prstGeom>
          <a:solidFill>
            <a:srgbClr val="13AA99"/>
          </a:solidFill>
          <a:ln>
            <a:noFill/>
          </a:ln>
          <a:effectLst>
            <a:outerShdw blurRad="50800" dist="444500" dir="5400000" algn="t" rotWithShape="0">
              <a:prstClr val="black">
                <a:alpha val="25000"/>
              </a:prstClr>
            </a:outerShdw>
          </a:effectLst>
          <a:scene3d>
            <a:camera prst="orthographicFront"/>
            <a:lightRig rig="threePt" dir="t"/>
          </a:scene3d>
          <a:sp3d>
            <a:bevelT w="44450" h="6350" prst="coolSlant"/>
          </a:sp3d>
        </p:spPr>
        <p:style>
          <a:lnRef idx="1">
            <a:schemeClr val="accent1"/>
          </a:lnRef>
          <a:fillRef idx="3">
            <a:schemeClr val="accent1"/>
          </a:fillRef>
          <a:effectRef idx="2">
            <a:schemeClr val="accent1"/>
          </a:effectRef>
          <a:fontRef idx="minor">
            <a:schemeClr val="lt1"/>
          </a:fontRef>
        </p:style>
        <p:txBody>
          <a:bodyPr lIns="180000" tIns="1188000" rIns="180000" bIns="180000" rtlCol="0" anchor="ctr"/>
          <a:lstStyle/>
          <a:p>
            <a:pPr algn="ctr">
              <a:lnSpc>
                <a:spcPct val="115000"/>
              </a:lnSpc>
              <a:spcAft>
                <a:spcPts val="800"/>
              </a:spcAft>
              <a:defRPr/>
            </a:pPr>
            <a:r>
              <a:rPr lang="en-GB" sz="1300" dirty="0">
                <a:solidFill>
                  <a:schemeClr val="tx1"/>
                </a:solidFill>
                <a:latin typeface="HelveticaNowDisplay Bold" panose="020B0804030202020204" pitchFamily="34" charset="0"/>
                <a:cs typeface="HelveticaNowDisplay Bold" panose="020B0804030202020204" pitchFamily="34" charset="0"/>
              </a:rPr>
              <a:t>Automates and Standardizes </a:t>
            </a:r>
            <a:r>
              <a:rPr lang="en-GB" sz="1300" dirty="0" err="1">
                <a:solidFill>
                  <a:schemeClr val="tx1"/>
                </a:solidFill>
                <a:latin typeface="HelveticaNowDisplay Bold" panose="020B0804030202020204" pitchFamily="34" charset="0"/>
                <a:cs typeface="HelveticaNowDisplay Bold" panose="020B0804030202020204" pitchFamily="34" charset="0"/>
              </a:rPr>
              <a:t>RevOps</a:t>
            </a:r>
            <a:r>
              <a:rPr lang="en-GB" sz="1300" dirty="0">
                <a:solidFill>
                  <a:schemeClr val="tx1"/>
                </a:solidFill>
                <a:latin typeface="HelveticaNowDisplay Bold" panose="020B0804030202020204" pitchFamily="34" charset="0"/>
                <a:cs typeface="HelveticaNowDisplay Bold" panose="020B0804030202020204" pitchFamily="34" charset="0"/>
              </a:rPr>
              <a:t> Functions</a:t>
            </a:r>
          </a:p>
        </p:txBody>
      </p:sp>
      <p:sp>
        <p:nvSpPr>
          <p:cNvPr id="2" name="Title 1">
            <a:extLst>
              <a:ext uri="{FF2B5EF4-FFF2-40B4-BE49-F238E27FC236}">
                <a16:creationId xmlns:a16="http://schemas.microsoft.com/office/drawing/2014/main" id="{57F7EE9A-F3DF-DA9F-5C57-BD4CA7C2B990}"/>
              </a:ext>
            </a:extLst>
          </p:cNvPr>
          <p:cNvSpPr>
            <a:spLocks noGrp="1"/>
          </p:cNvSpPr>
          <p:nvPr>
            <p:ph type="title"/>
          </p:nvPr>
        </p:nvSpPr>
        <p:spPr/>
        <p:txBody>
          <a:bodyPr/>
          <a:lstStyle/>
          <a:p>
            <a:r>
              <a:rPr lang="en-GB" dirty="0"/>
              <a:t>Why Investing into ITSM. </a:t>
            </a:r>
            <a:r>
              <a:rPr lang="en-GB" b="1" dirty="0"/>
              <a:t>A CROs Perspective</a:t>
            </a:r>
          </a:p>
        </p:txBody>
      </p:sp>
      <p:sp>
        <p:nvSpPr>
          <p:cNvPr id="4" name="Rounded Rectangle 7">
            <a:extLst>
              <a:ext uri="{FF2B5EF4-FFF2-40B4-BE49-F238E27FC236}">
                <a16:creationId xmlns:a16="http://schemas.microsoft.com/office/drawing/2014/main" id="{0053A20E-A3C4-E947-6A35-8914C79F2D71}"/>
              </a:ext>
            </a:extLst>
          </p:cNvPr>
          <p:cNvSpPr/>
          <p:nvPr/>
        </p:nvSpPr>
        <p:spPr>
          <a:xfrm>
            <a:off x="0" y="1178618"/>
            <a:ext cx="12192000" cy="559019"/>
          </a:xfrm>
          <a:prstGeom prst="roundRect">
            <a:avLst>
              <a:gd name="adj" fmla="val 3641"/>
            </a:avLst>
          </a:prstGeom>
          <a:noFill/>
          <a:ln w="19050">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kern="0" dirty="0">
                <a:solidFill>
                  <a:prstClr val="white"/>
                </a:solidFill>
                <a:latin typeface="Helvetica"/>
                <a:cs typeface="Calibri" charset="0"/>
              </a:rPr>
              <a:t>CRO Objective</a:t>
            </a:r>
          </a:p>
        </p:txBody>
      </p:sp>
      <p:grpSp>
        <p:nvGrpSpPr>
          <p:cNvPr id="5" name="Group 4">
            <a:extLst>
              <a:ext uri="{FF2B5EF4-FFF2-40B4-BE49-F238E27FC236}">
                <a16:creationId xmlns:a16="http://schemas.microsoft.com/office/drawing/2014/main" id="{5E1A1BDB-9202-6BB0-D1F6-2494989F5045}"/>
              </a:ext>
            </a:extLst>
          </p:cNvPr>
          <p:cNvGrpSpPr/>
          <p:nvPr/>
        </p:nvGrpSpPr>
        <p:grpSpPr>
          <a:xfrm>
            <a:off x="174248" y="1783699"/>
            <a:ext cx="2255342" cy="2255342"/>
            <a:chOff x="89044" y="2534427"/>
            <a:chExt cx="2255342" cy="2255342"/>
          </a:xfrm>
        </p:grpSpPr>
        <p:pic>
          <p:nvPicPr>
            <p:cNvPr id="6" name="Graphic 5">
              <a:extLst>
                <a:ext uri="{FF2B5EF4-FFF2-40B4-BE49-F238E27FC236}">
                  <a16:creationId xmlns:a16="http://schemas.microsoft.com/office/drawing/2014/main" id="{C47D1C14-25C1-A94D-5B4B-6E4359AAD7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044" y="2534427"/>
              <a:ext cx="2255342" cy="2255342"/>
            </a:xfrm>
            <a:prstGeom prst="rect">
              <a:avLst/>
            </a:prstGeom>
          </p:spPr>
        </p:pic>
        <p:sp>
          <p:nvSpPr>
            <p:cNvPr id="7" name="Oval 6">
              <a:extLst>
                <a:ext uri="{FF2B5EF4-FFF2-40B4-BE49-F238E27FC236}">
                  <a16:creationId xmlns:a16="http://schemas.microsoft.com/office/drawing/2014/main" id="{503F3409-4E03-9F4B-427B-6D3B7ACC4EE7}"/>
                </a:ext>
              </a:extLst>
            </p:cNvPr>
            <p:cNvSpPr/>
            <p:nvPr/>
          </p:nvSpPr>
          <p:spPr>
            <a:xfrm>
              <a:off x="283031" y="2733592"/>
              <a:ext cx="1867367" cy="1867368"/>
            </a:xfrm>
            <a:prstGeom prst="ellipse">
              <a:avLst/>
            </a:prstGeom>
            <a:solidFill>
              <a:srgbClr val="02D443"/>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r>
                <a:rPr lang="en-GB" sz="1500" dirty="0">
                  <a:latin typeface="HelveticaNowDisplay Bold" panose="020B0804030202020204" pitchFamily="34" charset="0"/>
                  <a:cs typeface="HelveticaNowDisplay Bold" panose="020B0804030202020204" pitchFamily="34" charset="0"/>
                </a:rPr>
                <a:t>Grow Revenue Faster</a:t>
              </a:r>
            </a:p>
          </p:txBody>
        </p:sp>
      </p:grpSp>
      <p:grpSp>
        <p:nvGrpSpPr>
          <p:cNvPr id="8" name="Group 7">
            <a:extLst>
              <a:ext uri="{FF2B5EF4-FFF2-40B4-BE49-F238E27FC236}">
                <a16:creationId xmlns:a16="http://schemas.microsoft.com/office/drawing/2014/main" id="{AA0AC31F-DE3D-210A-FE05-4AC12A6A43ED}"/>
              </a:ext>
            </a:extLst>
          </p:cNvPr>
          <p:cNvGrpSpPr/>
          <p:nvPr/>
        </p:nvGrpSpPr>
        <p:grpSpPr>
          <a:xfrm>
            <a:off x="2571413" y="1783699"/>
            <a:ext cx="2255342" cy="2255342"/>
            <a:chOff x="2486209" y="2534427"/>
            <a:chExt cx="2255342" cy="2255342"/>
          </a:xfrm>
        </p:grpSpPr>
        <p:pic>
          <p:nvPicPr>
            <p:cNvPr id="9" name="Graphic 8">
              <a:extLst>
                <a:ext uri="{FF2B5EF4-FFF2-40B4-BE49-F238E27FC236}">
                  <a16:creationId xmlns:a16="http://schemas.microsoft.com/office/drawing/2014/main" id="{6DE1F215-D33A-B1CC-F62F-6D4276FD43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86209" y="2534427"/>
              <a:ext cx="2255342" cy="2255342"/>
            </a:xfrm>
            <a:prstGeom prst="rect">
              <a:avLst/>
            </a:prstGeom>
            <a:effectLst/>
          </p:spPr>
        </p:pic>
        <p:sp>
          <p:nvSpPr>
            <p:cNvPr id="10" name="Oval 9">
              <a:extLst>
                <a:ext uri="{FF2B5EF4-FFF2-40B4-BE49-F238E27FC236}">
                  <a16:creationId xmlns:a16="http://schemas.microsoft.com/office/drawing/2014/main" id="{067155F4-86D7-A0CE-7DE7-DDEE2A745D73}"/>
                </a:ext>
              </a:extLst>
            </p:cNvPr>
            <p:cNvSpPr/>
            <p:nvPr/>
          </p:nvSpPr>
          <p:spPr>
            <a:xfrm>
              <a:off x="2680196" y="2733592"/>
              <a:ext cx="1867367" cy="1867368"/>
            </a:xfrm>
            <a:prstGeom prst="ellipse">
              <a:avLst/>
            </a:prstGeom>
            <a:solidFill>
              <a:srgbClr val="07FF55"/>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defRPr/>
              </a:pPr>
              <a:r>
                <a:rPr lang="en-GB" sz="1500" dirty="0">
                  <a:latin typeface="HelveticaNowDisplay Bold" panose="020B0804030202020204" pitchFamily="34" charset="0"/>
                  <a:cs typeface="HelveticaNowDisplay Bold" panose="020B0804030202020204" pitchFamily="34" charset="0"/>
                </a:rPr>
                <a:t>Boost Retention and Loyalty</a:t>
              </a:r>
            </a:p>
          </p:txBody>
        </p:sp>
      </p:grpSp>
      <p:grpSp>
        <p:nvGrpSpPr>
          <p:cNvPr id="11" name="Group 10">
            <a:extLst>
              <a:ext uri="{FF2B5EF4-FFF2-40B4-BE49-F238E27FC236}">
                <a16:creationId xmlns:a16="http://schemas.microsoft.com/office/drawing/2014/main" id="{1E9A2C6A-44C5-35FA-3082-2C2740CB238B}"/>
              </a:ext>
            </a:extLst>
          </p:cNvPr>
          <p:cNvGrpSpPr/>
          <p:nvPr/>
        </p:nvGrpSpPr>
        <p:grpSpPr>
          <a:xfrm>
            <a:off x="4968578" y="1783699"/>
            <a:ext cx="2255342" cy="2255342"/>
            <a:chOff x="4883374" y="2534427"/>
            <a:chExt cx="2255342" cy="2255342"/>
          </a:xfrm>
        </p:grpSpPr>
        <p:pic>
          <p:nvPicPr>
            <p:cNvPr id="12" name="Graphic 11">
              <a:extLst>
                <a:ext uri="{FF2B5EF4-FFF2-40B4-BE49-F238E27FC236}">
                  <a16:creationId xmlns:a16="http://schemas.microsoft.com/office/drawing/2014/main" id="{90F0A01F-DDC0-8AED-B031-7A915D020B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83374" y="2534427"/>
              <a:ext cx="2255342" cy="2255342"/>
            </a:xfrm>
            <a:prstGeom prst="rect">
              <a:avLst/>
            </a:prstGeom>
          </p:spPr>
        </p:pic>
        <p:sp>
          <p:nvSpPr>
            <p:cNvPr id="13" name="Oval 12">
              <a:extLst>
                <a:ext uri="{FF2B5EF4-FFF2-40B4-BE49-F238E27FC236}">
                  <a16:creationId xmlns:a16="http://schemas.microsoft.com/office/drawing/2014/main" id="{B6DFA866-60FB-0F82-99F4-4D97AEC554E4}"/>
                </a:ext>
              </a:extLst>
            </p:cNvPr>
            <p:cNvSpPr/>
            <p:nvPr/>
          </p:nvSpPr>
          <p:spPr>
            <a:xfrm>
              <a:off x="5077361" y="2733592"/>
              <a:ext cx="1867367" cy="1867368"/>
            </a:xfrm>
            <a:prstGeom prst="ellipse">
              <a:avLst/>
            </a:prstGeom>
            <a:solidFill>
              <a:srgbClr val="09F077"/>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r>
                <a:rPr lang="en-GB" sz="1500" dirty="0">
                  <a:latin typeface="HelveticaNowDisplay Bold" panose="020B0804030202020204" pitchFamily="34" charset="0"/>
                  <a:cs typeface="HelveticaNowDisplay Bold" panose="020B0804030202020204" pitchFamily="34" charset="0"/>
                </a:rPr>
                <a:t>Increase Sales Effectiveness</a:t>
              </a:r>
            </a:p>
          </p:txBody>
        </p:sp>
      </p:grpSp>
      <p:grpSp>
        <p:nvGrpSpPr>
          <p:cNvPr id="14" name="Group 13">
            <a:extLst>
              <a:ext uri="{FF2B5EF4-FFF2-40B4-BE49-F238E27FC236}">
                <a16:creationId xmlns:a16="http://schemas.microsoft.com/office/drawing/2014/main" id="{04730651-6F13-8C2D-4D72-0654BF1B0F9F}"/>
              </a:ext>
            </a:extLst>
          </p:cNvPr>
          <p:cNvGrpSpPr/>
          <p:nvPr/>
        </p:nvGrpSpPr>
        <p:grpSpPr>
          <a:xfrm>
            <a:off x="7357978" y="1783699"/>
            <a:ext cx="2255342" cy="2255342"/>
            <a:chOff x="7272774" y="2534427"/>
            <a:chExt cx="2255342" cy="2255342"/>
          </a:xfrm>
        </p:grpSpPr>
        <p:pic>
          <p:nvPicPr>
            <p:cNvPr id="15" name="Graphic 14">
              <a:extLst>
                <a:ext uri="{FF2B5EF4-FFF2-40B4-BE49-F238E27FC236}">
                  <a16:creationId xmlns:a16="http://schemas.microsoft.com/office/drawing/2014/main" id="{FC10F557-D520-5370-0469-77E44DCF2A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72774" y="2534427"/>
              <a:ext cx="2255342" cy="2255342"/>
            </a:xfrm>
            <a:prstGeom prst="rect">
              <a:avLst/>
            </a:prstGeom>
          </p:spPr>
        </p:pic>
        <p:sp>
          <p:nvSpPr>
            <p:cNvPr id="16" name="Oval 15">
              <a:extLst>
                <a:ext uri="{FF2B5EF4-FFF2-40B4-BE49-F238E27FC236}">
                  <a16:creationId xmlns:a16="http://schemas.microsoft.com/office/drawing/2014/main" id="{03D9AABF-6D5D-345C-C4C5-57C21F7B53CC}"/>
                </a:ext>
              </a:extLst>
            </p:cNvPr>
            <p:cNvSpPr/>
            <p:nvPr/>
          </p:nvSpPr>
          <p:spPr>
            <a:xfrm>
              <a:off x="7466761" y="2733592"/>
              <a:ext cx="1867367" cy="1867368"/>
            </a:xfrm>
            <a:prstGeom prst="ellipse">
              <a:avLst/>
            </a:prstGeom>
            <a:solidFill>
              <a:srgbClr val="0BE296"/>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defRPr/>
              </a:pPr>
              <a:r>
                <a:rPr lang="en-GB" sz="1500" dirty="0">
                  <a:latin typeface="HelveticaNowDisplay Bold" panose="020B0804030202020204" pitchFamily="34" charset="0"/>
                  <a:cs typeface="HelveticaNowDisplay Bold" panose="020B0804030202020204" pitchFamily="34" charset="0"/>
                </a:rPr>
                <a:t>Improve Revenue Visibility</a:t>
              </a:r>
            </a:p>
          </p:txBody>
        </p:sp>
      </p:grpSp>
      <p:grpSp>
        <p:nvGrpSpPr>
          <p:cNvPr id="17" name="Group 16">
            <a:extLst>
              <a:ext uri="{FF2B5EF4-FFF2-40B4-BE49-F238E27FC236}">
                <a16:creationId xmlns:a16="http://schemas.microsoft.com/office/drawing/2014/main" id="{EB7E0B2C-86FA-497C-80E9-A9E66FB90C63}"/>
              </a:ext>
            </a:extLst>
          </p:cNvPr>
          <p:cNvGrpSpPr/>
          <p:nvPr/>
        </p:nvGrpSpPr>
        <p:grpSpPr>
          <a:xfrm>
            <a:off x="9747378" y="1783699"/>
            <a:ext cx="2255342" cy="2255342"/>
            <a:chOff x="9662174" y="2534427"/>
            <a:chExt cx="2255342" cy="2255342"/>
          </a:xfrm>
        </p:grpSpPr>
        <p:pic>
          <p:nvPicPr>
            <p:cNvPr id="18" name="Graphic 17">
              <a:extLst>
                <a:ext uri="{FF2B5EF4-FFF2-40B4-BE49-F238E27FC236}">
                  <a16:creationId xmlns:a16="http://schemas.microsoft.com/office/drawing/2014/main" id="{D7607214-77BB-10DE-C8D7-FDEFE35DA1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2174" y="2534427"/>
              <a:ext cx="2255342" cy="2255342"/>
            </a:xfrm>
            <a:prstGeom prst="rect">
              <a:avLst/>
            </a:prstGeom>
          </p:spPr>
        </p:pic>
        <p:sp>
          <p:nvSpPr>
            <p:cNvPr id="19" name="Oval 18">
              <a:extLst>
                <a:ext uri="{FF2B5EF4-FFF2-40B4-BE49-F238E27FC236}">
                  <a16:creationId xmlns:a16="http://schemas.microsoft.com/office/drawing/2014/main" id="{4EED46DC-F19C-0FB0-16EF-5D3B6D3E0FAF}"/>
                </a:ext>
              </a:extLst>
            </p:cNvPr>
            <p:cNvSpPr/>
            <p:nvPr/>
          </p:nvSpPr>
          <p:spPr>
            <a:xfrm>
              <a:off x="9856161" y="2733592"/>
              <a:ext cx="1867367" cy="1867368"/>
            </a:xfrm>
            <a:prstGeom prst="ellipse">
              <a:avLst/>
            </a:prstGeom>
            <a:solidFill>
              <a:srgbClr val="0BD4B8"/>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r>
                <a:rPr lang="en-GB" sz="1500" dirty="0">
                  <a:latin typeface="HelveticaNowDisplay Bold" panose="020B0804030202020204" pitchFamily="34" charset="0"/>
                  <a:cs typeface="HelveticaNowDisplay Bold" panose="020B0804030202020204" pitchFamily="34" charset="0"/>
                </a:rPr>
                <a:t>Scale Operations</a:t>
              </a:r>
            </a:p>
          </p:txBody>
        </p:sp>
      </p:grpSp>
    </p:spTree>
    <p:extLst>
      <p:ext uri="{BB962C8B-B14F-4D97-AF65-F5344CB8AC3E}">
        <p14:creationId xmlns:p14="http://schemas.microsoft.com/office/powerpoint/2010/main" val="260952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150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par>
                                <p:cTn id="13" presetID="53" presetClass="entr" presetSubtype="16" fill="hold" nodeType="withEffect">
                                  <p:stCondLst>
                                    <p:cond delay="175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nodeType="withEffect">
                                  <p:stCondLst>
                                    <p:cond delay="200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par>
                                <p:cTn id="23" presetID="53" presetClass="entr" presetSubtype="16" fill="hold" nodeType="withEffect">
                                  <p:stCondLst>
                                    <p:cond delay="225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par>
                                <p:cTn id="28" presetID="53" presetClass="entr" presetSubtype="16" fill="hold" nodeType="withEffect">
                                  <p:stCondLst>
                                    <p:cond delay="250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1000"/>
                                        <p:tgtEl>
                                          <p:spTgt spid="45"/>
                                        </p:tgtEl>
                                      </p:cBhvr>
                                    </p:animEffect>
                                    <p:anim calcmode="lin" valueType="num">
                                      <p:cBhvr>
                                        <p:cTn id="38" dur="1000" fill="hold"/>
                                        <p:tgtEl>
                                          <p:spTgt spid="45"/>
                                        </p:tgtEl>
                                        <p:attrNameLst>
                                          <p:attrName>ppt_x</p:attrName>
                                        </p:attrNameLst>
                                      </p:cBhvr>
                                      <p:tavLst>
                                        <p:tav tm="0">
                                          <p:val>
                                            <p:strVal val="#ppt_x"/>
                                          </p:val>
                                        </p:tav>
                                        <p:tav tm="100000">
                                          <p:val>
                                            <p:strVal val="#ppt_x"/>
                                          </p:val>
                                        </p:tav>
                                      </p:tavLst>
                                    </p:anim>
                                    <p:anim calcmode="lin" valueType="num">
                                      <p:cBhvr>
                                        <p:cTn id="39" dur="1000" fill="hold"/>
                                        <p:tgtEl>
                                          <p:spTgt spid="45"/>
                                        </p:tgtEl>
                                        <p:attrNameLst>
                                          <p:attrName>ppt_y</p:attrName>
                                        </p:attrNameLst>
                                      </p:cBhvr>
                                      <p:tavLst>
                                        <p:tav tm="0">
                                          <p:val>
                                            <p:strVal val="#ppt_y+.1"/>
                                          </p:val>
                                        </p:tav>
                                        <p:tav tm="100000">
                                          <p:val>
                                            <p:strVal val="#ppt_y"/>
                                          </p:val>
                                        </p:tav>
                                      </p:tavLst>
                                    </p:anim>
                                  </p:childTnLst>
                                </p:cTn>
                              </p:par>
                              <p:par>
                                <p:cTn id="40" presetID="22" presetClass="entr" presetSubtype="1" fill="hold" grpId="0" nodeType="withEffect">
                                  <p:stCondLst>
                                    <p:cond delay="750"/>
                                  </p:stCondLst>
                                  <p:childTnLst>
                                    <p:set>
                                      <p:cBhvr>
                                        <p:cTn id="41" dur="1" fill="hold">
                                          <p:stCondLst>
                                            <p:cond delay="0"/>
                                          </p:stCondLst>
                                        </p:cTn>
                                        <p:tgtEl>
                                          <p:spTgt spid="39"/>
                                        </p:tgtEl>
                                        <p:attrNameLst>
                                          <p:attrName>style.visibility</p:attrName>
                                        </p:attrNameLst>
                                      </p:cBhvr>
                                      <p:to>
                                        <p:strVal val="visible"/>
                                      </p:to>
                                    </p:set>
                                    <p:animEffect transition="in" filter="wipe(up)">
                                      <p:cBhvr>
                                        <p:cTn id="42" dur="500"/>
                                        <p:tgtEl>
                                          <p:spTgt spid="39"/>
                                        </p:tgtEl>
                                      </p:cBhvr>
                                    </p:animEffect>
                                  </p:childTnLst>
                                </p:cTn>
                              </p:par>
                              <p:par>
                                <p:cTn id="43" presetID="22" presetClass="entr" presetSubtype="1" fill="hold" grpId="0" nodeType="withEffect">
                                  <p:stCondLst>
                                    <p:cond delay="1000"/>
                                  </p:stCondLst>
                                  <p:childTnLst>
                                    <p:set>
                                      <p:cBhvr>
                                        <p:cTn id="44" dur="1" fill="hold">
                                          <p:stCondLst>
                                            <p:cond delay="0"/>
                                          </p:stCondLst>
                                        </p:cTn>
                                        <p:tgtEl>
                                          <p:spTgt spid="40"/>
                                        </p:tgtEl>
                                        <p:attrNameLst>
                                          <p:attrName>style.visibility</p:attrName>
                                        </p:attrNameLst>
                                      </p:cBhvr>
                                      <p:to>
                                        <p:strVal val="visible"/>
                                      </p:to>
                                    </p:set>
                                    <p:animEffect transition="in" filter="wipe(up)">
                                      <p:cBhvr>
                                        <p:cTn id="45" dur="500"/>
                                        <p:tgtEl>
                                          <p:spTgt spid="40"/>
                                        </p:tgtEl>
                                      </p:cBhvr>
                                    </p:animEffect>
                                  </p:childTnLst>
                                </p:cTn>
                              </p:par>
                              <p:par>
                                <p:cTn id="46" presetID="22" presetClass="entr" presetSubtype="1" fill="hold" grpId="0" nodeType="withEffect">
                                  <p:stCondLst>
                                    <p:cond delay="1250"/>
                                  </p:stCondLst>
                                  <p:childTnLst>
                                    <p:set>
                                      <p:cBhvr>
                                        <p:cTn id="47" dur="1" fill="hold">
                                          <p:stCondLst>
                                            <p:cond delay="0"/>
                                          </p:stCondLst>
                                        </p:cTn>
                                        <p:tgtEl>
                                          <p:spTgt spid="41"/>
                                        </p:tgtEl>
                                        <p:attrNameLst>
                                          <p:attrName>style.visibility</p:attrName>
                                        </p:attrNameLst>
                                      </p:cBhvr>
                                      <p:to>
                                        <p:strVal val="visible"/>
                                      </p:to>
                                    </p:set>
                                    <p:animEffect transition="in" filter="wipe(up)">
                                      <p:cBhvr>
                                        <p:cTn id="48" dur="500"/>
                                        <p:tgtEl>
                                          <p:spTgt spid="41"/>
                                        </p:tgtEl>
                                      </p:cBhvr>
                                    </p:animEffect>
                                  </p:childTnLst>
                                </p:cTn>
                              </p:par>
                              <p:par>
                                <p:cTn id="49" presetID="22" presetClass="entr" presetSubtype="1" fill="hold" grpId="0" nodeType="withEffect">
                                  <p:stCondLst>
                                    <p:cond delay="1500"/>
                                  </p:stCondLst>
                                  <p:childTnLst>
                                    <p:set>
                                      <p:cBhvr>
                                        <p:cTn id="50" dur="1" fill="hold">
                                          <p:stCondLst>
                                            <p:cond delay="0"/>
                                          </p:stCondLst>
                                        </p:cTn>
                                        <p:tgtEl>
                                          <p:spTgt spid="42"/>
                                        </p:tgtEl>
                                        <p:attrNameLst>
                                          <p:attrName>style.visibility</p:attrName>
                                        </p:attrNameLst>
                                      </p:cBhvr>
                                      <p:to>
                                        <p:strVal val="visible"/>
                                      </p:to>
                                    </p:set>
                                    <p:animEffect transition="in" filter="wipe(up)">
                                      <p:cBhvr>
                                        <p:cTn id="51" dur="500"/>
                                        <p:tgtEl>
                                          <p:spTgt spid="42"/>
                                        </p:tgtEl>
                                      </p:cBhvr>
                                    </p:animEffect>
                                  </p:childTnLst>
                                </p:cTn>
                              </p:par>
                              <p:par>
                                <p:cTn id="52" presetID="22" presetClass="entr" presetSubtype="1" fill="hold" grpId="0" nodeType="withEffect">
                                  <p:stCondLst>
                                    <p:cond delay="1750"/>
                                  </p:stCondLst>
                                  <p:childTnLst>
                                    <p:set>
                                      <p:cBhvr>
                                        <p:cTn id="53" dur="1" fill="hold">
                                          <p:stCondLst>
                                            <p:cond delay="0"/>
                                          </p:stCondLst>
                                        </p:cTn>
                                        <p:tgtEl>
                                          <p:spTgt spid="43"/>
                                        </p:tgtEl>
                                        <p:attrNameLst>
                                          <p:attrName>style.visibility</p:attrName>
                                        </p:attrNameLst>
                                      </p:cBhvr>
                                      <p:to>
                                        <p:strVal val="visible"/>
                                      </p:to>
                                    </p:set>
                                    <p:animEffect transition="in" filter="wipe(up)">
                                      <p:cBhvr>
                                        <p:cTn id="5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15472-B89D-46FC-CBD0-F570BBDA62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03C3CD-A00A-419A-D2A0-A806EB8D7EA7}"/>
              </a:ext>
            </a:extLst>
          </p:cNvPr>
          <p:cNvSpPr>
            <a:spLocks noGrp="1"/>
          </p:cNvSpPr>
          <p:nvPr>
            <p:ph type="title"/>
          </p:nvPr>
        </p:nvSpPr>
        <p:spPr/>
        <p:txBody>
          <a:bodyPr/>
          <a:lstStyle/>
          <a:p>
            <a:r>
              <a:rPr lang="en-GB" dirty="0"/>
              <a:t>Achieve Business Growth and Revenue Targets</a:t>
            </a:r>
            <a:endParaRPr lang="en-GB" b="1" dirty="0"/>
          </a:p>
        </p:txBody>
      </p:sp>
      <p:sp>
        <p:nvSpPr>
          <p:cNvPr id="9" name="Rectangle: Rounded Corners 8">
            <a:extLst>
              <a:ext uri="{FF2B5EF4-FFF2-40B4-BE49-F238E27FC236}">
                <a16:creationId xmlns:a16="http://schemas.microsoft.com/office/drawing/2014/main" id="{0D871081-9317-2AAD-E34C-4A8D92C41D71}"/>
              </a:ext>
            </a:extLst>
          </p:cNvPr>
          <p:cNvSpPr/>
          <p:nvPr/>
        </p:nvSpPr>
        <p:spPr>
          <a:xfrm>
            <a:off x="1583986" y="1406991"/>
            <a:ext cx="2838987" cy="2020851"/>
          </a:xfrm>
          <a:prstGeom prst="roundRect">
            <a:avLst>
              <a:gd name="adj" fmla="val 3703"/>
            </a:avLst>
          </a:prstGeom>
          <a:solidFill>
            <a:schemeClr val="bg2"/>
          </a:solidFill>
          <a:ln>
            <a:noFill/>
          </a:ln>
          <a:effectLst>
            <a:outerShdw blurRad="50800" dist="444500" dir="5400000" algn="t" rotWithShape="0">
              <a:prstClr val="black">
                <a:alpha val="25000"/>
              </a:prstClr>
            </a:outerShdw>
          </a:effectLst>
          <a:scene3d>
            <a:camera prst="orthographicFront"/>
            <a:lightRig rig="threePt" dir="t"/>
          </a:scene3d>
          <a:sp3d>
            <a:bevelT w="44450" h="6350" prst="coolSlant"/>
          </a:sp3d>
        </p:spPr>
        <p:style>
          <a:lnRef idx="1">
            <a:schemeClr val="accent1"/>
          </a:lnRef>
          <a:fillRef idx="3">
            <a:schemeClr val="accent1"/>
          </a:fillRef>
          <a:effectRef idx="2">
            <a:schemeClr val="accent1"/>
          </a:effectRef>
          <a:fontRef idx="minor">
            <a:schemeClr val="lt1"/>
          </a:fontRef>
        </p:style>
        <p:txBody>
          <a:bodyPr lIns="180000" tIns="180000" rIns="180000" bIns="180000" rtlCol="0" anchor="ctr"/>
          <a:lstStyle/>
          <a:p>
            <a:pPr algn="ctr">
              <a:lnSpc>
                <a:spcPct val="115000"/>
              </a:lnSpc>
              <a:spcAft>
                <a:spcPts val="800"/>
              </a:spcAft>
              <a:buNone/>
              <a:defRPr/>
            </a:pPr>
            <a:r>
              <a:rPr lang="en-GB" sz="1500" dirty="0">
                <a:solidFill>
                  <a:schemeClr val="tx1"/>
                </a:solidFill>
                <a:latin typeface="HelveticaNowDisplay Bold" panose="020B0804030202020204" pitchFamily="34" charset="0"/>
                <a:cs typeface="HelveticaNowDisplay Bold" panose="020B0804030202020204" pitchFamily="34" charset="0"/>
              </a:rPr>
              <a:t>Accelerated Client </a:t>
            </a:r>
            <a:br>
              <a:rPr lang="en-GB" sz="1500" dirty="0">
                <a:solidFill>
                  <a:schemeClr val="tx1"/>
                </a:solidFill>
                <a:latin typeface="HelveticaNowDisplay Bold" panose="020B0804030202020204" pitchFamily="34" charset="0"/>
                <a:cs typeface="HelveticaNowDisplay Bold" panose="020B0804030202020204" pitchFamily="34" charset="0"/>
              </a:rPr>
            </a:br>
            <a:r>
              <a:rPr lang="en-GB" sz="1500" dirty="0">
                <a:solidFill>
                  <a:schemeClr val="tx1"/>
                </a:solidFill>
                <a:latin typeface="HelveticaNowDisplay Bold" panose="020B0804030202020204" pitchFamily="34" charset="0"/>
                <a:cs typeface="HelveticaNowDisplay Bold" panose="020B0804030202020204" pitchFamily="34" charset="0"/>
              </a:rPr>
              <a:t>On-boarding</a:t>
            </a:r>
          </a:p>
        </p:txBody>
      </p:sp>
      <p:sp>
        <p:nvSpPr>
          <p:cNvPr id="10" name="Rectangle: Rounded Corners 9">
            <a:extLst>
              <a:ext uri="{FF2B5EF4-FFF2-40B4-BE49-F238E27FC236}">
                <a16:creationId xmlns:a16="http://schemas.microsoft.com/office/drawing/2014/main" id="{B4AD8D0A-9BF0-B462-E116-432BF7428C44}"/>
              </a:ext>
            </a:extLst>
          </p:cNvPr>
          <p:cNvSpPr/>
          <p:nvPr/>
        </p:nvSpPr>
        <p:spPr>
          <a:xfrm>
            <a:off x="4593886" y="1406991"/>
            <a:ext cx="2838987" cy="2020851"/>
          </a:xfrm>
          <a:prstGeom prst="roundRect">
            <a:avLst>
              <a:gd name="adj" fmla="val 3703"/>
            </a:avLst>
          </a:prstGeom>
          <a:solidFill>
            <a:schemeClr val="bg2"/>
          </a:solidFill>
          <a:ln>
            <a:noFill/>
          </a:ln>
          <a:effectLst>
            <a:outerShdw blurRad="50800" dist="444500" dir="5400000" algn="t" rotWithShape="0">
              <a:prstClr val="black">
                <a:alpha val="25000"/>
              </a:prstClr>
            </a:outerShdw>
          </a:effectLst>
          <a:scene3d>
            <a:camera prst="orthographicFront"/>
            <a:lightRig rig="threePt" dir="t"/>
          </a:scene3d>
          <a:sp3d>
            <a:bevelT w="44450" h="6350" prst="coolSlant"/>
          </a:sp3d>
        </p:spPr>
        <p:style>
          <a:lnRef idx="1">
            <a:schemeClr val="accent1"/>
          </a:lnRef>
          <a:fillRef idx="3">
            <a:schemeClr val="accent1"/>
          </a:fillRef>
          <a:effectRef idx="2">
            <a:schemeClr val="accent1"/>
          </a:effectRef>
          <a:fontRef idx="minor">
            <a:schemeClr val="lt1"/>
          </a:fontRef>
        </p:style>
        <p:txBody>
          <a:bodyPr lIns="180000" tIns="180000" rIns="180000" bIns="180000" rtlCol="0" anchor="ctr"/>
          <a:lstStyle/>
          <a:p>
            <a:pPr algn="ctr">
              <a:lnSpc>
                <a:spcPct val="115000"/>
              </a:lnSpc>
              <a:spcAft>
                <a:spcPts val="800"/>
              </a:spcAft>
              <a:buNone/>
              <a:defRPr/>
            </a:pPr>
            <a:r>
              <a:rPr lang="en-GB" sz="1500" dirty="0">
                <a:solidFill>
                  <a:schemeClr val="tx1"/>
                </a:solidFill>
                <a:latin typeface="HelveticaNowDisplay Bold" panose="020B0804030202020204" pitchFamily="34" charset="0"/>
                <a:cs typeface="HelveticaNowDisplay Bold" panose="020B0804030202020204" pitchFamily="34" charset="0"/>
              </a:rPr>
              <a:t>Enhanced Service Quality and Client Retention</a:t>
            </a:r>
          </a:p>
        </p:txBody>
      </p:sp>
      <p:sp>
        <p:nvSpPr>
          <p:cNvPr id="11" name="Rectangle: Rounded Corners 10">
            <a:extLst>
              <a:ext uri="{FF2B5EF4-FFF2-40B4-BE49-F238E27FC236}">
                <a16:creationId xmlns:a16="http://schemas.microsoft.com/office/drawing/2014/main" id="{2AC8D7E2-E2B2-76D4-7FAB-CCDC0085BE99}"/>
              </a:ext>
            </a:extLst>
          </p:cNvPr>
          <p:cNvSpPr/>
          <p:nvPr/>
        </p:nvSpPr>
        <p:spPr>
          <a:xfrm>
            <a:off x="7591086" y="1406991"/>
            <a:ext cx="2838987" cy="2020851"/>
          </a:xfrm>
          <a:prstGeom prst="roundRect">
            <a:avLst>
              <a:gd name="adj" fmla="val 3703"/>
            </a:avLst>
          </a:prstGeom>
          <a:solidFill>
            <a:schemeClr val="bg2"/>
          </a:solidFill>
          <a:ln>
            <a:noFill/>
          </a:ln>
          <a:effectLst>
            <a:outerShdw blurRad="50800" dist="444500" dir="5400000" algn="t" rotWithShape="0">
              <a:prstClr val="black">
                <a:alpha val="25000"/>
              </a:prstClr>
            </a:outerShdw>
          </a:effectLst>
          <a:scene3d>
            <a:camera prst="orthographicFront"/>
            <a:lightRig rig="threePt" dir="t"/>
          </a:scene3d>
          <a:sp3d>
            <a:bevelT w="44450" h="6350" prst="coolSlant"/>
          </a:sp3d>
        </p:spPr>
        <p:style>
          <a:lnRef idx="1">
            <a:schemeClr val="accent1"/>
          </a:lnRef>
          <a:fillRef idx="3">
            <a:schemeClr val="accent1"/>
          </a:fillRef>
          <a:effectRef idx="2">
            <a:schemeClr val="accent1"/>
          </a:effectRef>
          <a:fontRef idx="minor">
            <a:schemeClr val="lt1"/>
          </a:fontRef>
        </p:style>
        <p:txBody>
          <a:bodyPr lIns="180000" tIns="180000" rIns="180000" bIns="180000" rtlCol="0" anchor="ctr"/>
          <a:lstStyle/>
          <a:p>
            <a:pPr algn="ctr">
              <a:lnSpc>
                <a:spcPct val="115000"/>
              </a:lnSpc>
              <a:spcAft>
                <a:spcPts val="800"/>
              </a:spcAft>
              <a:buNone/>
              <a:defRPr/>
            </a:pPr>
            <a:r>
              <a:rPr lang="en-GB" sz="1500" dirty="0">
                <a:solidFill>
                  <a:schemeClr val="tx1"/>
                </a:solidFill>
                <a:latin typeface="HelveticaNowDisplay Bold" panose="020B0804030202020204" pitchFamily="34" charset="0"/>
                <a:cs typeface="HelveticaNowDisplay Bold" panose="020B0804030202020204" pitchFamily="34" charset="0"/>
              </a:rPr>
              <a:t>Scalable Growth Without Cost Increase</a:t>
            </a:r>
          </a:p>
        </p:txBody>
      </p:sp>
      <p:sp>
        <p:nvSpPr>
          <p:cNvPr id="12" name="Rectangle: Rounded Corners 11">
            <a:extLst>
              <a:ext uri="{FF2B5EF4-FFF2-40B4-BE49-F238E27FC236}">
                <a16:creationId xmlns:a16="http://schemas.microsoft.com/office/drawing/2014/main" id="{4164ECB9-4394-947A-8AE4-69221C326C65}"/>
              </a:ext>
            </a:extLst>
          </p:cNvPr>
          <p:cNvSpPr/>
          <p:nvPr/>
        </p:nvSpPr>
        <p:spPr>
          <a:xfrm>
            <a:off x="1583986" y="3616791"/>
            <a:ext cx="2838987" cy="2020851"/>
          </a:xfrm>
          <a:prstGeom prst="roundRect">
            <a:avLst>
              <a:gd name="adj" fmla="val 3703"/>
            </a:avLst>
          </a:prstGeom>
          <a:solidFill>
            <a:schemeClr val="bg2"/>
          </a:solidFill>
          <a:ln>
            <a:noFill/>
          </a:ln>
          <a:effectLst>
            <a:outerShdw blurRad="50800" dist="444500" dir="5400000" algn="t" rotWithShape="0">
              <a:prstClr val="black">
                <a:alpha val="25000"/>
              </a:prstClr>
            </a:outerShdw>
          </a:effectLst>
          <a:scene3d>
            <a:camera prst="orthographicFront"/>
            <a:lightRig rig="threePt" dir="t"/>
          </a:scene3d>
          <a:sp3d>
            <a:bevelT w="44450" h="6350" prst="coolSlant"/>
          </a:sp3d>
        </p:spPr>
        <p:style>
          <a:lnRef idx="1">
            <a:schemeClr val="accent1"/>
          </a:lnRef>
          <a:fillRef idx="3">
            <a:schemeClr val="accent1"/>
          </a:fillRef>
          <a:effectRef idx="2">
            <a:schemeClr val="accent1"/>
          </a:effectRef>
          <a:fontRef idx="minor">
            <a:schemeClr val="lt1"/>
          </a:fontRef>
        </p:style>
        <p:txBody>
          <a:bodyPr lIns="180000" tIns="180000" rIns="180000" bIns="180000" rtlCol="0" anchor="ctr"/>
          <a:lstStyle/>
          <a:p>
            <a:pPr algn="ctr">
              <a:lnSpc>
                <a:spcPct val="115000"/>
              </a:lnSpc>
              <a:spcAft>
                <a:spcPts val="800"/>
              </a:spcAft>
              <a:buNone/>
              <a:defRPr/>
            </a:pPr>
            <a:r>
              <a:rPr lang="en-GB" sz="1500" dirty="0">
                <a:solidFill>
                  <a:schemeClr val="tx1"/>
                </a:solidFill>
                <a:latin typeface="HelveticaNowDisplay Bold" panose="020B0804030202020204" pitchFamily="34" charset="0"/>
                <a:cs typeface="HelveticaNowDisplay Bold" panose="020B0804030202020204" pitchFamily="34" charset="0"/>
              </a:rPr>
              <a:t>Up-sell and Cross-selling Opportunities</a:t>
            </a:r>
          </a:p>
        </p:txBody>
      </p:sp>
      <p:sp>
        <p:nvSpPr>
          <p:cNvPr id="13" name="Rectangle: Rounded Corners 12">
            <a:extLst>
              <a:ext uri="{FF2B5EF4-FFF2-40B4-BE49-F238E27FC236}">
                <a16:creationId xmlns:a16="http://schemas.microsoft.com/office/drawing/2014/main" id="{5577AC5E-DAD8-71F6-C911-8DD970B440BE}"/>
              </a:ext>
            </a:extLst>
          </p:cNvPr>
          <p:cNvSpPr/>
          <p:nvPr/>
        </p:nvSpPr>
        <p:spPr>
          <a:xfrm>
            <a:off x="4593886" y="3616791"/>
            <a:ext cx="2838987" cy="2020851"/>
          </a:xfrm>
          <a:prstGeom prst="roundRect">
            <a:avLst>
              <a:gd name="adj" fmla="val 3703"/>
            </a:avLst>
          </a:prstGeom>
          <a:solidFill>
            <a:schemeClr val="bg2"/>
          </a:solidFill>
          <a:ln>
            <a:noFill/>
          </a:ln>
          <a:effectLst>
            <a:outerShdw blurRad="50800" dist="444500" dir="5400000" algn="t" rotWithShape="0">
              <a:prstClr val="black">
                <a:alpha val="25000"/>
              </a:prstClr>
            </a:outerShdw>
          </a:effectLst>
          <a:scene3d>
            <a:camera prst="orthographicFront"/>
            <a:lightRig rig="threePt" dir="t"/>
          </a:scene3d>
          <a:sp3d>
            <a:bevelT w="44450" h="6350" prst="coolSlant"/>
          </a:sp3d>
        </p:spPr>
        <p:style>
          <a:lnRef idx="1">
            <a:schemeClr val="accent1"/>
          </a:lnRef>
          <a:fillRef idx="3">
            <a:schemeClr val="accent1"/>
          </a:fillRef>
          <a:effectRef idx="2">
            <a:schemeClr val="accent1"/>
          </a:effectRef>
          <a:fontRef idx="minor">
            <a:schemeClr val="lt1"/>
          </a:fontRef>
        </p:style>
        <p:txBody>
          <a:bodyPr lIns="180000" tIns="180000" rIns="180000" bIns="180000" rtlCol="0" anchor="ctr"/>
          <a:lstStyle/>
          <a:p>
            <a:pPr algn="ctr">
              <a:lnSpc>
                <a:spcPct val="115000"/>
              </a:lnSpc>
              <a:spcAft>
                <a:spcPts val="800"/>
              </a:spcAft>
              <a:buNone/>
              <a:defRPr/>
            </a:pPr>
            <a:r>
              <a:rPr lang="en-GB" sz="1500" dirty="0">
                <a:solidFill>
                  <a:schemeClr val="tx1"/>
                </a:solidFill>
                <a:latin typeface="HelveticaNowDisplay Bold" panose="020B0804030202020204" pitchFamily="34" charset="0"/>
                <a:cs typeface="HelveticaNowDisplay Bold" panose="020B0804030202020204" pitchFamily="34" charset="0"/>
              </a:rPr>
              <a:t>Enable new Revenue Streams</a:t>
            </a:r>
          </a:p>
        </p:txBody>
      </p:sp>
      <p:sp>
        <p:nvSpPr>
          <p:cNvPr id="14" name="Rectangle: Rounded Corners 13">
            <a:extLst>
              <a:ext uri="{FF2B5EF4-FFF2-40B4-BE49-F238E27FC236}">
                <a16:creationId xmlns:a16="http://schemas.microsoft.com/office/drawing/2014/main" id="{AC449078-D3AF-0D12-6D4A-981284B77C30}"/>
              </a:ext>
            </a:extLst>
          </p:cNvPr>
          <p:cNvSpPr/>
          <p:nvPr/>
        </p:nvSpPr>
        <p:spPr>
          <a:xfrm>
            <a:off x="7591086" y="3616791"/>
            <a:ext cx="2838987" cy="2020851"/>
          </a:xfrm>
          <a:prstGeom prst="roundRect">
            <a:avLst>
              <a:gd name="adj" fmla="val 3703"/>
            </a:avLst>
          </a:prstGeom>
          <a:solidFill>
            <a:schemeClr val="bg2"/>
          </a:solidFill>
          <a:ln>
            <a:noFill/>
          </a:ln>
          <a:effectLst>
            <a:outerShdw blurRad="50800" dist="444500" dir="5400000" algn="t" rotWithShape="0">
              <a:prstClr val="black">
                <a:alpha val="25000"/>
              </a:prstClr>
            </a:outerShdw>
          </a:effectLst>
          <a:scene3d>
            <a:camera prst="orthographicFront"/>
            <a:lightRig rig="threePt" dir="t"/>
          </a:scene3d>
          <a:sp3d>
            <a:bevelT w="44450" h="6350" prst="coolSlant"/>
          </a:sp3d>
        </p:spPr>
        <p:style>
          <a:lnRef idx="1">
            <a:schemeClr val="accent1"/>
          </a:lnRef>
          <a:fillRef idx="3">
            <a:schemeClr val="accent1"/>
          </a:fillRef>
          <a:effectRef idx="2">
            <a:schemeClr val="accent1"/>
          </a:effectRef>
          <a:fontRef idx="minor">
            <a:schemeClr val="lt1"/>
          </a:fontRef>
        </p:style>
        <p:txBody>
          <a:bodyPr lIns="180000" tIns="180000" rIns="180000" bIns="180000" rtlCol="0" anchor="ctr"/>
          <a:lstStyle/>
          <a:p>
            <a:pPr algn="ctr">
              <a:lnSpc>
                <a:spcPct val="115000"/>
              </a:lnSpc>
              <a:spcAft>
                <a:spcPts val="800"/>
              </a:spcAft>
              <a:buNone/>
              <a:defRPr/>
            </a:pPr>
            <a:r>
              <a:rPr lang="en-GB" sz="1500" dirty="0">
                <a:solidFill>
                  <a:schemeClr val="tx1"/>
                </a:solidFill>
                <a:latin typeface="HelveticaNowDisplay Bold" panose="020B0804030202020204" pitchFamily="34" charset="0"/>
                <a:cs typeface="HelveticaNowDisplay Bold" panose="020B0804030202020204" pitchFamily="34" charset="0"/>
              </a:rPr>
              <a:t>Strategic Data Driven Decision</a:t>
            </a:r>
          </a:p>
        </p:txBody>
      </p:sp>
    </p:spTree>
    <p:extLst>
      <p:ext uri="{BB962C8B-B14F-4D97-AF65-F5344CB8AC3E}">
        <p14:creationId xmlns:p14="http://schemas.microsoft.com/office/powerpoint/2010/main" val="161811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75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25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15678FAC-AFEC-4DDB-084B-5D534C7DEBE7}"/>
              </a:ext>
            </a:extLst>
          </p:cNvPr>
          <p:cNvGrpSpPr/>
          <p:nvPr/>
        </p:nvGrpSpPr>
        <p:grpSpPr>
          <a:xfrm>
            <a:off x="-533403" y="763003"/>
            <a:ext cx="13393055" cy="857342"/>
            <a:chOff x="-533400" y="762775"/>
            <a:chExt cx="13393055" cy="857342"/>
          </a:xfrm>
        </p:grpSpPr>
        <p:sp>
          <p:nvSpPr>
            <p:cNvPr id="56" name="TextBox 55">
              <a:extLst>
                <a:ext uri="{FF2B5EF4-FFF2-40B4-BE49-F238E27FC236}">
                  <a16:creationId xmlns:a16="http://schemas.microsoft.com/office/drawing/2014/main" id="{04513B6F-ADB1-AA7B-8767-0029266040D1}"/>
                </a:ext>
              </a:extLst>
            </p:cNvPr>
            <p:cNvSpPr txBox="1"/>
            <p:nvPr/>
          </p:nvSpPr>
          <p:spPr>
            <a:xfrm rot="10800000">
              <a:off x="-533400" y="762775"/>
              <a:ext cx="13393055" cy="857342"/>
            </a:xfrm>
            <a:prstGeom prst="roundRect">
              <a:avLst>
                <a:gd name="adj" fmla="val 2393"/>
              </a:avLst>
            </a:prstGeom>
            <a:gradFill>
              <a:gsLst>
                <a:gs pos="11000">
                  <a:srgbClr val="FFFFFF">
                    <a:alpha val="15000"/>
                  </a:srgbClr>
                </a:gs>
                <a:gs pos="42000">
                  <a:srgbClr val="FFFFFF">
                    <a:alpha val="8627"/>
                  </a:srgbClr>
                </a:gs>
                <a:gs pos="70000">
                  <a:srgbClr val="FFFFFF">
                    <a:alpha val="20000"/>
                  </a:srgbClr>
                </a:gs>
              </a:gsLst>
              <a:lin ang="8400000" scaled="0"/>
            </a:gradFill>
            <a:ln w="3979" cap="flat">
              <a:gradFill>
                <a:gsLst>
                  <a:gs pos="21000">
                    <a:srgbClr val="283676">
                      <a:alpha val="0"/>
                    </a:srgbClr>
                  </a:gs>
                  <a:gs pos="76000">
                    <a:srgbClr val="FFFFFF">
                      <a:alpha val="60000"/>
                    </a:srgbClr>
                  </a:gs>
                </a:gsLst>
                <a:lin ang="0" scaled="1"/>
              </a:gradFill>
              <a:prstDash val="solid"/>
              <a:miter/>
            </a:ln>
          </p:spPr>
          <p:txBody>
            <a:bodyPr rtlCol="0" anchor="ct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rgbClr val="0D2143"/>
                  </a:solidFill>
                  <a:effectLst/>
                  <a:uLnTx/>
                  <a:uFillTx/>
                  <a:latin typeface="Helvetic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2143"/>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CD047919-CB5F-D0B9-B347-43BFEBCE119A}"/>
                </a:ext>
              </a:extLst>
            </p:cNvPr>
            <p:cNvSpPr/>
            <p:nvPr/>
          </p:nvSpPr>
          <p:spPr>
            <a:xfrm>
              <a:off x="259960" y="965043"/>
              <a:ext cx="1202225" cy="523220"/>
            </a:xfrm>
            <a:prstGeom prst="rect">
              <a:avLst/>
            </a:prstGeom>
          </p:spPr>
          <p:txBody>
            <a:bodyPr wrap="square" anchor="b">
              <a:sp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white"/>
                  </a:solidFill>
                  <a:effectLst/>
                  <a:uLnTx/>
                  <a:uFillTx/>
                  <a:latin typeface="Helvetica" pitchFamily="2" charset="0"/>
                  <a:ea typeface="+mn-ea"/>
                  <a:cs typeface="+mn-cs"/>
                </a:rPr>
                <a:t>Process</a:t>
              </a:r>
            </a:p>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white"/>
                  </a:solidFill>
                  <a:effectLst/>
                  <a:uLnTx/>
                  <a:uFillTx/>
                  <a:latin typeface="Helvetica" pitchFamily="2" charset="0"/>
                  <a:ea typeface="+mn-ea"/>
                  <a:cs typeface="+mn-cs"/>
                </a:rPr>
                <a:t>Definition</a:t>
              </a:r>
              <a:endParaRPr kumimoji="0" sz="1400" b="1" i="0" u="none" strike="noStrike" kern="0" cap="none" spc="0" normalizeH="0" baseline="0" noProof="0">
                <a:ln>
                  <a:noFill/>
                </a:ln>
                <a:solidFill>
                  <a:prstClr val="white"/>
                </a:solidFill>
                <a:effectLst/>
                <a:uLnTx/>
                <a:uFillTx/>
                <a:latin typeface="Helvetica" pitchFamily="2" charset="0"/>
                <a:ea typeface="+mn-ea"/>
                <a:cs typeface="+mn-cs"/>
              </a:endParaRPr>
            </a:p>
          </p:txBody>
        </p:sp>
      </p:grpSp>
      <p:grpSp>
        <p:nvGrpSpPr>
          <p:cNvPr id="61" name="Group 60">
            <a:extLst>
              <a:ext uri="{FF2B5EF4-FFF2-40B4-BE49-F238E27FC236}">
                <a16:creationId xmlns:a16="http://schemas.microsoft.com/office/drawing/2014/main" id="{4C99826B-14D9-7BFA-47CD-B992642A38DF}"/>
              </a:ext>
            </a:extLst>
          </p:cNvPr>
          <p:cNvGrpSpPr/>
          <p:nvPr/>
        </p:nvGrpSpPr>
        <p:grpSpPr>
          <a:xfrm>
            <a:off x="-533400" y="1620595"/>
            <a:ext cx="13393055" cy="1442975"/>
            <a:chOff x="-533400" y="1620595"/>
            <a:chExt cx="13393055" cy="1442975"/>
          </a:xfrm>
        </p:grpSpPr>
        <p:sp>
          <p:nvSpPr>
            <p:cNvPr id="57" name="TextBox 56">
              <a:extLst>
                <a:ext uri="{FF2B5EF4-FFF2-40B4-BE49-F238E27FC236}">
                  <a16:creationId xmlns:a16="http://schemas.microsoft.com/office/drawing/2014/main" id="{0DDB8F54-BCAA-8BAC-FEF0-CC80A2ED811B}"/>
                </a:ext>
              </a:extLst>
            </p:cNvPr>
            <p:cNvSpPr txBox="1"/>
            <p:nvPr/>
          </p:nvSpPr>
          <p:spPr>
            <a:xfrm rot="10800000">
              <a:off x="-533400" y="1620595"/>
              <a:ext cx="13393055" cy="1442975"/>
            </a:xfrm>
            <a:prstGeom prst="roundRect">
              <a:avLst>
                <a:gd name="adj" fmla="val 2393"/>
              </a:avLst>
            </a:prstGeom>
            <a:gradFill>
              <a:gsLst>
                <a:gs pos="11000">
                  <a:srgbClr val="FFFFFF">
                    <a:alpha val="15000"/>
                  </a:srgbClr>
                </a:gs>
                <a:gs pos="42000">
                  <a:srgbClr val="FFFFFF">
                    <a:alpha val="8627"/>
                  </a:srgbClr>
                </a:gs>
                <a:gs pos="70000">
                  <a:srgbClr val="FFFFFF">
                    <a:alpha val="20000"/>
                  </a:srgbClr>
                </a:gs>
              </a:gsLst>
              <a:lin ang="8400000" scaled="0"/>
            </a:gradFill>
            <a:ln w="3979" cap="flat">
              <a:gradFill>
                <a:gsLst>
                  <a:gs pos="21000">
                    <a:srgbClr val="283676">
                      <a:alpha val="0"/>
                    </a:srgbClr>
                  </a:gs>
                  <a:gs pos="76000">
                    <a:srgbClr val="FFFFFF">
                      <a:alpha val="60000"/>
                    </a:srgbClr>
                  </a:gs>
                </a:gsLst>
                <a:lin ang="0" scaled="1"/>
              </a:gradFill>
              <a:prstDash val="solid"/>
              <a:miter/>
            </a:ln>
          </p:spPr>
          <p:txBody>
            <a:bodyPr rtlCol="0" anchor="ct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rgbClr val="0D2143"/>
                  </a:solidFill>
                  <a:effectLst/>
                  <a:uLnTx/>
                  <a:uFillTx/>
                  <a:latin typeface="Helvetic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2143"/>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C8A979ED-4568-EF4C-0CD7-0A759CC37A00}"/>
                </a:ext>
              </a:extLst>
            </p:cNvPr>
            <p:cNvSpPr/>
            <p:nvPr/>
          </p:nvSpPr>
          <p:spPr>
            <a:xfrm>
              <a:off x="259960" y="2121999"/>
              <a:ext cx="1202225" cy="523220"/>
            </a:xfrm>
            <a:prstGeom prst="rect">
              <a:avLst/>
            </a:prstGeom>
          </p:spPr>
          <p:txBody>
            <a:bodyPr wrap="square" anchor="b">
              <a:sp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white"/>
                  </a:solidFill>
                  <a:effectLst/>
                  <a:uLnTx/>
                  <a:uFillTx/>
                  <a:latin typeface="Helvetica" pitchFamily="2" charset="0"/>
                  <a:ea typeface="+mn-ea"/>
                  <a:cs typeface="+mn-cs"/>
                </a:rPr>
                <a:t>Domain Separation</a:t>
              </a:r>
              <a:endParaRPr kumimoji="0" sz="1400" b="1" i="0" u="none" strike="noStrike" kern="0" cap="none" spc="0" normalizeH="0" baseline="0" noProof="0">
                <a:ln>
                  <a:noFill/>
                </a:ln>
                <a:solidFill>
                  <a:prstClr val="white"/>
                </a:solidFill>
                <a:effectLst/>
                <a:uLnTx/>
                <a:uFillTx/>
                <a:latin typeface="Helvetica" pitchFamily="2" charset="0"/>
                <a:ea typeface="+mn-ea"/>
                <a:cs typeface="+mn-cs"/>
              </a:endParaRPr>
            </a:p>
          </p:txBody>
        </p:sp>
      </p:grpSp>
      <p:grpSp>
        <p:nvGrpSpPr>
          <p:cNvPr id="62" name="Group 61">
            <a:extLst>
              <a:ext uri="{FF2B5EF4-FFF2-40B4-BE49-F238E27FC236}">
                <a16:creationId xmlns:a16="http://schemas.microsoft.com/office/drawing/2014/main" id="{D7525C42-8CAD-1002-CA65-69E62735871B}"/>
              </a:ext>
            </a:extLst>
          </p:cNvPr>
          <p:cNvGrpSpPr/>
          <p:nvPr/>
        </p:nvGrpSpPr>
        <p:grpSpPr>
          <a:xfrm>
            <a:off x="-533402" y="3059324"/>
            <a:ext cx="13393055" cy="1582516"/>
            <a:chOff x="-533402" y="3059324"/>
            <a:chExt cx="13393055" cy="1582516"/>
          </a:xfrm>
        </p:grpSpPr>
        <p:sp>
          <p:nvSpPr>
            <p:cNvPr id="58" name="TextBox 57">
              <a:extLst>
                <a:ext uri="{FF2B5EF4-FFF2-40B4-BE49-F238E27FC236}">
                  <a16:creationId xmlns:a16="http://schemas.microsoft.com/office/drawing/2014/main" id="{AC5DCC79-8D7D-72B5-5993-C9EA6633BBEC}"/>
                </a:ext>
              </a:extLst>
            </p:cNvPr>
            <p:cNvSpPr txBox="1"/>
            <p:nvPr/>
          </p:nvSpPr>
          <p:spPr>
            <a:xfrm rot="10800000">
              <a:off x="-533402" y="3059324"/>
              <a:ext cx="13393055" cy="1582516"/>
            </a:xfrm>
            <a:prstGeom prst="roundRect">
              <a:avLst>
                <a:gd name="adj" fmla="val 2393"/>
              </a:avLst>
            </a:prstGeom>
            <a:gradFill>
              <a:gsLst>
                <a:gs pos="11000">
                  <a:srgbClr val="FFFFFF">
                    <a:alpha val="15000"/>
                  </a:srgbClr>
                </a:gs>
                <a:gs pos="42000">
                  <a:srgbClr val="FFFFFF">
                    <a:alpha val="8627"/>
                  </a:srgbClr>
                </a:gs>
                <a:gs pos="70000">
                  <a:srgbClr val="FFFFFF">
                    <a:alpha val="20000"/>
                  </a:srgbClr>
                </a:gs>
              </a:gsLst>
              <a:lin ang="8400000" scaled="0"/>
            </a:gradFill>
            <a:ln w="3979" cap="flat">
              <a:gradFill>
                <a:gsLst>
                  <a:gs pos="21000">
                    <a:srgbClr val="283676">
                      <a:alpha val="0"/>
                    </a:srgbClr>
                  </a:gs>
                  <a:gs pos="76000">
                    <a:srgbClr val="FFFFFF">
                      <a:alpha val="60000"/>
                    </a:srgbClr>
                  </a:gs>
                </a:gsLst>
                <a:lin ang="0" scaled="1"/>
              </a:gradFill>
              <a:prstDash val="solid"/>
              <a:miter/>
            </a:ln>
          </p:spPr>
          <p:txBody>
            <a:bodyPr rtlCol="0" anchor="ct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rgbClr val="0D2143"/>
                  </a:solidFill>
                  <a:effectLst/>
                  <a:uLnTx/>
                  <a:uFillTx/>
                  <a:latin typeface="Helvetic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2143"/>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CC018ECF-9A95-524C-1966-4DADD281DFAA}"/>
                </a:ext>
              </a:extLst>
            </p:cNvPr>
            <p:cNvSpPr/>
            <p:nvPr/>
          </p:nvSpPr>
          <p:spPr>
            <a:xfrm>
              <a:off x="156028" y="3516606"/>
              <a:ext cx="1410090" cy="523220"/>
            </a:xfrm>
            <a:prstGeom prst="rect">
              <a:avLst/>
            </a:prstGeom>
          </p:spPr>
          <p:txBody>
            <a:bodyPr wrap="square" anchor="b">
              <a:sp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white"/>
                  </a:solidFill>
                  <a:effectLst/>
                  <a:uLnTx/>
                  <a:uFillTx/>
                  <a:latin typeface="Helvetica" pitchFamily="2" charset="0"/>
                  <a:ea typeface="+mn-ea"/>
                  <a:cs typeface="+mn-cs"/>
                </a:rPr>
                <a:t>CSDM Framework</a:t>
              </a:r>
              <a:endParaRPr kumimoji="0" sz="1400" b="1" i="0" u="none" strike="noStrike" kern="0" cap="none" spc="0" normalizeH="0" baseline="0" noProof="0">
                <a:ln>
                  <a:noFill/>
                </a:ln>
                <a:solidFill>
                  <a:prstClr val="white"/>
                </a:solidFill>
                <a:effectLst/>
                <a:uLnTx/>
                <a:uFillTx/>
                <a:latin typeface="Helvetica" pitchFamily="2" charset="0"/>
                <a:ea typeface="+mn-ea"/>
                <a:cs typeface="+mn-cs"/>
              </a:endParaRPr>
            </a:p>
          </p:txBody>
        </p:sp>
      </p:grpSp>
      <p:grpSp>
        <p:nvGrpSpPr>
          <p:cNvPr id="63" name="Group 62">
            <a:extLst>
              <a:ext uri="{FF2B5EF4-FFF2-40B4-BE49-F238E27FC236}">
                <a16:creationId xmlns:a16="http://schemas.microsoft.com/office/drawing/2014/main" id="{AA7862AD-4366-1A30-3352-D9561F1D4AAF}"/>
              </a:ext>
            </a:extLst>
          </p:cNvPr>
          <p:cNvGrpSpPr/>
          <p:nvPr/>
        </p:nvGrpSpPr>
        <p:grpSpPr>
          <a:xfrm>
            <a:off x="-533402" y="4641840"/>
            <a:ext cx="13393055" cy="1507772"/>
            <a:chOff x="-533402" y="4502518"/>
            <a:chExt cx="13393055" cy="1507772"/>
          </a:xfrm>
        </p:grpSpPr>
        <p:sp>
          <p:nvSpPr>
            <p:cNvPr id="59" name="TextBox 58">
              <a:extLst>
                <a:ext uri="{FF2B5EF4-FFF2-40B4-BE49-F238E27FC236}">
                  <a16:creationId xmlns:a16="http://schemas.microsoft.com/office/drawing/2014/main" id="{1E2C9FA6-B198-BB17-92A2-172866EE0D7D}"/>
                </a:ext>
              </a:extLst>
            </p:cNvPr>
            <p:cNvSpPr txBox="1"/>
            <p:nvPr/>
          </p:nvSpPr>
          <p:spPr>
            <a:xfrm rot="10800000">
              <a:off x="-533402" y="4502518"/>
              <a:ext cx="13393055" cy="1507772"/>
            </a:xfrm>
            <a:prstGeom prst="roundRect">
              <a:avLst>
                <a:gd name="adj" fmla="val 2393"/>
              </a:avLst>
            </a:prstGeom>
            <a:gradFill>
              <a:gsLst>
                <a:gs pos="11000">
                  <a:srgbClr val="FFFFFF">
                    <a:alpha val="15000"/>
                  </a:srgbClr>
                </a:gs>
                <a:gs pos="42000">
                  <a:srgbClr val="FFFFFF">
                    <a:alpha val="8627"/>
                  </a:srgbClr>
                </a:gs>
                <a:gs pos="70000">
                  <a:srgbClr val="FFFFFF">
                    <a:alpha val="20000"/>
                  </a:srgbClr>
                </a:gs>
              </a:gsLst>
              <a:lin ang="8400000" scaled="0"/>
            </a:gradFill>
            <a:ln w="3979" cap="flat">
              <a:gradFill>
                <a:gsLst>
                  <a:gs pos="21000">
                    <a:srgbClr val="283676">
                      <a:alpha val="0"/>
                    </a:srgbClr>
                  </a:gs>
                  <a:gs pos="76000">
                    <a:srgbClr val="FFFFFF">
                      <a:alpha val="60000"/>
                    </a:srgbClr>
                  </a:gs>
                </a:gsLst>
                <a:lin ang="0" scaled="1"/>
              </a:gradFill>
              <a:prstDash val="solid"/>
              <a:miter/>
            </a:ln>
          </p:spPr>
          <p:txBody>
            <a:bodyPr rtlCol="0" anchor="ct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rgbClr val="0D2143"/>
                  </a:solidFill>
                  <a:effectLst/>
                  <a:uLnTx/>
                  <a:uFillTx/>
                  <a:latin typeface="Helvetic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2143"/>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3B35FFD8-6714-0696-E6A8-CEADB96C683B}"/>
                </a:ext>
              </a:extLst>
            </p:cNvPr>
            <p:cNvSpPr/>
            <p:nvPr/>
          </p:nvSpPr>
          <p:spPr>
            <a:xfrm>
              <a:off x="215655" y="5131726"/>
              <a:ext cx="1290836" cy="523220"/>
            </a:xfrm>
            <a:prstGeom prst="rect">
              <a:avLst/>
            </a:prstGeom>
          </p:spPr>
          <p:txBody>
            <a:bodyPr wrap="square" anchor="b">
              <a:sp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white"/>
                  </a:solidFill>
                  <a:effectLst/>
                  <a:uLnTx/>
                  <a:uFillTx/>
                  <a:latin typeface="Helvetica" pitchFamily="2" charset="0"/>
                  <a:ea typeface="+mn-ea"/>
                  <a:cs typeface="+mn-cs"/>
                </a:rPr>
                <a:t>Operational Data</a:t>
              </a:r>
              <a:endParaRPr kumimoji="0" sz="1400" b="1" i="0" u="none" strike="noStrike" kern="0" cap="none" spc="0" normalizeH="0" baseline="0" noProof="0">
                <a:ln>
                  <a:noFill/>
                </a:ln>
                <a:solidFill>
                  <a:prstClr val="white"/>
                </a:solidFill>
                <a:effectLst/>
                <a:uLnTx/>
                <a:uFillTx/>
                <a:latin typeface="Helvetica" pitchFamily="2" charset="0"/>
                <a:ea typeface="+mn-ea"/>
                <a:cs typeface="+mn-cs"/>
              </a:endParaRPr>
            </a:p>
          </p:txBody>
        </p:sp>
      </p:grpSp>
      <p:sp>
        <p:nvSpPr>
          <p:cNvPr id="2" name="Title 1">
            <a:extLst>
              <a:ext uri="{FF2B5EF4-FFF2-40B4-BE49-F238E27FC236}">
                <a16:creationId xmlns:a16="http://schemas.microsoft.com/office/drawing/2014/main" id="{7B01524C-FCAB-EC86-4B63-F53923EF1120}"/>
              </a:ext>
            </a:extLst>
          </p:cNvPr>
          <p:cNvSpPr>
            <a:spLocks noGrp="1"/>
          </p:cNvSpPr>
          <p:nvPr>
            <p:ph type="title"/>
          </p:nvPr>
        </p:nvSpPr>
        <p:spPr/>
        <p:txBody>
          <a:bodyPr/>
          <a:lstStyle/>
          <a:p>
            <a:r>
              <a:rPr lang="en-GB" b="1"/>
              <a:t>ServiceNow</a:t>
            </a:r>
            <a:r>
              <a:rPr lang="en-GB"/>
              <a:t> - Our New Architecture</a:t>
            </a:r>
          </a:p>
        </p:txBody>
      </p:sp>
      <p:sp>
        <p:nvSpPr>
          <p:cNvPr id="3" name="Rounded Rectangle 11">
            <a:extLst>
              <a:ext uri="{FF2B5EF4-FFF2-40B4-BE49-F238E27FC236}">
                <a16:creationId xmlns:a16="http://schemas.microsoft.com/office/drawing/2014/main" id="{0EDC8015-6D3B-22B5-47FC-5EA67F09A1B1}"/>
              </a:ext>
            </a:extLst>
          </p:cNvPr>
          <p:cNvSpPr/>
          <p:nvPr/>
        </p:nvSpPr>
        <p:spPr>
          <a:xfrm>
            <a:off x="1732202" y="931420"/>
            <a:ext cx="9786634" cy="586527"/>
          </a:xfrm>
          <a:prstGeom prst="roundRect">
            <a:avLst>
              <a:gd name="adj" fmla="val 8103"/>
            </a:avLst>
          </a:prstGeom>
          <a:solidFill>
            <a:schemeClr val="bg2"/>
          </a:solidFill>
          <a:ln>
            <a:noFill/>
          </a:ln>
          <a:effectLst>
            <a:outerShdw blurRad="50800" dist="444500" dir="4800000" algn="t" rotWithShape="0">
              <a:prstClr val="black">
                <a:alpha val="25000"/>
              </a:prstClr>
            </a:outerShdw>
          </a:effectLst>
          <a:scene3d>
            <a:camera prst="orthographicFront"/>
            <a:lightRig rig="threePt" dir="t"/>
          </a:scene3d>
          <a:sp3d>
            <a:bevelT w="44450" h="6350" prst="coolSlant"/>
          </a:sp3d>
        </p:spPr>
        <p:style>
          <a:lnRef idx="0">
            <a:scrgbClr r="0" g="0" b="0"/>
          </a:lnRef>
          <a:fillRef idx="0">
            <a:scrgbClr r="0" g="0" b="0"/>
          </a:fillRef>
          <a:effectRef idx="0">
            <a:scrgbClr r="0" g="0" b="0"/>
          </a:effectRef>
          <a:fontRef idx="minor">
            <a:schemeClr val="lt1"/>
          </a:fontRef>
        </p:style>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t>EXPO.e - Service Provider</a:t>
            </a:r>
          </a:p>
        </p:txBody>
      </p:sp>
      <p:grpSp>
        <p:nvGrpSpPr>
          <p:cNvPr id="55" name="Group 54">
            <a:extLst>
              <a:ext uri="{FF2B5EF4-FFF2-40B4-BE49-F238E27FC236}">
                <a16:creationId xmlns:a16="http://schemas.microsoft.com/office/drawing/2014/main" id="{053B2489-5EED-75E6-BF80-1228C2DC618A}"/>
              </a:ext>
            </a:extLst>
          </p:cNvPr>
          <p:cNvGrpSpPr/>
          <p:nvPr/>
        </p:nvGrpSpPr>
        <p:grpSpPr>
          <a:xfrm>
            <a:off x="1732201" y="1740674"/>
            <a:ext cx="9833958" cy="1273004"/>
            <a:chOff x="1732201" y="1697132"/>
            <a:chExt cx="9833958" cy="1273004"/>
          </a:xfrm>
        </p:grpSpPr>
        <p:grpSp>
          <p:nvGrpSpPr>
            <p:cNvPr id="28" name="Group 27">
              <a:extLst>
                <a:ext uri="{FF2B5EF4-FFF2-40B4-BE49-F238E27FC236}">
                  <a16:creationId xmlns:a16="http://schemas.microsoft.com/office/drawing/2014/main" id="{9F1D6764-1E74-C48E-C9C2-49630F8E6762}"/>
                </a:ext>
              </a:extLst>
            </p:cNvPr>
            <p:cNvGrpSpPr/>
            <p:nvPr/>
          </p:nvGrpSpPr>
          <p:grpSpPr>
            <a:xfrm>
              <a:off x="1732201" y="1697132"/>
              <a:ext cx="3099773" cy="1273004"/>
              <a:chOff x="1745755" y="1697132"/>
              <a:chExt cx="3099773" cy="1273004"/>
            </a:xfrm>
          </p:grpSpPr>
          <p:sp>
            <p:nvSpPr>
              <p:cNvPr id="4" name="Rounded Rectangle 11">
                <a:extLst>
                  <a:ext uri="{FF2B5EF4-FFF2-40B4-BE49-F238E27FC236}">
                    <a16:creationId xmlns:a16="http://schemas.microsoft.com/office/drawing/2014/main" id="{96F01F27-2340-759F-DAF4-A32445ABB574}"/>
                  </a:ext>
                </a:extLst>
              </p:cNvPr>
              <p:cNvSpPr/>
              <p:nvPr/>
            </p:nvSpPr>
            <p:spPr>
              <a:xfrm>
                <a:off x="1745755" y="1697132"/>
                <a:ext cx="3099773" cy="586527"/>
              </a:xfrm>
              <a:prstGeom prst="roundRect">
                <a:avLst>
                  <a:gd name="adj" fmla="val 6747"/>
                </a:avLst>
              </a:prstGeom>
              <a:solidFill>
                <a:srgbClr val="0DFF5B"/>
              </a:solidFill>
              <a:ln>
                <a:noFill/>
              </a:ln>
              <a:effectLst>
                <a:outerShdw blurRad="50800" dist="444500" dir="4800000" algn="t" rotWithShape="0">
                  <a:prstClr val="black">
                    <a:alpha val="25000"/>
                  </a:prstClr>
                </a:outerShdw>
              </a:effectLst>
              <a:scene3d>
                <a:camera prst="orthographicFront"/>
                <a:lightRig rig="threePt" dir="t"/>
              </a:scene3d>
              <a:sp3d>
                <a:bevelT w="44450" h="6350" prst="coolSlant"/>
              </a:sp3d>
            </p:spPr>
            <p:style>
              <a:lnRef idx="0">
                <a:scrgbClr r="0" g="0" b="0"/>
              </a:lnRef>
              <a:fillRef idx="0">
                <a:scrgbClr r="0" g="0" b="0"/>
              </a:fillRef>
              <a:effectRef idx="0">
                <a:scrgbClr r="0" g="0" b="0"/>
              </a:effectRef>
              <a:fontRef idx="minor">
                <a:schemeClr val="lt1"/>
              </a:fontRef>
            </p:style>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t>Channel Partner A</a:t>
                </a:r>
              </a:p>
            </p:txBody>
          </p:sp>
          <p:sp>
            <p:nvSpPr>
              <p:cNvPr id="22" name="Rounded Rectangle 11">
                <a:extLst>
                  <a:ext uri="{FF2B5EF4-FFF2-40B4-BE49-F238E27FC236}">
                    <a16:creationId xmlns:a16="http://schemas.microsoft.com/office/drawing/2014/main" id="{C1EBC30C-5043-A591-2406-EE4A0BE753EF}"/>
                  </a:ext>
                </a:extLst>
              </p:cNvPr>
              <p:cNvSpPr/>
              <p:nvPr/>
            </p:nvSpPr>
            <p:spPr>
              <a:xfrm>
                <a:off x="1745755" y="2383609"/>
                <a:ext cx="968211" cy="586527"/>
              </a:xfrm>
              <a:prstGeom prst="roundRect">
                <a:avLst>
                  <a:gd name="adj" fmla="val 6747"/>
                </a:avLst>
              </a:prstGeom>
              <a:solidFill>
                <a:srgbClr val="1BFF8A"/>
              </a:solidFill>
              <a:ln>
                <a:noFill/>
              </a:ln>
              <a:effectLst>
                <a:outerShdw blurRad="50800" dist="444500" dir="4800000" algn="t" rotWithShape="0">
                  <a:prstClr val="black">
                    <a:alpha val="25000"/>
                  </a:prstClr>
                </a:outerShdw>
              </a:effectLst>
              <a:scene3d>
                <a:camera prst="orthographicFront"/>
                <a:lightRig rig="threePt" dir="t"/>
              </a:scene3d>
              <a:sp3d>
                <a:bevelT w="44450" h="6350" prst="coolSlant"/>
              </a:sp3d>
            </p:spPr>
            <p:style>
              <a:lnRef idx="0">
                <a:scrgbClr r="0" g="0" b="0"/>
              </a:lnRef>
              <a:fillRef idx="0">
                <a:scrgbClr r="0" g="0" b="0"/>
              </a:fillRef>
              <a:effectRef idx="0">
                <a:scrgbClr r="0" g="0" b="0"/>
              </a:effectRef>
              <a:fontRef idx="minor">
                <a:schemeClr val="lt1"/>
              </a:fontRef>
            </p:style>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t>End </a:t>
                </a:r>
                <a:b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br>
                <a: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t>User</a:t>
                </a:r>
                <a:r>
                  <a:rPr lang="en-GB" sz="1300" b="1">
                    <a:solidFill>
                      <a:schemeClr val="tx1"/>
                    </a:solidFill>
                    <a:latin typeface="Helvetica" pitchFamily="2" charset="0"/>
                  </a:rPr>
                  <a:t> 1</a:t>
                </a:r>
                <a:endParaRPr kumimoji="0" lang="en-GB" sz="1300" b="1" i="0" u="none" strike="noStrike" kern="1200" cap="none" spc="0" normalizeH="0" baseline="0" noProof="0">
                  <a:ln>
                    <a:noFill/>
                  </a:ln>
                  <a:solidFill>
                    <a:schemeClr val="tx1"/>
                  </a:solidFill>
                  <a:effectLst/>
                  <a:uLnTx/>
                  <a:uFillTx/>
                  <a:latin typeface="Helvetica" pitchFamily="2" charset="0"/>
                  <a:ea typeface="+mn-ea"/>
                  <a:cs typeface="+mn-cs"/>
                </a:endParaRPr>
              </a:p>
            </p:txBody>
          </p:sp>
          <p:sp>
            <p:nvSpPr>
              <p:cNvPr id="26" name="Rounded Rectangle 11">
                <a:extLst>
                  <a:ext uri="{FF2B5EF4-FFF2-40B4-BE49-F238E27FC236}">
                    <a16:creationId xmlns:a16="http://schemas.microsoft.com/office/drawing/2014/main" id="{DADE6225-7BB0-188A-45CD-F662E68CAA04}"/>
                  </a:ext>
                </a:extLst>
              </p:cNvPr>
              <p:cNvSpPr/>
              <p:nvPr/>
            </p:nvSpPr>
            <p:spPr>
              <a:xfrm>
                <a:off x="2797119" y="2383609"/>
                <a:ext cx="968211" cy="586527"/>
              </a:xfrm>
              <a:prstGeom prst="roundRect">
                <a:avLst>
                  <a:gd name="adj" fmla="val 6747"/>
                </a:avLst>
              </a:prstGeom>
              <a:solidFill>
                <a:srgbClr val="1BFF8A"/>
              </a:solidFill>
              <a:ln>
                <a:noFill/>
              </a:ln>
              <a:effectLst>
                <a:outerShdw blurRad="50800" dist="444500" dir="4800000" algn="t" rotWithShape="0">
                  <a:prstClr val="black">
                    <a:alpha val="25000"/>
                  </a:prstClr>
                </a:outerShdw>
              </a:effectLst>
              <a:scene3d>
                <a:camera prst="orthographicFront"/>
                <a:lightRig rig="threePt" dir="t"/>
              </a:scene3d>
              <a:sp3d>
                <a:bevelT w="44450" h="6350" prst="coolSlant"/>
              </a:sp3d>
            </p:spPr>
            <p:style>
              <a:lnRef idx="0">
                <a:scrgbClr r="0" g="0" b="0"/>
              </a:lnRef>
              <a:fillRef idx="0">
                <a:scrgbClr r="0" g="0" b="0"/>
              </a:fillRef>
              <a:effectRef idx="0">
                <a:scrgbClr r="0" g="0" b="0"/>
              </a:effectRef>
              <a:fontRef idx="minor">
                <a:schemeClr val="lt1"/>
              </a:fontRef>
            </p:style>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t>End </a:t>
                </a:r>
                <a:b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br>
                <a: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t>User</a:t>
                </a:r>
                <a:r>
                  <a:rPr lang="en-GB" sz="1300" b="1">
                    <a:solidFill>
                      <a:schemeClr val="tx1"/>
                    </a:solidFill>
                    <a:latin typeface="Helvetica" pitchFamily="2" charset="0"/>
                  </a:rPr>
                  <a:t> 2</a:t>
                </a:r>
                <a:endParaRPr kumimoji="0" lang="en-GB" sz="1300" b="1" i="0" u="none" strike="noStrike" kern="1200" cap="none" spc="0" normalizeH="0" baseline="0" noProof="0">
                  <a:ln>
                    <a:noFill/>
                  </a:ln>
                  <a:solidFill>
                    <a:schemeClr val="tx1"/>
                  </a:solidFill>
                  <a:effectLst/>
                  <a:uLnTx/>
                  <a:uFillTx/>
                  <a:latin typeface="Helvetica" pitchFamily="2" charset="0"/>
                  <a:ea typeface="+mn-ea"/>
                  <a:cs typeface="+mn-cs"/>
                </a:endParaRPr>
              </a:p>
            </p:txBody>
          </p:sp>
          <p:sp>
            <p:nvSpPr>
              <p:cNvPr id="27" name="Rounded Rectangle 11">
                <a:extLst>
                  <a:ext uri="{FF2B5EF4-FFF2-40B4-BE49-F238E27FC236}">
                    <a16:creationId xmlns:a16="http://schemas.microsoft.com/office/drawing/2014/main" id="{C2EC27A8-1B22-7CDB-C2DC-7BC219021F6F}"/>
                  </a:ext>
                </a:extLst>
              </p:cNvPr>
              <p:cNvSpPr/>
              <p:nvPr/>
            </p:nvSpPr>
            <p:spPr>
              <a:xfrm>
                <a:off x="3877317" y="2383609"/>
                <a:ext cx="968211" cy="586527"/>
              </a:xfrm>
              <a:prstGeom prst="roundRect">
                <a:avLst>
                  <a:gd name="adj" fmla="val 6747"/>
                </a:avLst>
              </a:prstGeom>
              <a:solidFill>
                <a:srgbClr val="1BFF8A"/>
              </a:solidFill>
              <a:ln>
                <a:noFill/>
              </a:ln>
              <a:effectLst>
                <a:outerShdw blurRad="50800" dist="444500" dir="4800000" algn="t" rotWithShape="0">
                  <a:prstClr val="black">
                    <a:alpha val="25000"/>
                  </a:prstClr>
                </a:outerShdw>
              </a:effectLst>
              <a:scene3d>
                <a:camera prst="orthographicFront"/>
                <a:lightRig rig="threePt" dir="t"/>
              </a:scene3d>
              <a:sp3d>
                <a:bevelT w="44450" h="6350" prst="coolSlant"/>
              </a:sp3d>
            </p:spPr>
            <p:style>
              <a:lnRef idx="0">
                <a:scrgbClr r="0" g="0" b="0"/>
              </a:lnRef>
              <a:fillRef idx="0">
                <a:scrgbClr r="0" g="0" b="0"/>
              </a:fillRef>
              <a:effectRef idx="0">
                <a:scrgbClr r="0" g="0" b="0"/>
              </a:effectRef>
              <a:fontRef idx="minor">
                <a:schemeClr val="lt1"/>
              </a:fontRef>
            </p:style>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t>End </a:t>
                </a:r>
                <a:b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br>
                <a: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t>User</a:t>
                </a:r>
                <a:r>
                  <a:rPr lang="en-GB" sz="1300" b="1">
                    <a:solidFill>
                      <a:schemeClr val="tx1"/>
                    </a:solidFill>
                    <a:latin typeface="Helvetica" pitchFamily="2" charset="0"/>
                  </a:rPr>
                  <a:t> 3</a:t>
                </a:r>
                <a:endParaRPr kumimoji="0" lang="en-GB" sz="1300" b="1" i="0" u="none" strike="noStrike" kern="1200" cap="none" spc="0" normalizeH="0" baseline="0" noProof="0">
                  <a:ln>
                    <a:noFill/>
                  </a:ln>
                  <a:solidFill>
                    <a:schemeClr val="tx1"/>
                  </a:solidFill>
                  <a:effectLst/>
                  <a:uLnTx/>
                  <a:uFillTx/>
                  <a:latin typeface="Helvetica" pitchFamily="2" charset="0"/>
                  <a:ea typeface="+mn-ea"/>
                  <a:cs typeface="+mn-cs"/>
                </a:endParaRPr>
              </a:p>
            </p:txBody>
          </p:sp>
        </p:grpSp>
        <p:grpSp>
          <p:nvGrpSpPr>
            <p:cNvPr id="29" name="Group 28">
              <a:extLst>
                <a:ext uri="{FF2B5EF4-FFF2-40B4-BE49-F238E27FC236}">
                  <a16:creationId xmlns:a16="http://schemas.microsoft.com/office/drawing/2014/main" id="{DB3C850A-FF9A-CBE2-C8F7-D362518FC658}"/>
                </a:ext>
              </a:extLst>
            </p:cNvPr>
            <p:cNvGrpSpPr/>
            <p:nvPr/>
          </p:nvGrpSpPr>
          <p:grpSpPr>
            <a:xfrm>
              <a:off x="5082409" y="1697132"/>
              <a:ext cx="3099773" cy="1273004"/>
              <a:chOff x="1745755" y="1697132"/>
              <a:chExt cx="3099773" cy="1273004"/>
            </a:xfrm>
          </p:grpSpPr>
          <p:sp>
            <p:nvSpPr>
              <p:cNvPr id="30" name="Rounded Rectangle 11">
                <a:extLst>
                  <a:ext uri="{FF2B5EF4-FFF2-40B4-BE49-F238E27FC236}">
                    <a16:creationId xmlns:a16="http://schemas.microsoft.com/office/drawing/2014/main" id="{89B94CEA-06E1-24AB-F661-A719AC664E40}"/>
                  </a:ext>
                </a:extLst>
              </p:cNvPr>
              <p:cNvSpPr/>
              <p:nvPr/>
            </p:nvSpPr>
            <p:spPr>
              <a:xfrm>
                <a:off x="1745755" y="1697132"/>
                <a:ext cx="3099773" cy="586527"/>
              </a:xfrm>
              <a:prstGeom prst="roundRect">
                <a:avLst>
                  <a:gd name="adj" fmla="val 6747"/>
                </a:avLst>
              </a:prstGeom>
              <a:solidFill>
                <a:srgbClr val="0DFF5B"/>
              </a:solidFill>
              <a:ln>
                <a:noFill/>
              </a:ln>
              <a:effectLst>
                <a:outerShdw blurRad="50800" dist="444500" dir="4800000" algn="t" rotWithShape="0">
                  <a:prstClr val="black">
                    <a:alpha val="25000"/>
                  </a:prstClr>
                </a:outerShdw>
              </a:effectLst>
              <a:scene3d>
                <a:camera prst="orthographicFront"/>
                <a:lightRig rig="threePt" dir="t"/>
              </a:scene3d>
              <a:sp3d>
                <a:bevelT w="44450" h="6350" prst="coolSlant"/>
              </a:sp3d>
            </p:spPr>
            <p:style>
              <a:lnRef idx="0">
                <a:scrgbClr r="0" g="0" b="0"/>
              </a:lnRef>
              <a:fillRef idx="0">
                <a:scrgbClr r="0" g="0" b="0"/>
              </a:fillRef>
              <a:effectRef idx="0">
                <a:scrgbClr r="0" g="0" b="0"/>
              </a:effectRef>
              <a:fontRef idx="minor">
                <a:schemeClr val="lt1"/>
              </a:fontRef>
            </p:style>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t>Channel Partner B</a:t>
                </a:r>
              </a:p>
            </p:txBody>
          </p:sp>
          <p:sp>
            <p:nvSpPr>
              <p:cNvPr id="31" name="Rounded Rectangle 11">
                <a:extLst>
                  <a:ext uri="{FF2B5EF4-FFF2-40B4-BE49-F238E27FC236}">
                    <a16:creationId xmlns:a16="http://schemas.microsoft.com/office/drawing/2014/main" id="{107CFFB1-5E09-DD93-C493-5D61AB0B6D26}"/>
                  </a:ext>
                </a:extLst>
              </p:cNvPr>
              <p:cNvSpPr/>
              <p:nvPr/>
            </p:nvSpPr>
            <p:spPr>
              <a:xfrm>
                <a:off x="1745755" y="2383609"/>
                <a:ext cx="968211" cy="586527"/>
              </a:xfrm>
              <a:prstGeom prst="roundRect">
                <a:avLst>
                  <a:gd name="adj" fmla="val 6747"/>
                </a:avLst>
              </a:prstGeom>
              <a:solidFill>
                <a:srgbClr val="1BFF8A"/>
              </a:solidFill>
              <a:ln>
                <a:noFill/>
              </a:ln>
              <a:effectLst>
                <a:outerShdw blurRad="50800" dist="444500" dir="4800000" algn="t" rotWithShape="0">
                  <a:prstClr val="black">
                    <a:alpha val="25000"/>
                  </a:prstClr>
                </a:outerShdw>
              </a:effectLst>
              <a:scene3d>
                <a:camera prst="orthographicFront"/>
                <a:lightRig rig="threePt" dir="t"/>
              </a:scene3d>
              <a:sp3d>
                <a:bevelT w="44450" h="6350" prst="coolSlant"/>
              </a:sp3d>
            </p:spPr>
            <p:style>
              <a:lnRef idx="0">
                <a:scrgbClr r="0" g="0" b="0"/>
              </a:lnRef>
              <a:fillRef idx="0">
                <a:scrgbClr r="0" g="0" b="0"/>
              </a:fillRef>
              <a:effectRef idx="0">
                <a:scrgbClr r="0" g="0" b="0"/>
              </a:effectRef>
              <a:fontRef idx="minor">
                <a:schemeClr val="lt1"/>
              </a:fontRef>
            </p:style>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t>End </a:t>
                </a:r>
                <a:b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br>
                <a: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t>User</a:t>
                </a:r>
                <a:r>
                  <a:rPr lang="en-GB" sz="1300" b="1">
                    <a:solidFill>
                      <a:schemeClr val="tx1"/>
                    </a:solidFill>
                    <a:latin typeface="Helvetica" pitchFamily="2" charset="0"/>
                  </a:rPr>
                  <a:t> 1</a:t>
                </a:r>
                <a:endParaRPr kumimoji="0" lang="en-GB" sz="1300" b="1" i="0" u="none" strike="noStrike" kern="1200" cap="none" spc="0" normalizeH="0" baseline="0" noProof="0">
                  <a:ln>
                    <a:noFill/>
                  </a:ln>
                  <a:solidFill>
                    <a:schemeClr val="tx1"/>
                  </a:solidFill>
                  <a:effectLst/>
                  <a:uLnTx/>
                  <a:uFillTx/>
                  <a:latin typeface="Helvetica" pitchFamily="2" charset="0"/>
                  <a:ea typeface="+mn-ea"/>
                  <a:cs typeface="+mn-cs"/>
                </a:endParaRPr>
              </a:p>
            </p:txBody>
          </p:sp>
          <p:sp>
            <p:nvSpPr>
              <p:cNvPr id="40" name="Rounded Rectangle 11">
                <a:extLst>
                  <a:ext uri="{FF2B5EF4-FFF2-40B4-BE49-F238E27FC236}">
                    <a16:creationId xmlns:a16="http://schemas.microsoft.com/office/drawing/2014/main" id="{0B93CECF-7B05-010A-BC40-6853BEE542F1}"/>
                  </a:ext>
                </a:extLst>
              </p:cNvPr>
              <p:cNvSpPr/>
              <p:nvPr/>
            </p:nvSpPr>
            <p:spPr>
              <a:xfrm>
                <a:off x="2797119" y="2383609"/>
                <a:ext cx="968211" cy="586527"/>
              </a:xfrm>
              <a:prstGeom prst="roundRect">
                <a:avLst>
                  <a:gd name="adj" fmla="val 6747"/>
                </a:avLst>
              </a:prstGeom>
              <a:solidFill>
                <a:srgbClr val="1BFF8A"/>
              </a:solidFill>
              <a:ln>
                <a:noFill/>
              </a:ln>
              <a:effectLst>
                <a:outerShdw blurRad="50800" dist="444500" dir="4800000" algn="t" rotWithShape="0">
                  <a:prstClr val="black">
                    <a:alpha val="25000"/>
                  </a:prstClr>
                </a:outerShdw>
              </a:effectLst>
              <a:scene3d>
                <a:camera prst="orthographicFront"/>
                <a:lightRig rig="threePt" dir="t"/>
              </a:scene3d>
              <a:sp3d>
                <a:bevelT w="44450" h="6350" prst="coolSlant"/>
              </a:sp3d>
            </p:spPr>
            <p:style>
              <a:lnRef idx="0">
                <a:scrgbClr r="0" g="0" b="0"/>
              </a:lnRef>
              <a:fillRef idx="0">
                <a:scrgbClr r="0" g="0" b="0"/>
              </a:fillRef>
              <a:effectRef idx="0">
                <a:scrgbClr r="0" g="0" b="0"/>
              </a:effectRef>
              <a:fontRef idx="minor">
                <a:schemeClr val="lt1"/>
              </a:fontRef>
            </p:style>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t>End </a:t>
                </a:r>
                <a:b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br>
                <a: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t>User</a:t>
                </a:r>
                <a:r>
                  <a:rPr lang="en-GB" sz="1300" b="1">
                    <a:solidFill>
                      <a:schemeClr val="tx1"/>
                    </a:solidFill>
                    <a:latin typeface="Helvetica" pitchFamily="2" charset="0"/>
                  </a:rPr>
                  <a:t> 2</a:t>
                </a:r>
                <a:endParaRPr kumimoji="0" lang="en-GB" sz="1300" b="1" i="0" u="none" strike="noStrike" kern="1200" cap="none" spc="0" normalizeH="0" baseline="0" noProof="0">
                  <a:ln>
                    <a:noFill/>
                  </a:ln>
                  <a:solidFill>
                    <a:schemeClr val="tx1"/>
                  </a:solidFill>
                  <a:effectLst/>
                  <a:uLnTx/>
                  <a:uFillTx/>
                  <a:latin typeface="Helvetica" pitchFamily="2" charset="0"/>
                  <a:ea typeface="+mn-ea"/>
                  <a:cs typeface="+mn-cs"/>
                </a:endParaRPr>
              </a:p>
            </p:txBody>
          </p:sp>
          <p:sp>
            <p:nvSpPr>
              <p:cNvPr id="41" name="Rounded Rectangle 11">
                <a:extLst>
                  <a:ext uri="{FF2B5EF4-FFF2-40B4-BE49-F238E27FC236}">
                    <a16:creationId xmlns:a16="http://schemas.microsoft.com/office/drawing/2014/main" id="{4A562EC3-4E70-5CE3-A9F8-01201BC0446F}"/>
                  </a:ext>
                </a:extLst>
              </p:cNvPr>
              <p:cNvSpPr/>
              <p:nvPr/>
            </p:nvSpPr>
            <p:spPr>
              <a:xfrm>
                <a:off x="3877317" y="2383609"/>
                <a:ext cx="968211" cy="586527"/>
              </a:xfrm>
              <a:prstGeom prst="roundRect">
                <a:avLst>
                  <a:gd name="adj" fmla="val 6747"/>
                </a:avLst>
              </a:prstGeom>
              <a:solidFill>
                <a:srgbClr val="1BFF8A"/>
              </a:solidFill>
              <a:ln>
                <a:noFill/>
              </a:ln>
              <a:effectLst>
                <a:outerShdw blurRad="50800" dist="444500" dir="4800000" algn="t" rotWithShape="0">
                  <a:prstClr val="black">
                    <a:alpha val="25000"/>
                  </a:prstClr>
                </a:outerShdw>
              </a:effectLst>
              <a:scene3d>
                <a:camera prst="orthographicFront"/>
                <a:lightRig rig="threePt" dir="t"/>
              </a:scene3d>
              <a:sp3d>
                <a:bevelT w="44450" h="6350" prst="coolSlant"/>
              </a:sp3d>
            </p:spPr>
            <p:style>
              <a:lnRef idx="0">
                <a:scrgbClr r="0" g="0" b="0"/>
              </a:lnRef>
              <a:fillRef idx="0">
                <a:scrgbClr r="0" g="0" b="0"/>
              </a:fillRef>
              <a:effectRef idx="0">
                <a:scrgbClr r="0" g="0" b="0"/>
              </a:effectRef>
              <a:fontRef idx="minor">
                <a:schemeClr val="lt1"/>
              </a:fontRef>
            </p:style>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t>End </a:t>
                </a:r>
                <a:b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br>
                <a: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t>User</a:t>
                </a:r>
                <a:r>
                  <a:rPr lang="en-GB" sz="1300" b="1">
                    <a:solidFill>
                      <a:schemeClr val="tx1"/>
                    </a:solidFill>
                    <a:latin typeface="Helvetica" pitchFamily="2" charset="0"/>
                  </a:rPr>
                  <a:t> 3</a:t>
                </a:r>
                <a:endParaRPr kumimoji="0" lang="en-GB" sz="1300" b="1" i="0" u="none" strike="noStrike" kern="1200" cap="none" spc="0" normalizeH="0" baseline="0" noProof="0">
                  <a:ln>
                    <a:noFill/>
                  </a:ln>
                  <a:solidFill>
                    <a:schemeClr val="tx1"/>
                  </a:solidFill>
                  <a:effectLst/>
                  <a:uLnTx/>
                  <a:uFillTx/>
                  <a:latin typeface="Helvetica" pitchFamily="2" charset="0"/>
                  <a:ea typeface="+mn-ea"/>
                  <a:cs typeface="+mn-cs"/>
                </a:endParaRPr>
              </a:p>
            </p:txBody>
          </p:sp>
        </p:grpSp>
        <p:grpSp>
          <p:nvGrpSpPr>
            <p:cNvPr id="42" name="Group 41">
              <a:extLst>
                <a:ext uri="{FF2B5EF4-FFF2-40B4-BE49-F238E27FC236}">
                  <a16:creationId xmlns:a16="http://schemas.microsoft.com/office/drawing/2014/main" id="{CFCC32E6-9A91-B851-DCCC-1AC499D59868}"/>
                </a:ext>
              </a:extLst>
            </p:cNvPr>
            <p:cNvGrpSpPr/>
            <p:nvPr/>
          </p:nvGrpSpPr>
          <p:grpSpPr>
            <a:xfrm>
              <a:off x="8466386" y="1697132"/>
              <a:ext cx="3099773" cy="1273004"/>
              <a:chOff x="1745755" y="1697132"/>
              <a:chExt cx="3099773" cy="1273004"/>
            </a:xfrm>
          </p:grpSpPr>
          <p:sp>
            <p:nvSpPr>
              <p:cNvPr id="43" name="Rounded Rectangle 11">
                <a:extLst>
                  <a:ext uri="{FF2B5EF4-FFF2-40B4-BE49-F238E27FC236}">
                    <a16:creationId xmlns:a16="http://schemas.microsoft.com/office/drawing/2014/main" id="{595B47CE-AB06-8892-0D1D-E40D1608D181}"/>
                  </a:ext>
                </a:extLst>
              </p:cNvPr>
              <p:cNvSpPr/>
              <p:nvPr/>
            </p:nvSpPr>
            <p:spPr>
              <a:xfrm>
                <a:off x="1745755" y="1697132"/>
                <a:ext cx="3099773" cy="586527"/>
              </a:xfrm>
              <a:prstGeom prst="roundRect">
                <a:avLst>
                  <a:gd name="adj" fmla="val 6747"/>
                </a:avLst>
              </a:prstGeom>
              <a:solidFill>
                <a:srgbClr val="0DFF5B"/>
              </a:solidFill>
              <a:ln>
                <a:noFill/>
              </a:ln>
              <a:effectLst>
                <a:outerShdw blurRad="50800" dist="444500" dir="4800000" algn="t" rotWithShape="0">
                  <a:prstClr val="black">
                    <a:alpha val="25000"/>
                  </a:prstClr>
                </a:outerShdw>
              </a:effectLst>
              <a:scene3d>
                <a:camera prst="orthographicFront"/>
                <a:lightRig rig="threePt" dir="t"/>
              </a:scene3d>
              <a:sp3d>
                <a:bevelT w="44450" h="6350" prst="coolSlant"/>
              </a:sp3d>
            </p:spPr>
            <p:style>
              <a:lnRef idx="0">
                <a:scrgbClr r="0" g="0" b="0"/>
              </a:lnRef>
              <a:fillRef idx="0">
                <a:scrgbClr r="0" g="0" b="0"/>
              </a:fillRef>
              <a:effectRef idx="0">
                <a:scrgbClr r="0" g="0" b="0"/>
              </a:effectRef>
              <a:fontRef idx="minor">
                <a:schemeClr val="lt1"/>
              </a:fontRef>
            </p:style>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t>Channel Partner C</a:t>
                </a:r>
              </a:p>
            </p:txBody>
          </p:sp>
          <p:sp>
            <p:nvSpPr>
              <p:cNvPr id="44" name="Rounded Rectangle 11">
                <a:extLst>
                  <a:ext uri="{FF2B5EF4-FFF2-40B4-BE49-F238E27FC236}">
                    <a16:creationId xmlns:a16="http://schemas.microsoft.com/office/drawing/2014/main" id="{3466FD65-2216-BB66-B8EA-D12DE2989413}"/>
                  </a:ext>
                </a:extLst>
              </p:cNvPr>
              <p:cNvSpPr/>
              <p:nvPr/>
            </p:nvSpPr>
            <p:spPr>
              <a:xfrm>
                <a:off x="1745755" y="2383609"/>
                <a:ext cx="968211" cy="586527"/>
              </a:xfrm>
              <a:prstGeom prst="roundRect">
                <a:avLst>
                  <a:gd name="adj" fmla="val 6747"/>
                </a:avLst>
              </a:prstGeom>
              <a:solidFill>
                <a:srgbClr val="1BFF8A"/>
              </a:solidFill>
              <a:ln>
                <a:noFill/>
              </a:ln>
              <a:effectLst>
                <a:outerShdw blurRad="50800" dist="444500" dir="4800000" algn="t" rotWithShape="0">
                  <a:prstClr val="black">
                    <a:alpha val="25000"/>
                  </a:prstClr>
                </a:outerShdw>
              </a:effectLst>
              <a:scene3d>
                <a:camera prst="orthographicFront"/>
                <a:lightRig rig="threePt" dir="t"/>
              </a:scene3d>
              <a:sp3d>
                <a:bevelT w="44450" h="6350" prst="coolSlant"/>
              </a:sp3d>
            </p:spPr>
            <p:style>
              <a:lnRef idx="0">
                <a:scrgbClr r="0" g="0" b="0"/>
              </a:lnRef>
              <a:fillRef idx="0">
                <a:scrgbClr r="0" g="0" b="0"/>
              </a:fillRef>
              <a:effectRef idx="0">
                <a:scrgbClr r="0" g="0" b="0"/>
              </a:effectRef>
              <a:fontRef idx="minor">
                <a:schemeClr val="lt1"/>
              </a:fontRef>
            </p:style>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t>End </a:t>
                </a:r>
                <a:b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br>
                <a: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t>User</a:t>
                </a:r>
                <a:r>
                  <a:rPr lang="en-GB" sz="1300" b="1">
                    <a:solidFill>
                      <a:schemeClr val="tx1"/>
                    </a:solidFill>
                    <a:latin typeface="Helvetica" pitchFamily="2" charset="0"/>
                  </a:rPr>
                  <a:t> 1</a:t>
                </a:r>
                <a:endParaRPr kumimoji="0" lang="en-GB" sz="1300" b="1" i="0" u="none" strike="noStrike" kern="1200" cap="none" spc="0" normalizeH="0" baseline="0" noProof="0">
                  <a:ln>
                    <a:noFill/>
                  </a:ln>
                  <a:solidFill>
                    <a:schemeClr val="tx1"/>
                  </a:solidFill>
                  <a:effectLst/>
                  <a:uLnTx/>
                  <a:uFillTx/>
                  <a:latin typeface="Helvetica" pitchFamily="2" charset="0"/>
                  <a:ea typeface="+mn-ea"/>
                  <a:cs typeface="+mn-cs"/>
                </a:endParaRPr>
              </a:p>
            </p:txBody>
          </p:sp>
          <p:sp>
            <p:nvSpPr>
              <p:cNvPr id="45" name="Rounded Rectangle 11">
                <a:extLst>
                  <a:ext uri="{FF2B5EF4-FFF2-40B4-BE49-F238E27FC236}">
                    <a16:creationId xmlns:a16="http://schemas.microsoft.com/office/drawing/2014/main" id="{71468EB2-6DE1-904E-7ABA-94733A584A25}"/>
                  </a:ext>
                </a:extLst>
              </p:cNvPr>
              <p:cNvSpPr/>
              <p:nvPr/>
            </p:nvSpPr>
            <p:spPr>
              <a:xfrm>
                <a:off x="2797119" y="2383609"/>
                <a:ext cx="968211" cy="586527"/>
              </a:xfrm>
              <a:prstGeom prst="roundRect">
                <a:avLst>
                  <a:gd name="adj" fmla="val 6747"/>
                </a:avLst>
              </a:prstGeom>
              <a:solidFill>
                <a:srgbClr val="1BFF8A"/>
              </a:solidFill>
              <a:ln>
                <a:noFill/>
              </a:ln>
              <a:effectLst>
                <a:outerShdw blurRad="50800" dist="444500" dir="4800000" algn="t" rotWithShape="0">
                  <a:prstClr val="black">
                    <a:alpha val="25000"/>
                  </a:prstClr>
                </a:outerShdw>
              </a:effectLst>
              <a:scene3d>
                <a:camera prst="orthographicFront"/>
                <a:lightRig rig="threePt" dir="t"/>
              </a:scene3d>
              <a:sp3d>
                <a:bevelT w="44450" h="6350" prst="coolSlant"/>
              </a:sp3d>
            </p:spPr>
            <p:style>
              <a:lnRef idx="0">
                <a:scrgbClr r="0" g="0" b="0"/>
              </a:lnRef>
              <a:fillRef idx="0">
                <a:scrgbClr r="0" g="0" b="0"/>
              </a:fillRef>
              <a:effectRef idx="0">
                <a:scrgbClr r="0" g="0" b="0"/>
              </a:effectRef>
              <a:fontRef idx="minor">
                <a:schemeClr val="lt1"/>
              </a:fontRef>
            </p:style>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t>End </a:t>
                </a:r>
                <a:b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br>
                <a: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t>User</a:t>
                </a:r>
                <a:r>
                  <a:rPr lang="en-GB" sz="1300" b="1">
                    <a:solidFill>
                      <a:schemeClr val="tx1"/>
                    </a:solidFill>
                    <a:latin typeface="Helvetica" pitchFamily="2" charset="0"/>
                  </a:rPr>
                  <a:t> 2</a:t>
                </a:r>
                <a:endParaRPr kumimoji="0" lang="en-GB" sz="1300" b="1" i="0" u="none" strike="noStrike" kern="1200" cap="none" spc="0" normalizeH="0" baseline="0" noProof="0">
                  <a:ln>
                    <a:noFill/>
                  </a:ln>
                  <a:solidFill>
                    <a:schemeClr val="tx1"/>
                  </a:solidFill>
                  <a:effectLst/>
                  <a:uLnTx/>
                  <a:uFillTx/>
                  <a:latin typeface="Helvetica" pitchFamily="2" charset="0"/>
                  <a:ea typeface="+mn-ea"/>
                  <a:cs typeface="+mn-cs"/>
                </a:endParaRPr>
              </a:p>
            </p:txBody>
          </p:sp>
          <p:sp>
            <p:nvSpPr>
              <p:cNvPr id="46" name="Rounded Rectangle 11">
                <a:extLst>
                  <a:ext uri="{FF2B5EF4-FFF2-40B4-BE49-F238E27FC236}">
                    <a16:creationId xmlns:a16="http://schemas.microsoft.com/office/drawing/2014/main" id="{04CBB932-B0FB-B991-04AF-46A012BFDFC8}"/>
                  </a:ext>
                </a:extLst>
              </p:cNvPr>
              <p:cNvSpPr/>
              <p:nvPr/>
            </p:nvSpPr>
            <p:spPr>
              <a:xfrm>
                <a:off x="3877317" y="2383609"/>
                <a:ext cx="968211" cy="586527"/>
              </a:xfrm>
              <a:prstGeom prst="roundRect">
                <a:avLst>
                  <a:gd name="adj" fmla="val 6747"/>
                </a:avLst>
              </a:prstGeom>
              <a:solidFill>
                <a:srgbClr val="1BFF8A"/>
              </a:solidFill>
              <a:ln>
                <a:noFill/>
              </a:ln>
              <a:effectLst>
                <a:outerShdw blurRad="50800" dist="444500" dir="4800000" algn="t" rotWithShape="0">
                  <a:prstClr val="black">
                    <a:alpha val="25000"/>
                  </a:prstClr>
                </a:outerShdw>
              </a:effectLst>
              <a:scene3d>
                <a:camera prst="orthographicFront"/>
                <a:lightRig rig="threePt" dir="t"/>
              </a:scene3d>
              <a:sp3d>
                <a:bevelT w="44450" h="6350" prst="coolSlant"/>
              </a:sp3d>
            </p:spPr>
            <p:style>
              <a:lnRef idx="0">
                <a:scrgbClr r="0" g="0" b="0"/>
              </a:lnRef>
              <a:fillRef idx="0">
                <a:scrgbClr r="0" g="0" b="0"/>
              </a:fillRef>
              <a:effectRef idx="0">
                <a:scrgbClr r="0" g="0" b="0"/>
              </a:effectRef>
              <a:fontRef idx="minor">
                <a:schemeClr val="lt1"/>
              </a:fontRef>
            </p:style>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t>End </a:t>
                </a:r>
                <a:b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br>
                <a: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t>User</a:t>
                </a:r>
                <a:r>
                  <a:rPr lang="en-GB" sz="1300" b="1">
                    <a:solidFill>
                      <a:schemeClr val="tx1"/>
                    </a:solidFill>
                    <a:latin typeface="Helvetica" pitchFamily="2" charset="0"/>
                  </a:rPr>
                  <a:t> 3</a:t>
                </a:r>
                <a:endParaRPr kumimoji="0" lang="en-GB" sz="1300" b="1" i="0" u="none" strike="noStrike" kern="1200" cap="none" spc="0" normalizeH="0" baseline="0" noProof="0">
                  <a:ln>
                    <a:noFill/>
                  </a:ln>
                  <a:solidFill>
                    <a:schemeClr val="tx1"/>
                  </a:solidFill>
                  <a:effectLst/>
                  <a:uLnTx/>
                  <a:uFillTx/>
                  <a:latin typeface="Helvetica" pitchFamily="2" charset="0"/>
                  <a:ea typeface="+mn-ea"/>
                  <a:cs typeface="+mn-cs"/>
                </a:endParaRPr>
              </a:p>
            </p:txBody>
          </p:sp>
        </p:grpSp>
      </p:grpSp>
      <p:sp>
        <p:nvSpPr>
          <p:cNvPr id="47" name="Rounded Rectangle 11">
            <a:extLst>
              <a:ext uri="{FF2B5EF4-FFF2-40B4-BE49-F238E27FC236}">
                <a16:creationId xmlns:a16="http://schemas.microsoft.com/office/drawing/2014/main" id="{923F4232-50AE-C9F1-0D10-14E2C59E77FA}"/>
              </a:ext>
            </a:extLst>
          </p:cNvPr>
          <p:cNvSpPr/>
          <p:nvPr/>
        </p:nvSpPr>
        <p:spPr>
          <a:xfrm>
            <a:off x="1745756" y="3191143"/>
            <a:ext cx="9773079" cy="586527"/>
          </a:xfrm>
          <a:prstGeom prst="roundRect">
            <a:avLst>
              <a:gd name="adj" fmla="val 8103"/>
            </a:avLst>
          </a:prstGeom>
          <a:solidFill>
            <a:srgbClr val="1DF8AC"/>
          </a:solidFill>
          <a:ln>
            <a:noFill/>
          </a:ln>
          <a:effectLst>
            <a:outerShdw blurRad="50800" dist="444500" dir="4800000" algn="t" rotWithShape="0">
              <a:prstClr val="black">
                <a:alpha val="25000"/>
              </a:prstClr>
            </a:outerShdw>
          </a:effectLst>
          <a:scene3d>
            <a:camera prst="orthographicFront"/>
            <a:lightRig rig="threePt" dir="t"/>
          </a:scene3d>
          <a:sp3d>
            <a:bevelT w="44450" h="6350" prst="coolSlant"/>
          </a:sp3d>
        </p:spPr>
        <p:style>
          <a:lnRef idx="0">
            <a:scrgbClr r="0" g="0" b="0"/>
          </a:lnRef>
          <a:fillRef idx="0">
            <a:scrgbClr r="0" g="0" b="0"/>
          </a:fillRef>
          <a:effectRef idx="0">
            <a:scrgbClr r="0" g="0" b="0"/>
          </a:effectRef>
          <a:fontRef idx="minor">
            <a:schemeClr val="lt1"/>
          </a:fontRef>
        </p:style>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t>Products</a:t>
            </a:r>
          </a:p>
        </p:txBody>
      </p:sp>
      <p:sp>
        <p:nvSpPr>
          <p:cNvPr id="48" name="Rounded Rectangle 11">
            <a:extLst>
              <a:ext uri="{FF2B5EF4-FFF2-40B4-BE49-F238E27FC236}">
                <a16:creationId xmlns:a16="http://schemas.microsoft.com/office/drawing/2014/main" id="{CF4058E7-9927-6DDB-A215-2606AE0C8593}"/>
              </a:ext>
            </a:extLst>
          </p:cNvPr>
          <p:cNvSpPr/>
          <p:nvPr/>
        </p:nvSpPr>
        <p:spPr>
          <a:xfrm>
            <a:off x="1745756" y="3921162"/>
            <a:ext cx="9773079" cy="586527"/>
          </a:xfrm>
          <a:prstGeom prst="roundRect">
            <a:avLst>
              <a:gd name="adj" fmla="val 8103"/>
            </a:avLst>
          </a:prstGeom>
          <a:solidFill>
            <a:srgbClr val="1DF8AC"/>
          </a:solidFill>
          <a:ln>
            <a:noFill/>
          </a:ln>
          <a:effectLst>
            <a:outerShdw blurRad="50800" dist="444500" dir="4800000" algn="t" rotWithShape="0">
              <a:prstClr val="black">
                <a:alpha val="25000"/>
              </a:prstClr>
            </a:outerShdw>
          </a:effectLst>
          <a:scene3d>
            <a:camera prst="orthographicFront"/>
            <a:lightRig rig="threePt" dir="t"/>
          </a:scene3d>
          <a:sp3d>
            <a:bevelT w="44450" h="6350" prst="coolSlant"/>
          </a:sp3d>
        </p:spPr>
        <p:style>
          <a:lnRef idx="0">
            <a:scrgbClr r="0" g="0" b="0"/>
          </a:lnRef>
          <a:fillRef idx="0">
            <a:scrgbClr r="0" g="0" b="0"/>
          </a:fillRef>
          <a:effectRef idx="0">
            <a:scrgbClr r="0" g="0" b="0"/>
          </a:effectRef>
          <a:fontRef idx="minor">
            <a:schemeClr val="lt1"/>
          </a:fontRef>
        </p:style>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t>CMDB</a:t>
            </a:r>
          </a:p>
        </p:txBody>
      </p:sp>
      <p:grpSp>
        <p:nvGrpSpPr>
          <p:cNvPr id="54" name="Group 53">
            <a:extLst>
              <a:ext uri="{FF2B5EF4-FFF2-40B4-BE49-F238E27FC236}">
                <a16:creationId xmlns:a16="http://schemas.microsoft.com/office/drawing/2014/main" id="{0C14CF22-9C89-265C-09BB-355CECEE7536}"/>
              </a:ext>
            </a:extLst>
          </p:cNvPr>
          <p:cNvGrpSpPr/>
          <p:nvPr/>
        </p:nvGrpSpPr>
        <p:grpSpPr>
          <a:xfrm>
            <a:off x="1745755" y="4744930"/>
            <a:ext cx="9820403" cy="1162271"/>
            <a:chOff x="1745756" y="2987698"/>
            <a:chExt cx="8539182" cy="1414933"/>
          </a:xfrm>
        </p:grpSpPr>
        <p:sp>
          <p:nvSpPr>
            <p:cNvPr id="49" name="Rounded Rectangle 11">
              <a:extLst>
                <a:ext uri="{FF2B5EF4-FFF2-40B4-BE49-F238E27FC236}">
                  <a16:creationId xmlns:a16="http://schemas.microsoft.com/office/drawing/2014/main" id="{1D775EDF-C313-3ED0-2B61-18403F144C73}"/>
                </a:ext>
              </a:extLst>
            </p:cNvPr>
            <p:cNvSpPr/>
            <p:nvPr/>
          </p:nvSpPr>
          <p:spPr>
            <a:xfrm>
              <a:off x="1745756" y="2987698"/>
              <a:ext cx="1635964" cy="1414933"/>
            </a:xfrm>
            <a:prstGeom prst="roundRect">
              <a:avLst>
                <a:gd name="adj" fmla="val 5165"/>
              </a:avLst>
            </a:prstGeom>
            <a:solidFill>
              <a:srgbClr val="1DC2AE"/>
            </a:solidFill>
            <a:ln>
              <a:noFill/>
            </a:ln>
            <a:effectLst>
              <a:outerShdw blurRad="50800" dist="444500" dir="4800000" algn="t" rotWithShape="0">
                <a:prstClr val="black">
                  <a:alpha val="25000"/>
                </a:prstClr>
              </a:outerShdw>
            </a:effectLst>
            <a:scene3d>
              <a:camera prst="orthographicFront"/>
              <a:lightRig rig="threePt" dir="t"/>
            </a:scene3d>
            <a:sp3d>
              <a:bevelT w="44450" h="6350" prst="coolSlant"/>
            </a:sp3d>
          </p:spPr>
          <p:style>
            <a:lnRef idx="0">
              <a:scrgbClr r="0" g="0" b="0"/>
            </a:lnRef>
            <a:fillRef idx="0">
              <a:scrgbClr r="0" g="0" b="0"/>
            </a:fillRef>
            <a:effectRef idx="0">
              <a:scrgbClr r="0" g="0" b="0"/>
            </a:effectRef>
            <a:fontRef idx="minor">
              <a:schemeClr val="lt1"/>
            </a:fontRef>
          </p:style>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t>VMWare</a:t>
              </a:r>
            </a:p>
          </p:txBody>
        </p:sp>
        <p:sp>
          <p:nvSpPr>
            <p:cNvPr id="50" name="Rounded Rectangle 11">
              <a:extLst>
                <a:ext uri="{FF2B5EF4-FFF2-40B4-BE49-F238E27FC236}">
                  <a16:creationId xmlns:a16="http://schemas.microsoft.com/office/drawing/2014/main" id="{822CAE26-FD6D-4809-5F70-DC2563C5735B}"/>
                </a:ext>
              </a:extLst>
            </p:cNvPr>
            <p:cNvSpPr/>
            <p:nvPr/>
          </p:nvSpPr>
          <p:spPr>
            <a:xfrm>
              <a:off x="3464024" y="2987698"/>
              <a:ext cx="1635964" cy="1414933"/>
            </a:xfrm>
            <a:prstGeom prst="roundRect">
              <a:avLst>
                <a:gd name="adj" fmla="val 5165"/>
              </a:avLst>
            </a:prstGeom>
            <a:solidFill>
              <a:srgbClr val="1DC2AE"/>
            </a:solidFill>
            <a:ln>
              <a:noFill/>
            </a:ln>
            <a:effectLst>
              <a:outerShdw blurRad="50800" dist="444500" dir="4800000" algn="t" rotWithShape="0">
                <a:prstClr val="black">
                  <a:alpha val="25000"/>
                </a:prstClr>
              </a:outerShdw>
            </a:effectLst>
            <a:scene3d>
              <a:camera prst="orthographicFront"/>
              <a:lightRig rig="threePt" dir="t"/>
            </a:scene3d>
            <a:sp3d>
              <a:bevelT w="44450" h="6350" prst="coolSlant"/>
            </a:sp3d>
          </p:spPr>
          <p:style>
            <a:lnRef idx="0">
              <a:scrgbClr r="0" g="0" b="0"/>
            </a:lnRef>
            <a:fillRef idx="0">
              <a:scrgbClr r="0" g="0" b="0"/>
            </a:fillRef>
            <a:effectRef idx="0">
              <a:scrgbClr r="0" g="0" b="0"/>
            </a:effectRef>
            <a:fontRef idx="minor">
              <a:schemeClr val="lt1"/>
            </a:fontRef>
          </p:style>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t>Microsoft Intune</a:t>
              </a:r>
            </a:p>
          </p:txBody>
        </p:sp>
        <p:sp>
          <p:nvSpPr>
            <p:cNvPr id="51" name="Rounded Rectangle 11">
              <a:extLst>
                <a:ext uri="{FF2B5EF4-FFF2-40B4-BE49-F238E27FC236}">
                  <a16:creationId xmlns:a16="http://schemas.microsoft.com/office/drawing/2014/main" id="{A12C47ED-3CAE-0284-2A81-A73872F42EAD}"/>
                </a:ext>
              </a:extLst>
            </p:cNvPr>
            <p:cNvSpPr/>
            <p:nvPr/>
          </p:nvSpPr>
          <p:spPr>
            <a:xfrm>
              <a:off x="5202389" y="2987698"/>
              <a:ext cx="1635964" cy="1414933"/>
            </a:xfrm>
            <a:prstGeom prst="roundRect">
              <a:avLst>
                <a:gd name="adj" fmla="val 5165"/>
              </a:avLst>
            </a:prstGeom>
            <a:solidFill>
              <a:srgbClr val="1DC2AE"/>
            </a:solidFill>
            <a:ln>
              <a:noFill/>
            </a:ln>
            <a:effectLst>
              <a:outerShdw blurRad="50800" dist="444500" dir="4800000" algn="t" rotWithShape="0">
                <a:prstClr val="black">
                  <a:alpha val="25000"/>
                </a:prstClr>
              </a:outerShdw>
            </a:effectLst>
            <a:scene3d>
              <a:camera prst="orthographicFront"/>
              <a:lightRig rig="threePt" dir="t"/>
            </a:scene3d>
            <a:sp3d>
              <a:bevelT w="44450" h="6350" prst="coolSlant"/>
            </a:sp3d>
          </p:spPr>
          <p:style>
            <a:lnRef idx="0">
              <a:scrgbClr r="0" g="0" b="0"/>
            </a:lnRef>
            <a:fillRef idx="0">
              <a:scrgbClr r="0" g="0" b="0"/>
            </a:fillRef>
            <a:effectRef idx="0">
              <a:scrgbClr r="0" g="0" b="0"/>
            </a:effectRef>
            <a:fontRef idx="minor">
              <a:schemeClr val="lt1"/>
            </a:fontRef>
          </p:style>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t>Asset Management</a:t>
              </a:r>
            </a:p>
          </p:txBody>
        </p:sp>
        <p:sp>
          <p:nvSpPr>
            <p:cNvPr id="52" name="Rounded Rectangle 11">
              <a:extLst>
                <a:ext uri="{FF2B5EF4-FFF2-40B4-BE49-F238E27FC236}">
                  <a16:creationId xmlns:a16="http://schemas.microsoft.com/office/drawing/2014/main" id="{DE5C36A6-0F74-0884-482D-768475B917EB}"/>
                </a:ext>
              </a:extLst>
            </p:cNvPr>
            <p:cNvSpPr/>
            <p:nvPr/>
          </p:nvSpPr>
          <p:spPr>
            <a:xfrm>
              <a:off x="6920657" y="2987698"/>
              <a:ext cx="1635964" cy="1414933"/>
            </a:xfrm>
            <a:prstGeom prst="roundRect">
              <a:avLst>
                <a:gd name="adj" fmla="val 5165"/>
              </a:avLst>
            </a:prstGeom>
            <a:solidFill>
              <a:srgbClr val="1DC2AE"/>
            </a:solidFill>
            <a:ln>
              <a:noFill/>
            </a:ln>
            <a:effectLst>
              <a:outerShdw blurRad="50800" dist="444500" dir="4800000" algn="t" rotWithShape="0">
                <a:prstClr val="black">
                  <a:alpha val="25000"/>
                </a:prstClr>
              </a:outerShdw>
            </a:effectLst>
            <a:scene3d>
              <a:camera prst="orthographicFront"/>
              <a:lightRig rig="threePt" dir="t"/>
            </a:scene3d>
            <a:sp3d>
              <a:bevelT w="44450" h="6350" prst="coolSlant"/>
            </a:sp3d>
          </p:spPr>
          <p:style>
            <a:lnRef idx="0">
              <a:scrgbClr r="0" g="0" b="0"/>
            </a:lnRef>
            <a:fillRef idx="0">
              <a:scrgbClr r="0" g="0" b="0"/>
            </a:fillRef>
            <a:effectRef idx="0">
              <a:scrgbClr r="0" g="0" b="0"/>
            </a:effectRef>
            <a:fontRef idx="minor">
              <a:schemeClr val="lt1"/>
            </a:fontRef>
          </p:style>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t>Public Cloud</a:t>
              </a:r>
            </a:p>
          </p:txBody>
        </p:sp>
        <p:sp>
          <p:nvSpPr>
            <p:cNvPr id="53" name="Rounded Rectangle 11">
              <a:extLst>
                <a:ext uri="{FF2B5EF4-FFF2-40B4-BE49-F238E27FC236}">
                  <a16:creationId xmlns:a16="http://schemas.microsoft.com/office/drawing/2014/main" id="{6AD2F46B-F486-8A16-398A-26267728C42D}"/>
                </a:ext>
              </a:extLst>
            </p:cNvPr>
            <p:cNvSpPr/>
            <p:nvPr/>
          </p:nvSpPr>
          <p:spPr>
            <a:xfrm>
              <a:off x="8648974" y="2987698"/>
              <a:ext cx="1635964" cy="1414933"/>
            </a:xfrm>
            <a:prstGeom prst="roundRect">
              <a:avLst>
                <a:gd name="adj" fmla="val 5165"/>
              </a:avLst>
            </a:prstGeom>
            <a:solidFill>
              <a:srgbClr val="1DC2AE"/>
            </a:solidFill>
            <a:ln>
              <a:noFill/>
            </a:ln>
            <a:effectLst>
              <a:outerShdw blurRad="50800" dist="444500" dir="4800000" algn="t" rotWithShape="0">
                <a:prstClr val="black">
                  <a:alpha val="25000"/>
                </a:prstClr>
              </a:outerShdw>
            </a:effectLst>
            <a:scene3d>
              <a:camera prst="orthographicFront"/>
              <a:lightRig rig="threePt" dir="t"/>
            </a:scene3d>
            <a:sp3d>
              <a:bevelT w="44450" h="6350" prst="coolSlant"/>
            </a:sp3d>
          </p:spPr>
          <p:style>
            <a:lnRef idx="0">
              <a:scrgbClr r="0" g="0" b="0"/>
            </a:lnRef>
            <a:fillRef idx="0">
              <a:scrgbClr r="0" g="0" b="0"/>
            </a:fillRef>
            <a:effectRef idx="0">
              <a:scrgbClr r="0" g="0" b="0"/>
            </a:effectRef>
            <a:fontRef idx="minor">
              <a:schemeClr val="lt1"/>
            </a:fontRef>
          </p:style>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chemeClr val="tx1"/>
                  </a:solidFill>
                  <a:effectLst/>
                  <a:uLnTx/>
                  <a:uFillTx/>
                  <a:latin typeface="Helvetica" pitchFamily="2" charset="0"/>
                  <a:ea typeface="+mn-ea"/>
                  <a:cs typeface="+mn-cs"/>
                </a:rPr>
                <a:t>Connectivity</a:t>
              </a:r>
            </a:p>
          </p:txBody>
        </p:sp>
      </p:grpSp>
    </p:spTree>
    <p:extLst>
      <p:ext uri="{BB962C8B-B14F-4D97-AF65-F5344CB8AC3E}">
        <p14:creationId xmlns:p14="http://schemas.microsoft.com/office/powerpoint/2010/main" val="184635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25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par>
                                <p:cTn id="8" presetID="42" presetClass="entr" presetSubtype="0" fill="hold" grpId="0" nodeType="withEffect">
                                  <p:stCondLst>
                                    <p:cond delay="1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22" presetClass="entr" presetSubtype="8" fill="hold" nodeType="withEffect">
                                  <p:stCondLst>
                                    <p:cond delay="2000"/>
                                  </p:stCondLst>
                                  <p:childTnLst>
                                    <p:set>
                                      <p:cBhvr>
                                        <p:cTn id="14" dur="1" fill="hold">
                                          <p:stCondLst>
                                            <p:cond delay="0"/>
                                          </p:stCondLst>
                                        </p:cTn>
                                        <p:tgtEl>
                                          <p:spTgt spid="61"/>
                                        </p:tgtEl>
                                        <p:attrNameLst>
                                          <p:attrName>style.visibility</p:attrName>
                                        </p:attrNameLst>
                                      </p:cBhvr>
                                      <p:to>
                                        <p:strVal val="visible"/>
                                      </p:to>
                                    </p:set>
                                    <p:animEffect transition="in" filter="wipe(left)">
                                      <p:cBhvr>
                                        <p:cTn id="15" dur="500"/>
                                        <p:tgtEl>
                                          <p:spTgt spid="61"/>
                                        </p:tgtEl>
                                      </p:cBhvr>
                                    </p:animEffect>
                                  </p:childTnLst>
                                </p:cTn>
                              </p:par>
                              <p:par>
                                <p:cTn id="16" presetID="42" presetClass="entr" presetSubtype="0" fill="hold" nodeType="withEffect">
                                  <p:stCondLst>
                                    <p:cond delay="200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1000"/>
                                        <p:tgtEl>
                                          <p:spTgt spid="55"/>
                                        </p:tgtEl>
                                      </p:cBhvr>
                                    </p:animEffect>
                                    <p:anim calcmode="lin" valueType="num">
                                      <p:cBhvr>
                                        <p:cTn id="19" dur="1000" fill="hold"/>
                                        <p:tgtEl>
                                          <p:spTgt spid="55"/>
                                        </p:tgtEl>
                                        <p:attrNameLst>
                                          <p:attrName>ppt_x</p:attrName>
                                        </p:attrNameLst>
                                      </p:cBhvr>
                                      <p:tavLst>
                                        <p:tav tm="0">
                                          <p:val>
                                            <p:strVal val="#ppt_x"/>
                                          </p:val>
                                        </p:tav>
                                        <p:tav tm="100000">
                                          <p:val>
                                            <p:strVal val="#ppt_x"/>
                                          </p:val>
                                        </p:tav>
                                      </p:tavLst>
                                    </p:anim>
                                    <p:anim calcmode="lin" valueType="num">
                                      <p:cBhvr>
                                        <p:cTn id="20" dur="1000" fill="hold"/>
                                        <p:tgtEl>
                                          <p:spTgt spid="55"/>
                                        </p:tgtEl>
                                        <p:attrNameLst>
                                          <p:attrName>ppt_y</p:attrName>
                                        </p:attrNameLst>
                                      </p:cBhvr>
                                      <p:tavLst>
                                        <p:tav tm="0">
                                          <p:val>
                                            <p:strVal val="#ppt_y+.1"/>
                                          </p:val>
                                        </p:tav>
                                        <p:tav tm="100000">
                                          <p:val>
                                            <p:strVal val="#ppt_y"/>
                                          </p:val>
                                        </p:tav>
                                      </p:tavLst>
                                    </p:anim>
                                  </p:childTnLst>
                                </p:cTn>
                              </p:par>
                              <p:par>
                                <p:cTn id="21" presetID="22" presetClass="entr" presetSubtype="8" fill="hold" nodeType="withEffect">
                                  <p:stCondLst>
                                    <p:cond delay="3000"/>
                                  </p:stCondLst>
                                  <p:childTnLst>
                                    <p:set>
                                      <p:cBhvr>
                                        <p:cTn id="22" dur="1" fill="hold">
                                          <p:stCondLst>
                                            <p:cond delay="0"/>
                                          </p:stCondLst>
                                        </p:cTn>
                                        <p:tgtEl>
                                          <p:spTgt spid="62"/>
                                        </p:tgtEl>
                                        <p:attrNameLst>
                                          <p:attrName>style.visibility</p:attrName>
                                        </p:attrNameLst>
                                      </p:cBhvr>
                                      <p:to>
                                        <p:strVal val="visible"/>
                                      </p:to>
                                    </p:set>
                                    <p:animEffect transition="in" filter="wipe(left)">
                                      <p:cBhvr>
                                        <p:cTn id="23" dur="500"/>
                                        <p:tgtEl>
                                          <p:spTgt spid="62"/>
                                        </p:tgtEl>
                                      </p:cBhvr>
                                    </p:animEffect>
                                  </p:childTnLst>
                                </p:cTn>
                              </p:par>
                              <p:par>
                                <p:cTn id="24" presetID="42" presetClass="entr" presetSubtype="0" fill="hold" grpId="0" nodeType="withEffect">
                                  <p:stCondLst>
                                    <p:cond delay="300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1000"/>
                                        <p:tgtEl>
                                          <p:spTgt spid="47"/>
                                        </p:tgtEl>
                                      </p:cBhvr>
                                    </p:animEffect>
                                    <p:anim calcmode="lin" valueType="num">
                                      <p:cBhvr>
                                        <p:cTn id="27" dur="1000" fill="hold"/>
                                        <p:tgtEl>
                                          <p:spTgt spid="47"/>
                                        </p:tgtEl>
                                        <p:attrNameLst>
                                          <p:attrName>ppt_x</p:attrName>
                                        </p:attrNameLst>
                                      </p:cBhvr>
                                      <p:tavLst>
                                        <p:tav tm="0">
                                          <p:val>
                                            <p:strVal val="#ppt_x"/>
                                          </p:val>
                                        </p:tav>
                                        <p:tav tm="100000">
                                          <p:val>
                                            <p:strVal val="#ppt_x"/>
                                          </p:val>
                                        </p:tav>
                                      </p:tavLst>
                                    </p:anim>
                                    <p:anim calcmode="lin" valueType="num">
                                      <p:cBhvr>
                                        <p:cTn id="28" dur="1000" fill="hold"/>
                                        <p:tgtEl>
                                          <p:spTgt spid="4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325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anim calcmode="lin" valueType="num">
                                      <p:cBhvr>
                                        <p:cTn id="32" dur="1000" fill="hold"/>
                                        <p:tgtEl>
                                          <p:spTgt spid="48"/>
                                        </p:tgtEl>
                                        <p:attrNameLst>
                                          <p:attrName>ppt_x</p:attrName>
                                        </p:attrNameLst>
                                      </p:cBhvr>
                                      <p:tavLst>
                                        <p:tav tm="0">
                                          <p:val>
                                            <p:strVal val="#ppt_x"/>
                                          </p:val>
                                        </p:tav>
                                        <p:tav tm="100000">
                                          <p:val>
                                            <p:strVal val="#ppt_x"/>
                                          </p:val>
                                        </p:tav>
                                      </p:tavLst>
                                    </p:anim>
                                    <p:anim calcmode="lin" valueType="num">
                                      <p:cBhvr>
                                        <p:cTn id="33" dur="1000" fill="hold"/>
                                        <p:tgtEl>
                                          <p:spTgt spid="48"/>
                                        </p:tgtEl>
                                        <p:attrNameLst>
                                          <p:attrName>ppt_y</p:attrName>
                                        </p:attrNameLst>
                                      </p:cBhvr>
                                      <p:tavLst>
                                        <p:tav tm="0">
                                          <p:val>
                                            <p:strVal val="#ppt_y+.1"/>
                                          </p:val>
                                        </p:tav>
                                        <p:tav tm="100000">
                                          <p:val>
                                            <p:strVal val="#ppt_y"/>
                                          </p:val>
                                        </p:tav>
                                      </p:tavLst>
                                    </p:anim>
                                  </p:childTnLst>
                                </p:cTn>
                              </p:par>
                              <p:par>
                                <p:cTn id="34" presetID="22" presetClass="entr" presetSubtype="8" fill="hold" nodeType="withEffect">
                                  <p:stCondLst>
                                    <p:cond delay="4250"/>
                                  </p:stCondLst>
                                  <p:childTnLst>
                                    <p:set>
                                      <p:cBhvr>
                                        <p:cTn id="35" dur="1" fill="hold">
                                          <p:stCondLst>
                                            <p:cond delay="0"/>
                                          </p:stCondLst>
                                        </p:cTn>
                                        <p:tgtEl>
                                          <p:spTgt spid="63"/>
                                        </p:tgtEl>
                                        <p:attrNameLst>
                                          <p:attrName>style.visibility</p:attrName>
                                        </p:attrNameLst>
                                      </p:cBhvr>
                                      <p:to>
                                        <p:strVal val="visible"/>
                                      </p:to>
                                    </p:set>
                                    <p:animEffect transition="in" filter="wipe(left)">
                                      <p:cBhvr>
                                        <p:cTn id="36" dur="500"/>
                                        <p:tgtEl>
                                          <p:spTgt spid="63"/>
                                        </p:tgtEl>
                                      </p:cBhvr>
                                    </p:animEffect>
                                  </p:childTnLst>
                                </p:cTn>
                              </p:par>
                              <p:par>
                                <p:cTn id="37" presetID="42" presetClass="entr" presetSubtype="0" fill="hold" nodeType="withEffect">
                                  <p:stCondLst>
                                    <p:cond delay="4250"/>
                                  </p:stCondLst>
                                  <p:childTnLst>
                                    <p:set>
                                      <p:cBhvr>
                                        <p:cTn id="38" dur="1" fill="hold">
                                          <p:stCondLst>
                                            <p:cond delay="0"/>
                                          </p:stCondLst>
                                        </p:cTn>
                                        <p:tgtEl>
                                          <p:spTgt spid="54"/>
                                        </p:tgtEl>
                                        <p:attrNameLst>
                                          <p:attrName>style.visibility</p:attrName>
                                        </p:attrNameLst>
                                      </p:cBhvr>
                                      <p:to>
                                        <p:strVal val="visible"/>
                                      </p:to>
                                    </p:set>
                                    <p:animEffect transition="in" filter="fade">
                                      <p:cBhvr>
                                        <p:cTn id="39" dur="1000"/>
                                        <p:tgtEl>
                                          <p:spTgt spid="54"/>
                                        </p:tgtEl>
                                      </p:cBhvr>
                                    </p:animEffect>
                                    <p:anim calcmode="lin" valueType="num">
                                      <p:cBhvr>
                                        <p:cTn id="40" dur="1000" fill="hold"/>
                                        <p:tgtEl>
                                          <p:spTgt spid="54"/>
                                        </p:tgtEl>
                                        <p:attrNameLst>
                                          <p:attrName>ppt_x</p:attrName>
                                        </p:attrNameLst>
                                      </p:cBhvr>
                                      <p:tavLst>
                                        <p:tav tm="0">
                                          <p:val>
                                            <p:strVal val="#ppt_x"/>
                                          </p:val>
                                        </p:tav>
                                        <p:tav tm="100000">
                                          <p:val>
                                            <p:strVal val="#ppt_x"/>
                                          </p:val>
                                        </p:tav>
                                      </p:tavLst>
                                    </p:anim>
                                    <p:anim calcmode="lin" valueType="num">
                                      <p:cBhvr>
                                        <p:cTn id="41"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7" grpId="0" animBg="1"/>
      <p:bldP spid="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in Text Box">
            <a:extLst>
              <a:ext uri="{FF2B5EF4-FFF2-40B4-BE49-F238E27FC236}">
                <a16:creationId xmlns:a16="http://schemas.microsoft.com/office/drawing/2014/main" id="{DBB278BA-9C8C-A0A6-2019-A3187908D925}"/>
              </a:ext>
            </a:extLst>
          </p:cNvPr>
          <p:cNvSpPr/>
          <p:nvPr/>
        </p:nvSpPr>
        <p:spPr>
          <a:xfrm>
            <a:off x="526777" y="1073427"/>
            <a:ext cx="3776865" cy="2454964"/>
          </a:xfrm>
          <a:prstGeom prst="roundRect">
            <a:avLst>
              <a:gd name="adj" fmla="val 5059"/>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lIns="360000" tIns="180000" rIns="180000" bIns="180000" rtlCol="0" anchor="ctr"/>
          <a:lstStyle/>
          <a:p>
            <a:pPr lvl="0">
              <a:defRPr/>
            </a:pPr>
            <a:r>
              <a:rPr lang="en-GB" sz="4000" b="1" dirty="0">
                <a:solidFill>
                  <a:srgbClr val="1A1C2B"/>
                </a:solidFill>
                <a:latin typeface="Helvetica" pitchFamily="2" charset="0"/>
              </a:rPr>
              <a:t>Features &amp; Benefits</a:t>
            </a:r>
          </a:p>
          <a:p>
            <a:pPr lvl="0">
              <a:defRPr/>
            </a:pPr>
            <a:endParaRPr lang="en-GB" sz="1200" b="1" dirty="0">
              <a:solidFill>
                <a:srgbClr val="1A1C2B"/>
              </a:solidFill>
              <a:latin typeface="Helvetica" pitchFamily="2" charset="0"/>
            </a:endParaRPr>
          </a:p>
        </p:txBody>
      </p:sp>
      <p:sp>
        <p:nvSpPr>
          <p:cNvPr id="2" name="Title 1">
            <a:extLst>
              <a:ext uri="{FF2B5EF4-FFF2-40B4-BE49-F238E27FC236}">
                <a16:creationId xmlns:a16="http://schemas.microsoft.com/office/drawing/2014/main" id="{27F07FE3-02F6-B503-48D7-54D7849C3C4A}"/>
              </a:ext>
            </a:extLst>
          </p:cNvPr>
          <p:cNvSpPr>
            <a:spLocks noGrp="1"/>
          </p:cNvSpPr>
          <p:nvPr>
            <p:ph type="title"/>
          </p:nvPr>
        </p:nvSpPr>
        <p:spPr/>
        <p:txBody>
          <a:bodyPr/>
          <a:lstStyle/>
          <a:p>
            <a:r>
              <a:rPr lang="en-GB" dirty="0"/>
              <a:t>Features &amp; Benefits</a:t>
            </a:r>
          </a:p>
        </p:txBody>
      </p:sp>
      <p:sp>
        <p:nvSpPr>
          <p:cNvPr id="11" name="Rectangle 10">
            <a:extLst>
              <a:ext uri="{FF2B5EF4-FFF2-40B4-BE49-F238E27FC236}">
                <a16:creationId xmlns:a16="http://schemas.microsoft.com/office/drawing/2014/main" id="{41C5CE05-EAF4-5877-82B4-459F488A944C}"/>
              </a:ext>
            </a:extLst>
          </p:cNvPr>
          <p:cNvSpPr/>
          <p:nvPr/>
        </p:nvSpPr>
        <p:spPr>
          <a:xfrm>
            <a:off x="4134677" y="1073427"/>
            <a:ext cx="3776865" cy="2360560"/>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lvl="0" indent="0" algn="ctr" defTabSz="914400" rtl="0" eaLnBrk="1" fontAlgn="auto" latinLnBrk="0" hangingPunct="1">
              <a:lnSpc>
                <a:spcPct val="100000"/>
              </a:lnSpc>
              <a:spcBef>
                <a:spcPts val="300"/>
              </a:spcBef>
              <a:spcAft>
                <a:spcPts val="300"/>
              </a:spcAft>
              <a:buClrTx/>
              <a:buSzTx/>
              <a:buFontTx/>
              <a:buNone/>
              <a:tabLst/>
              <a:defRPr/>
            </a:pPr>
            <a:r>
              <a:rPr kumimoji="0" lang="en-US" sz="1600" b="1"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rPr>
              <a:t>Domain</a:t>
            </a:r>
            <a:r>
              <a:rPr kumimoji="0" lang="en-US" sz="1600" b="1" i="0" u="none" strike="noStrike" kern="0" cap="none" spc="0" normalizeH="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rPr>
              <a:t> Separation</a:t>
            </a:r>
            <a:endParaRPr kumimoji="0" lang="en-GB" sz="1600" b="0"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endParaRPr>
          </a:p>
          <a:p>
            <a:pPr marL="107950" marR="107950" lvl="0" algn="ctr">
              <a:spcBef>
                <a:spcPts val="300"/>
              </a:spcBef>
              <a:spcAft>
                <a:spcPts val="300"/>
              </a:spcAft>
              <a:defRPr/>
            </a:pPr>
            <a:r>
              <a:rPr lang="en-GB" sz="1500" kern="0" dirty="0">
                <a:solidFill>
                  <a:srgbClr val="1A1C2B"/>
                </a:solidFill>
                <a:latin typeface="Helvetica" pitchFamily="2" charset="0"/>
                <a:ea typeface="Times New Roman" panose="02020603050405020304" pitchFamily="18" charset="0"/>
                <a:cs typeface="Times New Roman" panose="02020603050405020304" pitchFamily="18" charset="0"/>
              </a:rPr>
              <a:t>capability enables the creation of multiple, isolated environments within a single ServiceNow instance. This offers enhanced data privacy and security, allowing for tailored services and solutions for different clients or departments within an organisation.</a:t>
            </a:r>
            <a:endParaRPr kumimoji="0" lang="en-GB" sz="1500" b="0"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2A9C1757-B930-4E3D-87A7-9DF9C40190CC}"/>
              </a:ext>
            </a:extLst>
          </p:cNvPr>
          <p:cNvSpPr/>
          <p:nvPr/>
        </p:nvSpPr>
        <p:spPr>
          <a:xfrm>
            <a:off x="7888356" y="1073427"/>
            <a:ext cx="3776867" cy="2360560"/>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lvl="0" indent="0" algn="ctr" defTabSz="914400" rtl="0" eaLnBrk="1" fontAlgn="auto" latinLnBrk="0" hangingPunct="1">
              <a:lnSpc>
                <a:spcPct val="100000"/>
              </a:lnSpc>
              <a:spcBef>
                <a:spcPts val="300"/>
              </a:spcBef>
              <a:spcAft>
                <a:spcPts val="300"/>
              </a:spcAft>
              <a:buClrTx/>
              <a:buSzTx/>
              <a:buFontTx/>
              <a:buNone/>
              <a:tabLst/>
              <a:defRPr/>
            </a:pPr>
            <a:r>
              <a:rPr kumimoji="0" lang="en-US" sz="1600" b="1"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rPr>
              <a:t>Integrated ITSM &amp; ITOM</a:t>
            </a:r>
            <a:endParaRPr kumimoji="0" lang="en-GB" sz="1600" b="0"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endParaRPr>
          </a:p>
          <a:p>
            <a:pPr marL="107950" marR="107950" lvl="0" algn="ctr">
              <a:spcBef>
                <a:spcPts val="300"/>
              </a:spcBef>
              <a:spcAft>
                <a:spcPts val="300"/>
              </a:spcAft>
              <a:defRPr/>
            </a:pPr>
            <a:r>
              <a:rPr lang="en-GB" sz="1500" kern="0" dirty="0">
                <a:solidFill>
                  <a:srgbClr val="1A1C2B"/>
                </a:solidFill>
                <a:latin typeface="Helvetica" pitchFamily="2" charset="0"/>
                <a:cs typeface="Times New Roman" panose="02020603050405020304" pitchFamily="18" charset="0"/>
              </a:rPr>
              <a:t>offer a comprehensive view and control over IT services and operations, leading to increased operational efficiency and proactive issue resolution.</a:t>
            </a:r>
            <a:endParaRPr kumimoji="0" lang="en-GB" sz="1500" b="0"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EC1FE690-A922-3635-CCDB-DD4D5F5A01ED}"/>
              </a:ext>
            </a:extLst>
          </p:cNvPr>
          <p:cNvSpPr/>
          <p:nvPr/>
        </p:nvSpPr>
        <p:spPr>
          <a:xfrm>
            <a:off x="4134676" y="3424013"/>
            <a:ext cx="3776865" cy="2360560"/>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lvl="0" indent="0" algn="ctr" defTabSz="914400" rtl="0" eaLnBrk="1" fontAlgn="auto" latinLnBrk="0" hangingPunct="1">
              <a:lnSpc>
                <a:spcPct val="100000"/>
              </a:lnSpc>
              <a:spcBef>
                <a:spcPts val="300"/>
              </a:spcBef>
              <a:spcAft>
                <a:spcPts val="300"/>
              </a:spcAft>
              <a:buClrTx/>
              <a:buSzTx/>
              <a:buFontTx/>
              <a:buNone/>
              <a:tabLst/>
              <a:defRPr/>
            </a:pPr>
            <a:r>
              <a:rPr kumimoji="0" lang="en-US" sz="1600" b="1"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rPr>
              <a:t>Scalable IT Infrastructure</a:t>
            </a:r>
            <a:endParaRPr kumimoji="0" lang="en-GB" sz="1600" b="0"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endParaRPr>
          </a:p>
          <a:p>
            <a:pPr marL="107950" marR="107950" lvl="0" algn="ctr">
              <a:spcBef>
                <a:spcPts val="300"/>
              </a:spcBef>
              <a:spcAft>
                <a:spcPts val="300"/>
              </a:spcAft>
              <a:defRPr/>
            </a:pPr>
            <a:r>
              <a:rPr lang="en-GB" sz="1500" kern="0" dirty="0">
                <a:solidFill>
                  <a:srgbClr val="1A1C2B"/>
                </a:solidFill>
                <a:latin typeface="Helvetica" pitchFamily="2" charset="0"/>
                <a:ea typeface="Times New Roman" panose="02020603050405020304" pitchFamily="18" charset="0"/>
                <a:cs typeface="Times New Roman" panose="02020603050405020304" pitchFamily="18" charset="0"/>
              </a:rPr>
              <a:t>offers flexibility and adaptability, ensuring that IT services can grow together with the business.</a:t>
            </a:r>
          </a:p>
        </p:txBody>
      </p:sp>
      <p:sp>
        <p:nvSpPr>
          <p:cNvPr id="14" name="Rectangle 13">
            <a:extLst>
              <a:ext uri="{FF2B5EF4-FFF2-40B4-BE49-F238E27FC236}">
                <a16:creationId xmlns:a16="http://schemas.microsoft.com/office/drawing/2014/main" id="{BBF78B24-BF2C-A86E-6F8E-EF1F14608417}"/>
              </a:ext>
            </a:extLst>
          </p:cNvPr>
          <p:cNvSpPr/>
          <p:nvPr/>
        </p:nvSpPr>
        <p:spPr>
          <a:xfrm>
            <a:off x="7888355" y="3424013"/>
            <a:ext cx="3776869" cy="2360560"/>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lvl="0" algn="ctr">
              <a:spcBef>
                <a:spcPts val="300"/>
              </a:spcBef>
              <a:spcAft>
                <a:spcPts val="300"/>
              </a:spcAft>
              <a:defRPr/>
            </a:pPr>
            <a:r>
              <a:rPr kumimoji="0" lang="en-US" sz="1600" b="1"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rPr>
              <a:t>Integration with existing systems</a:t>
            </a:r>
            <a:br>
              <a:rPr kumimoji="0" lang="en-US" sz="1500" b="1"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rPr>
            </a:br>
            <a:r>
              <a:rPr lang="en-GB" sz="1500" kern="0" dirty="0">
                <a:solidFill>
                  <a:srgbClr val="1A1C2B"/>
                </a:solidFill>
                <a:latin typeface="Helvetica" pitchFamily="2" charset="0"/>
                <a:ea typeface="Times New Roman" panose="02020603050405020304" pitchFamily="18" charset="0"/>
                <a:cs typeface="Times New Roman" panose="02020603050405020304" pitchFamily="18" charset="0"/>
              </a:rPr>
              <a:t>allows for a smooth deployment and ease of implementation, ensuring a cohesive IT ecosystem.</a:t>
            </a:r>
          </a:p>
          <a:p>
            <a:pPr marL="107950" marR="107950" lvl="0" indent="0" algn="ctr" defTabSz="914400" rtl="0" eaLnBrk="1" fontAlgn="auto" latinLnBrk="0" hangingPunct="1">
              <a:lnSpc>
                <a:spcPct val="100000"/>
              </a:lnSpc>
              <a:spcBef>
                <a:spcPts val="300"/>
              </a:spcBef>
              <a:spcAft>
                <a:spcPts val="300"/>
              </a:spcAft>
              <a:buClrTx/>
              <a:buSzTx/>
              <a:buFontTx/>
              <a:buNone/>
              <a:tabLst/>
              <a:defRPr/>
            </a:pPr>
            <a:endParaRPr kumimoji="0" lang="en-GB" sz="1500" b="0"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B7CE8276-DE2E-7E97-E710-EE5EBDF69F98}"/>
              </a:ext>
            </a:extLst>
          </p:cNvPr>
          <p:cNvSpPr/>
          <p:nvPr/>
        </p:nvSpPr>
        <p:spPr>
          <a:xfrm>
            <a:off x="526776" y="3433987"/>
            <a:ext cx="3607900" cy="2360560"/>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lvl="0" indent="0" algn="ctr" defTabSz="914400" rtl="0" eaLnBrk="1" fontAlgn="auto" latinLnBrk="0" hangingPunct="1">
              <a:lnSpc>
                <a:spcPct val="100000"/>
              </a:lnSpc>
              <a:spcBef>
                <a:spcPts val="300"/>
              </a:spcBef>
              <a:spcAft>
                <a:spcPts val="300"/>
              </a:spcAft>
              <a:buClrTx/>
              <a:buSzTx/>
              <a:buFontTx/>
              <a:buNone/>
              <a:tabLst/>
              <a:defRPr/>
            </a:pPr>
            <a:r>
              <a:rPr kumimoji="0" lang="en-US" sz="1600" b="1"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rPr>
              <a:t>Customisable interfaces and workflows,</a:t>
            </a:r>
            <a:r>
              <a:rPr kumimoji="0" lang="en-US" sz="1600" b="1" i="0" u="none" strike="noStrike" kern="0" cap="none" spc="0" normalizeH="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rPr>
              <a:t> </a:t>
            </a:r>
            <a:endParaRPr kumimoji="0" lang="en-GB" sz="1600" b="0"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endParaRPr>
          </a:p>
          <a:p>
            <a:pPr marL="107950" marR="107950" lvl="0" algn="ctr">
              <a:spcBef>
                <a:spcPts val="300"/>
              </a:spcBef>
              <a:spcAft>
                <a:spcPts val="300"/>
              </a:spcAft>
              <a:defRPr/>
            </a:pPr>
            <a:r>
              <a:rPr lang="en-GB" sz="1500" kern="0" dirty="0">
                <a:solidFill>
                  <a:srgbClr val="1A1C2B"/>
                </a:solidFill>
                <a:latin typeface="Helvetica" pitchFamily="2" charset="0"/>
                <a:ea typeface="Times New Roman" panose="02020603050405020304" pitchFamily="18" charset="0"/>
                <a:cs typeface="Times New Roman" panose="02020603050405020304" pitchFamily="18" charset="0"/>
              </a:rPr>
              <a:t>tailored to meet specific operational needs and user preferences, enhances user experience and operational efficiency, ensuring that the ITSM tool aligns perfectly with business processes.</a:t>
            </a:r>
            <a:endParaRPr kumimoji="0" lang="en-GB" sz="1500" b="0" i="0" u="none" strike="noStrike" kern="0" cap="none" spc="0" normalizeH="0" baseline="0" noProof="0" dirty="0">
              <a:ln>
                <a:noFill/>
              </a:ln>
              <a:solidFill>
                <a:srgbClr val="1A1C2B"/>
              </a:solidFill>
              <a:effectLst/>
              <a:uLnTx/>
              <a:uFillTx/>
              <a:latin typeface="Helvetica"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393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250"/>
                            </p:stCondLst>
                            <p:childTnLst>
                              <p:par>
                                <p:cTn id="18" presetID="2" presetClass="entr" presetSubtype="8" accel="30000" decel="6800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50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3" grpId="0" animBg="1"/>
      <p:bldP spid="1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6F00E76-04AF-61BB-216A-2B5A39B1FE81}"/>
              </a:ext>
            </a:extLst>
          </p:cNvPr>
          <p:cNvGrpSpPr/>
          <p:nvPr/>
        </p:nvGrpSpPr>
        <p:grpSpPr>
          <a:xfrm>
            <a:off x="1603676" y="681449"/>
            <a:ext cx="10563600" cy="802640"/>
            <a:chOff x="1603676" y="681449"/>
            <a:chExt cx="10563600" cy="802640"/>
          </a:xfrm>
        </p:grpSpPr>
        <p:sp>
          <p:nvSpPr>
            <p:cNvPr id="21" name="Security Services, Governance and Management"/>
            <p:cNvSpPr/>
            <p:nvPr/>
          </p:nvSpPr>
          <p:spPr>
            <a:xfrm>
              <a:off x="1603676" y="681449"/>
              <a:ext cx="10563600" cy="802640"/>
            </a:xfrm>
            <a:prstGeom prst="roundRect">
              <a:avLst>
                <a:gd name="adj" fmla="val 0"/>
              </a:avLst>
            </a:prstGeom>
          </p:spPr>
          <p:style>
            <a:lnRef idx="2">
              <a:schemeClr val="accent6">
                <a:shade val="50000"/>
              </a:schemeClr>
            </a:lnRef>
            <a:fillRef idx="1">
              <a:schemeClr val="accent6"/>
            </a:fillRef>
            <a:effectRef idx="0">
              <a:schemeClr val="accent6"/>
            </a:effectRef>
            <a:fontRef idx="minor">
              <a:schemeClr val="lt1"/>
            </a:fontRef>
          </p:style>
          <p:txBody>
            <a:bodyPr lIns="3348000" tIns="180000" rIns="180000" bIns="180000" rtlCol="0" anchor="ctr"/>
            <a:lstStyle/>
            <a:p>
              <a:pPr lvl="0" algn="just">
                <a:defRPr/>
              </a:pPr>
              <a:endParaRPr lang="en-GB" sz="1400" b="1" kern="0" spc="-50" dirty="0">
                <a:solidFill>
                  <a:prstClr val="white"/>
                </a:solidFill>
                <a:latin typeface="Helvetica" pitchFamily="2" charset="0"/>
              </a:endParaRPr>
            </a:p>
          </p:txBody>
        </p:sp>
        <p:sp>
          <p:nvSpPr>
            <p:cNvPr id="4" name="TextBox 3">
              <a:extLst>
                <a:ext uri="{FF2B5EF4-FFF2-40B4-BE49-F238E27FC236}">
                  <a16:creationId xmlns:a16="http://schemas.microsoft.com/office/drawing/2014/main" id="{E2E91F64-592B-2EDA-CF82-841A8431FFBA}"/>
                </a:ext>
              </a:extLst>
            </p:cNvPr>
            <p:cNvSpPr txBox="1"/>
            <p:nvPr/>
          </p:nvSpPr>
          <p:spPr>
            <a:xfrm>
              <a:off x="2330624" y="789170"/>
              <a:ext cx="9759776" cy="523220"/>
            </a:xfrm>
            <a:prstGeom prst="rect">
              <a:avLst/>
            </a:prstGeom>
            <a:noFill/>
          </p:spPr>
          <p:txBody>
            <a:bodyPr wrap="square" rtlCol="0" anchor="ctr">
              <a:spAutoFit/>
            </a:bodyPr>
            <a:lstStyle/>
            <a:p>
              <a:r>
                <a:rPr lang="en-GB" sz="1400" b="1" strike="noStrike" baseline="0" dirty="0">
                  <a:solidFill>
                    <a:schemeClr val="bg1"/>
                  </a:solidFill>
                  <a:latin typeface="Helvetica" pitchFamily="2" charset="0"/>
                  <a:cs typeface="Helvetica" panose="020B0604020202020204" pitchFamily="34" charset="0"/>
                </a:rPr>
                <a:t>Are you or your customers looking for economies of scale? </a:t>
              </a:r>
              <a:r>
                <a:rPr lang="en-GB" sz="1400" strike="noStrike" baseline="0" dirty="0">
                  <a:solidFill>
                    <a:schemeClr val="bg1"/>
                  </a:solidFill>
                  <a:latin typeface="Helvetica" pitchFamily="2" charset="0"/>
                  <a:cs typeface="Helvetica" panose="020B0604020202020204" pitchFamily="34" charset="0"/>
                </a:rPr>
                <a:t>Getting ServiceNow from EXPO.e leverages these economies of scale, resulting in a lower total costs compared to direct procurement and management of the platform. </a:t>
              </a:r>
              <a:endParaRPr lang="en-GB" sz="1400" i="1" u="sng" dirty="0">
                <a:solidFill>
                  <a:schemeClr val="bg1"/>
                </a:solidFill>
                <a:latin typeface="Helvetica" pitchFamily="2" charset="0"/>
                <a:cs typeface="Helvetica" panose="020B0604020202020204" pitchFamily="34" charset="0"/>
              </a:endParaRPr>
            </a:p>
          </p:txBody>
        </p:sp>
      </p:grpSp>
      <p:grpSp>
        <p:nvGrpSpPr>
          <p:cNvPr id="13" name="Group 12">
            <a:extLst>
              <a:ext uri="{FF2B5EF4-FFF2-40B4-BE49-F238E27FC236}">
                <a16:creationId xmlns:a16="http://schemas.microsoft.com/office/drawing/2014/main" id="{49919893-48FA-B1C2-2057-D741D7C9C084}"/>
              </a:ext>
            </a:extLst>
          </p:cNvPr>
          <p:cNvGrpSpPr/>
          <p:nvPr/>
        </p:nvGrpSpPr>
        <p:grpSpPr>
          <a:xfrm>
            <a:off x="954920" y="1630065"/>
            <a:ext cx="11237080" cy="808905"/>
            <a:chOff x="954920" y="1630065"/>
            <a:chExt cx="11237080" cy="808905"/>
          </a:xfrm>
        </p:grpSpPr>
        <p:sp>
          <p:nvSpPr>
            <p:cNvPr id="20" name="Managed and Professional Services"/>
            <p:cNvSpPr/>
            <p:nvPr/>
          </p:nvSpPr>
          <p:spPr>
            <a:xfrm>
              <a:off x="954920" y="1630065"/>
              <a:ext cx="11237080" cy="808905"/>
            </a:xfrm>
            <a:prstGeom prst="roundRect">
              <a:avLst>
                <a:gd name="adj" fmla="val 0"/>
              </a:avLst>
            </a:prstGeom>
          </p:spPr>
          <p:style>
            <a:lnRef idx="2">
              <a:schemeClr val="accent5">
                <a:shade val="50000"/>
              </a:schemeClr>
            </a:lnRef>
            <a:fillRef idx="1">
              <a:schemeClr val="accent5"/>
            </a:fillRef>
            <a:effectRef idx="0">
              <a:schemeClr val="accent5"/>
            </a:effectRef>
            <a:fontRef idx="minor">
              <a:schemeClr val="lt1"/>
            </a:fontRef>
          </p:style>
          <p:txBody>
            <a:bodyPr lIns="2700000" tIns="180000" rIns="180000" bIns="180000" rtlCol="0" anchor="ctr"/>
            <a:lstStyle/>
            <a:p>
              <a:pPr lvl="0">
                <a:defRPr/>
              </a:pPr>
              <a:endParaRPr kumimoji="0" lang="en-GB" sz="1400" b="1" i="0" u="none" strike="noStrike" kern="0" cap="none" spc="-50" normalizeH="0" baseline="0" noProof="0" dirty="0">
                <a:ln>
                  <a:noFill/>
                </a:ln>
                <a:solidFill>
                  <a:schemeClr val="tx1"/>
                </a:solidFill>
                <a:effectLst/>
                <a:uLnTx/>
                <a:uFillTx/>
                <a:latin typeface="Helvetica" pitchFamily="2" charset="0"/>
              </a:endParaRPr>
            </a:p>
          </p:txBody>
        </p:sp>
        <p:sp>
          <p:nvSpPr>
            <p:cNvPr id="5" name="TextBox 4">
              <a:extLst>
                <a:ext uri="{FF2B5EF4-FFF2-40B4-BE49-F238E27FC236}">
                  <a16:creationId xmlns:a16="http://schemas.microsoft.com/office/drawing/2014/main" id="{0132495C-3795-A68E-0A0B-3D4DD8DE08F7}"/>
                </a:ext>
              </a:extLst>
            </p:cNvPr>
            <p:cNvSpPr txBox="1"/>
            <p:nvPr/>
          </p:nvSpPr>
          <p:spPr>
            <a:xfrm>
              <a:off x="1620956" y="1793205"/>
              <a:ext cx="10251380" cy="523220"/>
            </a:xfrm>
            <a:prstGeom prst="rect">
              <a:avLst/>
            </a:prstGeom>
            <a:noFill/>
          </p:spPr>
          <p:txBody>
            <a:bodyPr wrap="square" rtlCol="0" anchor="ctr">
              <a:spAutoFit/>
            </a:bodyPr>
            <a:lstStyle/>
            <a:p>
              <a:r>
                <a:rPr lang="en-GB" sz="1400" b="1" i="0" u="none" strike="noStrike" baseline="0" dirty="0">
                  <a:solidFill>
                    <a:schemeClr val="bg1"/>
                  </a:solidFill>
                  <a:latin typeface="Helvetica" pitchFamily="2" charset="0"/>
                  <a:cs typeface="Helvetica" panose="020B0604020202020204" pitchFamily="34" charset="0"/>
                </a:rPr>
                <a:t>Are you or your customers looking for more flexibility with an ITSM solution? </a:t>
              </a:r>
              <a:r>
                <a:rPr lang="en-GB" sz="1400" i="0" u="none" strike="noStrike" baseline="0" dirty="0">
                  <a:solidFill>
                    <a:schemeClr val="bg1"/>
                  </a:solidFill>
                  <a:latin typeface="Helvetica" pitchFamily="2" charset="0"/>
                  <a:cs typeface="Helvetica" panose="020B0604020202020204" pitchFamily="34" charset="0"/>
                </a:rPr>
                <a:t>The platform allows for minor configurations to align with specific business processes, ensuring a solution that is both relevant and non-disruptive.</a:t>
              </a:r>
              <a:endParaRPr lang="en-GB" sz="1400" dirty="0">
                <a:solidFill>
                  <a:schemeClr val="bg1"/>
                </a:solidFill>
                <a:latin typeface="Helvetica" pitchFamily="2" charset="0"/>
                <a:cs typeface="Helvetica" panose="020B0604020202020204" pitchFamily="34" charset="0"/>
              </a:endParaRPr>
            </a:p>
          </p:txBody>
        </p:sp>
      </p:grpSp>
      <p:grpSp>
        <p:nvGrpSpPr>
          <p:cNvPr id="17" name="Group 16">
            <a:extLst>
              <a:ext uri="{FF2B5EF4-FFF2-40B4-BE49-F238E27FC236}">
                <a16:creationId xmlns:a16="http://schemas.microsoft.com/office/drawing/2014/main" id="{243A7DDC-4EA0-25B3-86C9-6E9148732DB7}"/>
              </a:ext>
            </a:extLst>
          </p:cNvPr>
          <p:cNvGrpSpPr/>
          <p:nvPr/>
        </p:nvGrpSpPr>
        <p:grpSpPr>
          <a:xfrm>
            <a:off x="646759" y="2594080"/>
            <a:ext cx="11545241" cy="786884"/>
            <a:chOff x="646759" y="2594080"/>
            <a:chExt cx="11545241" cy="786884"/>
          </a:xfrm>
        </p:grpSpPr>
        <p:sp>
          <p:nvSpPr>
            <p:cNvPr id="19" name="Virtualised Apps or Containers"/>
            <p:cNvSpPr/>
            <p:nvPr/>
          </p:nvSpPr>
          <p:spPr>
            <a:xfrm>
              <a:off x="646759" y="2594080"/>
              <a:ext cx="11545241" cy="786884"/>
            </a:xfrm>
            <a:prstGeom prst="roundRect">
              <a:avLst>
                <a:gd name="adj" fmla="val 0"/>
              </a:avLst>
            </a:prstGeom>
          </p:spPr>
          <p:style>
            <a:lnRef idx="2">
              <a:schemeClr val="accent4">
                <a:shade val="50000"/>
              </a:schemeClr>
            </a:lnRef>
            <a:fillRef idx="1">
              <a:schemeClr val="accent4"/>
            </a:fillRef>
            <a:effectRef idx="0">
              <a:schemeClr val="accent4"/>
            </a:effectRef>
            <a:fontRef idx="minor">
              <a:schemeClr val="lt1"/>
            </a:fontRef>
          </p:style>
          <p:txBody>
            <a:bodyPr lIns="2268000" tIns="180000" rIns="180000" b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50" normalizeH="0" baseline="0" noProof="0" dirty="0">
                <a:ln>
                  <a:noFill/>
                </a:ln>
                <a:solidFill>
                  <a:prstClr val="white"/>
                </a:solidFill>
                <a:effectLst/>
                <a:uLnTx/>
                <a:uFillTx/>
                <a:latin typeface="Helvetica" pitchFamily="2" charset="0"/>
                <a:ea typeface="+mn-ea"/>
                <a:cs typeface="+mn-cs"/>
              </a:endParaRPr>
            </a:p>
          </p:txBody>
        </p:sp>
        <p:sp>
          <p:nvSpPr>
            <p:cNvPr id="6" name="TextBox 5">
              <a:extLst>
                <a:ext uri="{FF2B5EF4-FFF2-40B4-BE49-F238E27FC236}">
                  <a16:creationId xmlns:a16="http://schemas.microsoft.com/office/drawing/2014/main" id="{A2E03F78-562A-AF75-6A5F-8FB8827D1055}"/>
                </a:ext>
              </a:extLst>
            </p:cNvPr>
            <p:cNvSpPr txBox="1"/>
            <p:nvPr/>
          </p:nvSpPr>
          <p:spPr>
            <a:xfrm>
              <a:off x="1262477" y="2725912"/>
              <a:ext cx="10929523" cy="523220"/>
            </a:xfrm>
            <a:prstGeom prst="rect">
              <a:avLst/>
            </a:prstGeom>
            <a:noFill/>
          </p:spPr>
          <p:txBody>
            <a:bodyPr wrap="square" rtlCol="0" anchor="ctr">
              <a:spAutoFit/>
            </a:bodyPr>
            <a:lstStyle/>
            <a:p>
              <a:r>
                <a:rPr lang="en-GB" sz="1400" b="1" i="0" u="none" strike="noStrike" baseline="0" dirty="0">
                  <a:solidFill>
                    <a:schemeClr val="bg1"/>
                  </a:solidFill>
                  <a:latin typeface="Helvetica" pitchFamily="2" charset="0"/>
                  <a:cs typeface="Helvetica" panose="020B0604020202020204" pitchFamily="34" charset="0"/>
                </a:rPr>
                <a:t>Do you or your customer have limited resources?  </a:t>
              </a:r>
              <a:r>
                <a:rPr lang="en-GB" sz="1400" i="0" u="none" strike="noStrike" baseline="0" dirty="0">
                  <a:solidFill>
                    <a:schemeClr val="bg1"/>
                  </a:solidFill>
                  <a:latin typeface="Helvetica" pitchFamily="2" charset="0"/>
                  <a:cs typeface="Helvetica" panose="020B0604020202020204" pitchFamily="34" charset="0"/>
                </a:rPr>
                <a:t>By utilising EXPO.e’s expertise to manage and support the ITSM function within the business this frees up valuable time for the Internal IT Team to focus on core business activities.</a:t>
              </a:r>
              <a:endParaRPr lang="en-GB" sz="1400" dirty="0">
                <a:solidFill>
                  <a:schemeClr val="bg1"/>
                </a:solidFill>
                <a:latin typeface="Helvetica" pitchFamily="2" charset="0"/>
                <a:cs typeface="Helvetica" panose="020B0604020202020204" pitchFamily="34" charset="0"/>
              </a:endParaRPr>
            </a:p>
          </p:txBody>
        </p:sp>
      </p:grpSp>
      <p:grpSp>
        <p:nvGrpSpPr>
          <p:cNvPr id="18" name="Group 17">
            <a:extLst>
              <a:ext uri="{FF2B5EF4-FFF2-40B4-BE49-F238E27FC236}">
                <a16:creationId xmlns:a16="http://schemas.microsoft.com/office/drawing/2014/main" id="{1E566C6A-0D35-F12E-11D9-FD8AA683CBD2}"/>
              </a:ext>
            </a:extLst>
          </p:cNvPr>
          <p:cNvGrpSpPr/>
          <p:nvPr/>
        </p:nvGrpSpPr>
        <p:grpSpPr>
          <a:xfrm>
            <a:off x="663482" y="3536073"/>
            <a:ext cx="11528517" cy="808633"/>
            <a:chOff x="663482" y="3536073"/>
            <a:chExt cx="11528517" cy="808633"/>
          </a:xfrm>
        </p:grpSpPr>
        <p:sp>
          <p:nvSpPr>
            <p:cNvPr id="16" name="Cloud Management Platform"/>
            <p:cNvSpPr/>
            <p:nvPr/>
          </p:nvSpPr>
          <p:spPr>
            <a:xfrm>
              <a:off x="663482" y="3536073"/>
              <a:ext cx="11528517" cy="808633"/>
            </a:xfrm>
            <a:prstGeom prst="roundRect">
              <a:avLst>
                <a:gd name="adj" fmla="val 0"/>
              </a:avLst>
            </a:prstGeom>
          </p:spPr>
          <p:style>
            <a:lnRef idx="2">
              <a:schemeClr val="accent3">
                <a:shade val="50000"/>
              </a:schemeClr>
            </a:lnRef>
            <a:fillRef idx="1">
              <a:schemeClr val="accent3"/>
            </a:fillRef>
            <a:effectRef idx="0">
              <a:schemeClr val="accent3"/>
            </a:effectRef>
            <a:fontRef idx="minor">
              <a:schemeClr val="lt1"/>
            </a:fontRef>
          </p:style>
          <p:txBody>
            <a:bodyPr lIns="1980000" tIns="180000" rIns="180000" b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50" normalizeH="0" baseline="0" noProof="0" dirty="0">
                <a:ln>
                  <a:noFill/>
                </a:ln>
                <a:solidFill>
                  <a:srgbClr val="1A1C2B"/>
                </a:solidFill>
                <a:effectLst/>
                <a:uLnTx/>
                <a:uFillTx/>
                <a:latin typeface="Helvetica" pitchFamily="2" charset="0"/>
                <a:ea typeface="+mn-ea"/>
                <a:cs typeface="+mn-cs"/>
              </a:endParaRPr>
            </a:p>
          </p:txBody>
        </p:sp>
        <p:sp>
          <p:nvSpPr>
            <p:cNvPr id="7" name="TextBox 6">
              <a:extLst>
                <a:ext uri="{FF2B5EF4-FFF2-40B4-BE49-F238E27FC236}">
                  <a16:creationId xmlns:a16="http://schemas.microsoft.com/office/drawing/2014/main" id="{27937A2D-702D-FA8F-5679-3EAF298C4EE4}"/>
                </a:ext>
              </a:extLst>
            </p:cNvPr>
            <p:cNvSpPr txBox="1"/>
            <p:nvPr/>
          </p:nvSpPr>
          <p:spPr>
            <a:xfrm>
              <a:off x="1365270" y="3678779"/>
              <a:ext cx="10725130" cy="523220"/>
            </a:xfrm>
            <a:prstGeom prst="rect">
              <a:avLst/>
            </a:prstGeom>
            <a:noFill/>
          </p:spPr>
          <p:txBody>
            <a:bodyPr wrap="square" rtlCol="0" anchor="ctr">
              <a:spAutoFit/>
            </a:bodyPr>
            <a:lstStyle/>
            <a:p>
              <a:r>
                <a:rPr lang="en-GB" sz="1400" b="1" i="0" u="none" strike="noStrike" baseline="0" dirty="0">
                  <a:solidFill>
                    <a:srgbClr val="000000"/>
                  </a:solidFill>
                  <a:latin typeface="Helvetica" pitchFamily="2" charset="0"/>
                  <a:cs typeface="Helvetica" panose="020B0604020202020204" pitchFamily="34" charset="0"/>
                </a:rPr>
                <a:t>Are you or your customers looking to utilise all the platform functionalities of ServiceNow, but without the large upfront costs:</a:t>
              </a:r>
              <a:r>
                <a:rPr lang="en-GB" sz="1400" b="0" i="0" u="none" strike="noStrike" baseline="0" dirty="0">
                  <a:solidFill>
                    <a:srgbClr val="000000"/>
                  </a:solidFill>
                  <a:latin typeface="Helvetica" pitchFamily="2" charset="0"/>
                  <a:cs typeface="Helvetica" panose="020B0604020202020204" pitchFamily="34" charset="0"/>
                </a:rPr>
                <a:t> </a:t>
              </a:r>
              <a:r>
                <a:rPr lang="en-GB" sz="1400" dirty="0">
                  <a:solidFill>
                    <a:srgbClr val="000000"/>
                  </a:solidFill>
                  <a:latin typeface="Helvetica" pitchFamily="2" charset="0"/>
                  <a:cs typeface="Helvetica" panose="020B0604020202020204" pitchFamily="34" charset="0"/>
                </a:rPr>
                <a:t>O</a:t>
              </a:r>
              <a:r>
                <a:rPr lang="en-GB" sz="1400" b="0" i="0" u="none" strike="noStrike" baseline="0" dirty="0">
                  <a:solidFill>
                    <a:srgbClr val="000000"/>
                  </a:solidFill>
                  <a:latin typeface="Helvetica" pitchFamily="2" charset="0"/>
                  <a:cs typeface="Helvetica" panose="020B0604020202020204" pitchFamily="34" charset="0"/>
                </a:rPr>
                <a:t>ur solutions allows the use of all platform functionalities, optimised IT productivity and boosted efficiency.</a:t>
              </a:r>
              <a:endParaRPr lang="en-GB" sz="1400" dirty="0">
                <a:solidFill>
                  <a:schemeClr val="bg1"/>
                </a:solidFill>
                <a:latin typeface="Helvetica" pitchFamily="2" charset="0"/>
                <a:cs typeface="Helvetica" panose="020B0604020202020204" pitchFamily="34" charset="0"/>
              </a:endParaRPr>
            </a:p>
          </p:txBody>
        </p:sp>
      </p:grpSp>
      <p:grpSp>
        <p:nvGrpSpPr>
          <p:cNvPr id="22" name="Group 21">
            <a:extLst>
              <a:ext uri="{FF2B5EF4-FFF2-40B4-BE49-F238E27FC236}">
                <a16:creationId xmlns:a16="http://schemas.microsoft.com/office/drawing/2014/main" id="{CDC0E0A5-5CCE-261C-7B94-2BD50FDEBCD1}"/>
              </a:ext>
            </a:extLst>
          </p:cNvPr>
          <p:cNvGrpSpPr/>
          <p:nvPr/>
        </p:nvGrpSpPr>
        <p:grpSpPr>
          <a:xfrm>
            <a:off x="954920" y="4483821"/>
            <a:ext cx="11237080" cy="815798"/>
            <a:chOff x="954920" y="4483821"/>
            <a:chExt cx="11237080" cy="815798"/>
          </a:xfrm>
        </p:grpSpPr>
        <p:sp>
          <p:nvSpPr>
            <p:cNvPr id="15" name="Secure Data Platforms"/>
            <p:cNvSpPr/>
            <p:nvPr/>
          </p:nvSpPr>
          <p:spPr>
            <a:xfrm>
              <a:off x="954920" y="4483821"/>
              <a:ext cx="11237080" cy="815798"/>
            </a:xfrm>
            <a:prstGeom prst="roundRect">
              <a:avLst>
                <a:gd name="adj" fmla="val 0"/>
              </a:avLst>
            </a:prstGeom>
          </p:spPr>
          <p:style>
            <a:lnRef idx="2">
              <a:schemeClr val="accent2">
                <a:shade val="50000"/>
              </a:schemeClr>
            </a:lnRef>
            <a:fillRef idx="1">
              <a:schemeClr val="accent2"/>
            </a:fillRef>
            <a:effectRef idx="0">
              <a:schemeClr val="accent2"/>
            </a:effectRef>
            <a:fontRef idx="minor">
              <a:schemeClr val="lt1"/>
            </a:fontRef>
          </p:style>
          <p:txBody>
            <a:bodyPr lIns="1836000" tIns="180000" rIns="180000" b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50" normalizeH="0" baseline="0" noProof="0" dirty="0">
                <a:ln>
                  <a:noFill/>
                </a:ln>
                <a:solidFill>
                  <a:srgbClr val="1A1C2B"/>
                </a:solidFill>
                <a:effectLst/>
                <a:uLnTx/>
                <a:uFillTx/>
                <a:latin typeface="Helvetica" pitchFamily="2" charset="0"/>
                <a:ea typeface="+mn-ea"/>
                <a:cs typeface="+mn-cs"/>
              </a:endParaRPr>
            </a:p>
          </p:txBody>
        </p:sp>
        <p:sp>
          <p:nvSpPr>
            <p:cNvPr id="8" name="TextBox 7">
              <a:extLst>
                <a:ext uri="{FF2B5EF4-FFF2-40B4-BE49-F238E27FC236}">
                  <a16:creationId xmlns:a16="http://schemas.microsoft.com/office/drawing/2014/main" id="{6CAD64A1-CCAE-6AAD-7AB3-E29D3517F64D}"/>
                </a:ext>
              </a:extLst>
            </p:cNvPr>
            <p:cNvSpPr txBox="1"/>
            <p:nvPr/>
          </p:nvSpPr>
          <p:spPr>
            <a:xfrm>
              <a:off x="1712189" y="4630110"/>
              <a:ext cx="9759776" cy="523220"/>
            </a:xfrm>
            <a:prstGeom prst="rect">
              <a:avLst/>
            </a:prstGeom>
            <a:noFill/>
          </p:spPr>
          <p:txBody>
            <a:bodyPr wrap="square" rtlCol="0" anchor="ctr">
              <a:spAutoFit/>
            </a:bodyPr>
            <a:lstStyle/>
            <a:p>
              <a:r>
                <a:rPr lang="en-GB" sz="1400" b="1" dirty="0">
                  <a:solidFill>
                    <a:srgbClr val="000000"/>
                  </a:solidFill>
                  <a:latin typeface="Helvetica" pitchFamily="2" charset="0"/>
                  <a:cs typeface="Helvetica" panose="020B0604020202020204" pitchFamily="34" charset="0"/>
                </a:rPr>
                <a:t>Are you or your customers looking to grow and scale?  </a:t>
              </a:r>
              <a:r>
                <a:rPr lang="en-GB" sz="1400" dirty="0">
                  <a:solidFill>
                    <a:srgbClr val="000000"/>
                  </a:solidFill>
                  <a:latin typeface="Helvetica" pitchFamily="2" charset="0"/>
                  <a:cs typeface="Helvetica" panose="020B0604020202020204" pitchFamily="34" charset="0"/>
                </a:rPr>
                <a:t>If so, our service is ideal as it is designed to scale effortlessly with the business needs, providing flexibility for expansion or changes in IT requirements.</a:t>
              </a:r>
              <a:endParaRPr lang="en-GB" sz="1400" dirty="0">
                <a:solidFill>
                  <a:schemeClr val="bg1"/>
                </a:solidFill>
                <a:latin typeface="Helvetica" pitchFamily="2" charset="0"/>
                <a:cs typeface="Helvetica" panose="020B0604020202020204" pitchFamily="34" charset="0"/>
              </a:endParaRPr>
            </a:p>
          </p:txBody>
        </p:sp>
      </p:grpSp>
      <p:grpSp>
        <p:nvGrpSpPr>
          <p:cNvPr id="23" name="Group 22">
            <a:extLst>
              <a:ext uri="{FF2B5EF4-FFF2-40B4-BE49-F238E27FC236}">
                <a16:creationId xmlns:a16="http://schemas.microsoft.com/office/drawing/2014/main" id="{C2D1D6A8-4F72-AC84-7E74-CB32BE4CDD03}"/>
              </a:ext>
            </a:extLst>
          </p:cNvPr>
          <p:cNvGrpSpPr/>
          <p:nvPr/>
        </p:nvGrpSpPr>
        <p:grpSpPr>
          <a:xfrm>
            <a:off x="1603676" y="5461002"/>
            <a:ext cx="10591372" cy="789248"/>
            <a:chOff x="1603676" y="5441345"/>
            <a:chExt cx="10591372" cy="808905"/>
          </a:xfrm>
        </p:grpSpPr>
        <p:sp>
          <p:nvSpPr>
            <p:cNvPr id="14" name="Sustainable Data Centres"/>
            <p:cNvSpPr/>
            <p:nvPr/>
          </p:nvSpPr>
          <p:spPr>
            <a:xfrm>
              <a:off x="1603676" y="5441345"/>
              <a:ext cx="10591372" cy="808905"/>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lIns="1836000" tIns="180000" rIns="180000" b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50" normalizeH="0" baseline="0" noProof="0" dirty="0">
                <a:ln>
                  <a:noFill/>
                </a:ln>
                <a:solidFill>
                  <a:srgbClr val="1A1C2B"/>
                </a:solidFill>
                <a:effectLst/>
                <a:uLnTx/>
                <a:uFillTx/>
                <a:latin typeface="Helvetica" pitchFamily="2" charset="0"/>
                <a:ea typeface="+mn-ea"/>
                <a:cs typeface="+mn-cs"/>
              </a:endParaRPr>
            </a:p>
          </p:txBody>
        </p:sp>
        <p:sp>
          <p:nvSpPr>
            <p:cNvPr id="10" name="TextBox 9">
              <a:extLst>
                <a:ext uri="{FF2B5EF4-FFF2-40B4-BE49-F238E27FC236}">
                  <a16:creationId xmlns:a16="http://schemas.microsoft.com/office/drawing/2014/main" id="{B27A892D-6A81-9377-75C8-6B25633A4523}"/>
                </a:ext>
              </a:extLst>
            </p:cNvPr>
            <p:cNvSpPr txBox="1"/>
            <p:nvPr/>
          </p:nvSpPr>
          <p:spPr>
            <a:xfrm>
              <a:off x="2136192" y="5467267"/>
              <a:ext cx="9759776" cy="757061"/>
            </a:xfrm>
            <a:prstGeom prst="rect">
              <a:avLst/>
            </a:prstGeom>
            <a:noFill/>
          </p:spPr>
          <p:txBody>
            <a:bodyPr wrap="square" rtlCol="0" anchor="ctr">
              <a:spAutoFit/>
            </a:bodyPr>
            <a:lstStyle/>
            <a:p>
              <a:r>
                <a:rPr lang="en-GB" sz="1400" b="1" dirty="0">
                  <a:solidFill>
                    <a:srgbClr val="000000"/>
                  </a:solidFill>
                  <a:latin typeface="Helvetica" pitchFamily="2" charset="0"/>
                  <a:cs typeface="Helvetica" panose="020B0604020202020204" pitchFamily="34" charset="0"/>
                </a:rPr>
                <a:t>Are you or your customers keen to integrate ITSM with ITOM?  </a:t>
              </a:r>
              <a:r>
                <a:rPr lang="en-GB" sz="1400" dirty="0">
                  <a:solidFill>
                    <a:srgbClr val="000000"/>
                  </a:solidFill>
                  <a:latin typeface="Helvetica" pitchFamily="2" charset="0"/>
                  <a:cs typeface="Helvetica" panose="020B0604020202020204" pitchFamily="34" charset="0"/>
                </a:rPr>
                <a:t>Our </a:t>
              </a:r>
              <a:r>
                <a:rPr lang="en-GB" sz="1400" dirty="0" err="1">
                  <a:solidFill>
                    <a:srgbClr val="000000"/>
                  </a:solidFill>
                  <a:latin typeface="Helvetica" pitchFamily="2" charset="0"/>
                  <a:cs typeface="Helvetica" panose="020B0604020202020204" pitchFamily="34" charset="0"/>
                </a:rPr>
                <a:t>ITSMaaS</a:t>
              </a:r>
              <a:r>
                <a:rPr lang="en-GB" sz="1400" dirty="0">
                  <a:solidFill>
                    <a:srgbClr val="000000"/>
                  </a:solidFill>
                  <a:latin typeface="Helvetica" pitchFamily="2" charset="0"/>
                  <a:cs typeface="Helvetica" panose="020B0604020202020204" pitchFamily="34" charset="0"/>
                </a:rPr>
                <a:t> solution powered by ServiceNow offers seamless integration of ITSM with ITOM ensuring a unified solution for both service management and operational efficiency.</a:t>
              </a:r>
              <a:endParaRPr lang="en-GB" sz="1400" dirty="0">
                <a:solidFill>
                  <a:schemeClr val="bg1"/>
                </a:solidFill>
                <a:latin typeface="Helvetica" pitchFamily="2" charset="0"/>
                <a:cs typeface="Helvetica" panose="020B0604020202020204" pitchFamily="34" charset="0"/>
              </a:endParaRPr>
            </a:p>
          </p:txBody>
        </p:sp>
      </p:grpSp>
      <p:sp>
        <p:nvSpPr>
          <p:cNvPr id="2" name="Title 1"/>
          <p:cNvSpPr>
            <a:spLocks noGrp="1"/>
          </p:cNvSpPr>
          <p:nvPr>
            <p:ph type="title"/>
          </p:nvPr>
        </p:nvSpPr>
        <p:spPr/>
        <p:txBody>
          <a:bodyPr/>
          <a:lstStyle/>
          <a:p>
            <a:r>
              <a:rPr lang="en-GB" dirty="0"/>
              <a:t>Your opportunities / Where are the quick wins</a:t>
            </a:r>
          </a:p>
        </p:txBody>
      </p:sp>
      <p:grpSp>
        <p:nvGrpSpPr>
          <p:cNvPr id="76" name="Sustainable Data Centres - icon"/>
          <p:cNvGrpSpPr/>
          <p:nvPr/>
        </p:nvGrpSpPr>
        <p:grpSpPr>
          <a:xfrm>
            <a:off x="1171093" y="5438733"/>
            <a:ext cx="874190" cy="908150"/>
            <a:chOff x="499013" y="5837910"/>
            <a:chExt cx="1001434" cy="1012609"/>
          </a:xfrm>
        </p:grpSpPr>
        <p:sp>
          <p:nvSpPr>
            <p:cNvPr id="9" name="Oval 8"/>
            <p:cNvSpPr/>
            <p:nvPr/>
          </p:nvSpPr>
          <p:spPr>
            <a:xfrm>
              <a:off x="525284" y="5837910"/>
              <a:ext cx="918839" cy="918839"/>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69960" t="11308" r="19596" b="70380"/>
            <a:stretch/>
          </p:blipFill>
          <p:spPr>
            <a:xfrm>
              <a:off x="499013" y="5862740"/>
              <a:ext cx="1001434" cy="987779"/>
            </a:xfrm>
            <a:prstGeom prst="rect">
              <a:avLst/>
            </a:prstGeom>
          </p:spPr>
        </p:pic>
        <p:pic>
          <p:nvPicPr>
            <p:cNvPr id="70" name="Picture 69"/>
            <p:cNvPicPr>
              <a:picLocks noChangeAspect="1"/>
            </p:cNvPicPr>
            <p:nvPr/>
          </p:nvPicPr>
          <p:blipFill rotWithShape="1">
            <a:blip r:embed="rId4">
              <a:extLst>
                <a:ext uri="{28A0092B-C50C-407E-A947-70E740481C1C}">
                  <a14:useLocalDpi xmlns:a14="http://schemas.microsoft.com/office/drawing/2010/main" val="0"/>
                </a:ext>
              </a:extLst>
            </a:blip>
            <a:srcRect r="84354"/>
            <a:stretch/>
          </p:blipFill>
          <p:spPr>
            <a:xfrm>
              <a:off x="629425" y="6020261"/>
              <a:ext cx="662165" cy="560181"/>
            </a:xfrm>
            <a:prstGeom prst="rect">
              <a:avLst/>
            </a:prstGeom>
          </p:spPr>
        </p:pic>
      </p:grpSp>
      <p:grpSp>
        <p:nvGrpSpPr>
          <p:cNvPr id="77" name="Secure Data Platforms - icon"/>
          <p:cNvGrpSpPr/>
          <p:nvPr/>
        </p:nvGrpSpPr>
        <p:grpSpPr>
          <a:xfrm>
            <a:off x="530775" y="4469311"/>
            <a:ext cx="897966" cy="919556"/>
            <a:chOff x="577018" y="4682210"/>
            <a:chExt cx="1001434" cy="1024226"/>
          </a:xfrm>
        </p:grpSpPr>
        <p:sp>
          <p:nvSpPr>
            <p:cNvPr id="59" name="Oval 58"/>
            <p:cNvSpPr/>
            <p:nvPr/>
          </p:nvSpPr>
          <p:spPr>
            <a:xfrm>
              <a:off x="598944" y="4682210"/>
              <a:ext cx="918839" cy="918839"/>
            </a:xfrm>
            <a:prstGeom prst="ellipse">
              <a:avLst/>
            </a:prstGeom>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64" name="Picture 63"/>
            <p:cNvPicPr>
              <a:picLocks noChangeAspect="1"/>
            </p:cNvPicPr>
            <p:nvPr/>
          </p:nvPicPr>
          <p:blipFill rotWithShape="1">
            <a:blip r:embed="rId3">
              <a:extLst>
                <a:ext uri="{28A0092B-C50C-407E-A947-70E740481C1C}">
                  <a14:useLocalDpi xmlns:a14="http://schemas.microsoft.com/office/drawing/2010/main" val="0"/>
                </a:ext>
              </a:extLst>
            </a:blip>
            <a:srcRect l="69960" t="11308" r="19596" b="70380"/>
            <a:stretch/>
          </p:blipFill>
          <p:spPr>
            <a:xfrm>
              <a:off x="577018" y="4718657"/>
              <a:ext cx="1001434" cy="987779"/>
            </a:xfrm>
            <a:prstGeom prst="rect">
              <a:avLst/>
            </a:prstGeom>
          </p:spPr>
        </p:pic>
        <p:pic>
          <p:nvPicPr>
            <p:cNvPr id="71" name="Picture 70"/>
            <p:cNvPicPr>
              <a:picLocks noChangeAspect="1"/>
            </p:cNvPicPr>
            <p:nvPr/>
          </p:nvPicPr>
          <p:blipFill rotWithShape="1">
            <a:blip r:embed="rId4">
              <a:extLst>
                <a:ext uri="{28A0092B-C50C-407E-A947-70E740481C1C}">
                  <a14:useLocalDpi xmlns:a14="http://schemas.microsoft.com/office/drawing/2010/main" val="0"/>
                </a:ext>
              </a:extLst>
            </a:blip>
            <a:srcRect l="15664" r="68690"/>
            <a:stretch/>
          </p:blipFill>
          <p:spPr>
            <a:xfrm>
              <a:off x="703576" y="4872182"/>
              <a:ext cx="662165" cy="560181"/>
            </a:xfrm>
            <a:prstGeom prst="rect">
              <a:avLst/>
            </a:prstGeom>
          </p:spPr>
        </p:pic>
      </p:grpSp>
      <p:grpSp>
        <p:nvGrpSpPr>
          <p:cNvPr id="78" name="Cloud Management Platform - icon"/>
          <p:cNvGrpSpPr/>
          <p:nvPr/>
        </p:nvGrpSpPr>
        <p:grpSpPr>
          <a:xfrm>
            <a:off x="252110" y="3528909"/>
            <a:ext cx="912292" cy="930559"/>
            <a:chOff x="698360" y="3529050"/>
            <a:chExt cx="1001434" cy="1015968"/>
          </a:xfrm>
        </p:grpSpPr>
        <p:sp>
          <p:nvSpPr>
            <p:cNvPr id="60" name="Oval 59"/>
            <p:cNvSpPr/>
            <p:nvPr/>
          </p:nvSpPr>
          <p:spPr>
            <a:xfrm>
              <a:off x="718324" y="3529050"/>
              <a:ext cx="918839" cy="918839"/>
            </a:xfrm>
            <a:prstGeom prst="ellipse">
              <a:avLst/>
            </a:prstGeom>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65" name="Picture 64"/>
            <p:cNvPicPr>
              <a:picLocks noChangeAspect="1"/>
            </p:cNvPicPr>
            <p:nvPr/>
          </p:nvPicPr>
          <p:blipFill rotWithShape="1">
            <a:blip r:embed="rId3">
              <a:extLst>
                <a:ext uri="{28A0092B-C50C-407E-A947-70E740481C1C}">
                  <a14:useLocalDpi xmlns:a14="http://schemas.microsoft.com/office/drawing/2010/main" val="0"/>
                </a:ext>
              </a:extLst>
            </a:blip>
            <a:srcRect l="69960" t="11308" r="19596" b="70380"/>
            <a:stretch/>
          </p:blipFill>
          <p:spPr>
            <a:xfrm>
              <a:off x="698360" y="3557239"/>
              <a:ext cx="1001434" cy="987779"/>
            </a:xfrm>
            <a:prstGeom prst="rect">
              <a:avLst/>
            </a:prstGeom>
          </p:spPr>
        </p:pic>
        <p:pic>
          <p:nvPicPr>
            <p:cNvPr id="72" name="Picture 71"/>
            <p:cNvPicPr>
              <a:picLocks noChangeAspect="1"/>
            </p:cNvPicPr>
            <p:nvPr/>
          </p:nvPicPr>
          <p:blipFill rotWithShape="1">
            <a:blip r:embed="rId4">
              <a:extLst>
                <a:ext uri="{28A0092B-C50C-407E-A947-70E740481C1C}">
                  <a14:useLocalDpi xmlns:a14="http://schemas.microsoft.com/office/drawing/2010/main" val="0"/>
                </a:ext>
              </a:extLst>
            </a:blip>
            <a:srcRect l="32769" r="51585"/>
            <a:stretch/>
          </p:blipFill>
          <p:spPr>
            <a:xfrm>
              <a:off x="807678" y="3725089"/>
              <a:ext cx="662165" cy="560181"/>
            </a:xfrm>
            <a:prstGeom prst="rect">
              <a:avLst/>
            </a:prstGeom>
          </p:spPr>
        </p:pic>
      </p:grpSp>
      <p:grpSp>
        <p:nvGrpSpPr>
          <p:cNvPr id="79" name="Virtualised Apps or Containers - icon"/>
          <p:cNvGrpSpPr/>
          <p:nvPr/>
        </p:nvGrpSpPr>
        <p:grpSpPr>
          <a:xfrm>
            <a:off x="253784" y="2580510"/>
            <a:ext cx="890538" cy="907799"/>
            <a:chOff x="993048" y="2378430"/>
            <a:chExt cx="1001434" cy="1018171"/>
          </a:xfrm>
        </p:grpSpPr>
        <p:sp>
          <p:nvSpPr>
            <p:cNvPr id="61" name="Oval 60"/>
            <p:cNvSpPr/>
            <p:nvPr/>
          </p:nvSpPr>
          <p:spPr>
            <a:xfrm>
              <a:off x="1002804" y="2378430"/>
              <a:ext cx="918839" cy="918839"/>
            </a:xfrm>
            <a:prstGeom prst="ellipse">
              <a:avLst/>
            </a:prstGeom>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66" name="Picture 65"/>
            <p:cNvPicPr>
              <a:picLocks noChangeAspect="1"/>
            </p:cNvPicPr>
            <p:nvPr/>
          </p:nvPicPr>
          <p:blipFill rotWithShape="1">
            <a:blip r:embed="rId3">
              <a:extLst>
                <a:ext uri="{28A0092B-C50C-407E-A947-70E740481C1C}">
                  <a14:useLocalDpi xmlns:a14="http://schemas.microsoft.com/office/drawing/2010/main" val="0"/>
                </a:ext>
              </a:extLst>
            </a:blip>
            <a:srcRect l="69960" t="11308" r="19596" b="70380"/>
            <a:stretch/>
          </p:blipFill>
          <p:spPr>
            <a:xfrm>
              <a:off x="993048" y="2408822"/>
              <a:ext cx="1001434" cy="987779"/>
            </a:xfrm>
            <a:prstGeom prst="rect">
              <a:avLst/>
            </a:prstGeom>
          </p:spPr>
        </p:pic>
        <p:pic>
          <p:nvPicPr>
            <p:cNvPr id="73" name="Picture 72"/>
            <p:cNvPicPr>
              <a:picLocks noChangeAspect="1"/>
            </p:cNvPicPr>
            <p:nvPr/>
          </p:nvPicPr>
          <p:blipFill rotWithShape="1">
            <a:blip r:embed="rId4" cstate="hqprint">
              <a:extLst>
                <a:ext uri="{28A0092B-C50C-407E-A947-70E740481C1C}">
                  <a14:useLocalDpi xmlns:a14="http://schemas.microsoft.com/office/drawing/2010/main" val="0"/>
                </a:ext>
              </a:extLst>
            </a:blip>
            <a:srcRect l="80487" r="3867"/>
            <a:stretch/>
          </p:blipFill>
          <p:spPr>
            <a:xfrm>
              <a:off x="1151093" y="2612503"/>
              <a:ext cx="560726" cy="474365"/>
            </a:xfrm>
            <a:prstGeom prst="rect">
              <a:avLst/>
            </a:prstGeom>
          </p:spPr>
        </p:pic>
      </p:grpSp>
      <p:grpSp>
        <p:nvGrpSpPr>
          <p:cNvPr id="80" name="Managed and Professional Services - icon"/>
          <p:cNvGrpSpPr/>
          <p:nvPr/>
        </p:nvGrpSpPr>
        <p:grpSpPr>
          <a:xfrm>
            <a:off x="559501" y="1616875"/>
            <a:ext cx="896620" cy="911198"/>
            <a:chOff x="1376379" y="1265910"/>
            <a:chExt cx="1001434" cy="1006422"/>
          </a:xfrm>
        </p:grpSpPr>
        <p:sp>
          <p:nvSpPr>
            <p:cNvPr id="62" name="Oval 61"/>
            <p:cNvSpPr/>
            <p:nvPr/>
          </p:nvSpPr>
          <p:spPr>
            <a:xfrm>
              <a:off x="1386344" y="1265910"/>
              <a:ext cx="918839" cy="918839"/>
            </a:xfrm>
            <a:prstGeom prst="ellipse">
              <a:avLst/>
            </a:prstGeom>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67" name="Picture 66"/>
            <p:cNvPicPr>
              <a:picLocks noChangeAspect="1"/>
            </p:cNvPicPr>
            <p:nvPr/>
          </p:nvPicPr>
          <p:blipFill rotWithShape="1">
            <a:blip r:embed="rId3">
              <a:extLst>
                <a:ext uri="{28A0092B-C50C-407E-A947-70E740481C1C}">
                  <a14:useLocalDpi xmlns:a14="http://schemas.microsoft.com/office/drawing/2010/main" val="0"/>
                </a:ext>
              </a:extLst>
            </a:blip>
            <a:srcRect l="69960" t="11308" r="19596" b="70380"/>
            <a:stretch/>
          </p:blipFill>
          <p:spPr>
            <a:xfrm>
              <a:off x="1376379" y="1284553"/>
              <a:ext cx="1001434" cy="987779"/>
            </a:xfrm>
            <a:prstGeom prst="rect">
              <a:avLst/>
            </a:prstGeom>
          </p:spPr>
        </p:pic>
        <p:pic>
          <p:nvPicPr>
            <p:cNvPr id="74" name="Picture 73"/>
            <p:cNvPicPr>
              <a:picLocks noChangeAspect="1"/>
            </p:cNvPicPr>
            <p:nvPr/>
          </p:nvPicPr>
          <p:blipFill rotWithShape="1">
            <a:blip r:embed="rId4">
              <a:extLst>
                <a:ext uri="{28A0092B-C50C-407E-A947-70E740481C1C}">
                  <a14:useLocalDpi xmlns:a14="http://schemas.microsoft.com/office/drawing/2010/main" val="0"/>
                </a:ext>
              </a:extLst>
            </a:blip>
            <a:srcRect l="48950" r="35404"/>
            <a:stretch/>
          </p:blipFill>
          <p:spPr>
            <a:xfrm>
              <a:off x="1492516" y="1479539"/>
              <a:ext cx="614888" cy="520185"/>
            </a:xfrm>
            <a:prstGeom prst="rect">
              <a:avLst/>
            </a:prstGeom>
          </p:spPr>
        </p:pic>
      </p:grpSp>
      <p:grpSp>
        <p:nvGrpSpPr>
          <p:cNvPr id="81" name="Security Services, Governance and Management - icon"/>
          <p:cNvGrpSpPr/>
          <p:nvPr/>
        </p:nvGrpSpPr>
        <p:grpSpPr>
          <a:xfrm>
            <a:off x="1148080" y="666354"/>
            <a:ext cx="909840" cy="929591"/>
            <a:chOff x="1981119" y="119100"/>
            <a:chExt cx="1001434" cy="1019669"/>
          </a:xfrm>
        </p:grpSpPr>
        <p:sp>
          <p:nvSpPr>
            <p:cNvPr id="63" name="Oval 62"/>
            <p:cNvSpPr/>
            <p:nvPr/>
          </p:nvSpPr>
          <p:spPr>
            <a:xfrm>
              <a:off x="1988324" y="119100"/>
              <a:ext cx="918839" cy="918839"/>
            </a:xfrm>
            <a:prstGeom prst="ellipse">
              <a:avLst/>
            </a:prstGeom>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68" name="Picture 67"/>
            <p:cNvPicPr>
              <a:picLocks noChangeAspect="1"/>
            </p:cNvPicPr>
            <p:nvPr/>
          </p:nvPicPr>
          <p:blipFill rotWithShape="1">
            <a:blip r:embed="rId3">
              <a:extLst>
                <a:ext uri="{28A0092B-C50C-407E-A947-70E740481C1C}">
                  <a14:useLocalDpi xmlns:a14="http://schemas.microsoft.com/office/drawing/2010/main" val="0"/>
                </a:ext>
              </a:extLst>
            </a:blip>
            <a:srcRect l="69960" t="11308" r="19596" b="70380"/>
            <a:stretch/>
          </p:blipFill>
          <p:spPr>
            <a:xfrm>
              <a:off x="1981119" y="150990"/>
              <a:ext cx="1001434" cy="987779"/>
            </a:xfrm>
            <a:prstGeom prst="rect">
              <a:avLst/>
            </a:prstGeom>
          </p:spPr>
        </p:pic>
        <p:pic>
          <p:nvPicPr>
            <p:cNvPr id="75" name="Picture 74"/>
            <p:cNvPicPr>
              <a:picLocks noChangeAspect="1"/>
            </p:cNvPicPr>
            <p:nvPr/>
          </p:nvPicPr>
          <p:blipFill rotWithShape="1">
            <a:blip r:embed="rId4">
              <a:extLst>
                <a:ext uri="{28A0092B-C50C-407E-A947-70E740481C1C}">
                  <a14:useLocalDpi xmlns:a14="http://schemas.microsoft.com/office/drawing/2010/main" val="0"/>
                </a:ext>
              </a:extLst>
            </a:blip>
            <a:srcRect l="62954" r="21400"/>
            <a:stretch/>
          </p:blipFill>
          <p:spPr>
            <a:xfrm>
              <a:off x="2107032" y="313277"/>
              <a:ext cx="614888" cy="520185"/>
            </a:xfrm>
            <a:prstGeom prst="rect">
              <a:avLst/>
            </a:prstGeom>
          </p:spPr>
        </p:pic>
      </p:grpSp>
    </p:spTree>
    <p:extLst>
      <p:ext uri="{BB962C8B-B14F-4D97-AF65-F5344CB8AC3E}">
        <p14:creationId xmlns:p14="http://schemas.microsoft.com/office/powerpoint/2010/main" val="356970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p:cTn id="7" dur="500" fill="hold"/>
                                        <p:tgtEl>
                                          <p:spTgt spid="81"/>
                                        </p:tgtEl>
                                        <p:attrNameLst>
                                          <p:attrName>ppt_w</p:attrName>
                                        </p:attrNameLst>
                                      </p:cBhvr>
                                      <p:tavLst>
                                        <p:tav tm="0">
                                          <p:val>
                                            <p:fltVal val="0"/>
                                          </p:val>
                                        </p:tav>
                                        <p:tav tm="100000">
                                          <p:val>
                                            <p:strVal val="#ppt_w"/>
                                          </p:val>
                                        </p:tav>
                                      </p:tavLst>
                                    </p:anim>
                                    <p:anim calcmode="lin" valueType="num">
                                      <p:cBhvr>
                                        <p:cTn id="8" dur="500" fill="hold"/>
                                        <p:tgtEl>
                                          <p:spTgt spid="81"/>
                                        </p:tgtEl>
                                        <p:attrNameLst>
                                          <p:attrName>ppt_h</p:attrName>
                                        </p:attrNameLst>
                                      </p:cBhvr>
                                      <p:tavLst>
                                        <p:tav tm="0">
                                          <p:val>
                                            <p:fltVal val="0"/>
                                          </p:val>
                                        </p:tav>
                                        <p:tav tm="100000">
                                          <p:val>
                                            <p:strVal val="#ppt_h"/>
                                          </p:val>
                                        </p:tav>
                                      </p:tavLst>
                                    </p:anim>
                                    <p:animEffect transition="in" filter="fade">
                                      <p:cBhvr>
                                        <p:cTn id="9" dur="500"/>
                                        <p:tgtEl>
                                          <p:spTgt spid="81"/>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80"/>
                                        </p:tgtEl>
                                        <p:attrNameLst>
                                          <p:attrName>style.visibility</p:attrName>
                                        </p:attrNameLst>
                                      </p:cBhvr>
                                      <p:to>
                                        <p:strVal val="visible"/>
                                      </p:to>
                                    </p:set>
                                    <p:anim calcmode="lin" valueType="num">
                                      <p:cBhvr>
                                        <p:cTn id="16" dur="500" fill="hold"/>
                                        <p:tgtEl>
                                          <p:spTgt spid="80"/>
                                        </p:tgtEl>
                                        <p:attrNameLst>
                                          <p:attrName>ppt_w</p:attrName>
                                        </p:attrNameLst>
                                      </p:cBhvr>
                                      <p:tavLst>
                                        <p:tav tm="0">
                                          <p:val>
                                            <p:fltVal val="0"/>
                                          </p:val>
                                        </p:tav>
                                        <p:tav tm="100000">
                                          <p:val>
                                            <p:strVal val="#ppt_w"/>
                                          </p:val>
                                        </p:tav>
                                      </p:tavLst>
                                    </p:anim>
                                    <p:anim calcmode="lin" valueType="num">
                                      <p:cBhvr>
                                        <p:cTn id="17" dur="500" fill="hold"/>
                                        <p:tgtEl>
                                          <p:spTgt spid="80"/>
                                        </p:tgtEl>
                                        <p:attrNameLst>
                                          <p:attrName>ppt_h</p:attrName>
                                        </p:attrNameLst>
                                      </p:cBhvr>
                                      <p:tavLst>
                                        <p:tav tm="0">
                                          <p:val>
                                            <p:fltVal val="0"/>
                                          </p:val>
                                        </p:tav>
                                        <p:tav tm="100000">
                                          <p:val>
                                            <p:strVal val="#ppt_h"/>
                                          </p:val>
                                        </p:tav>
                                      </p:tavLst>
                                    </p:anim>
                                    <p:animEffect transition="in" filter="fade">
                                      <p:cBhvr>
                                        <p:cTn id="18" dur="500"/>
                                        <p:tgtEl>
                                          <p:spTgt spid="80"/>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9"/>
                                        </p:tgtEl>
                                        <p:attrNameLst>
                                          <p:attrName>style.visibility</p:attrName>
                                        </p:attrNameLst>
                                      </p:cBhvr>
                                      <p:to>
                                        <p:strVal val="visible"/>
                                      </p:to>
                                    </p:set>
                                    <p:anim calcmode="lin" valueType="num">
                                      <p:cBhvr>
                                        <p:cTn id="25" dur="500" fill="hold"/>
                                        <p:tgtEl>
                                          <p:spTgt spid="79"/>
                                        </p:tgtEl>
                                        <p:attrNameLst>
                                          <p:attrName>ppt_w</p:attrName>
                                        </p:attrNameLst>
                                      </p:cBhvr>
                                      <p:tavLst>
                                        <p:tav tm="0">
                                          <p:val>
                                            <p:fltVal val="0"/>
                                          </p:val>
                                        </p:tav>
                                        <p:tav tm="100000">
                                          <p:val>
                                            <p:strVal val="#ppt_w"/>
                                          </p:val>
                                        </p:tav>
                                      </p:tavLst>
                                    </p:anim>
                                    <p:anim calcmode="lin" valueType="num">
                                      <p:cBhvr>
                                        <p:cTn id="26" dur="500" fill="hold"/>
                                        <p:tgtEl>
                                          <p:spTgt spid="79"/>
                                        </p:tgtEl>
                                        <p:attrNameLst>
                                          <p:attrName>ppt_h</p:attrName>
                                        </p:attrNameLst>
                                      </p:cBhvr>
                                      <p:tavLst>
                                        <p:tav tm="0">
                                          <p:val>
                                            <p:fltVal val="0"/>
                                          </p:val>
                                        </p:tav>
                                        <p:tav tm="100000">
                                          <p:val>
                                            <p:strVal val="#ppt_h"/>
                                          </p:val>
                                        </p:tav>
                                      </p:tavLst>
                                    </p:anim>
                                    <p:animEffect transition="in" filter="fade">
                                      <p:cBhvr>
                                        <p:cTn id="27" dur="500"/>
                                        <p:tgtEl>
                                          <p:spTgt spid="79"/>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78"/>
                                        </p:tgtEl>
                                        <p:attrNameLst>
                                          <p:attrName>style.visibility</p:attrName>
                                        </p:attrNameLst>
                                      </p:cBhvr>
                                      <p:to>
                                        <p:strVal val="visible"/>
                                      </p:to>
                                    </p:set>
                                    <p:anim calcmode="lin" valueType="num">
                                      <p:cBhvr>
                                        <p:cTn id="34" dur="500" fill="hold"/>
                                        <p:tgtEl>
                                          <p:spTgt spid="78"/>
                                        </p:tgtEl>
                                        <p:attrNameLst>
                                          <p:attrName>ppt_w</p:attrName>
                                        </p:attrNameLst>
                                      </p:cBhvr>
                                      <p:tavLst>
                                        <p:tav tm="0">
                                          <p:val>
                                            <p:fltVal val="0"/>
                                          </p:val>
                                        </p:tav>
                                        <p:tav tm="100000">
                                          <p:val>
                                            <p:strVal val="#ppt_w"/>
                                          </p:val>
                                        </p:tav>
                                      </p:tavLst>
                                    </p:anim>
                                    <p:anim calcmode="lin" valueType="num">
                                      <p:cBhvr>
                                        <p:cTn id="35" dur="500" fill="hold"/>
                                        <p:tgtEl>
                                          <p:spTgt spid="78"/>
                                        </p:tgtEl>
                                        <p:attrNameLst>
                                          <p:attrName>ppt_h</p:attrName>
                                        </p:attrNameLst>
                                      </p:cBhvr>
                                      <p:tavLst>
                                        <p:tav tm="0">
                                          <p:val>
                                            <p:fltVal val="0"/>
                                          </p:val>
                                        </p:tav>
                                        <p:tav tm="100000">
                                          <p:val>
                                            <p:strVal val="#ppt_h"/>
                                          </p:val>
                                        </p:tav>
                                      </p:tavLst>
                                    </p:anim>
                                    <p:animEffect transition="in" filter="fade">
                                      <p:cBhvr>
                                        <p:cTn id="36" dur="500"/>
                                        <p:tgtEl>
                                          <p:spTgt spid="78"/>
                                        </p:tgtEl>
                                      </p:cBhvr>
                                    </p:animEffect>
                                  </p:childTnLst>
                                </p:cTn>
                              </p:par>
                              <p:par>
                                <p:cTn id="37" presetID="10"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par>
                          <p:cTn id="40" fill="hold">
                            <p:stCondLst>
                              <p:cond delay="2500"/>
                            </p:stCondLst>
                            <p:childTnLst>
                              <p:par>
                                <p:cTn id="41" presetID="53" presetClass="entr" presetSubtype="16" fill="hold" nodeType="afterEffect">
                                  <p:stCondLst>
                                    <p:cond delay="0"/>
                                  </p:stCondLst>
                                  <p:childTnLst>
                                    <p:set>
                                      <p:cBhvr>
                                        <p:cTn id="42" dur="1" fill="hold">
                                          <p:stCondLst>
                                            <p:cond delay="0"/>
                                          </p:stCondLst>
                                        </p:cTn>
                                        <p:tgtEl>
                                          <p:spTgt spid="77"/>
                                        </p:tgtEl>
                                        <p:attrNameLst>
                                          <p:attrName>style.visibility</p:attrName>
                                        </p:attrNameLst>
                                      </p:cBhvr>
                                      <p:to>
                                        <p:strVal val="visible"/>
                                      </p:to>
                                    </p:set>
                                    <p:anim calcmode="lin" valueType="num">
                                      <p:cBhvr>
                                        <p:cTn id="43" dur="500" fill="hold"/>
                                        <p:tgtEl>
                                          <p:spTgt spid="77"/>
                                        </p:tgtEl>
                                        <p:attrNameLst>
                                          <p:attrName>ppt_w</p:attrName>
                                        </p:attrNameLst>
                                      </p:cBhvr>
                                      <p:tavLst>
                                        <p:tav tm="0">
                                          <p:val>
                                            <p:fltVal val="0"/>
                                          </p:val>
                                        </p:tav>
                                        <p:tav tm="100000">
                                          <p:val>
                                            <p:strVal val="#ppt_w"/>
                                          </p:val>
                                        </p:tav>
                                      </p:tavLst>
                                    </p:anim>
                                    <p:anim calcmode="lin" valueType="num">
                                      <p:cBhvr>
                                        <p:cTn id="44" dur="500" fill="hold"/>
                                        <p:tgtEl>
                                          <p:spTgt spid="77"/>
                                        </p:tgtEl>
                                        <p:attrNameLst>
                                          <p:attrName>ppt_h</p:attrName>
                                        </p:attrNameLst>
                                      </p:cBhvr>
                                      <p:tavLst>
                                        <p:tav tm="0">
                                          <p:val>
                                            <p:fltVal val="0"/>
                                          </p:val>
                                        </p:tav>
                                        <p:tav tm="100000">
                                          <p:val>
                                            <p:strVal val="#ppt_h"/>
                                          </p:val>
                                        </p:tav>
                                      </p:tavLst>
                                    </p:anim>
                                    <p:animEffect transition="in" filter="fade">
                                      <p:cBhvr>
                                        <p:cTn id="45" dur="500"/>
                                        <p:tgtEl>
                                          <p:spTgt spid="77"/>
                                        </p:tgtEl>
                                      </p:cBhvr>
                                    </p:animEffect>
                                  </p:childTnLst>
                                </p:cTn>
                              </p:par>
                              <p:par>
                                <p:cTn id="46" presetID="10" presetClass="entr" presetSubtype="0"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par>
                          <p:cTn id="49" fill="hold">
                            <p:stCondLst>
                              <p:cond delay="3000"/>
                            </p:stCondLst>
                            <p:childTnLst>
                              <p:par>
                                <p:cTn id="50" presetID="53" presetClass="entr" presetSubtype="16" fill="hold" nodeType="afterEffect">
                                  <p:stCondLst>
                                    <p:cond delay="0"/>
                                  </p:stCondLst>
                                  <p:childTnLst>
                                    <p:set>
                                      <p:cBhvr>
                                        <p:cTn id="51" dur="1" fill="hold">
                                          <p:stCondLst>
                                            <p:cond delay="0"/>
                                          </p:stCondLst>
                                        </p:cTn>
                                        <p:tgtEl>
                                          <p:spTgt spid="76"/>
                                        </p:tgtEl>
                                        <p:attrNameLst>
                                          <p:attrName>style.visibility</p:attrName>
                                        </p:attrNameLst>
                                      </p:cBhvr>
                                      <p:to>
                                        <p:strVal val="visible"/>
                                      </p:to>
                                    </p:set>
                                    <p:anim calcmode="lin" valueType="num">
                                      <p:cBhvr>
                                        <p:cTn id="52" dur="500" fill="hold"/>
                                        <p:tgtEl>
                                          <p:spTgt spid="76"/>
                                        </p:tgtEl>
                                        <p:attrNameLst>
                                          <p:attrName>ppt_w</p:attrName>
                                        </p:attrNameLst>
                                      </p:cBhvr>
                                      <p:tavLst>
                                        <p:tav tm="0">
                                          <p:val>
                                            <p:fltVal val="0"/>
                                          </p:val>
                                        </p:tav>
                                        <p:tav tm="100000">
                                          <p:val>
                                            <p:strVal val="#ppt_w"/>
                                          </p:val>
                                        </p:tav>
                                      </p:tavLst>
                                    </p:anim>
                                    <p:anim calcmode="lin" valueType="num">
                                      <p:cBhvr>
                                        <p:cTn id="53" dur="500" fill="hold"/>
                                        <p:tgtEl>
                                          <p:spTgt spid="76"/>
                                        </p:tgtEl>
                                        <p:attrNameLst>
                                          <p:attrName>ppt_h</p:attrName>
                                        </p:attrNameLst>
                                      </p:cBhvr>
                                      <p:tavLst>
                                        <p:tav tm="0">
                                          <p:val>
                                            <p:fltVal val="0"/>
                                          </p:val>
                                        </p:tav>
                                        <p:tav tm="100000">
                                          <p:val>
                                            <p:strVal val="#ppt_h"/>
                                          </p:val>
                                        </p:tav>
                                      </p:tavLst>
                                    </p:anim>
                                    <p:animEffect transition="in" filter="fade">
                                      <p:cBhvr>
                                        <p:cTn id="54" dur="500"/>
                                        <p:tgtEl>
                                          <p:spTgt spid="76"/>
                                        </p:tgtEl>
                                      </p:cBhvr>
                                    </p:animEffect>
                                  </p:childTnLst>
                                </p:cTn>
                              </p:par>
                              <p:par>
                                <p:cTn id="55" presetID="10"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aphic 9">
            <a:extLst>
              <a:ext uri="{FF2B5EF4-FFF2-40B4-BE49-F238E27FC236}">
                <a16:creationId xmlns:a16="http://schemas.microsoft.com/office/drawing/2014/main" id="{7456F42F-47DE-F741-8714-2E287773983A}"/>
              </a:ext>
            </a:extLst>
          </p:cNvPr>
          <p:cNvGrpSpPr/>
          <p:nvPr/>
        </p:nvGrpSpPr>
        <p:grpSpPr>
          <a:xfrm>
            <a:off x="3190114" y="263007"/>
            <a:ext cx="5811772" cy="5843503"/>
            <a:chOff x="3386021" y="841075"/>
            <a:chExt cx="5422439" cy="5410833"/>
          </a:xfrm>
        </p:grpSpPr>
        <p:sp>
          <p:nvSpPr>
            <p:cNvPr id="13" name="Freeform: Shape 12">
              <a:extLst>
                <a:ext uri="{FF2B5EF4-FFF2-40B4-BE49-F238E27FC236}">
                  <a16:creationId xmlns:a16="http://schemas.microsoft.com/office/drawing/2014/main" id="{C13776F3-48C2-8B20-2420-A6811C268A1F}"/>
                </a:ext>
              </a:extLst>
            </p:cNvPr>
            <p:cNvSpPr/>
            <p:nvPr/>
          </p:nvSpPr>
          <p:spPr>
            <a:xfrm rot="-2700000">
              <a:off x="4748775" y="2205196"/>
              <a:ext cx="2692523" cy="2692523"/>
            </a:xfrm>
            <a:custGeom>
              <a:avLst/>
              <a:gdLst>
                <a:gd name="connsiteX0" fmla="*/ 2692524 w 2692523"/>
                <a:gd name="connsiteY0" fmla="*/ 1346262 h 2692523"/>
                <a:gd name="connsiteX1" fmla="*/ 1346262 w 2692523"/>
                <a:gd name="connsiteY1" fmla="*/ 2692524 h 2692523"/>
                <a:gd name="connsiteX2" fmla="*/ 0 w 2692523"/>
                <a:gd name="connsiteY2" fmla="*/ 1346262 h 2692523"/>
                <a:gd name="connsiteX3" fmla="*/ 1346262 w 2692523"/>
                <a:gd name="connsiteY3" fmla="*/ 0 h 2692523"/>
                <a:gd name="connsiteX4" fmla="*/ 2692524 w 2692523"/>
                <a:gd name="connsiteY4" fmla="*/ 1346262 h 2692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523" h="2692523">
                  <a:moveTo>
                    <a:pt x="2692524" y="1346262"/>
                  </a:moveTo>
                  <a:cubicBezTo>
                    <a:pt x="2692524" y="2089782"/>
                    <a:pt x="2089782" y="2692524"/>
                    <a:pt x="1346262" y="2692524"/>
                  </a:cubicBezTo>
                  <a:cubicBezTo>
                    <a:pt x="602742" y="2692524"/>
                    <a:pt x="0" y="2089782"/>
                    <a:pt x="0" y="1346262"/>
                  </a:cubicBezTo>
                  <a:cubicBezTo>
                    <a:pt x="0" y="602742"/>
                    <a:pt x="602742" y="0"/>
                    <a:pt x="1346262" y="0"/>
                  </a:cubicBezTo>
                  <a:cubicBezTo>
                    <a:pt x="2089782" y="0"/>
                    <a:pt x="2692524" y="602742"/>
                    <a:pt x="2692524" y="1346262"/>
                  </a:cubicBezTo>
                  <a:close/>
                </a:path>
              </a:pathLst>
            </a:custGeom>
            <a:solidFill>
              <a:srgbClr val="C4CBCE"/>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5" name="Freeform: Shape 14">
              <a:extLst>
                <a:ext uri="{FF2B5EF4-FFF2-40B4-BE49-F238E27FC236}">
                  <a16:creationId xmlns:a16="http://schemas.microsoft.com/office/drawing/2014/main" id="{37865F00-EBBC-AB33-EDB4-38D949D8F1E4}"/>
                </a:ext>
              </a:extLst>
            </p:cNvPr>
            <p:cNvSpPr/>
            <p:nvPr/>
          </p:nvSpPr>
          <p:spPr>
            <a:xfrm>
              <a:off x="3519253" y="2713760"/>
              <a:ext cx="319592" cy="213179"/>
            </a:xfrm>
            <a:custGeom>
              <a:avLst/>
              <a:gdLst>
                <a:gd name="connsiteX0" fmla="*/ 284051 w 319592"/>
                <a:gd name="connsiteY0" fmla="*/ 213180 h 213179"/>
                <a:gd name="connsiteX1" fmla="*/ 319593 w 319592"/>
                <a:gd name="connsiteY1" fmla="*/ 103788 h 213179"/>
                <a:gd name="connsiteX2" fmla="*/ 0 w 319592"/>
                <a:gd name="connsiteY2" fmla="*/ 0 h 213179"/>
                <a:gd name="connsiteX3" fmla="*/ 284051 w 319592"/>
                <a:gd name="connsiteY3" fmla="*/ 213180 h 213179"/>
              </a:gdLst>
              <a:ahLst/>
              <a:cxnLst>
                <a:cxn ang="0">
                  <a:pos x="connsiteX0" y="connsiteY0"/>
                </a:cxn>
                <a:cxn ang="0">
                  <a:pos x="connsiteX1" y="connsiteY1"/>
                </a:cxn>
                <a:cxn ang="0">
                  <a:pos x="connsiteX2" y="connsiteY2"/>
                </a:cxn>
                <a:cxn ang="0">
                  <a:pos x="connsiteX3" y="connsiteY3"/>
                </a:cxn>
              </a:cxnLst>
              <a:rect l="l" t="t" r="r" b="b"/>
              <a:pathLst>
                <a:path w="319592" h="213179">
                  <a:moveTo>
                    <a:pt x="284051" y="213180"/>
                  </a:moveTo>
                  <a:lnTo>
                    <a:pt x="319593" y="103788"/>
                  </a:lnTo>
                  <a:lnTo>
                    <a:pt x="0" y="0"/>
                  </a:lnTo>
                  <a:lnTo>
                    <a:pt x="284051" y="213180"/>
                  </a:lnTo>
                  <a:close/>
                </a:path>
              </a:pathLst>
            </a:custGeom>
            <a:solidFill>
              <a:srgbClr val="3E766F"/>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6" name="Freeform: Shape 15">
              <a:extLst>
                <a:ext uri="{FF2B5EF4-FFF2-40B4-BE49-F238E27FC236}">
                  <a16:creationId xmlns:a16="http://schemas.microsoft.com/office/drawing/2014/main" id="{1B34D98C-6134-03D6-D63E-967327BC9CA5}"/>
                </a:ext>
              </a:extLst>
            </p:cNvPr>
            <p:cNvSpPr/>
            <p:nvPr/>
          </p:nvSpPr>
          <p:spPr>
            <a:xfrm>
              <a:off x="3519253" y="2713760"/>
              <a:ext cx="319592" cy="213179"/>
            </a:xfrm>
            <a:custGeom>
              <a:avLst/>
              <a:gdLst>
                <a:gd name="connsiteX0" fmla="*/ 284051 w 319592"/>
                <a:gd name="connsiteY0" fmla="*/ 213180 h 213179"/>
                <a:gd name="connsiteX1" fmla="*/ 319593 w 319592"/>
                <a:gd name="connsiteY1" fmla="*/ 103788 h 213179"/>
                <a:gd name="connsiteX2" fmla="*/ 0 w 319592"/>
                <a:gd name="connsiteY2" fmla="*/ 0 h 213179"/>
                <a:gd name="connsiteX3" fmla="*/ 284051 w 319592"/>
                <a:gd name="connsiteY3" fmla="*/ 213180 h 213179"/>
              </a:gdLst>
              <a:ahLst/>
              <a:cxnLst>
                <a:cxn ang="0">
                  <a:pos x="connsiteX0" y="connsiteY0"/>
                </a:cxn>
                <a:cxn ang="0">
                  <a:pos x="connsiteX1" y="connsiteY1"/>
                </a:cxn>
                <a:cxn ang="0">
                  <a:pos x="connsiteX2" y="connsiteY2"/>
                </a:cxn>
                <a:cxn ang="0">
                  <a:pos x="connsiteX3" y="connsiteY3"/>
                </a:cxn>
              </a:cxnLst>
              <a:rect l="l" t="t" r="r" b="b"/>
              <a:pathLst>
                <a:path w="319592" h="213179">
                  <a:moveTo>
                    <a:pt x="284051" y="213180"/>
                  </a:moveTo>
                  <a:lnTo>
                    <a:pt x="319593" y="103788"/>
                  </a:lnTo>
                  <a:lnTo>
                    <a:pt x="0" y="0"/>
                  </a:lnTo>
                  <a:lnTo>
                    <a:pt x="284051" y="213180"/>
                  </a:lnTo>
                  <a:close/>
                </a:path>
              </a:pathLst>
            </a:custGeom>
            <a:gradFill>
              <a:gsLst>
                <a:gs pos="46000">
                  <a:srgbClr val="FFFFFF"/>
                </a:gs>
                <a:gs pos="54000">
                  <a:srgbClr val="EFEFEF"/>
                </a:gs>
                <a:gs pos="69000">
                  <a:srgbClr val="C7C7C7"/>
                </a:gs>
                <a:gs pos="90000">
                  <a:srgbClr val="868686"/>
                </a:gs>
                <a:gs pos="100000">
                  <a:srgbClr val="666666"/>
                </a:gs>
              </a:gsLst>
              <a:lin ang="11880600"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7" name="Freeform: Shape 16">
              <a:extLst>
                <a:ext uri="{FF2B5EF4-FFF2-40B4-BE49-F238E27FC236}">
                  <a16:creationId xmlns:a16="http://schemas.microsoft.com/office/drawing/2014/main" id="{EC55751C-DD35-61DC-B6B7-47A727D6FE00}"/>
                </a:ext>
              </a:extLst>
            </p:cNvPr>
            <p:cNvSpPr/>
            <p:nvPr/>
          </p:nvSpPr>
          <p:spPr>
            <a:xfrm>
              <a:off x="3411138" y="3118766"/>
              <a:ext cx="348394" cy="113932"/>
            </a:xfrm>
            <a:custGeom>
              <a:avLst/>
              <a:gdLst>
                <a:gd name="connsiteX0" fmla="*/ 348395 w 348394"/>
                <a:gd name="connsiteY0" fmla="*/ 0 h 113932"/>
                <a:gd name="connsiteX1" fmla="*/ 332930 w 348394"/>
                <a:gd name="connsiteY1" fmla="*/ 113932 h 113932"/>
                <a:gd name="connsiteX2" fmla="*/ 0 w 348394"/>
                <a:gd name="connsiteY2" fmla="*/ 68884 h 113932"/>
                <a:gd name="connsiteX3" fmla="*/ 348395 w 348394"/>
                <a:gd name="connsiteY3" fmla="*/ 0 h 113932"/>
              </a:gdLst>
              <a:ahLst/>
              <a:cxnLst>
                <a:cxn ang="0">
                  <a:pos x="connsiteX0" y="connsiteY0"/>
                </a:cxn>
                <a:cxn ang="0">
                  <a:pos x="connsiteX1" y="connsiteY1"/>
                </a:cxn>
                <a:cxn ang="0">
                  <a:pos x="connsiteX2" y="connsiteY2"/>
                </a:cxn>
                <a:cxn ang="0">
                  <a:pos x="connsiteX3" y="connsiteY3"/>
                </a:cxn>
              </a:cxnLst>
              <a:rect l="l" t="t" r="r" b="b"/>
              <a:pathLst>
                <a:path w="348394" h="113932">
                  <a:moveTo>
                    <a:pt x="348395" y="0"/>
                  </a:moveTo>
                  <a:lnTo>
                    <a:pt x="332930" y="113932"/>
                  </a:lnTo>
                  <a:lnTo>
                    <a:pt x="0" y="68884"/>
                  </a:lnTo>
                  <a:lnTo>
                    <a:pt x="348395" y="0"/>
                  </a:lnTo>
                  <a:close/>
                </a:path>
              </a:pathLst>
            </a:custGeom>
            <a:solidFill>
              <a:srgbClr val="477D71"/>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9" name="Freeform: Shape 18">
              <a:extLst>
                <a:ext uri="{FF2B5EF4-FFF2-40B4-BE49-F238E27FC236}">
                  <a16:creationId xmlns:a16="http://schemas.microsoft.com/office/drawing/2014/main" id="{48B85892-47F1-D847-911F-9FE56676A189}"/>
                </a:ext>
              </a:extLst>
            </p:cNvPr>
            <p:cNvSpPr/>
            <p:nvPr/>
          </p:nvSpPr>
          <p:spPr>
            <a:xfrm>
              <a:off x="3411138" y="3118766"/>
              <a:ext cx="348394" cy="113932"/>
            </a:xfrm>
            <a:custGeom>
              <a:avLst/>
              <a:gdLst>
                <a:gd name="connsiteX0" fmla="*/ 348395 w 348394"/>
                <a:gd name="connsiteY0" fmla="*/ 0 h 113932"/>
                <a:gd name="connsiteX1" fmla="*/ 332930 w 348394"/>
                <a:gd name="connsiteY1" fmla="*/ 113932 h 113932"/>
                <a:gd name="connsiteX2" fmla="*/ 0 w 348394"/>
                <a:gd name="connsiteY2" fmla="*/ 68884 h 113932"/>
                <a:gd name="connsiteX3" fmla="*/ 348395 w 348394"/>
                <a:gd name="connsiteY3" fmla="*/ 0 h 113932"/>
              </a:gdLst>
              <a:ahLst/>
              <a:cxnLst>
                <a:cxn ang="0">
                  <a:pos x="connsiteX0" y="connsiteY0"/>
                </a:cxn>
                <a:cxn ang="0">
                  <a:pos x="connsiteX1" y="connsiteY1"/>
                </a:cxn>
                <a:cxn ang="0">
                  <a:pos x="connsiteX2" y="connsiteY2"/>
                </a:cxn>
                <a:cxn ang="0">
                  <a:pos x="connsiteX3" y="connsiteY3"/>
                </a:cxn>
              </a:cxnLst>
              <a:rect l="l" t="t" r="r" b="b"/>
              <a:pathLst>
                <a:path w="348394" h="113932">
                  <a:moveTo>
                    <a:pt x="348395" y="0"/>
                  </a:moveTo>
                  <a:lnTo>
                    <a:pt x="332930" y="113932"/>
                  </a:lnTo>
                  <a:lnTo>
                    <a:pt x="0" y="68884"/>
                  </a:lnTo>
                  <a:lnTo>
                    <a:pt x="348395" y="0"/>
                  </a:lnTo>
                  <a:close/>
                </a:path>
              </a:pathLst>
            </a:custGeom>
            <a:gradFill>
              <a:gsLst>
                <a:gs pos="0">
                  <a:srgbClr val="666666"/>
                </a:gs>
                <a:gs pos="10000">
                  <a:srgbClr val="868686"/>
                </a:gs>
                <a:gs pos="31000">
                  <a:srgbClr val="C7C7C7"/>
                </a:gs>
                <a:gs pos="46000">
                  <a:srgbClr val="EFEFEF"/>
                </a:gs>
                <a:gs pos="54000">
                  <a:srgbClr val="FFFFFF"/>
                </a:gs>
              </a:gsLst>
              <a:lin ang="462599"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20" name="Freeform: Shape 19">
              <a:extLst>
                <a:ext uri="{FF2B5EF4-FFF2-40B4-BE49-F238E27FC236}">
                  <a16:creationId xmlns:a16="http://schemas.microsoft.com/office/drawing/2014/main" id="{1CF651FF-19D1-A982-8FEB-7ACE1D802BF5}"/>
                </a:ext>
              </a:extLst>
            </p:cNvPr>
            <p:cNvSpPr/>
            <p:nvPr/>
          </p:nvSpPr>
          <p:spPr>
            <a:xfrm>
              <a:off x="4657797" y="3095284"/>
              <a:ext cx="355134" cy="109392"/>
            </a:xfrm>
            <a:custGeom>
              <a:avLst/>
              <a:gdLst>
                <a:gd name="connsiteX0" fmla="*/ 0 w 355134"/>
                <a:gd name="connsiteY0" fmla="*/ 109392 h 109392"/>
                <a:gd name="connsiteX1" fmla="*/ 35542 w 355134"/>
                <a:gd name="connsiteY1" fmla="*/ 0 h 109392"/>
                <a:gd name="connsiteX2" fmla="*/ 355134 w 355134"/>
                <a:gd name="connsiteY2" fmla="*/ 103859 h 109392"/>
                <a:gd name="connsiteX3" fmla="*/ 0 w 355134"/>
                <a:gd name="connsiteY3" fmla="*/ 109392 h 109392"/>
              </a:gdLst>
              <a:ahLst/>
              <a:cxnLst>
                <a:cxn ang="0">
                  <a:pos x="connsiteX0" y="connsiteY0"/>
                </a:cxn>
                <a:cxn ang="0">
                  <a:pos x="connsiteX1" y="connsiteY1"/>
                </a:cxn>
                <a:cxn ang="0">
                  <a:pos x="connsiteX2" y="connsiteY2"/>
                </a:cxn>
                <a:cxn ang="0">
                  <a:pos x="connsiteX3" y="connsiteY3"/>
                </a:cxn>
              </a:cxnLst>
              <a:rect l="l" t="t" r="r" b="b"/>
              <a:pathLst>
                <a:path w="355134" h="109392">
                  <a:moveTo>
                    <a:pt x="0" y="109392"/>
                  </a:moveTo>
                  <a:lnTo>
                    <a:pt x="35542" y="0"/>
                  </a:lnTo>
                  <a:lnTo>
                    <a:pt x="355134" y="103859"/>
                  </a:lnTo>
                  <a:lnTo>
                    <a:pt x="0" y="109392"/>
                  </a:lnTo>
                  <a:close/>
                </a:path>
              </a:pathLst>
            </a:custGeom>
            <a:solidFill>
              <a:srgbClr val="3E766F"/>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22" name="Freeform: Shape 21">
              <a:extLst>
                <a:ext uri="{FF2B5EF4-FFF2-40B4-BE49-F238E27FC236}">
                  <a16:creationId xmlns:a16="http://schemas.microsoft.com/office/drawing/2014/main" id="{F17CB43F-F0C5-D7A2-73F2-7018D0CFAE68}"/>
                </a:ext>
              </a:extLst>
            </p:cNvPr>
            <p:cNvSpPr/>
            <p:nvPr/>
          </p:nvSpPr>
          <p:spPr>
            <a:xfrm>
              <a:off x="4657797" y="3095284"/>
              <a:ext cx="355134" cy="109392"/>
            </a:xfrm>
            <a:custGeom>
              <a:avLst/>
              <a:gdLst>
                <a:gd name="connsiteX0" fmla="*/ 0 w 355134"/>
                <a:gd name="connsiteY0" fmla="*/ 109392 h 109392"/>
                <a:gd name="connsiteX1" fmla="*/ 35542 w 355134"/>
                <a:gd name="connsiteY1" fmla="*/ 0 h 109392"/>
                <a:gd name="connsiteX2" fmla="*/ 355134 w 355134"/>
                <a:gd name="connsiteY2" fmla="*/ 103859 h 109392"/>
                <a:gd name="connsiteX3" fmla="*/ 0 w 355134"/>
                <a:gd name="connsiteY3" fmla="*/ 109392 h 109392"/>
              </a:gdLst>
              <a:ahLst/>
              <a:cxnLst>
                <a:cxn ang="0">
                  <a:pos x="connsiteX0" y="connsiteY0"/>
                </a:cxn>
                <a:cxn ang="0">
                  <a:pos x="connsiteX1" y="connsiteY1"/>
                </a:cxn>
                <a:cxn ang="0">
                  <a:pos x="connsiteX2" y="connsiteY2"/>
                </a:cxn>
                <a:cxn ang="0">
                  <a:pos x="connsiteX3" y="connsiteY3"/>
                </a:cxn>
              </a:cxnLst>
              <a:rect l="l" t="t" r="r" b="b"/>
              <a:pathLst>
                <a:path w="355134" h="109392">
                  <a:moveTo>
                    <a:pt x="0" y="109392"/>
                  </a:moveTo>
                  <a:lnTo>
                    <a:pt x="35542" y="0"/>
                  </a:lnTo>
                  <a:lnTo>
                    <a:pt x="355134" y="103859"/>
                  </a:lnTo>
                  <a:lnTo>
                    <a:pt x="0" y="109392"/>
                  </a:lnTo>
                  <a:close/>
                </a:path>
              </a:pathLst>
            </a:custGeom>
            <a:gradFill>
              <a:gsLst>
                <a:gs pos="0">
                  <a:srgbClr val="666666"/>
                </a:gs>
                <a:gs pos="10000">
                  <a:srgbClr val="868686"/>
                </a:gs>
                <a:gs pos="31000">
                  <a:srgbClr val="C7C7C7"/>
                </a:gs>
                <a:gs pos="46000">
                  <a:srgbClr val="EFEFEF"/>
                </a:gs>
                <a:gs pos="54000">
                  <a:srgbClr val="FFFFFF"/>
                </a:gs>
              </a:gsLst>
              <a:lin ang="11880600"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30" name="Freeform: Shape 29">
              <a:extLst>
                <a:ext uri="{FF2B5EF4-FFF2-40B4-BE49-F238E27FC236}">
                  <a16:creationId xmlns:a16="http://schemas.microsoft.com/office/drawing/2014/main" id="{409B1314-668E-D961-B4C1-2D002E3F5498}"/>
                </a:ext>
              </a:extLst>
            </p:cNvPr>
            <p:cNvSpPr/>
            <p:nvPr/>
          </p:nvSpPr>
          <p:spPr>
            <a:xfrm>
              <a:off x="4634457" y="3239367"/>
              <a:ext cx="333000" cy="159051"/>
            </a:xfrm>
            <a:custGeom>
              <a:avLst/>
              <a:gdLst>
                <a:gd name="connsiteX0" fmla="*/ 15465 w 333000"/>
                <a:gd name="connsiteY0" fmla="*/ 0 h 159051"/>
                <a:gd name="connsiteX1" fmla="*/ 0 w 333000"/>
                <a:gd name="connsiteY1" fmla="*/ 113932 h 159051"/>
                <a:gd name="connsiteX2" fmla="*/ 333001 w 333000"/>
                <a:gd name="connsiteY2" fmla="*/ 159051 h 159051"/>
                <a:gd name="connsiteX3" fmla="*/ 15465 w 333000"/>
                <a:gd name="connsiteY3" fmla="*/ 0 h 159051"/>
              </a:gdLst>
              <a:ahLst/>
              <a:cxnLst>
                <a:cxn ang="0">
                  <a:pos x="connsiteX0" y="connsiteY0"/>
                </a:cxn>
                <a:cxn ang="0">
                  <a:pos x="connsiteX1" y="connsiteY1"/>
                </a:cxn>
                <a:cxn ang="0">
                  <a:pos x="connsiteX2" y="connsiteY2"/>
                </a:cxn>
                <a:cxn ang="0">
                  <a:pos x="connsiteX3" y="connsiteY3"/>
                </a:cxn>
              </a:cxnLst>
              <a:rect l="l" t="t" r="r" b="b"/>
              <a:pathLst>
                <a:path w="333000" h="159051">
                  <a:moveTo>
                    <a:pt x="15465" y="0"/>
                  </a:moveTo>
                  <a:lnTo>
                    <a:pt x="0" y="113932"/>
                  </a:lnTo>
                  <a:lnTo>
                    <a:pt x="333001" y="159051"/>
                  </a:lnTo>
                  <a:lnTo>
                    <a:pt x="15465" y="0"/>
                  </a:lnTo>
                  <a:close/>
                </a:path>
              </a:pathLst>
            </a:custGeom>
            <a:solidFill>
              <a:srgbClr val="477D71"/>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31" name="Freeform: Shape 30">
              <a:extLst>
                <a:ext uri="{FF2B5EF4-FFF2-40B4-BE49-F238E27FC236}">
                  <a16:creationId xmlns:a16="http://schemas.microsoft.com/office/drawing/2014/main" id="{FBF92FB1-4E89-9007-4AA0-85B5B4821A96}"/>
                </a:ext>
              </a:extLst>
            </p:cNvPr>
            <p:cNvSpPr/>
            <p:nvPr/>
          </p:nvSpPr>
          <p:spPr>
            <a:xfrm>
              <a:off x="4634457" y="3239367"/>
              <a:ext cx="333000" cy="159051"/>
            </a:xfrm>
            <a:custGeom>
              <a:avLst/>
              <a:gdLst>
                <a:gd name="connsiteX0" fmla="*/ 15465 w 333000"/>
                <a:gd name="connsiteY0" fmla="*/ 0 h 159051"/>
                <a:gd name="connsiteX1" fmla="*/ 0 w 333000"/>
                <a:gd name="connsiteY1" fmla="*/ 113932 h 159051"/>
                <a:gd name="connsiteX2" fmla="*/ 333001 w 333000"/>
                <a:gd name="connsiteY2" fmla="*/ 159051 h 159051"/>
                <a:gd name="connsiteX3" fmla="*/ 15465 w 333000"/>
                <a:gd name="connsiteY3" fmla="*/ 0 h 159051"/>
              </a:gdLst>
              <a:ahLst/>
              <a:cxnLst>
                <a:cxn ang="0">
                  <a:pos x="connsiteX0" y="connsiteY0"/>
                </a:cxn>
                <a:cxn ang="0">
                  <a:pos x="connsiteX1" y="connsiteY1"/>
                </a:cxn>
                <a:cxn ang="0">
                  <a:pos x="connsiteX2" y="connsiteY2"/>
                </a:cxn>
                <a:cxn ang="0">
                  <a:pos x="connsiteX3" y="connsiteY3"/>
                </a:cxn>
              </a:cxnLst>
              <a:rect l="l" t="t" r="r" b="b"/>
              <a:pathLst>
                <a:path w="333000" h="159051">
                  <a:moveTo>
                    <a:pt x="15465" y="0"/>
                  </a:moveTo>
                  <a:lnTo>
                    <a:pt x="0" y="113932"/>
                  </a:lnTo>
                  <a:lnTo>
                    <a:pt x="333001" y="159051"/>
                  </a:lnTo>
                  <a:lnTo>
                    <a:pt x="15465" y="0"/>
                  </a:lnTo>
                  <a:close/>
                </a:path>
              </a:pathLst>
            </a:custGeom>
            <a:gradFill>
              <a:gsLst>
                <a:gs pos="0">
                  <a:srgbClr val="666666"/>
                </a:gs>
                <a:gs pos="10000">
                  <a:srgbClr val="868686"/>
                </a:gs>
                <a:gs pos="31000">
                  <a:srgbClr val="C7C7C7"/>
                </a:gs>
                <a:gs pos="46000">
                  <a:srgbClr val="EFEFEF"/>
                </a:gs>
                <a:gs pos="54000">
                  <a:srgbClr val="FFFFFF"/>
                </a:gs>
              </a:gsLst>
              <a:lin ang="11262599"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32" name="Freeform: Shape 31">
              <a:extLst>
                <a:ext uri="{FF2B5EF4-FFF2-40B4-BE49-F238E27FC236}">
                  <a16:creationId xmlns:a16="http://schemas.microsoft.com/office/drawing/2014/main" id="{B27D796C-5B9E-E469-6B14-49CD31DE4026}"/>
                </a:ext>
              </a:extLst>
            </p:cNvPr>
            <p:cNvSpPr/>
            <p:nvPr/>
          </p:nvSpPr>
          <p:spPr>
            <a:xfrm>
              <a:off x="5144883" y="1013641"/>
              <a:ext cx="118047" cy="354992"/>
            </a:xfrm>
            <a:custGeom>
              <a:avLst/>
              <a:gdLst>
                <a:gd name="connsiteX0" fmla="*/ 10358 w 118047"/>
                <a:gd name="connsiteY0" fmla="*/ 354993 h 354992"/>
                <a:gd name="connsiteX1" fmla="*/ 118047 w 118047"/>
                <a:gd name="connsiteY1" fmla="*/ 314556 h 354992"/>
                <a:gd name="connsiteX2" fmla="*/ 0 w 118047"/>
                <a:gd name="connsiteY2" fmla="*/ 0 h 354992"/>
                <a:gd name="connsiteX3" fmla="*/ 10358 w 118047"/>
                <a:gd name="connsiteY3" fmla="*/ 354993 h 354992"/>
              </a:gdLst>
              <a:ahLst/>
              <a:cxnLst>
                <a:cxn ang="0">
                  <a:pos x="connsiteX0" y="connsiteY0"/>
                </a:cxn>
                <a:cxn ang="0">
                  <a:pos x="connsiteX1" y="connsiteY1"/>
                </a:cxn>
                <a:cxn ang="0">
                  <a:pos x="connsiteX2" y="connsiteY2"/>
                </a:cxn>
                <a:cxn ang="0">
                  <a:pos x="connsiteX3" y="connsiteY3"/>
                </a:cxn>
              </a:cxnLst>
              <a:rect l="l" t="t" r="r" b="b"/>
              <a:pathLst>
                <a:path w="118047" h="354992">
                  <a:moveTo>
                    <a:pt x="10358" y="354993"/>
                  </a:moveTo>
                  <a:lnTo>
                    <a:pt x="118047" y="314556"/>
                  </a:lnTo>
                  <a:lnTo>
                    <a:pt x="0" y="0"/>
                  </a:lnTo>
                  <a:lnTo>
                    <a:pt x="10358" y="354993"/>
                  </a:lnTo>
                  <a:close/>
                </a:path>
              </a:pathLst>
            </a:custGeom>
            <a:solidFill>
              <a:srgbClr val="2F656B"/>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33" name="Freeform: Shape 32">
              <a:extLst>
                <a:ext uri="{FF2B5EF4-FFF2-40B4-BE49-F238E27FC236}">
                  <a16:creationId xmlns:a16="http://schemas.microsoft.com/office/drawing/2014/main" id="{D8337937-C293-9F72-D529-3918DC100691}"/>
                </a:ext>
              </a:extLst>
            </p:cNvPr>
            <p:cNvSpPr/>
            <p:nvPr/>
          </p:nvSpPr>
          <p:spPr>
            <a:xfrm>
              <a:off x="5144883" y="1013641"/>
              <a:ext cx="118047" cy="354992"/>
            </a:xfrm>
            <a:custGeom>
              <a:avLst/>
              <a:gdLst>
                <a:gd name="connsiteX0" fmla="*/ 10358 w 118047"/>
                <a:gd name="connsiteY0" fmla="*/ 354993 h 354992"/>
                <a:gd name="connsiteX1" fmla="*/ 118047 w 118047"/>
                <a:gd name="connsiteY1" fmla="*/ 314556 h 354992"/>
                <a:gd name="connsiteX2" fmla="*/ 0 w 118047"/>
                <a:gd name="connsiteY2" fmla="*/ 0 h 354992"/>
                <a:gd name="connsiteX3" fmla="*/ 10358 w 118047"/>
                <a:gd name="connsiteY3" fmla="*/ 354993 h 354992"/>
              </a:gdLst>
              <a:ahLst/>
              <a:cxnLst>
                <a:cxn ang="0">
                  <a:pos x="connsiteX0" y="connsiteY0"/>
                </a:cxn>
                <a:cxn ang="0">
                  <a:pos x="connsiteX1" y="connsiteY1"/>
                </a:cxn>
                <a:cxn ang="0">
                  <a:pos x="connsiteX2" y="connsiteY2"/>
                </a:cxn>
                <a:cxn ang="0">
                  <a:pos x="connsiteX3" y="connsiteY3"/>
                </a:cxn>
              </a:cxnLst>
              <a:rect l="l" t="t" r="r" b="b"/>
              <a:pathLst>
                <a:path w="118047" h="354992">
                  <a:moveTo>
                    <a:pt x="10358" y="354993"/>
                  </a:moveTo>
                  <a:lnTo>
                    <a:pt x="118047" y="314556"/>
                  </a:lnTo>
                  <a:lnTo>
                    <a:pt x="0" y="0"/>
                  </a:lnTo>
                  <a:lnTo>
                    <a:pt x="10358" y="354993"/>
                  </a:lnTo>
                  <a:close/>
                </a:path>
              </a:pathLst>
            </a:custGeom>
            <a:gradFill>
              <a:gsLst>
                <a:gs pos="46000">
                  <a:srgbClr val="FFFFFF"/>
                </a:gs>
                <a:gs pos="54000">
                  <a:srgbClr val="EFEFEF"/>
                </a:gs>
                <a:gs pos="69000">
                  <a:srgbClr val="C7C7C7"/>
                </a:gs>
                <a:gs pos="90000">
                  <a:srgbClr val="868686"/>
                </a:gs>
                <a:gs pos="100000">
                  <a:srgbClr val="666666"/>
                </a:gs>
              </a:gsLst>
              <a:lin ang="14965801"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34" name="Freeform: Shape 33">
              <a:extLst>
                <a:ext uri="{FF2B5EF4-FFF2-40B4-BE49-F238E27FC236}">
                  <a16:creationId xmlns:a16="http://schemas.microsoft.com/office/drawing/2014/main" id="{B29768F7-EBA0-F257-F7D1-88F0556EDC0C}"/>
                </a:ext>
              </a:extLst>
            </p:cNvPr>
            <p:cNvSpPr/>
            <p:nvPr/>
          </p:nvSpPr>
          <p:spPr>
            <a:xfrm>
              <a:off x="5470931" y="2169423"/>
              <a:ext cx="225736" cy="314626"/>
            </a:xfrm>
            <a:custGeom>
              <a:avLst/>
              <a:gdLst>
                <a:gd name="connsiteX0" fmla="*/ 0 w 225736"/>
                <a:gd name="connsiteY0" fmla="*/ 40437 h 314626"/>
                <a:gd name="connsiteX1" fmla="*/ 107690 w 225736"/>
                <a:gd name="connsiteY1" fmla="*/ 0 h 314626"/>
                <a:gd name="connsiteX2" fmla="*/ 225736 w 225736"/>
                <a:gd name="connsiteY2" fmla="*/ 314627 h 314626"/>
                <a:gd name="connsiteX3" fmla="*/ 0 w 225736"/>
                <a:gd name="connsiteY3" fmla="*/ 40437 h 314626"/>
              </a:gdLst>
              <a:ahLst/>
              <a:cxnLst>
                <a:cxn ang="0">
                  <a:pos x="connsiteX0" y="connsiteY0"/>
                </a:cxn>
                <a:cxn ang="0">
                  <a:pos x="connsiteX1" y="connsiteY1"/>
                </a:cxn>
                <a:cxn ang="0">
                  <a:pos x="connsiteX2" y="connsiteY2"/>
                </a:cxn>
                <a:cxn ang="0">
                  <a:pos x="connsiteX3" y="connsiteY3"/>
                </a:cxn>
              </a:cxnLst>
              <a:rect l="l" t="t" r="r" b="b"/>
              <a:pathLst>
                <a:path w="225736" h="314626">
                  <a:moveTo>
                    <a:pt x="0" y="40437"/>
                  </a:moveTo>
                  <a:lnTo>
                    <a:pt x="107690" y="0"/>
                  </a:lnTo>
                  <a:lnTo>
                    <a:pt x="225736" y="314627"/>
                  </a:lnTo>
                  <a:lnTo>
                    <a:pt x="0" y="40437"/>
                  </a:lnTo>
                  <a:close/>
                </a:path>
              </a:pathLst>
            </a:custGeom>
            <a:solidFill>
              <a:srgbClr val="2F656B"/>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35" name="Freeform: Shape 34">
              <a:extLst>
                <a:ext uri="{FF2B5EF4-FFF2-40B4-BE49-F238E27FC236}">
                  <a16:creationId xmlns:a16="http://schemas.microsoft.com/office/drawing/2014/main" id="{DEA7FBFD-79BD-A177-173E-15C8F5A0F5D0}"/>
                </a:ext>
              </a:extLst>
            </p:cNvPr>
            <p:cNvSpPr/>
            <p:nvPr/>
          </p:nvSpPr>
          <p:spPr>
            <a:xfrm>
              <a:off x="5470931" y="2169423"/>
              <a:ext cx="225736" cy="314626"/>
            </a:xfrm>
            <a:custGeom>
              <a:avLst/>
              <a:gdLst>
                <a:gd name="connsiteX0" fmla="*/ 0 w 225736"/>
                <a:gd name="connsiteY0" fmla="*/ 40437 h 314626"/>
                <a:gd name="connsiteX1" fmla="*/ 107690 w 225736"/>
                <a:gd name="connsiteY1" fmla="*/ 0 h 314626"/>
                <a:gd name="connsiteX2" fmla="*/ 225736 w 225736"/>
                <a:gd name="connsiteY2" fmla="*/ 314627 h 314626"/>
                <a:gd name="connsiteX3" fmla="*/ 0 w 225736"/>
                <a:gd name="connsiteY3" fmla="*/ 40437 h 314626"/>
              </a:gdLst>
              <a:ahLst/>
              <a:cxnLst>
                <a:cxn ang="0">
                  <a:pos x="connsiteX0" y="connsiteY0"/>
                </a:cxn>
                <a:cxn ang="0">
                  <a:pos x="connsiteX1" y="connsiteY1"/>
                </a:cxn>
                <a:cxn ang="0">
                  <a:pos x="connsiteX2" y="connsiteY2"/>
                </a:cxn>
                <a:cxn ang="0">
                  <a:pos x="connsiteX3" y="connsiteY3"/>
                </a:cxn>
              </a:cxnLst>
              <a:rect l="l" t="t" r="r" b="b"/>
              <a:pathLst>
                <a:path w="225736" h="314626">
                  <a:moveTo>
                    <a:pt x="0" y="40437"/>
                  </a:moveTo>
                  <a:lnTo>
                    <a:pt x="107690" y="0"/>
                  </a:lnTo>
                  <a:lnTo>
                    <a:pt x="225736" y="314627"/>
                  </a:lnTo>
                  <a:lnTo>
                    <a:pt x="0" y="40437"/>
                  </a:lnTo>
                  <a:close/>
                </a:path>
              </a:pathLst>
            </a:custGeom>
            <a:gradFill>
              <a:gsLst>
                <a:gs pos="0">
                  <a:srgbClr val="666666"/>
                </a:gs>
                <a:gs pos="10000">
                  <a:srgbClr val="868686"/>
                </a:gs>
                <a:gs pos="31000">
                  <a:srgbClr val="C7C7C7"/>
                </a:gs>
                <a:gs pos="46000">
                  <a:srgbClr val="EFEFEF"/>
                </a:gs>
                <a:gs pos="54000">
                  <a:srgbClr val="FFFFFF"/>
                </a:gs>
              </a:gsLst>
              <a:lin ang="14965801"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36" name="Freeform: Shape 35">
              <a:extLst>
                <a:ext uri="{FF2B5EF4-FFF2-40B4-BE49-F238E27FC236}">
                  <a16:creationId xmlns:a16="http://schemas.microsoft.com/office/drawing/2014/main" id="{AAA279E7-995A-28F9-9692-2078096B9D90}"/>
                </a:ext>
              </a:extLst>
            </p:cNvPr>
            <p:cNvSpPr/>
            <p:nvPr/>
          </p:nvSpPr>
          <p:spPr>
            <a:xfrm>
              <a:off x="6931622" y="1013641"/>
              <a:ext cx="118046" cy="354992"/>
            </a:xfrm>
            <a:custGeom>
              <a:avLst/>
              <a:gdLst>
                <a:gd name="connsiteX0" fmla="*/ 107619 w 118046"/>
                <a:gd name="connsiteY0" fmla="*/ 354993 h 354992"/>
                <a:gd name="connsiteX1" fmla="*/ 0 w 118046"/>
                <a:gd name="connsiteY1" fmla="*/ 314556 h 354992"/>
                <a:gd name="connsiteX2" fmla="*/ 118047 w 118046"/>
                <a:gd name="connsiteY2" fmla="*/ 0 h 354992"/>
                <a:gd name="connsiteX3" fmla="*/ 107619 w 118046"/>
                <a:gd name="connsiteY3" fmla="*/ 354993 h 354992"/>
              </a:gdLst>
              <a:ahLst/>
              <a:cxnLst>
                <a:cxn ang="0">
                  <a:pos x="connsiteX0" y="connsiteY0"/>
                </a:cxn>
                <a:cxn ang="0">
                  <a:pos x="connsiteX1" y="connsiteY1"/>
                </a:cxn>
                <a:cxn ang="0">
                  <a:pos x="connsiteX2" y="connsiteY2"/>
                </a:cxn>
                <a:cxn ang="0">
                  <a:pos x="connsiteX3" y="connsiteY3"/>
                </a:cxn>
              </a:cxnLst>
              <a:rect l="l" t="t" r="r" b="b"/>
              <a:pathLst>
                <a:path w="118046" h="354992">
                  <a:moveTo>
                    <a:pt x="107619" y="354993"/>
                  </a:moveTo>
                  <a:lnTo>
                    <a:pt x="0" y="314556"/>
                  </a:lnTo>
                  <a:lnTo>
                    <a:pt x="118047" y="0"/>
                  </a:lnTo>
                  <a:lnTo>
                    <a:pt x="107619" y="354993"/>
                  </a:lnTo>
                  <a:close/>
                </a:path>
              </a:pathLst>
            </a:custGeom>
            <a:solidFill>
              <a:srgbClr val="2F656B"/>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37" name="Freeform: Shape 36">
              <a:extLst>
                <a:ext uri="{FF2B5EF4-FFF2-40B4-BE49-F238E27FC236}">
                  <a16:creationId xmlns:a16="http://schemas.microsoft.com/office/drawing/2014/main" id="{76FAE307-A19D-0D58-2CE8-8206531BE886}"/>
                </a:ext>
              </a:extLst>
            </p:cNvPr>
            <p:cNvSpPr/>
            <p:nvPr/>
          </p:nvSpPr>
          <p:spPr>
            <a:xfrm>
              <a:off x="6931622" y="1013641"/>
              <a:ext cx="118046" cy="354992"/>
            </a:xfrm>
            <a:custGeom>
              <a:avLst/>
              <a:gdLst>
                <a:gd name="connsiteX0" fmla="*/ 107619 w 118046"/>
                <a:gd name="connsiteY0" fmla="*/ 354993 h 354992"/>
                <a:gd name="connsiteX1" fmla="*/ 0 w 118046"/>
                <a:gd name="connsiteY1" fmla="*/ 314556 h 354992"/>
                <a:gd name="connsiteX2" fmla="*/ 118047 w 118046"/>
                <a:gd name="connsiteY2" fmla="*/ 0 h 354992"/>
                <a:gd name="connsiteX3" fmla="*/ 107619 w 118046"/>
                <a:gd name="connsiteY3" fmla="*/ 354993 h 354992"/>
              </a:gdLst>
              <a:ahLst/>
              <a:cxnLst>
                <a:cxn ang="0">
                  <a:pos x="connsiteX0" y="connsiteY0"/>
                </a:cxn>
                <a:cxn ang="0">
                  <a:pos x="connsiteX1" y="connsiteY1"/>
                </a:cxn>
                <a:cxn ang="0">
                  <a:pos x="connsiteX2" y="connsiteY2"/>
                </a:cxn>
                <a:cxn ang="0">
                  <a:pos x="connsiteX3" y="connsiteY3"/>
                </a:cxn>
              </a:cxnLst>
              <a:rect l="l" t="t" r="r" b="b"/>
              <a:pathLst>
                <a:path w="118046" h="354992">
                  <a:moveTo>
                    <a:pt x="107619" y="354993"/>
                  </a:moveTo>
                  <a:lnTo>
                    <a:pt x="0" y="314556"/>
                  </a:lnTo>
                  <a:lnTo>
                    <a:pt x="118047" y="0"/>
                  </a:lnTo>
                  <a:lnTo>
                    <a:pt x="107619" y="354993"/>
                  </a:lnTo>
                  <a:close/>
                </a:path>
              </a:pathLst>
            </a:custGeom>
            <a:gradFill>
              <a:gsLst>
                <a:gs pos="0">
                  <a:srgbClr val="666666"/>
                </a:gs>
                <a:gs pos="10000">
                  <a:srgbClr val="868686"/>
                </a:gs>
                <a:gs pos="31000">
                  <a:srgbClr val="C7C7C7"/>
                </a:gs>
                <a:gs pos="46000">
                  <a:srgbClr val="EFEFEF"/>
                </a:gs>
                <a:gs pos="54000">
                  <a:srgbClr val="FFFFFF"/>
                </a:gs>
              </a:gsLst>
              <a:lin ang="6634198"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38" name="Freeform: Shape 37">
              <a:extLst>
                <a:ext uri="{FF2B5EF4-FFF2-40B4-BE49-F238E27FC236}">
                  <a16:creationId xmlns:a16="http://schemas.microsoft.com/office/drawing/2014/main" id="{AED11BE4-92EB-E970-D5FB-FD396F34C7DC}"/>
                </a:ext>
              </a:extLst>
            </p:cNvPr>
            <p:cNvSpPr/>
            <p:nvPr/>
          </p:nvSpPr>
          <p:spPr>
            <a:xfrm>
              <a:off x="6497884" y="2169423"/>
              <a:ext cx="225736" cy="314626"/>
            </a:xfrm>
            <a:custGeom>
              <a:avLst/>
              <a:gdLst>
                <a:gd name="connsiteX0" fmla="*/ 225737 w 225736"/>
                <a:gd name="connsiteY0" fmla="*/ 40437 h 314626"/>
                <a:gd name="connsiteX1" fmla="*/ 118047 w 225736"/>
                <a:gd name="connsiteY1" fmla="*/ 0 h 314626"/>
                <a:gd name="connsiteX2" fmla="*/ 0 w 225736"/>
                <a:gd name="connsiteY2" fmla="*/ 314627 h 314626"/>
                <a:gd name="connsiteX3" fmla="*/ 225737 w 225736"/>
                <a:gd name="connsiteY3" fmla="*/ 40437 h 314626"/>
              </a:gdLst>
              <a:ahLst/>
              <a:cxnLst>
                <a:cxn ang="0">
                  <a:pos x="connsiteX0" y="connsiteY0"/>
                </a:cxn>
                <a:cxn ang="0">
                  <a:pos x="connsiteX1" y="connsiteY1"/>
                </a:cxn>
                <a:cxn ang="0">
                  <a:pos x="connsiteX2" y="connsiteY2"/>
                </a:cxn>
                <a:cxn ang="0">
                  <a:pos x="connsiteX3" y="connsiteY3"/>
                </a:cxn>
              </a:cxnLst>
              <a:rect l="l" t="t" r="r" b="b"/>
              <a:pathLst>
                <a:path w="225736" h="314626">
                  <a:moveTo>
                    <a:pt x="225737" y="40437"/>
                  </a:moveTo>
                  <a:lnTo>
                    <a:pt x="118047" y="0"/>
                  </a:lnTo>
                  <a:lnTo>
                    <a:pt x="0" y="314627"/>
                  </a:lnTo>
                  <a:lnTo>
                    <a:pt x="225737" y="40437"/>
                  </a:lnTo>
                  <a:close/>
                </a:path>
              </a:pathLst>
            </a:custGeom>
            <a:solidFill>
              <a:srgbClr val="2F656B"/>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39" name="Freeform: Shape 38">
              <a:extLst>
                <a:ext uri="{FF2B5EF4-FFF2-40B4-BE49-F238E27FC236}">
                  <a16:creationId xmlns:a16="http://schemas.microsoft.com/office/drawing/2014/main" id="{6C275259-CF7C-777D-3C02-74B2306DF81B}"/>
                </a:ext>
              </a:extLst>
            </p:cNvPr>
            <p:cNvSpPr/>
            <p:nvPr/>
          </p:nvSpPr>
          <p:spPr>
            <a:xfrm>
              <a:off x="6497884" y="2169423"/>
              <a:ext cx="225736" cy="314626"/>
            </a:xfrm>
            <a:custGeom>
              <a:avLst/>
              <a:gdLst>
                <a:gd name="connsiteX0" fmla="*/ 225737 w 225736"/>
                <a:gd name="connsiteY0" fmla="*/ 40437 h 314626"/>
                <a:gd name="connsiteX1" fmla="*/ 118047 w 225736"/>
                <a:gd name="connsiteY1" fmla="*/ 0 h 314626"/>
                <a:gd name="connsiteX2" fmla="*/ 0 w 225736"/>
                <a:gd name="connsiteY2" fmla="*/ 314627 h 314626"/>
                <a:gd name="connsiteX3" fmla="*/ 225737 w 225736"/>
                <a:gd name="connsiteY3" fmla="*/ 40437 h 314626"/>
              </a:gdLst>
              <a:ahLst/>
              <a:cxnLst>
                <a:cxn ang="0">
                  <a:pos x="connsiteX0" y="connsiteY0"/>
                </a:cxn>
                <a:cxn ang="0">
                  <a:pos x="connsiteX1" y="connsiteY1"/>
                </a:cxn>
                <a:cxn ang="0">
                  <a:pos x="connsiteX2" y="connsiteY2"/>
                </a:cxn>
                <a:cxn ang="0">
                  <a:pos x="connsiteX3" y="connsiteY3"/>
                </a:cxn>
              </a:cxnLst>
              <a:rect l="l" t="t" r="r" b="b"/>
              <a:pathLst>
                <a:path w="225736" h="314626">
                  <a:moveTo>
                    <a:pt x="225737" y="40437"/>
                  </a:moveTo>
                  <a:lnTo>
                    <a:pt x="118047" y="0"/>
                  </a:lnTo>
                  <a:lnTo>
                    <a:pt x="0" y="314627"/>
                  </a:lnTo>
                  <a:lnTo>
                    <a:pt x="225737" y="40437"/>
                  </a:lnTo>
                  <a:close/>
                </a:path>
              </a:pathLst>
            </a:custGeom>
            <a:gradFill>
              <a:gsLst>
                <a:gs pos="0">
                  <a:srgbClr val="666666"/>
                </a:gs>
                <a:gs pos="10000">
                  <a:srgbClr val="868686"/>
                </a:gs>
                <a:gs pos="31000">
                  <a:srgbClr val="C7C7C7"/>
                </a:gs>
                <a:gs pos="46000">
                  <a:srgbClr val="EFEFEF"/>
                </a:gs>
                <a:gs pos="54000">
                  <a:srgbClr val="FFFFFF"/>
                </a:gs>
              </a:gsLst>
              <a:lin ang="17434199"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40" name="Freeform: Shape 39">
              <a:extLst>
                <a:ext uri="{FF2B5EF4-FFF2-40B4-BE49-F238E27FC236}">
                  <a16:creationId xmlns:a16="http://schemas.microsoft.com/office/drawing/2014/main" id="{E278B499-3D4C-B520-9F8D-D9663F66A761}"/>
                </a:ext>
              </a:extLst>
            </p:cNvPr>
            <p:cNvSpPr/>
            <p:nvPr/>
          </p:nvSpPr>
          <p:spPr>
            <a:xfrm>
              <a:off x="4706889" y="1224550"/>
              <a:ext cx="271068" cy="288378"/>
            </a:xfrm>
            <a:custGeom>
              <a:avLst/>
              <a:gdLst>
                <a:gd name="connsiteX0" fmla="*/ 271068 w 271068"/>
                <a:gd name="connsiteY0" fmla="*/ 229426 h 288378"/>
                <a:gd name="connsiteX1" fmla="*/ 172388 w 271068"/>
                <a:gd name="connsiteY1" fmla="*/ 288378 h 288378"/>
                <a:gd name="connsiteX2" fmla="*/ 0 w 271068"/>
                <a:gd name="connsiteY2" fmla="*/ 0 h 288378"/>
                <a:gd name="connsiteX3" fmla="*/ 271068 w 271068"/>
                <a:gd name="connsiteY3" fmla="*/ 229426 h 288378"/>
              </a:gdLst>
              <a:ahLst/>
              <a:cxnLst>
                <a:cxn ang="0">
                  <a:pos x="connsiteX0" y="connsiteY0"/>
                </a:cxn>
                <a:cxn ang="0">
                  <a:pos x="connsiteX1" y="connsiteY1"/>
                </a:cxn>
                <a:cxn ang="0">
                  <a:pos x="connsiteX2" y="connsiteY2"/>
                </a:cxn>
                <a:cxn ang="0">
                  <a:pos x="connsiteX3" y="connsiteY3"/>
                </a:cxn>
              </a:cxnLst>
              <a:rect l="l" t="t" r="r" b="b"/>
              <a:pathLst>
                <a:path w="271068" h="288378">
                  <a:moveTo>
                    <a:pt x="271068" y="229426"/>
                  </a:moveTo>
                  <a:lnTo>
                    <a:pt x="172388" y="288378"/>
                  </a:lnTo>
                  <a:lnTo>
                    <a:pt x="0" y="0"/>
                  </a:lnTo>
                  <a:lnTo>
                    <a:pt x="271068" y="229426"/>
                  </a:lnTo>
                  <a:close/>
                </a:path>
              </a:pathLst>
            </a:custGeom>
            <a:solidFill>
              <a:srgbClr val="3E766F"/>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41" name="Freeform: Shape 40">
              <a:extLst>
                <a:ext uri="{FF2B5EF4-FFF2-40B4-BE49-F238E27FC236}">
                  <a16:creationId xmlns:a16="http://schemas.microsoft.com/office/drawing/2014/main" id="{03ACF5D1-678E-CC3E-A92E-730A544E7C35}"/>
                </a:ext>
              </a:extLst>
            </p:cNvPr>
            <p:cNvSpPr/>
            <p:nvPr/>
          </p:nvSpPr>
          <p:spPr>
            <a:xfrm>
              <a:off x="4706889" y="1224550"/>
              <a:ext cx="271068" cy="288378"/>
            </a:xfrm>
            <a:custGeom>
              <a:avLst/>
              <a:gdLst>
                <a:gd name="connsiteX0" fmla="*/ 271068 w 271068"/>
                <a:gd name="connsiteY0" fmla="*/ 229426 h 288378"/>
                <a:gd name="connsiteX1" fmla="*/ 172388 w 271068"/>
                <a:gd name="connsiteY1" fmla="*/ 288378 h 288378"/>
                <a:gd name="connsiteX2" fmla="*/ 0 w 271068"/>
                <a:gd name="connsiteY2" fmla="*/ 0 h 288378"/>
                <a:gd name="connsiteX3" fmla="*/ 271068 w 271068"/>
                <a:gd name="connsiteY3" fmla="*/ 229426 h 288378"/>
              </a:gdLst>
              <a:ahLst/>
              <a:cxnLst>
                <a:cxn ang="0">
                  <a:pos x="connsiteX0" y="connsiteY0"/>
                </a:cxn>
                <a:cxn ang="0">
                  <a:pos x="connsiteX1" y="connsiteY1"/>
                </a:cxn>
                <a:cxn ang="0">
                  <a:pos x="connsiteX2" y="connsiteY2"/>
                </a:cxn>
                <a:cxn ang="0">
                  <a:pos x="connsiteX3" y="connsiteY3"/>
                </a:cxn>
              </a:cxnLst>
              <a:rect l="l" t="t" r="r" b="b"/>
              <a:pathLst>
                <a:path w="271068" h="288378">
                  <a:moveTo>
                    <a:pt x="271068" y="229426"/>
                  </a:moveTo>
                  <a:lnTo>
                    <a:pt x="172388" y="288378"/>
                  </a:lnTo>
                  <a:lnTo>
                    <a:pt x="0" y="0"/>
                  </a:lnTo>
                  <a:lnTo>
                    <a:pt x="271068" y="229426"/>
                  </a:lnTo>
                  <a:close/>
                </a:path>
              </a:pathLst>
            </a:custGeom>
            <a:gradFill>
              <a:gsLst>
                <a:gs pos="0">
                  <a:srgbClr val="666666"/>
                </a:gs>
                <a:gs pos="10000">
                  <a:srgbClr val="868686"/>
                </a:gs>
                <a:gs pos="31000">
                  <a:srgbClr val="C7C7C7"/>
                </a:gs>
                <a:gs pos="46000">
                  <a:srgbClr val="EFEFEF"/>
                </a:gs>
                <a:gs pos="54000">
                  <a:srgbClr val="FFFFFF"/>
                </a:gs>
              </a:gsLst>
              <a:lin ang="3548400"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42" name="Freeform: Shape 41">
              <a:extLst>
                <a:ext uri="{FF2B5EF4-FFF2-40B4-BE49-F238E27FC236}">
                  <a16:creationId xmlns:a16="http://schemas.microsoft.com/office/drawing/2014/main" id="{3DDF9562-5ECC-ABB4-70E6-0916163884E1}"/>
                </a:ext>
              </a:extLst>
            </p:cNvPr>
            <p:cNvSpPr/>
            <p:nvPr/>
          </p:nvSpPr>
          <p:spPr>
            <a:xfrm>
              <a:off x="5340115" y="2225326"/>
              <a:ext cx="172388" cy="347401"/>
            </a:xfrm>
            <a:custGeom>
              <a:avLst/>
              <a:gdLst>
                <a:gd name="connsiteX0" fmla="*/ 98751 w 172388"/>
                <a:gd name="connsiteY0" fmla="*/ 0 h 347401"/>
                <a:gd name="connsiteX1" fmla="*/ 0 w 172388"/>
                <a:gd name="connsiteY1" fmla="*/ 58953 h 347401"/>
                <a:gd name="connsiteX2" fmla="*/ 172388 w 172388"/>
                <a:gd name="connsiteY2" fmla="*/ 347402 h 347401"/>
                <a:gd name="connsiteX3" fmla="*/ 98751 w 172388"/>
                <a:gd name="connsiteY3" fmla="*/ 0 h 347401"/>
              </a:gdLst>
              <a:ahLst/>
              <a:cxnLst>
                <a:cxn ang="0">
                  <a:pos x="connsiteX0" y="connsiteY0"/>
                </a:cxn>
                <a:cxn ang="0">
                  <a:pos x="connsiteX1" y="connsiteY1"/>
                </a:cxn>
                <a:cxn ang="0">
                  <a:pos x="connsiteX2" y="connsiteY2"/>
                </a:cxn>
                <a:cxn ang="0">
                  <a:pos x="connsiteX3" y="connsiteY3"/>
                </a:cxn>
              </a:cxnLst>
              <a:rect l="l" t="t" r="r" b="b"/>
              <a:pathLst>
                <a:path w="172388" h="347401">
                  <a:moveTo>
                    <a:pt x="98751" y="0"/>
                  </a:moveTo>
                  <a:lnTo>
                    <a:pt x="0" y="58953"/>
                  </a:lnTo>
                  <a:lnTo>
                    <a:pt x="172388" y="347402"/>
                  </a:lnTo>
                  <a:lnTo>
                    <a:pt x="98751" y="0"/>
                  </a:lnTo>
                  <a:close/>
                </a:path>
              </a:pathLst>
            </a:custGeom>
            <a:solidFill>
              <a:srgbClr val="3E766F"/>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43" name="Freeform: Shape 42">
              <a:extLst>
                <a:ext uri="{FF2B5EF4-FFF2-40B4-BE49-F238E27FC236}">
                  <a16:creationId xmlns:a16="http://schemas.microsoft.com/office/drawing/2014/main" id="{A925911D-C502-9495-ECB3-4F39FCA37891}"/>
                </a:ext>
              </a:extLst>
            </p:cNvPr>
            <p:cNvSpPr/>
            <p:nvPr/>
          </p:nvSpPr>
          <p:spPr>
            <a:xfrm>
              <a:off x="5340115" y="2225326"/>
              <a:ext cx="172388" cy="347401"/>
            </a:xfrm>
            <a:custGeom>
              <a:avLst/>
              <a:gdLst>
                <a:gd name="connsiteX0" fmla="*/ 98751 w 172388"/>
                <a:gd name="connsiteY0" fmla="*/ 0 h 347401"/>
                <a:gd name="connsiteX1" fmla="*/ 0 w 172388"/>
                <a:gd name="connsiteY1" fmla="*/ 58953 h 347401"/>
                <a:gd name="connsiteX2" fmla="*/ 172388 w 172388"/>
                <a:gd name="connsiteY2" fmla="*/ 347402 h 347401"/>
                <a:gd name="connsiteX3" fmla="*/ 98751 w 172388"/>
                <a:gd name="connsiteY3" fmla="*/ 0 h 347401"/>
              </a:gdLst>
              <a:ahLst/>
              <a:cxnLst>
                <a:cxn ang="0">
                  <a:pos x="connsiteX0" y="connsiteY0"/>
                </a:cxn>
                <a:cxn ang="0">
                  <a:pos x="connsiteX1" y="connsiteY1"/>
                </a:cxn>
                <a:cxn ang="0">
                  <a:pos x="connsiteX2" y="connsiteY2"/>
                </a:cxn>
                <a:cxn ang="0">
                  <a:pos x="connsiteX3" y="connsiteY3"/>
                </a:cxn>
              </a:cxnLst>
              <a:rect l="l" t="t" r="r" b="b"/>
              <a:pathLst>
                <a:path w="172388" h="347401">
                  <a:moveTo>
                    <a:pt x="98751" y="0"/>
                  </a:moveTo>
                  <a:lnTo>
                    <a:pt x="0" y="58953"/>
                  </a:lnTo>
                  <a:lnTo>
                    <a:pt x="172388" y="347402"/>
                  </a:lnTo>
                  <a:lnTo>
                    <a:pt x="98751" y="0"/>
                  </a:lnTo>
                  <a:close/>
                </a:path>
              </a:pathLst>
            </a:custGeom>
            <a:gradFill>
              <a:gsLst>
                <a:gs pos="0">
                  <a:srgbClr val="666666"/>
                </a:gs>
                <a:gs pos="10000">
                  <a:srgbClr val="868686"/>
                </a:gs>
                <a:gs pos="31000">
                  <a:srgbClr val="C7C7C7"/>
                </a:gs>
                <a:gs pos="46000">
                  <a:srgbClr val="EFEFEF"/>
                </a:gs>
                <a:gs pos="54000">
                  <a:srgbClr val="FFFFFF"/>
                </a:gs>
              </a:gsLst>
              <a:lin ang="14348400"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44" name="Freeform: Shape 43">
              <a:extLst>
                <a:ext uri="{FF2B5EF4-FFF2-40B4-BE49-F238E27FC236}">
                  <a16:creationId xmlns:a16="http://schemas.microsoft.com/office/drawing/2014/main" id="{B58A08DA-42C7-FC14-18B2-846782151C70}"/>
                </a:ext>
              </a:extLst>
            </p:cNvPr>
            <p:cNvSpPr/>
            <p:nvPr/>
          </p:nvSpPr>
          <p:spPr>
            <a:xfrm>
              <a:off x="3834944" y="4859605"/>
              <a:ext cx="343783" cy="185087"/>
            </a:xfrm>
            <a:custGeom>
              <a:avLst/>
              <a:gdLst>
                <a:gd name="connsiteX0" fmla="*/ 343784 w 343783"/>
                <a:gd name="connsiteY0" fmla="*/ 95984 h 185087"/>
                <a:gd name="connsiteX1" fmla="*/ 280433 w 343783"/>
                <a:gd name="connsiteY1" fmla="*/ 0 h 185087"/>
                <a:gd name="connsiteX2" fmla="*/ 0 w 343783"/>
                <a:gd name="connsiteY2" fmla="*/ 185087 h 185087"/>
                <a:gd name="connsiteX3" fmla="*/ 343784 w 343783"/>
                <a:gd name="connsiteY3" fmla="*/ 95984 h 185087"/>
              </a:gdLst>
              <a:ahLst/>
              <a:cxnLst>
                <a:cxn ang="0">
                  <a:pos x="connsiteX0" y="connsiteY0"/>
                </a:cxn>
                <a:cxn ang="0">
                  <a:pos x="connsiteX1" y="connsiteY1"/>
                </a:cxn>
                <a:cxn ang="0">
                  <a:pos x="connsiteX2" y="connsiteY2"/>
                </a:cxn>
                <a:cxn ang="0">
                  <a:pos x="connsiteX3" y="connsiteY3"/>
                </a:cxn>
              </a:cxnLst>
              <a:rect l="l" t="t" r="r" b="b"/>
              <a:pathLst>
                <a:path w="343783" h="185087">
                  <a:moveTo>
                    <a:pt x="343784" y="95984"/>
                  </a:moveTo>
                  <a:lnTo>
                    <a:pt x="280433" y="0"/>
                  </a:lnTo>
                  <a:lnTo>
                    <a:pt x="0" y="185087"/>
                  </a:lnTo>
                  <a:lnTo>
                    <a:pt x="343784" y="95984"/>
                  </a:lnTo>
                  <a:close/>
                </a:path>
              </a:pathLst>
            </a:custGeom>
            <a:solidFill>
              <a:srgbClr val="477D71"/>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45" name="Freeform: Shape 44">
              <a:extLst>
                <a:ext uri="{FF2B5EF4-FFF2-40B4-BE49-F238E27FC236}">
                  <a16:creationId xmlns:a16="http://schemas.microsoft.com/office/drawing/2014/main" id="{763E783A-E0FC-3DE5-27C5-3729AE6FF151}"/>
                </a:ext>
              </a:extLst>
            </p:cNvPr>
            <p:cNvSpPr/>
            <p:nvPr/>
          </p:nvSpPr>
          <p:spPr>
            <a:xfrm>
              <a:off x="3834944" y="4859605"/>
              <a:ext cx="343783" cy="185087"/>
            </a:xfrm>
            <a:custGeom>
              <a:avLst/>
              <a:gdLst>
                <a:gd name="connsiteX0" fmla="*/ 343784 w 343783"/>
                <a:gd name="connsiteY0" fmla="*/ 95984 h 185087"/>
                <a:gd name="connsiteX1" fmla="*/ 280433 w 343783"/>
                <a:gd name="connsiteY1" fmla="*/ 0 h 185087"/>
                <a:gd name="connsiteX2" fmla="*/ 0 w 343783"/>
                <a:gd name="connsiteY2" fmla="*/ 185087 h 185087"/>
                <a:gd name="connsiteX3" fmla="*/ 343784 w 343783"/>
                <a:gd name="connsiteY3" fmla="*/ 95984 h 185087"/>
              </a:gdLst>
              <a:ahLst/>
              <a:cxnLst>
                <a:cxn ang="0">
                  <a:pos x="connsiteX0" y="connsiteY0"/>
                </a:cxn>
                <a:cxn ang="0">
                  <a:pos x="connsiteX1" y="connsiteY1"/>
                </a:cxn>
                <a:cxn ang="0">
                  <a:pos x="connsiteX2" y="connsiteY2"/>
                </a:cxn>
                <a:cxn ang="0">
                  <a:pos x="connsiteX3" y="connsiteY3"/>
                </a:cxn>
              </a:cxnLst>
              <a:rect l="l" t="t" r="r" b="b"/>
              <a:pathLst>
                <a:path w="343783" h="185087">
                  <a:moveTo>
                    <a:pt x="343784" y="95984"/>
                  </a:moveTo>
                  <a:lnTo>
                    <a:pt x="280433" y="0"/>
                  </a:lnTo>
                  <a:lnTo>
                    <a:pt x="0" y="185087"/>
                  </a:lnTo>
                  <a:lnTo>
                    <a:pt x="343784" y="95984"/>
                  </a:lnTo>
                  <a:close/>
                </a:path>
              </a:pathLst>
            </a:custGeom>
            <a:gradFill>
              <a:gsLst>
                <a:gs pos="46000">
                  <a:srgbClr val="FFFFFF"/>
                </a:gs>
                <a:gs pos="54000">
                  <a:srgbClr val="EFEFEF"/>
                </a:gs>
                <a:gs pos="69000">
                  <a:srgbClr val="C7C7C7"/>
                </a:gs>
                <a:gs pos="90000">
                  <a:srgbClr val="868686"/>
                </a:gs>
                <a:gs pos="100000">
                  <a:srgbClr val="666666"/>
                </a:gs>
              </a:gsLst>
              <a:lin ang="8794200"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46" name="Freeform: Shape 45">
              <a:extLst>
                <a:ext uri="{FF2B5EF4-FFF2-40B4-BE49-F238E27FC236}">
                  <a16:creationId xmlns:a16="http://schemas.microsoft.com/office/drawing/2014/main" id="{963023D1-3E08-37E3-A3BB-41FC2E3C5938}"/>
                </a:ext>
              </a:extLst>
            </p:cNvPr>
            <p:cNvSpPr/>
            <p:nvPr/>
          </p:nvSpPr>
          <p:spPr>
            <a:xfrm>
              <a:off x="4865302" y="4179558"/>
              <a:ext cx="280432" cy="281071"/>
            </a:xfrm>
            <a:custGeom>
              <a:avLst/>
              <a:gdLst>
                <a:gd name="connsiteX0" fmla="*/ 63351 w 280432"/>
                <a:gd name="connsiteY0" fmla="*/ 281071 h 281071"/>
                <a:gd name="connsiteX1" fmla="*/ 0 w 280432"/>
                <a:gd name="connsiteY1" fmla="*/ 185087 h 281071"/>
                <a:gd name="connsiteX2" fmla="*/ 280433 w 280432"/>
                <a:gd name="connsiteY2" fmla="*/ 0 h 281071"/>
                <a:gd name="connsiteX3" fmla="*/ 63351 w 280432"/>
                <a:gd name="connsiteY3" fmla="*/ 281071 h 281071"/>
              </a:gdLst>
              <a:ahLst/>
              <a:cxnLst>
                <a:cxn ang="0">
                  <a:pos x="connsiteX0" y="connsiteY0"/>
                </a:cxn>
                <a:cxn ang="0">
                  <a:pos x="connsiteX1" y="connsiteY1"/>
                </a:cxn>
                <a:cxn ang="0">
                  <a:pos x="connsiteX2" y="connsiteY2"/>
                </a:cxn>
                <a:cxn ang="0">
                  <a:pos x="connsiteX3" y="connsiteY3"/>
                </a:cxn>
              </a:cxnLst>
              <a:rect l="l" t="t" r="r" b="b"/>
              <a:pathLst>
                <a:path w="280432" h="281071">
                  <a:moveTo>
                    <a:pt x="63351" y="281071"/>
                  </a:moveTo>
                  <a:lnTo>
                    <a:pt x="0" y="185087"/>
                  </a:lnTo>
                  <a:lnTo>
                    <a:pt x="280433" y="0"/>
                  </a:lnTo>
                  <a:lnTo>
                    <a:pt x="63351" y="281071"/>
                  </a:lnTo>
                  <a:close/>
                </a:path>
              </a:pathLst>
            </a:custGeom>
            <a:solidFill>
              <a:srgbClr val="477D71"/>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47" name="Freeform: Shape 46">
              <a:extLst>
                <a:ext uri="{FF2B5EF4-FFF2-40B4-BE49-F238E27FC236}">
                  <a16:creationId xmlns:a16="http://schemas.microsoft.com/office/drawing/2014/main" id="{57311E6E-331B-4541-AF17-557C0B9B20CC}"/>
                </a:ext>
              </a:extLst>
            </p:cNvPr>
            <p:cNvSpPr/>
            <p:nvPr/>
          </p:nvSpPr>
          <p:spPr>
            <a:xfrm>
              <a:off x="4865302" y="4179558"/>
              <a:ext cx="280432" cy="281071"/>
            </a:xfrm>
            <a:custGeom>
              <a:avLst/>
              <a:gdLst>
                <a:gd name="connsiteX0" fmla="*/ 63351 w 280432"/>
                <a:gd name="connsiteY0" fmla="*/ 281071 h 281071"/>
                <a:gd name="connsiteX1" fmla="*/ 0 w 280432"/>
                <a:gd name="connsiteY1" fmla="*/ 185087 h 281071"/>
                <a:gd name="connsiteX2" fmla="*/ 280433 w 280432"/>
                <a:gd name="connsiteY2" fmla="*/ 0 h 281071"/>
                <a:gd name="connsiteX3" fmla="*/ 63351 w 280432"/>
                <a:gd name="connsiteY3" fmla="*/ 281071 h 281071"/>
              </a:gdLst>
              <a:ahLst/>
              <a:cxnLst>
                <a:cxn ang="0">
                  <a:pos x="connsiteX0" y="connsiteY0"/>
                </a:cxn>
                <a:cxn ang="0">
                  <a:pos x="connsiteX1" y="connsiteY1"/>
                </a:cxn>
                <a:cxn ang="0">
                  <a:pos x="connsiteX2" y="connsiteY2"/>
                </a:cxn>
                <a:cxn ang="0">
                  <a:pos x="connsiteX3" y="connsiteY3"/>
                </a:cxn>
              </a:cxnLst>
              <a:rect l="l" t="t" r="r" b="b"/>
              <a:pathLst>
                <a:path w="280432" h="281071">
                  <a:moveTo>
                    <a:pt x="63351" y="281071"/>
                  </a:moveTo>
                  <a:lnTo>
                    <a:pt x="0" y="185087"/>
                  </a:lnTo>
                  <a:lnTo>
                    <a:pt x="280433" y="0"/>
                  </a:lnTo>
                  <a:lnTo>
                    <a:pt x="63351" y="281071"/>
                  </a:lnTo>
                  <a:close/>
                </a:path>
              </a:pathLst>
            </a:custGeom>
            <a:gradFill>
              <a:gsLst>
                <a:gs pos="0">
                  <a:srgbClr val="666666"/>
                </a:gs>
                <a:gs pos="10000">
                  <a:srgbClr val="868686"/>
                </a:gs>
                <a:gs pos="31000">
                  <a:srgbClr val="C7C7C7"/>
                </a:gs>
                <a:gs pos="46000">
                  <a:srgbClr val="EFEFEF"/>
                </a:gs>
                <a:gs pos="54000">
                  <a:srgbClr val="FFFFFF"/>
                </a:gs>
              </a:gsLst>
              <a:lin ang="8794200"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48" name="Freeform: Shape 47">
              <a:extLst>
                <a:ext uri="{FF2B5EF4-FFF2-40B4-BE49-F238E27FC236}">
                  <a16:creationId xmlns:a16="http://schemas.microsoft.com/office/drawing/2014/main" id="{BFDBDAA3-C90F-724D-0664-EC80D485F409}"/>
                </a:ext>
              </a:extLst>
            </p:cNvPr>
            <p:cNvSpPr/>
            <p:nvPr/>
          </p:nvSpPr>
          <p:spPr>
            <a:xfrm>
              <a:off x="5854088" y="5916566"/>
              <a:ext cx="144721" cy="334632"/>
            </a:xfrm>
            <a:custGeom>
              <a:avLst/>
              <a:gdLst>
                <a:gd name="connsiteX0" fmla="*/ 144721 w 144721"/>
                <a:gd name="connsiteY0" fmla="*/ 10358 h 334632"/>
                <a:gd name="connsiteX1" fmla="*/ 30150 w 144721"/>
                <a:gd name="connsiteY1" fmla="*/ 0 h 334632"/>
                <a:gd name="connsiteX2" fmla="*/ 0 w 144721"/>
                <a:gd name="connsiteY2" fmla="*/ 334633 h 334632"/>
                <a:gd name="connsiteX3" fmla="*/ 144721 w 144721"/>
                <a:gd name="connsiteY3" fmla="*/ 10358 h 334632"/>
              </a:gdLst>
              <a:ahLst/>
              <a:cxnLst>
                <a:cxn ang="0">
                  <a:pos x="connsiteX0" y="connsiteY0"/>
                </a:cxn>
                <a:cxn ang="0">
                  <a:pos x="connsiteX1" y="connsiteY1"/>
                </a:cxn>
                <a:cxn ang="0">
                  <a:pos x="connsiteX2" y="connsiteY2"/>
                </a:cxn>
                <a:cxn ang="0">
                  <a:pos x="connsiteX3" y="connsiteY3"/>
                </a:cxn>
              </a:cxnLst>
              <a:rect l="l" t="t" r="r" b="b"/>
              <a:pathLst>
                <a:path w="144721" h="334632">
                  <a:moveTo>
                    <a:pt x="144721" y="10358"/>
                  </a:moveTo>
                  <a:lnTo>
                    <a:pt x="30150" y="0"/>
                  </a:lnTo>
                  <a:lnTo>
                    <a:pt x="0" y="334633"/>
                  </a:lnTo>
                  <a:lnTo>
                    <a:pt x="144721" y="10358"/>
                  </a:lnTo>
                  <a:close/>
                </a:path>
              </a:pathLst>
            </a:custGeom>
            <a:solidFill>
              <a:srgbClr val="4E8573"/>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49" name="Freeform: Shape 48">
              <a:extLst>
                <a:ext uri="{FF2B5EF4-FFF2-40B4-BE49-F238E27FC236}">
                  <a16:creationId xmlns:a16="http://schemas.microsoft.com/office/drawing/2014/main" id="{6E430BC3-B6E9-47CA-079D-D75D19ECE750}"/>
                </a:ext>
              </a:extLst>
            </p:cNvPr>
            <p:cNvSpPr/>
            <p:nvPr/>
          </p:nvSpPr>
          <p:spPr>
            <a:xfrm>
              <a:off x="5854088" y="5916566"/>
              <a:ext cx="144721" cy="334632"/>
            </a:xfrm>
            <a:custGeom>
              <a:avLst/>
              <a:gdLst>
                <a:gd name="connsiteX0" fmla="*/ 144721 w 144721"/>
                <a:gd name="connsiteY0" fmla="*/ 10358 h 334632"/>
                <a:gd name="connsiteX1" fmla="*/ 30150 w 144721"/>
                <a:gd name="connsiteY1" fmla="*/ 0 h 334632"/>
                <a:gd name="connsiteX2" fmla="*/ 0 w 144721"/>
                <a:gd name="connsiteY2" fmla="*/ 334633 h 334632"/>
                <a:gd name="connsiteX3" fmla="*/ 144721 w 144721"/>
                <a:gd name="connsiteY3" fmla="*/ 10358 h 334632"/>
              </a:gdLst>
              <a:ahLst/>
              <a:cxnLst>
                <a:cxn ang="0">
                  <a:pos x="connsiteX0" y="connsiteY0"/>
                </a:cxn>
                <a:cxn ang="0">
                  <a:pos x="connsiteX1" y="connsiteY1"/>
                </a:cxn>
                <a:cxn ang="0">
                  <a:pos x="connsiteX2" y="connsiteY2"/>
                </a:cxn>
                <a:cxn ang="0">
                  <a:pos x="connsiteX3" y="connsiteY3"/>
                </a:cxn>
              </a:cxnLst>
              <a:rect l="l" t="t" r="r" b="b"/>
              <a:pathLst>
                <a:path w="144721" h="334632">
                  <a:moveTo>
                    <a:pt x="144721" y="10358"/>
                  </a:moveTo>
                  <a:lnTo>
                    <a:pt x="30150" y="0"/>
                  </a:lnTo>
                  <a:lnTo>
                    <a:pt x="0" y="334633"/>
                  </a:lnTo>
                  <a:lnTo>
                    <a:pt x="144721" y="10358"/>
                  </a:lnTo>
                  <a:close/>
                </a:path>
              </a:pathLst>
            </a:custGeom>
            <a:gradFill>
              <a:gsLst>
                <a:gs pos="46000">
                  <a:srgbClr val="FFFFFF"/>
                </a:gs>
                <a:gs pos="54000">
                  <a:srgbClr val="EFEFEF"/>
                </a:gs>
                <a:gs pos="69000">
                  <a:srgbClr val="C7C7C7"/>
                </a:gs>
                <a:gs pos="90000">
                  <a:srgbClr val="868686"/>
                </a:gs>
                <a:gs pos="100000">
                  <a:srgbClr val="666666"/>
                </a:gs>
              </a:gsLst>
              <a:lin ang="5709000"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50" name="Freeform: Shape 49">
              <a:extLst>
                <a:ext uri="{FF2B5EF4-FFF2-40B4-BE49-F238E27FC236}">
                  <a16:creationId xmlns:a16="http://schemas.microsoft.com/office/drawing/2014/main" id="{15171DBE-24FC-DCFE-677E-3F0CFF6B560E}"/>
                </a:ext>
              </a:extLst>
            </p:cNvPr>
            <p:cNvSpPr/>
            <p:nvPr/>
          </p:nvSpPr>
          <p:spPr>
            <a:xfrm>
              <a:off x="5964899" y="4687004"/>
              <a:ext cx="114500" cy="344989"/>
            </a:xfrm>
            <a:custGeom>
              <a:avLst/>
              <a:gdLst>
                <a:gd name="connsiteX0" fmla="*/ 114500 w 114500"/>
                <a:gd name="connsiteY0" fmla="*/ 344990 h 344989"/>
                <a:gd name="connsiteX1" fmla="*/ 0 w 114500"/>
                <a:gd name="connsiteY1" fmla="*/ 334704 h 344989"/>
                <a:gd name="connsiteX2" fmla="*/ 30150 w 114500"/>
                <a:gd name="connsiteY2" fmla="*/ 0 h 344989"/>
                <a:gd name="connsiteX3" fmla="*/ 114500 w 114500"/>
                <a:gd name="connsiteY3" fmla="*/ 344990 h 344989"/>
              </a:gdLst>
              <a:ahLst/>
              <a:cxnLst>
                <a:cxn ang="0">
                  <a:pos x="connsiteX0" y="connsiteY0"/>
                </a:cxn>
                <a:cxn ang="0">
                  <a:pos x="connsiteX1" y="connsiteY1"/>
                </a:cxn>
                <a:cxn ang="0">
                  <a:pos x="connsiteX2" y="connsiteY2"/>
                </a:cxn>
                <a:cxn ang="0">
                  <a:pos x="connsiteX3" y="connsiteY3"/>
                </a:cxn>
              </a:cxnLst>
              <a:rect l="l" t="t" r="r" b="b"/>
              <a:pathLst>
                <a:path w="114500" h="344989">
                  <a:moveTo>
                    <a:pt x="114500" y="344990"/>
                  </a:moveTo>
                  <a:lnTo>
                    <a:pt x="0" y="334704"/>
                  </a:lnTo>
                  <a:lnTo>
                    <a:pt x="30150" y="0"/>
                  </a:lnTo>
                  <a:lnTo>
                    <a:pt x="114500" y="344990"/>
                  </a:lnTo>
                  <a:close/>
                </a:path>
              </a:pathLst>
            </a:custGeom>
            <a:solidFill>
              <a:srgbClr val="4E8573"/>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51" name="Freeform: Shape 50">
              <a:extLst>
                <a:ext uri="{FF2B5EF4-FFF2-40B4-BE49-F238E27FC236}">
                  <a16:creationId xmlns:a16="http://schemas.microsoft.com/office/drawing/2014/main" id="{0E0A86BB-7DF4-68D3-A89F-25EE5E3371A8}"/>
                </a:ext>
              </a:extLst>
            </p:cNvPr>
            <p:cNvSpPr/>
            <p:nvPr/>
          </p:nvSpPr>
          <p:spPr>
            <a:xfrm>
              <a:off x="5964899" y="4687004"/>
              <a:ext cx="114500" cy="344989"/>
            </a:xfrm>
            <a:custGeom>
              <a:avLst/>
              <a:gdLst>
                <a:gd name="connsiteX0" fmla="*/ 114500 w 114500"/>
                <a:gd name="connsiteY0" fmla="*/ 344990 h 344989"/>
                <a:gd name="connsiteX1" fmla="*/ 0 w 114500"/>
                <a:gd name="connsiteY1" fmla="*/ 334704 h 344989"/>
                <a:gd name="connsiteX2" fmla="*/ 30150 w 114500"/>
                <a:gd name="connsiteY2" fmla="*/ 0 h 344989"/>
                <a:gd name="connsiteX3" fmla="*/ 114500 w 114500"/>
                <a:gd name="connsiteY3" fmla="*/ 344990 h 344989"/>
              </a:gdLst>
              <a:ahLst/>
              <a:cxnLst>
                <a:cxn ang="0">
                  <a:pos x="connsiteX0" y="connsiteY0"/>
                </a:cxn>
                <a:cxn ang="0">
                  <a:pos x="connsiteX1" y="connsiteY1"/>
                </a:cxn>
                <a:cxn ang="0">
                  <a:pos x="connsiteX2" y="connsiteY2"/>
                </a:cxn>
                <a:cxn ang="0">
                  <a:pos x="connsiteX3" y="connsiteY3"/>
                </a:cxn>
              </a:cxnLst>
              <a:rect l="l" t="t" r="r" b="b"/>
              <a:pathLst>
                <a:path w="114500" h="344989">
                  <a:moveTo>
                    <a:pt x="114500" y="344990"/>
                  </a:moveTo>
                  <a:lnTo>
                    <a:pt x="0" y="334704"/>
                  </a:lnTo>
                  <a:lnTo>
                    <a:pt x="30150" y="0"/>
                  </a:lnTo>
                  <a:lnTo>
                    <a:pt x="114500" y="344990"/>
                  </a:lnTo>
                  <a:close/>
                </a:path>
              </a:pathLst>
            </a:custGeom>
            <a:gradFill>
              <a:gsLst>
                <a:gs pos="0">
                  <a:srgbClr val="666666"/>
                </a:gs>
                <a:gs pos="10000">
                  <a:srgbClr val="868686"/>
                </a:gs>
                <a:gs pos="31000">
                  <a:srgbClr val="C7C7C7"/>
                </a:gs>
                <a:gs pos="46000">
                  <a:srgbClr val="EFEFEF"/>
                </a:gs>
                <a:gs pos="54000">
                  <a:srgbClr val="FFFFFF"/>
                </a:gs>
              </a:gsLst>
              <a:lin ang="5709000"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52" name="Freeform: Shape 51">
              <a:extLst>
                <a:ext uri="{FF2B5EF4-FFF2-40B4-BE49-F238E27FC236}">
                  <a16:creationId xmlns:a16="http://schemas.microsoft.com/office/drawing/2014/main" id="{4E8F387B-181B-03BC-A513-D78375E71FBD}"/>
                </a:ext>
              </a:extLst>
            </p:cNvPr>
            <p:cNvSpPr/>
            <p:nvPr/>
          </p:nvSpPr>
          <p:spPr>
            <a:xfrm>
              <a:off x="4138007" y="5109391"/>
              <a:ext cx="242833" cy="315336"/>
            </a:xfrm>
            <a:custGeom>
              <a:avLst/>
              <a:gdLst>
                <a:gd name="connsiteX0" fmla="*/ 163379 w 242833"/>
                <a:gd name="connsiteY0" fmla="*/ 0 h 315336"/>
                <a:gd name="connsiteX1" fmla="*/ 242834 w 242833"/>
                <a:gd name="connsiteY1" fmla="*/ 83144 h 315336"/>
                <a:gd name="connsiteX2" fmla="*/ 0 w 242833"/>
                <a:gd name="connsiteY2" fmla="*/ 315336 h 315336"/>
                <a:gd name="connsiteX3" fmla="*/ 163379 w 242833"/>
                <a:gd name="connsiteY3" fmla="*/ 0 h 315336"/>
              </a:gdLst>
              <a:ahLst/>
              <a:cxnLst>
                <a:cxn ang="0">
                  <a:pos x="connsiteX0" y="connsiteY0"/>
                </a:cxn>
                <a:cxn ang="0">
                  <a:pos x="connsiteX1" y="connsiteY1"/>
                </a:cxn>
                <a:cxn ang="0">
                  <a:pos x="connsiteX2" y="connsiteY2"/>
                </a:cxn>
                <a:cxn ang="0">
                  <a:pos x="connsiteX3" y="connsiteY3"/>
                </a:cxn>
              </a:cxnLst>
              <a:rect l="l" t="t" r="r" b="b"/>
              <a:pathLst>
                <a:path w="242833" h="315336">
                  <a:moveTo>
                    <a:pt x="163379" y="0"/>
                  </a:moveTo>
                  <a:lnTo>
                    <a:pt x="242834" y="83144"/>
                  </a:lnTo>
                  <a:lnTo>
                    <a:pt x="0" y="315336"/>
                  </a:lnTo>
                  <a:lnTo>
                    <a:pt x="163379" y="0"/>
                  </a:lnTo>
                  <a:close/>
                </a:path>
              </a:pathLst>
            </a:custGeom>
            <a:solidFill>
              <a:srgbClr val="4E8573"/>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53" name="Freeform: Shape 52">
              <a:extLst>
                <a:ext uri="{FF2B5EF4-FFF2-40B4-BE49-F238E27FC236}">
                  <a16:creationId xmlns:a16="http://schemas.microsoft.com/office/drawing/2014/main" id="{E32D0184-4AEB-E61F-8C53-CF86B9A32FA7}"/>
                </a:ext>
              </a:extLst>
            </p:cNvPr>
            <p:cNvSpPr/>
            <p:nvPr/>
          </p:nvSpPr>
          <p:spPr>
            <a:xfrm>
              <a:off x="4138007" y="5109391"/>
              <a:ext cx="242833" cy="315336"/>
            </a:xfrm>
            <a:custGeom>
              <a:avLst/>
              <a:gdLst>
                <a:gd name="connsiteX0" fmla="*/ 163379 w 242833"/>
                <a:gd name="connsiteY0" fmla="*/ 0 h 315336"/>
                <a:gd name="connsiteX1" fmla="*/ 242834 w 242833"/>
                <a:gd name="connsiteY1" fmla="*/ 83144 h 315336"/>
                <a:gd name="connsiteX2" fmla="*/ 0 w 242833"/>
                <a:gd name="connsiteY2" fmla="*/ 315336 h 315336"/>
                <a:gd name="connsiteX3" fmla="*/ 163379 w 242833"/>
                <a:gd name="connsiteY3" fmla="*/ 0 h 315336"/>
              </a:gdLst>
              <a:ahLst/>
              <a:cxnLst>
                <a:cxn ang="0">
                  <a:pos x="connsiteX0" y="connsiteY0"/>
                </a:cxn>
                <a:cxn ang="0">
                  <a:pos x="connsiteX1" y="connsiteY1"/>
                </a:cxn>
                <a:cxn ang="0">
                  <a:pos x="connsiteX2" y="connsiteY2"/>
                </a:cxn>
                <a:cxn ang="0">
                  <a:pos x="connsiteX3" y="connsiteY3"/>
                </a:cxn>
              </a:cxnLst>
              <a:rect l="l" t="t" r="r" b="b"/>
              <a:pathLst>
                <a:path w="242833" h="315336">
                  <a:moveTo>
                    <a:pt x="163379" y="0"/>
                  </a:moveTo>
                  <a:lnTo>
                    <a:pt x="242834" y="83144"/>
                  </a:lnTo>
                  <a:lnTo>
                    <a:pt x="0" y="315336"/>
                  </a:lnTo>
                  <a:lnTo>
                    <a:pt x="163379" y="0"/>
                  </a:lnTo>
                  <a:close/>
                </a:path>
              </a:pathLst>
            </a:custGeom>
            <a:gradFill>
              <a:gsLst>
                <a:gs pos="0">
                  <a:srgbClr val="666666"/>
                </a:gs>
                <a:gs pos="10000">
                  <a:srgbClr val="868686"/>
                </a:gs>
                <a:gs pos="31000">
                  <a:srgbClr val="C7C7C7"/>
                </a:gs>
                <a:gs pos="46000">
                  <a:srgbClr val="EFEFEF"/>
                </a:gs>
                <a:gs pos="54000">
                  <a:srgbClr val="FFFFFF"/>
                </a:gs>
              </a:gsLst>
              <a:lin ang="18976800"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54" name="Freeform: Shape 53">
              <a:extLst>
                <a:ext uri="{FF2B5EF4-FFF2-40B4-BE49-F238E27FC236}">
                  <a16:creationId xmlns:a16="http://schemas.microsoft.com/office/drawing/2014/main" id="{CECCF451-F8D8-21C6-FAFD-76F3D13C29C3}"/>
                </a:ext>
              </a:extLst>
            </p:cNvPr>
            <p:cNvSpPr/>
            <p:nvPr/>
          </p:nvSpPr>
          <p:spPr>
            <a:xfrm>
              <a:off x="4950787" y="4339390"/>
              <a:ext cx="322359" cy="232192"/>
            </a:xfrm>
            <a:custGeom>
              <a:avLst/>
              <a:gdLst>
                <a:gd name="connsiteX0" fmla="*/ 0 w 322359"/>
                <a:gd name="connsiteY0" fmla="*/ 149048 h 232192"/>
                <a:gd name="connsiteX1" fmla="*/ 79455 w 322359"/>
                <a:gd name="connsiteY1" fmla="*/ 232192 h 232192"/>
                <a:gd name="connsiteX2" fmla="*/ 322359 w 322359"/>
                <a:gd name="connsiteY2" fmla="*/ 0 h 232192"/>
                <a:gd name="connsiteX3" fmla="*/ 0 w 322359"/>
                <a:gd name="connsiteY3" fmla="*/ 149048 h 232192"/>
              </a:gdLst>
              <a:ahLst/>
              <a:cxnLst>
                <a:cxn ang="0">
                  <a:pos x="connsiteX0" y="connsiteY0"/>
                </a:cxn>
                <a:cxn ang="0">
                  <a:pos x="connsiteX1" y="connsiteY1"/>
                </a:cxn>
                <a:cxn ang="0">
                  <a:pos x="connsiteX2" y="connsiteY2"/>
                </a:cxn>
                <a:cxn ang="0">
                  <a:pos x="connsiteX3" y="connsiteY3"/>
                </a:cxn>
              </a:cxnLst>
              <a:rect l="l" t="t" r="r" b="b"/>
              <a:pathLst>
                <a:path w="322359" h="232192">
                  <a:moveTo>
                    <a:pt x="0" y="149048"/>
                  </a:moveTo>
                  <a:lnTo>
                    <a:pt x="79455" y="232192"/>
                  </a:lnTo>
                  <a:lnTo>
                    <a:pt x="322359" y="0"/>
                  </a:lnTo>
                  <a:lnTo>
                    <a:pt x="0" y="149048"/>
                  </a:lnTo>
                  <a:close/>
                </a:path>
              </a:pathLst>
            </a:custGeom>
            <a:solidFill>
              <a:srgbClr val="4E8573"/>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55" name="Freeform: Shape 54">
              <a:extLst>
                <a:ext uri="{FF2B5EF4-FFF2-40B4-BE49-F238E27FC236}">
                  <a16:creationId xmlns:a16="http://schemas.microsoft.com/office/drawing/2014/main" id="{98419E66-903F-41CE-0094-A1AF4DC3E9B0}"/>
                </a:ext>
              </a:extLst>
            </p:cNvPr>
            <p:cNvSpPr/>
            <p:nvPr/>
          </p:nvSpPr>
          <p:spPr>
            <a:xfrm>
              <a:off x="4950787" y="4339390"/>
              <a:ext cx="322359" cy="232192"/>
            </a:xfrm>
            <a:custGeom>
              <a:avLst/>
              <a:gdLst>
                <a:gd name="connsiteX0" fmla="*/ 0 w 322359"/>
                <a:gd name="connsiteY0" fmla="*/ 149048 h 232192"/>
                <a:gd name="connsiteX1" fmla="*/ 79455 w 322359"/>
                <a:gd name="connsiteY1" fmla="*/ 232192 h 232192"/>
                <a:gd name="connsiteX2" fmla="*/ 322359 w 322359"/>
                <a:gd name="connsiteY2" fmla="*/ 0 h 232192"/>
                <a:gd name="connsiteX3" fmla="*/ 0 w 322359"/>
                <a:gd name="connsiteY3" fmla="*/ 149048 h 232192"/>
              </a:gdLst>
              <a:ahLst/>
              <a:cxnLst>
                <a:cxn ang="0">
                  <a:pos x="connsiteX0" y="connsiteY0"/>
                </a:cxn>
                <a:cxn ang="0">
                  <a:pos x="connsiteX1" y="connsiteY1"/>
                </a:cxn>
                <a:cxn ang="0">
                  <a:pos x="connsiteX2" y="connsiteY2"/>
                </a:cxn>
                <a:cxn ang="0">
                  <a:pos x="connsiteX3" y="connsiteY3"/>
                </a:cxn>
              </a:cxnLst>
              <a:rect l="l" t="t" r="r" b="b"/>
              <a:pathLst>
                <a:path w="322359" h="232192">
                  <a:moveTo>
                    <a:pt x="0" y="149048"/>
                  </a:moveTo>
                  <a:lnTo>
                    <a:pt x="79455" y="232192"/>
                  </a:lnTo>
                  <a:lnTo>
                    <a:pt x="322359" y="0"/>
                  </a:lnTo>
                  <a:lnTo>
                    <a:pt x="0" y="149048"/>
                  </a:lnTo>
                  <a:close/>
                </a:path>
              </a:pathLst>
            </a:custGeom>
            <a:gradFill>
              <a:gsLst>
                <a:gs pos="0">
                  <a:srgbClr val="666666"/>
                </a:gs>
                <a:gs pos="10000">
                  <a:srgbClr val="868686"/>
                </a:gs>
                <a:gs pos="31000">
                  <a:srgbClr val="C7C7C7"/>
                </a:gs>
                <a:gs pos="46000">
                  <a:srgbClr val="EFEFEF"/>
                </a:gs>
                <a:gs pos="54000">
                  <a:srgbClr val="FFFFFF"/>
                </a:gs>
              </a:gsLst>
              <a:lin ang="8176800"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56" name="Freeform: Shape 55">
              <a:extLst>
                <a:ext uri="{FF2B5EF4-FFF2-40B4-BE49-F238E27FC236}">
                  <a16:creationId xmlns:a16="http://schemas.microsoft.com/office/drawing/2014/main" id="{A69275DC-C358-9FFA-9A68-CF7E1BE79B74}"/>
                </a:ext>
              </a:extLst>
            </p:cNvPr>
            <p:cNvSpPr/>
            <p:nvPr/>
          </p:nvSpPr>
          <p:spPr>
            <a:xfrm>
              <a:off x="7813569" y="5109533"/>
              <a:ext cx="242833" cy="315336"/>
            </a:xfrm>
            <a:custGeom>
              <a:avLst/>
              <a:gdLst>
                <a:gd name="connsiteX0" fmla="*/ 79455 w 242833"/>
                <a:gd name="connsiteY0" fmla="*/ 0 h 315336"/>
                <a:gd name="connsiteX1" fmla="*/ 0 w 242833"/>
                <a:gd name="connsiteY1" fmla="*/ 83073 h 315336"/>
                <a:gd name="connsiteX2" fmla="*/ 242834 w 242833"/>
                <a:gd name="connsiteY2" fmla="*/ 315336 h 315336"/>
                <a:gd name="connsiteX3" fmla="*/ 79455 w 242833"/>
                <a:gd name="connsiteY3" fmla="*/ 0 h 315336"/>
              </a:gdLst>
              <a:ahLst/>
              <a:cxnLst>
                <a:cxn ang="0">
                  <a:pos x="connsiteX0" y="connsiteY0"/>
                </a:cxn>
                <a:cxn ang="0">
                  <a:pos x="connsiteX1" y="connsiteY1"/>
                </a:cxn>
                <a:cxn ang="0">
                  <a:pos x="connsiteX2" y="connsiteY2"/>
                </a:cxn>
                <a:cxn ang="0">
                  <a:pos x="connsiteX3" y="connsiteY3"/>
                </a:cxn>
              </a:cxnLst>
              <a:rect l="l" t="t" r="r" b="b"/>
              <a:pathLst>
                <a:path w="242833" h="315336">
                  <a:moveTo>
                    <a:pt x="79455" y="0"/>
                  </a:moveTo>
                  <a:lnTo>
                    <a:pt x="0" y="83073"/>
                  </a:lnTo>
                  <a:lnTo>
                    <a:pt x="242834" y="315336"/>
                  </a:lnTo>
                  <a:lnTo>
                    <a:pt x="79455" y="0"/>
                  </a:lnTo>
                  <a:close/>
                </a:path>
              </a:pathLst>
            </a:custGeom>
            <a:solidFill>
              <a:srgbClr val="5D8662"/>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57" name="Freeform: Shape 56">
              <a:extLst>
                <a:ext uri="{FF2B5EF4-FFF2-40B4-BE49-F238E27FC236}">
                  <a16:creationId xmlns:a16="http://schemas.microsoft.com/office/drawing/2014/main" id="{98CAEC79-39D4-6FBF-5D31-4CAED79CCCDC}"/>
                </a:ext>
              </a:extLst>
            </p:cNvPr>
            <p:cNvSpPr/>
            <p:nvPr/>
          </p:nvSpPr>
          <p:spPr>
            <a:xfrm>
              <a:off x="7813569" y="5109533"/>
              <a:ext cx="242833" cy="315336"/>
            </a:xfrm>
            <a:custGeom>
              <a:avLst/>
              <a:gdLst>
                <a:gd name="connsiteX0" fmla="*/ 79455 w 242833"/>
                <a:gd name="connsiteY0" fmla="*/ 0 h 315336"/>
                <a:gd name="connsiteX1" fmla="*/ 0 w 242833"/>
                <a:gd name="connsiteY1" fmla="*/ 83073 h 315336"/>
                <a:gd name="connsiteX2" fmla="*/ 242834 w 242833"/>
                <a:gd name="connsiteY2" fmla="*/ 315336 h 315336"/>
                <a:gd name="connsiteX3" fmla="*/ 79455 w 242833"/>
                <a:gd name="connsiteY3" fmla="*/ 0 h 315336"/>
              </a:gdLst>
              <a:ahLst/>
              <a:cxnLst>
                <a:cxn ang="0">
                  <a:pos x="connsiteX0" y="connsiteY0"/>
                </a:cxn>
                <a:cxn ang="0">
                  <a:pos x="connsiteX1" y="connsiteY1"/>
                </a:cxn>
                <a:cxn ang="0">
                  <a:pos x="connsiteX2" y="connsiteY2"/>
                </a:cxn>
                <a:cxn ang="0">
                  <a:pos x="connsiteX3" y="connsiteY3"/>
                </a:cxn>
              </a:cxnLst>
              <a:rect l="l" t="t" r="r" b="b"/>
              <a:pathLst>
                <a:path w="242833" h="315336">
                  <a:moveTo>
                    <a:pt x="79455" y="0"/>
                  </a:moveTo>
                  <a:lnTo>
                    <a:pt x="0" y="83073"/>
                  </a:lnTo>
                  <a:lnTo>
                    <a:pt x="242834" y="315336"/>
                  </a:lnTo>
                  <a:lnTo>
                    <a:pt x="79455" y="0"/>
                  </a:lnTo>
                  <a:close/>
                </a:path>
              </a:pathLst>
            </a:custGeom>
            <a:gradFill>
              <a:gsLst>
                <a:gs pos="46000">
                  <a:srgbClr val="FFFFFF"/>
                </a:gs>
                <a:gs pos="54000">
                  <a:srgbClr val="EFEFEF"/>
                </a:gs>
                <a:gs pos="69000">
                  <a:srgbClr val="C7C7C7"/>
                </a:gs>
                <a:gs pos="90000">
                  <a:srgbClr val="868686"/>
                </a:gs>
                <a:gs pos="100000">
                  <a:srgbClr val="666666"/>
                </a:gs>
              </a:gsLst>
              <a:lin ang="2623201"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58" name="Freeform: Shape 57">
              <a:extLst>
                <a:ext uri="{FF2B5EF4-FFF2-40B4-BE49-F238E27FC236}">
                  <a16:creationId xmlns:a16="http://schemas.microsoft.com/office/drawing/2014/main" id="{3937E7B5-ECD2-5BDE-31E1-8C09E04D3B97}"/>
                </a:ext>
              </a:extLst>
            </p:cNvPr>
            <p:cNvSpPr/>
            <p:nvPr/>
          </p:nvSpPr>
          <p:spPr>
            <a:xfrm>
              <a:off x="6921335" y="4339461"/>
              <a:ext cx="322288" cy="232192"/>
            </a:xfrm>
            <a:custGeom>
              <a:avLst/>
              <a:gdLst>
                <a:gd name="connsiteX0" fmla="*/ 322289 w 322288"/>
                <a:gd name="connsiteY0" fmla="*/ 149048 h 232192"/>
                <a:gd name="connsiteX1" fmla="*/ 242834 w 322288"/>
                <a:gd name="connsiteY1" fmla="*/ 232192 h 232192"/>
                <a:gd name="connsiteX2" fmla="*/ 0 w 322288"/>
                <a:gd name="connsiteY2" fmla="*/ 0 h 232192"/>
                <a:gd name="connsiteX3" fmla="*/ 322289 w 322288"/>
                <a:gd name="connsiteY3" fmla="*/ 149048 h 232192"/>
              </a:gdLst>
              <a:ahLst/>
              <a:cxnLst>
                <a:cxn ang="0">
                  <a:pos x="connsiteX0" y="connsiteY0"/>
                </a:cxn>
                <a:cxn ang="0">
                  <a:pos x="connsiteX1" y="connsiteY1"/>
                </a:cxn>
                <a:cxn ang="0">
                  <a:pos x="connsiteX2" y="connsiteY2"/>
                </a:cxn>
                <a:cxn ang="0">
                  <a:pos x="connsiteX3" y="connsiteY3"/>
                </a:cxn>
              </a:cxnLst>
              <a:rect l="l" t="t" r="r" b="b"/>
              <a:pathLst>
                <a:path w="322288" h="232192">
                  <a:moveTo>
                    <a:pt x="322289" y="149048"/>
                  </a:moveTo>
                  <a:lnTo>
                    <a:pt x="242834" y="232192"/>
                  </a:lnTo>
                  <a:lnTo>
                    <a:pt x="0" y="0"/>
                  </a:lnTo>
                  <a:lnTo>
                    <a:pt x="322289" y="149048"/>
                  </a:lnTo>
                  <a:close/>
                </a:path>
              </a:pathLst>
            </a:custGeom>
            <a:solidFill>
              <a:srgbClr val="5D8662"/>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59" name="Freeform: Shape 58">
              <a:extLst>
                <a:ext uri="{FF2B5EF4-FFF2-40B4-BE49-F238E27FC236}">
                  <a16:creationId xmlns:a16="http://schemas.microsoft.com/office/drawing/2014/main" id="{77662A88-7768-9C08-627D-14DFF1631411}"/>
                </a:ext>
              </a:extLst>
            </p:cNvPr>
            <p:cNvSpPr/>
            <p:nvPr/>
          </p:nvSpPr>
          <p:spPr>
            <a:xfrm>
              <a:off x="6921335" y="4339461"/>
              <a:ext cx="322288" cy="232192"/>
            </a:xfrm>
            <a:custGeom>
              <a:avLst/>
              <a:gdLst>
                <a:gd name="connsiteX0" fmla="*/ 322289 w 322288"/>
                <a:gd name="connsiteY0" fmla="*/ 149048 h 232192"/>
                <a:gd name="connsiteX1" fmla="*/ 242834 w 322288"/>
                <a:gd name="connsiteY1" fmla="*/ 232192 h 232192"/>
                <a:gd name="connsiteX2" fmla="*/ 0 w 322288"/>
                <a:gd name="connsiteY2" fmla="*/ 0 h 232192"/>
                <a:gd name="connsiteX3" fmla="*/ 322289 w 322288"/>
                <a:gd name="connsiteY3" fmla="*/ 149048 h 232192"/>
              </a:gdLst>
              <a:ahLst/>
              <a:cxnLst>
                <a:cxn ang="0">
                  <a:pos x="connsiteX0" y="connsiteY0"/>
                </a:cxn>
                <a:cxn ang="0">
                  <a:pos x="connsiteX1" y="connsiteY1"/>
                </a:cxn>
                <a:cxn ang="0">
                  <a:pos x="connsiteX2" y="connsiteY2"/>
                </a:cxn>
                <a:cxn ang="0">
                  <a:pos x="connsiteX3" y="connsiteY3"/>
                </a:cxn>
              </a:cxnLst>
              <a:rect l="l" t="t" r="r" b="b"/>
              <a:pathLst>
                <a:path w="322288" h="232192">
                  <a:moveTo>
                    <a:pt x="322289" y="149048"/>
                  </a:moveTo>
                  <a:lnTo>
                    <a:pt x="242834" y="232192"/>
                  </a:lnTo>
                  <a:lnTo>
                    <a:pt x="0" y="0"/>
                  </a:lnTo>
                  <a:lnTo>
                    <a:pt x="322289" y="149048"/>
                  </a:lnTo>
                  <a:close/>
                </a:path>
              </a:pathLst>
            </a:custGeom>
            <a:gradFill>
              <a:gsLst>
                <a:gs pos="0">
                  <a:srgbClr val="666666"/>
                </a:gs>
                <a:gs pos="10000">
                  <a:srgbClr val="868686"/>
                </a:gs>
                <a:gs pos="31000">
                  <a:srgbClr val="C7C7C7"/>
                </a:gs>
                <a:gs pos="46000">
                  <a:srgbClr val="EFEFEF"/>
                </a:gs>
                <a:gs pos="54000">
                  <a:srgbClr val="FFFFFF"/>
                </a:gs>
              </a:gsLst>
              <a:lin ang="2623201"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60" name="Freeform: Shape 59">
              <a:extLst>
                <a:ext uri="{FF2B5EF4-FFF2-40B4-BE49-F238E27FC236}">
                  <a16:creationId xmlns:a16="http://schemas.microsoft.com/office/drawing/2014/main" id="{A3A799A7-C3DA-AE04-C155-2ABAEB9924D0}"/>
                </a:ext>
              </a:extLst>
            </p:cNvPr>
            <p:cNvSpPr/>
            <p:nvPr/>
          </p:nvSpPr>
          <p:spPr>
            <a:xfrm>
              <a:off x="6195530" y="5916566"/>
              <a:ext cx="144650" cy="334703"/>
            </a:xfrm>
            <a:custGeom>
              <a:avLst/>
              <a:gdLst>
                <a:gd name="connsiteX0" fmla="*/ 0 w 144650"/>
                <a:gd name="connsiteY0" fmla="*/ 10358 h 334703"/>
                <a:gd name="connsiteX1" fmla="*/ 114571 w 144650"/>
                <a:gd name="connsiteY1" fmla="*/ 0 h 334703"/>
                <a:gd name="connsiteX2" fmla="*/ 144650 w 144650"/>
                <a:gd name="connsiteY2" fmla="*/ 334703 h 334703"/>
                <a:gd name="connsiteX3" fmla="*/ 0 w 144650"/>
                <a:gd name="connsiteY3" fmla="*/ 10358 h 334703"/>
              </a:gdLst>
              <a:ahLst/>
              <a:cxnLst>
                <a:cxn ang="0">
                  <a:pos x="connsiteX0" y="connsiteY0"/>
                </a:cxn>
                <a:cxn ang="0">
                  <a:pos x="connsiteX1" y="connsiteY1"/>
                </a:cxn>
                <a:cxn ang="0">
                  <a:pos x="connsiteX2" y="connsiteY2"/>
                </a:cxn>
                <a:cxn ang="0">
                  <a:pos x="connsiteX3" y="connsiteY3"/>
                </a:cxn>
              </a:cxnLst>
              <a:rect l="l" t="t" r="r" b="b"/>
              <a:pathLst>
                <a:path w="144650" h="334703">
                  <a:moveTo>
                    <a:pt x="0" y="10358"/>
                  </a:moveTo>
                  <a:lnTo>
                    <a:pt x="114571" y="0"/>
                  </a:lnTo>
                  <a:lnTo>
                    <a:pt x="144650" y="334703"/>
                  </a:lnTo>
                  <a:lnTo>
                    <a:pt x="0" y="10358"/>
                  </a:lnTo>
                  <a:close/>
                </a:path>
              </a:pathLst>
            </a:custGeom>
            <a:solidFill>
              <a:srgbClr val="5D8662"/>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61" name="Freeform: Shape 60">
              <a:extLst>
                <a:ext uri="{FF2B5EF4-FFF2-40B4-BE49-F238E27FC236}">
                  <a16:creationId xmlns:a16="http://schemas.microsoft.com/office/drawing/2014/main" id="{13EEFC27-8430-4009-A429-9028F91A9F99}"/>
                </a:ext>
              </a:extLst>
            </p:cNvPr>
            <p:cNvSpPr/>
            <p:nvPr/>
          </p:nvSpPr>
          <p:spPr>
            <a:xfrm>
              <a:off x="6195530" y="5916566"/>
              <a:ext cx="144650" cy="334703"/>
            </a:xfrm>
            <a:custGeom>
              <a:avLst/>
              <a:gdLst>
                <a:gd name="connsiteX0" fmla="*/ 0 w 144650"/>
                <a:gd name="connsiteY0" fmla="*/ 10358 h 334703"/>
                <a:gd name="connsiteX1" fmla="*/ 114571 w 144650"/>
                <a:gd name="connsiteY1" fmla="*/ 0 h 334703"/>
                <a:gd name="connsiteX2" fmla="*/ 144650 w 144650"/>
                <a:gd name="connsiteY2" fmla="*/ 334703 h 334703"/>
                <a:gd name="connsiteX3" fmla="*/ 0 w 144650"/>
                <a:gd name="connsiteY3" fmla="*/ 10358 h 334703"/>
              </a:gdLst>
              <a:ahLst/>
              <a:cxnLst>
                <a:cxn ang="0">
                  <a:pos x="connsiteX0" y="connsiteY0"/>
                </a:cxn>
                <a:cxn ang="0">
                  <a:pos x="connsiteX1" y="connsiteY1"/>
                </a:cxn>
                <a:cxn ang="0">
                  <a:pos x="connsiteX2" y="connsiteY2"/>
                </a:cxn>
                <a:cxn ang="0">
                  <a:pos x="connsiteX3" y="connsiteY3"/>
                </a:cxn>
              </a:cxnLst>
              <a:rect l="l" t="t" r="r" b="b"/>
              <a:pathLst>
                <a:path w="144650" h="334703">
                  <a:moveTo>
                    <a:pt x="0" y="10358"/>
                  </a:moveTo>
                  <a:lnTo>
                    <a:pt x="114571" y="0"/>
                  </a:lnTo>
                  <a:lnTo>
                    <a:pt x="144650" y="334703"/>
                  </a:lnTo>
                  <a:lnTo>
                    <a:pt x="0" y="10358"/>
                  </a:lnTo>
                  <a:close/>
                </a:path>
              </a:pathLst>
            </a:custGeom>
            <a:gradFill>
              <a:gsLst>
                <a:gs pos="0">
                  <a:srgbClr val="666666"/>
                </a:gs>
                <a:gs pos="10000">
                  <a:srgbClr val="868686"/>
                </a:gs>
                <a:gs pos="31000">
                  <a:srgbClr val="C7C7C7"/>
                </a:gs>
                <a:gs pos="46000">
                  <a:srgbClr val="EFEFEF"/>
                </a:gs>
                <a:gs pos="54000">
                  <a:srgbClr val="FFFFFF"/>
                </a:gs>
              </a:gsLst>
              <a:lin ang="15891599"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62" name="Freeform: Shape 61">
              <a:extLst>
                <a:ext uri="{FF2B5EF4-FFF2-40B4-BE49-F238E27FC236}">
                  <a16:creationId xmlns:a16="http://schemas.microsoft.com/office/drawing/2014/main" id="{470CEFBD-8E0D-1E6E-D8E7-6048F3A84F1C}"/>
                </a:ext>
              </a:extLst>
            </p:cNvPr>
            <p:cNvSpPr/>
            <p:nvPr/>
          </p:nvSpPr>
          <p:spPr>
            <a:xfrm>
              <a:off x="6115011" y="4687075"/>
              <a:ext cx="114500" cy="344918"/>
            </a:xfrm>
            <a:custGeom>
              <a:avLst/>
              <a:gdLst>
                <a:gd name="connsiteX0" fmla="*/ 0 w 114500"/>
                <a:gd name="connsiteY0" fmla="*/ 344919 h 344918"/>
                <a:gd name="connsiteX1" fmla="*/ 114500 w 114500"/>
                <a:gd name="connsiteY1" fmla="*/ 334633 h 344918"/>
                <a:gd name="connsiteX2" fmla="*/ 84421 w 114500"/>
                <a:gd name="connsiteY2" fmla="*/ 0 h 344918"/>
                <a:gd name="connsiteX3" fmla="*/ 0 w 114500"/>
                <a:gd name="connsiteY3" fmla="*/ 344919 h 344918"/>
              </a:gdLst>
              <a:ahLst/>
              <a:cxnLst>
                <a:cxn ang="0">
                  <a:pos x="connsiteX0" y="connsiteY0"/>
                </a:cxn>
                <a:cxn ang="0">
                  <a:pos x="connsiteX1" y="connsiteY1"/>
                </a:cxn>
                <a:cxn ang="0">
                  <a:pos x="connsiteX2" y="connsiteY2"/>
                </a:cxn>
                <a:cxn ang="0">
                  <a:pos x="connsiteX3" y="connsiteY3"/>
                </a:cxn>
              </a:cxnLst>
              <a:rect l="l" t="t" r="r" b="b"/>
              <a:pathLst>
                <a:path w="114500" h="344918">
                  <a:moveTo>
                    <a:pt x="0" y="344919"/>
                  </a:moveTo>
                  <a:lnTo>
                    <a:pt x="114500" y="334633"/>
                  </a:lnTo>
                  <a:lnTo>
                    <a:pt x="84421" y="0"/>
                  </a:lnTo>
                  <a:lnTo>
                    <a:pt x="0" y="344919"/>
                  </a:lnTo>
                  <a:close/>
                </a:path>
              </a:pathLst>
            </a:custGeom>
            <a:solidFill>
              <a:srgbClr val="5D8662"/>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63" name="Freeform: Shape 62">
              <a:extLst>
                <a:ext uri="{FF2B5EF4-FFF2-40B4-BE49-F238E27FC236}">
                  <a16:creationId xmlns:a16="http://schemas.microsoft.com/office/drawing/2014/main" id="{6A414CE4-8991-8436-ED31-FFD31100D98D}"/>
                </a:ext>
              </a:extLst>
            </p:cNvPr>
            <p:cNvSpPr/>
            <p:nvPr/>
          </p:nvSpPr>
          <p:spPr>
            <a:xfrm>
              <a:off x="6115011" y="4687075"/>
              <a:ext cx="114500" cy="344918"/>
            </a:xfrm>
            <a:custGeom>
              <a:avLst/>
              <a:gdLst>
                <a:gd name="connsiteX0" fmla="*/ 0 w 114500"/>
                <a:gd name="connsiteY0" fmla="*/ 344919 h 344918"/>
                <a:gd name="connsiteX1" fmla="*/ 114500 w 114500"/>
                <a:gd name="connsiteY1" fmla="*/ 334633 h 344918"/>
                <a:gd name="connsiteX2" fmla="*/ 84421 w 114500"/>
                <a:gd name="connsiteY2" fmla="*/ 0 h 344918"/>
                <a:gd name="connsiteX3" fmla="*/ 0 w 114500"/>
                <a:gd name="connsiteY3" fmla="*/ 344919 h 344918"/>
              </a:gdLst>
              <a:ahLst/>
              <a:cxnLst>
                <a:cxn ang="0">
                  <a:pos x="connsiteX0" y="connsiteY0"/>
                </a:cxn>
                <a:cxn ang="0">
                  <a:pos x="connsiteX1" y="connsiteY1"/>
                </a:cxn>
                <a:cxn ang="0">
                  <a:pos x="connsiteX2" y="connsiteY2"/>
                </a:cxn>
                <a:cxn ang="0">
                  <a:pos x="connsiteX3" y="connsiteY3"/>
                </a:cxn>
              </a:cxnLst>
              <a:rect l="l" t="t" r="r" b="b"/>
              <a:pathLst>
                <a:path w="114500" h="344918">
                  <a:moveTo>
                    <a:pt x="0" y="344919"/>
                  </a:moveTo>
                  <a:lnTo>
                    <a:pt x="114500" y="334633"/>
                  </a:lnTo>
                  <a:lnTo>
                    <a:pt x="84421" y="0"/>
                  </a:lnTo>
                  <a:lnTo>
                    <a:pt x="0" y="344919"/>
                  </a:lnTo>
                  <a:close/>
                </a:path>
              </a:pathLst>
            </a:custGeom>
            <a:gradFill>
              <a:gsLst>
                <a:gs pos="0">
                  <a:srgbClr val="666666"/>
                </a:gs>
                <a:gs pos="10000">
                  <a:srgbClr val="868686"/>
                </a:gs>
                <a:gs pos="31000">
                  <a:srgbClr val="C7C7C7"/>
                </a:gs>
                <a:gs pos="46000">
                  <a:srgbClr val="EFEFEF"/>
                </a:gs>
                <a:gs pos="54000">
                  <a:srgbClr val="FFFFFF"/>
                </a:gs>
              </a:gsLst>
              <a:lin ang="5091600"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64" name="Freeform: Shape 63">
              <a:extLst>
                <a:ext uri="{FF2B5EF4-FFF2-40B4-BE49-F238E27FC236}">
                  <a16:creationId xmlns:a16="http://schemas.microsoft.com/office/drawing/2014/main" id="{17130417-C2ED-733E-A128-D0E2FF4404FE}"/>
                </a:ext>
              </a:extLst>
            </p:cNvPr>
            <p:cNvSpPr/>
            <p:nvPr/>
          </p:nvSpPr>
          <p:spPr>
            <a:xfrm>
              <a:off x="8435019" y="3118908"/>
              <a:ext cx="348394" cy="114003"/>
            </a:xfrm>
            <a:custGeom>
              <a:avLst/>
              <a:gdLst>
                <a:gd name="connsiteX0" fmla="*/ 0 w 348394"/>
                <a:gd name="connsiteY0" fmla="*/ 0 h 114003"/>
                <a:gd name="connsiteX1" fmla="*/ 15465 w 348394"/>
                <a:gd name="connsiteY1" fmla="*/ 114003 h 114003"/>
                <a:gd name="connsiteX2" fmla="*/ 348395 w 348394"/>
                <a:gd name="connsiteY2" fmla="*/ 68884 h 114003"/>
                <a:gd name="connsiteX3" fmla="*/ 0 w 348394"/>
                <a:gd name="connsiteY3" fmla="*/ 0 h 114003"/>
              </a:gdLst>
              <a:ahLst/>
              <a:cxnLst>
                <a:cxn ang="0">
                  <a:pos x="connsiteX0" y="connsiteY0"/>
                </a:cxn>
                <a:cxn ang="0">
                  <a:pos x="connsiteX1" y="connsiteY1"/>
                </a:cxn>
                <a:cxn ang="0">
                  <a:pos x="connsiteX2" y="connsiteY2"/>
                </a:cxn>
                <a:cxn ang="0">
                  <a:pos x="connsiteX3" y="connsiteY3"/>
                </a:cxn>
              </a:cxnLst>
              <a:rect l="l" t="t" r="r" b="b"/>
              <a:pathLst>
                <a:path w="348394" h="114003">
                  <a:moveTo>
                    <a:pt x="0" y="0"/>
                  </a:moveTo>
                  <a:lnTo>
                    <a:pt x="15465" y="114003"/>
                  </a:lnTo>
                  <a:lnTo>
                    <a:pt x="348395" y="68884"/>
                  </a:lnTo>
                  <a:lnTo>
                    <a:pt x="0" y="0"/>
                  </a:lnTo>
                  <a:close/>
                </a:path>
              </a:pathLst>
            </a:custGeom>
            <a:solidFill>
              <a:srgbClr val="648759"/>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65" name="Freeform: Shape 64">
              <a:extLst>
                <a:ext uri="{FF2B5EF4-FFF2-40B4-BE49-F238E27FC236}">
                  <a16:creationId xmlns:a16="http://schemas.microsoft.com/office/drawing/2014/main" id="{B19108DE-9D76-1375-85C1-B158169B377C}"/>
                </a:ext>
              </a:extLst>
            </p:cNvPr>
            <p:cNvSpPr/>
            <p:nvPr/>
          </p:nvSpPr>
          <p:spPr>
            <a:xfrm>
              <a:off x="8435019" y="3118908"/>
              <a:ext cx="348394" cy="114003"/>
            </a:xfrm>
            <a:custGeom>
              <a:avLst/>
              <a:gdLst>
                <a:gd name="connsiteX0" fmla="*/ 0 w 348394"/>
                <a:gd name="connsiteY0" fmla="*/ 0 h 114003"/>
                <a:gd name="connsiteX1" fmla="*/ 15465 w 348394"/>
                <a:gd name="connsiteY1" fmla="*/ 114003 h 114003"/>
                <a:gd name="connsiteX2" fmla="*/ 348395 w 348394"/>
                <a:gd name="connsiteY2" fmla="*/ 68884 h 114003"/>
                <a:gd name="connsiteX3" fmla="*/ 0 w 348394"/>
                <a:gd name="connsiteY3" fmla="*/ 0 h 114003"/>
              </a:gdLst>
              <a:ahLst/>
              <a:cxnLst>
                <a:cxn ang="0">
                  <a:pos x="connsiteX0" y="connsiteY0"/>
                </a:cxn>
                <a:cxn ang="0">
                  <a:pos x="connsiteX1" y="connsiteY1"/>
                </a:cxn>
                <a:cxn ang="0">
                  <a:pos x="connsiteX2" y="connsiteY2"/>
                </a:cxn>
                <a:cxn ang="0">
                  <a:pos x="connsiteX3" y="connsiteY3"/>
                </a:cxn>
              </a:cxnLst>
              <a:rect l="l" t="t" r="r" b="b"/>
              <a:pathLst>
                <a:path w="348394" h="114003">
                  <a:moveTo>
                    <a:pt x="0" y="0"/>
                  </a:moveTo>
                  <a:lnTo>
                    <a:pt x="15465" y="114003"/>
                  </a:lnTo>
                  <a:lnTo>
                    <a:pt x="348395" y="68884"/>
                  </a:lnTo>
                  <a:lnTo>
                    <a:pt x="0" y="0"/>
                  </a:lnTo>
                  <a:close/>
                </a:path>
              </a:pathLst>
            </a:custGeom>
            <a:gradFill>
              <a:gsLst>
                <a:gs pos="46000">
                  <a:srgbClr val="FFFFFF"/>
                </a:gs>
                <a:gs pos="54000">
                  <a:srgbClr val="EFEFEF"/>
                </a:gs>
                <a:gs pos="69000">
                  <a:srgbClr val="C7C7C7"/>
                </a:gs>
                <a:gs pos="90000">
                  <a:srgbClr val="868686"/>
                </a:gs>
                <a:gs pos="100000">
                  <a:srgbClr val="666666"/>
                </a:gs>
              </a:gsLst>
              <a:lin ang="21137401"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66" name="Freeform: Shape 65">
              <a:extLst>
                <a:ext uri="{FF2B5EF4-FFF2-40B4-BE49-F238E27FC236}">
                  <a16:creationId xmlns:a16="http://schemas.microsoft.com/office/drawing/2014/main" id="{410A5BB8-C85F-A152-F5AD-CA006ED1C03F}"/>
                </a:ext>
              </a:extLst>
            </p:cNvPr>
            <p:cNvSpPr/>
            <p:nvPr/>
          </p:nvSpPr>
          <p:spPr>
            <a:xfrm>
              <a:off x="7227094" y="3239438"/>
              <a:ext cx="332929" cy="159051"/>
            </a:xfrm>
            <a:custGeom>
              <a:avLst/>
              <a:gdLst>
                <a:gd name="connsiteX0" fmla="*/ 317535 w 332929"/>
                <a:gd name="connsiteY0" fmla="*/ 0 h 159051"/>
                <a:gd name="connsiteX1" fmla="*/ 332930 w 332929"/>
                <a:gd name="connsiteY1" fmla="*/ 114003 h 159051"/>
                <a:gd name="connsiteX2" fmla="*/ 0 w 332929"/>
                <a:gd name="connsiteY2" fmla="*/ 159051 h 159051"/>
                <a:gd name="connsiteX3" fmla="*/ 317535 w 332929"/>
                <a:gd name="connsiteY3" fmla="*/ 0 h 159051"/>
              </a:gdLst>
              <a:ahLst/>
              <a:cxnLst>
                <a:cxn ang="0">
                  <a:pos x="connsiteX0" y="connsiteY0"/>
                </a:cxn>
                <a:cxn ang="0">
                  <a:pos x="connsiteX1" y="connsiteY1"/>
                </a:cxn>
                <a:cxn ang="0">
                  <a:pos x="connsiteX2" y="connsiteY2"/>
                </a:cxn>
                <a:cxn ang="0">
                  <a:pos x="connsiteX3" y="connsiteY3"/>
                </a:cxn>
              </a:cxnLst>
              <a:rect l="l" t="t" r="r" b="b"/>
              <a:pathLst>
                <a:path w="332929" h="159051">
                  <a:moveTo>
                    <a:pt x="317535" y="0"/>
                  </a:moveTo>
                  <a:lnTo>
                    <a:pt x="332930" y="114003"/>
                  </a:lnTo>
                  <a:lnTo>
                    <a:pt x="0" y="159051"/>
                  </a:lnTo>
                  <a:lnTo>
                    <a:pt x="317535" y="0"/>
                  </a:lnTo>
                  <a:close/>
                </a:path>
              </a:pathLst>
            </a:custGeom>
            <a:solidFill>
              <a:srgbClr val="648759"/>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67" name="Freeform: Shape 66">
              <a:extLst>
                <a:ext uri="{FF2B5EF4-FFF2-40B4-BE49-F238E27FC236}">
                  <a16:creationId xmlns:a16="http://schemas.microsoft.com/office/drawing/2014/main" id="{C35254CB-5EB6-D924-366F-59C1597E3D6F}"/>
                </a:ext>
              </a:extLst>
            </p:cNvPr>
            <p:cNvSpPr/>
            <p:nvPr/>
          </p:nvSpPr>
          <p:spPr>
            <a:xfrm>
              <a:off x="7227094" y="3239438"/>
              <a:ext cx="332929" cy="159051"/>
            </a:xfrm>
            <a:custGeom>
              <a:avLst/>
              <a:gdLst>
                <a:gd name="connsiteX0" fmla="*/ 317535 w 332929"/>
                <a:gd name="connsiteY0" fmla="*/ 0 h 159051"/>
                <a:gd name="connsiteX1" fmla="*/ 332930 w 332929"/>
                <a:gd name="connsiteY1" fmla="*/ 114003 h 159051"/>
                <a:gd name="connsiteX2" fmla="*/ 0 w 332929"/>
                <a:gd name="connsiteY2" fmla="*/ 159051 h 159051"/>
                <a:gd name="connsiteX3" fmla="*/ 317535 w 332929"/>
                <a:gd name="connsiteY3" fmla="*/ 0 h 159051"/>
              </a:gdLst>
              <a:ahLst/>
              <a:cxnLst>
                <a:cxn ang="0">
                  <a:pos x="connsiteX0" y="connsiteY0"/>
                </a:cxn>
                <a:cxn ang="0">
                  <a:pos x="connsiteX1" y="connsiteY1"/>
                </a:cxn>
                <a:cxn ang="0">
                  <a:pos x="connsiteX2" y="connsiteY2"/>
                </a:cxn>
                <a:cxn ang="0">
                  <a:pos x="connsiteX3" y="connsiteY3"/>
                </a:cxn>
              </a:cxnLst>
              <a:rect l="l" t="t" r="r" b="b"/>
              <a:pathLst>
                <a:path w="332929" h="159051">
                  <a:moveTo>
                    <a:pt x="317535" y="0"/>
                  </a:moveTo>
                  <a:lnTo>
                    <a:pt x="332930" y="114003"/>
                  </a:lnTo>
                  <a:lnTo>
                    <a:pt x="0" y="159051"/>
                  </a:lnTo>
                  <a:lnTo>
                    <a:pt x="317535" y="0"/>
                  </a:lnTo>
                  <a:close/>
                </a:path>
              </a:pathLst>
            </a:custGeom>
            <a:gradFill>
              <a:gsLst>
                <a:gs pos="0">
                  <a:srgbClr val="666666"/>
                </a:gs>
                <a:gs pos="10000">
                  <a:srgbClr val="868686"/>
                </a:gs>
                <a:gs pos="31000">
                  <a:srgbClr val="C7C7C7"/>
                </a:gs>
                <a:gs pos="46000">
                  <a:srgbClr val="EFEFEF"/>
                </a:gs>
                <a:gs pos="54000">
                  <a:srgbClr val="FFFFFF"/>
                </a:gs>
              </a:gsLst>
              <a:lin ang="21137401"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68" name="Freeform: Shape 67">
              <a:extLst>
                <a:ext uri="{FF2B5EF4-FFF2-40B4-BE49-F238E27FC236}">
                  <a16:creationId xmlns:a16="http://schemas.microsoft.com/office/drawing/2014/main" id="{93CD02D4-9C37-DDD0-434B-3F098325BF7D}"/>
                </a:ext>
              </a:extLst>
            </p:cNvPr>
            <p:cNvSpPr/>
            <p:nvPr/>
          </p:nvSpPr>
          <p:spPr>
            <a:xfrm>
              <a:off x="8015682" y="4859747"/>
              <a:ext cx="343783" cy="185086"/>
            </a:xfrm>
            <a:custGeom>
              <a:avLst/>
              <a:gdLst>
                <a:gd name="connsiteX0" fmla="*/ 0 w 343783"/>
                <a:gd name="connsiteY0" fmla="*/ 95984 h 185086"/>
                <a:gd name="connsiteX1" fmla="*/ 63351 w 343783"/>
                <a:gd name="connsiteY1" fmla="*/ 0 h 185086"/>
                <a:gd name="connsiteX2" fmla="*/ 343784 w 343783"/>
                <a:gd name="connsiteY2" fmla="*/ 185087 h 185086"/>
                <a:gd name="connsiteX3" fmla="*/ 0 w 343783"/>
                <a:gd name="connsiteY3" fmla="*/ 95984 h 185086"/>
              </a:gdLst>
              <a:ahLst/>
              <a:cxnLst>
                <a:cxn ang="0">
                  <a:pos x="connsiteX0" y="connsiteY0"/>
                </a:cxn>
                <a:cxn ang="0">
                  <a:pos x="connsiteX1" y="connsiteY1"/>
                </a:cxn>
                <a:cxn ang="0">
                  <a:pos x="connsiteX2" y="connsiteY2"/>
                </a:cxn>
                <a:cxn ang="0">
                  <a:pos x="connsiteX3" y="connsiteY3"/>
                </a:cxn>
              </a:cxnLst>
              <a:rect l="l" t="t" r="r" b="b"/>
              <a:pathLst>
                <a:path w="343783" h="185086">
                  <a:moveTo>
                    <a:pt x="0" y="95984"/>
                  </a:moveTo>
                  <a:lnTo>
                    <a:pt x="63351" y="0"/>
                  </a:lnTo>
                  <a:lnTo>
                    <a:pt x="343784" y="185087"/>
                  </a:lnTo>
                  <a:lnTo>
                    <a:pt x="0" y="95984"/>
                  </a:lnTo>
                  <a:close/>
                </a:path>
              </a:pathLst>
            </a:custGeom>
            <a:solidFill>
              <a:srgbClr val="648759"/>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69" name="Freeform: Shape 68">
              <a:extLst>
                <a:ext uri="{FF2B5EF4-FFF2-40B4-BE49-F238E27FC236}">
                  <a16:creationId xmlns:a16="http://schemas.microsoft.com/office/drawing/2014/main" id="{620B7A11-C770-BC4F-BCA5-F6BFF8EB0187}"/>
                </a:ext>
              </a:extLst>
            </p:cNvPr>
            <p:cNvSpPr/>
            <p:nvPr/>
          </p:nvSpPr>
          <p:spPr>
            <a:xfrm>
              <a:off x="8015682" y="4859747"/>
              <a:ext cx="343783" cy="185086"/>
            </a:xfrm>
            <a:custGeom>
              <a:avLst/>
              <a:gdLst>
                <a:gd name="connsiteX0" fmla="*/ 0 w 343783"/>
                <a:gd name="connsiteY0" fmla="*/ 95984 h 185086"/>
                <a:gd name="connsiteX1" fmla="*/ 63351 w 343783"/>
                <a:gd name="connsiteY1" fmla="*/ 0 h 185086"/>
                <a:gd name="connsiteX2" fmla="*/ 343784 w 343783"/>
                <a:gd name="connsiteY2" fmla="*/ 185087 h 185086"/>
                <a:gd name="connsiteX3" fmla="*/ 0 w 343783"/>
                <a:gd name="connsiteY3" fmla="*/ 95984 h 185086"/>
              </a:gdLst>
              <a:ahLst/>
              <a:cxnLst>
                <a:cxn ang="0">
                  <a:pos x="connsiteX0" y="connsiteY0"/>
                </a:cxn>
                <a:cxn ang="0">
                  <a:pos x="connsiteX1" y="connsiteY1"/>
                </a:cxn>
                <a:cxn ang="0">
                  <a:pos x="connsiteX2" y="connsiteY2"/>
                </a:cxn>
                <a:cxn ang="0">
                  <a:pos x="connsiteX3" y="connsiteY3"/>
                </a:cxn>
              </a:cxnLst>
              <a:rect l="l" t="t" r="r" b="b"/>
              <a:pathLst>
                <a:path w="343783" h="185086">
                  <a:moveTo>
                    <a:pt x="0" y="95984"/>
                  </a:moveTo>
                  <a:lnTo>
                    <a:pt x="63351" y="0"/>
                  </a:lnTo>
                  <a:lnTo>
                    <a:pt x="343784" y="185087"/>
                  </a:lnTo>
                  <a:lnTo>
                    <a:pt x="0" y="95984"/>
                  </a:lnTo>
                  <a:close/>
                </a:path>
              </a:pathLst>
            </a:custGeom>
            <a:gradFill>
              <a:gsLst>
                <a:gs pos="0">
                  <a:srgbClr val="666666"/>
                </a:gs>
                <a:gs pos="10000">
                  <a:srgbClr val="868686"/>
                </a:gs>
                <a:gs pos="31000">
                  <a:srgbClr val="C7C7C7"/>
                </a:gs>
                <a:gs pos="46000">
                  <a:srgbClr val="EFEFEF"/>
                </a:gs>
                <a:gs pos="54000">
                  <a:srgbClr val="FFFFFF"/>
                </a:gs>
              </a:gsLst>
              <a:lin ang="12805800"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70" name="Freeform: Shape 69">
              <a:extLst>
                <a:ext uri="{FF2B5EF4-FFF2-40B4-BE49-F238E27FC236}">
                  <a16:creationId xmlns:a16="http://schemas.microsoft.com/office/drawing/2014/main" id="{09748C18-3AB9-7BC5-F322-5A80BBE1BB8A}"/>
                </a:ext>
              </a:extLst>
            </p:cNvPr>
            <p:cNvSpPr/>
            <p:nvPr/>
          </p:nvSpPr>
          <p:spPr>
            <a:xfrm>
              <a:off x="7048746" y="4179629"/>
              <a:ext cx="280432" cy="281071"/>
            </a:xfrm>
            <a:custGeom>
              <a:avLst/>
              <a:gdLst>
                <a:gd name="connsiteX0" fmla="*/ 217082 w 280432"/>
                <a:gd name="connsiteY0" fmla="*/ 281071 h 281071"/>
                <a:gd name="connsiteX1" fmla="*/ 280433 w 280432"/>
                <a:gd name="connsiteY1" fmla="*/ 185087 h 281071"/>
                <a:gd name="connsiteX2" fmla="*/ 0 w 280432"/>
                <a:gd name="connsiteY2" fmla="*/ 0 h 281071"/>
                <a:gd name="connsiteX3" fmla="*/ 217082 w 280432"/>
                <a:gd name="connsiteY3" fmla="*/ 281071 h 281071"/>
              </a:gdLst>
              <a:ahLst/>
              <a:cxnLst>
                <a:cxn ang="0">
                  <a:pos x="connsiteX0" y="connsiteY0"/>
                </a:cxn>
                <a:cxn ang="0">
                  <a:pos x="connsiteX1" y="connsiteY1"/>
                </a:cxn>
                <a:cxn ang="0">
                  <a:pos x="connsiteX2" y="connsiteY2"/>
                </a:cxn>
                <a:cxn ang="0">
                  <a:pos x="connsiteX3" y="connsiteY3"/>
                </a:cxn>
              </a:cxnLst>
              <a:rect l="l" t="t" r="r" b="b"/>
              <a:pathLst>
                <a:path w="280432" h="281071">
                  <a:moveTo>
                    <a:pt x="217082" y="281071"/>
                  </a:moveTo>
                  <a:lnTo>
                    <a:pt x="280433" y="185087"/>
                  </a:lnTo>
                  <a:lnTo>
                    <a:pt x="0" y="0"/>
                  </a:lnTo>
                  <a:lnTo>
                    <a:pt x="217082" y="281071"/>
                  </a:lnTo>
                  <a:close/>
                </a:path>
              </a:pathLst>
            </a:custGeom>
            <a:solidFill>
              <a:srgbClr val="648759"/>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71" name="Freeform: Shape 70">
              <a:extLst>
                <a:ext uri="{FF2B5EF4-FFF2-40B4-BE49-F238E27FC236}">
                  <a16:creationId xmlns:a16="http://schemas.microsoft.com/office/drawing/2014/main" id="{469FAB11-B7E9-8B22-4474-1DC774F96E6E}"/>
                </a:ext>
              </a:extLst>
            </p:cNvPr>
            <p:cNvSpPr/>
            <p:nvPr/>
          </p:nvSpPr>
          <p:spPr>
            <a:xfrm>
              <a:off x="7048746" y="4179629"/>
              <a:ext cx="280432" cy="281071"/>
            </a:xfrm>
            <a:custGeom>
              <a:avLst/>
              <a:gdLst>
                <a:gd name="connsiteX0" fmla="*/ 217082 w 280432"/>
                <a:gd name="connsiteY0" fmla="*/ 281071 h 281071"/>
                <a:gd name="connsiteX1" fmla="*/ 280433 w 280432"/>
                <a:gd name="connsiteY1" fmla="*/ 185087 h 281071"/>
                <a:gd name="connsiteX2" fmla="*/ 0 w 280432"/>
                <a:gd name="connsiteY2" fmla="*/ 0 h 281071"/>
                <a:gd name="connsiteX3" fmla="*/ 217082 w 280432"/>
                <a:gd name="connsiteY3" fmla="*/ 281071 h 281071"/>
              </a:gdLst>
              <a:ahLst/>
              <a:cxnLst>
                <a:cxn ang="0">
                  <a:pos x="connsiteX0" y="connsiteY0"/>
                </a:cxn>
                <a:cxn ang="0">
                  <a:pos x="connsiteX1" y="connsiteY1"/>
                </a:cxn>
                <a:cxn ang="0">
                  <a:pos x="connsiteX2" y="connsiteY2"/>
                </a:cxn>
                <a:cxn ang="0">
                  <a:pos x="connsiteX3" y="connsiteY3"/>
                </a:cxn>
              </a:cxnLst>
              <a:rect l="l" t="t" r="r" b="b"/>
              <a:pathLst>
                <a:path w="280432" h="281071">
                  <a:moveTo>
                    <a:pt x="217082" y="281071"/>
                  </a:moveTo>
                  <a:lnTo>
                    <a:pt x="280433" y="185087"/>
                  </a:lnTo>
                  <a:lnTo>
                    <a:pt x="0" y="0"/>
                  </a:lnTo>
                  <a:lnTo>
                    <a:pt x="217082" y="281071"/>
                  </a:lnTo>
                  <a:close/>
                </a:path>
              </a:pathLst>
            </a:custGeom>
            <a:gradFill>
              <a:gsLst>
                <a:gs pos="0">
                  <a:srgbClr val="666666"/>
                </a:gs>
                <a:gs pos="10000">
                  <a:srgbClr val="868686"/>
                </a:gs>
                <a:gs pos="31000">
                  <a:srgbClr val="C7C7C7"/>
                </a:gs>
                <a:gs pos="46000">
                  <a:srgbClr val="EFEFEF"/>
                </a:gs>
                <a:gs pos="54000">
                  <a:srgbClr val="FFFFFF"/>
                </a:gs>
              </a:gsLst>
              <a:lin ang="2005800"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72" name="Freeform: Shape 71">
              <a:extLst>
                <a:ext uri="{FF2B5EF4-FFF2-40B4-BE49-F238E27FC236}">
                  <a16:creationId xmlns:a16="http://schemas.microsoft.com/office/drawing/2014/main" id="{EB3752D5-0A53-4BEE-DC1D-2F1FD606D07E}"/>
                </a:ext>
              </a:extLst>
            </p:cNvPr>
            <p:cNvSpPr/>
            <p:nvPr/>
          </p:nvSpPr>
          <p:spPr>
            <a:xfrm>
              <a:off x="7216665" y="1224621"/>
              <a:ext cx="271068" cy="288449"/>
            </a:xfrm>
            <a:custGeom>
              <a:avLst/>
              <a:gdLst>
                <a:gd name="connsiteX0" fmla="*/ 0 w 271068"/>
                <a:gd name="connsiteY0" fmla="*/ 229426 h 288449"/>
                <a:gd name="connsiteX1" fmla="*/ 98751 w 271068"/>
                <a:gd name="connsiteY1" fmla="*/ 288449 h 288449"/>
                <a:gd name="connsiteX2" fmla="*/ 271069 w 271068"/>
                <a:gd name="connsiteY2" fmla="*/ 0 h 288449"/>
                <a:gd name="connsiteX3" fmla="*/ 0 w 271068"/>
                <a:gd name="connsiteY3" fmla="*/ 229426 h 288449"/>
              </a:gdLst>
              <a:ahLst/>
              <a:cxnLst>
                <a:cxn ang="0">
                  <a:pos x="connsiteX0" y="connsiteY0"/>
                </a:cxn>
                <a:cxn ang="0">
                  <a:pos x="connsiteX1" y="connsiteY1"/>
                </a:cxn>
                <a:cxn ang="0">
                  <a:pos x="connsiteX2" y="connsiteY2"/>
                </a:cxn>
                <a:cxn ang="0">
                  <a:pos x="connsiteX3" y="connsiteY3"/>
                </a:cxn>
              </a:cxnLst>
              <a:rect l="l" t="t" r="r" b="b"/>
              <a:pathLst>
                <a:path w="271068" h="288449">
                  <a:moveTo>
                    <a:pt x="0" y="229426"/>
                  </a:moveTo>
                  <a:lnTo>
                    <a:pt x="98751" y="288449"/>
                  </a:lnTo>
                  <a:lnTo>
                    <a:pt x="271069" y="0"/>
                  </a:lnTo>
                  <a:lnTo>
                    <a:pt x="0" y="229426"/>
                  </a:lnTo>
                  <a:close/>
                </a:path>
              </a:pathLst>
            </a:custGeom>
            <a:solidFill>
              <a:srgbClr val="6B8850"/>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73" name="Freeform: Shape 72">
              <a:extLst>
                <a:ext uri="{FF2B5EF4-FFF2-40B4-BE49-F238E27FC236}">
                  <a16:creationId xmlns:a16="http://schemas.microsoft.com/office/drawing/2014/main" id="{E3F846F0-4238-E3A9-46D1-D6052B622D32}"/>
                </a:ext>
              </a:extLst>
            </p:cNvPr>
            <p:cNvSpPr/>
            <p:nvPr/>
          </p:nvSpPr>
          <p:spPr>
            <a:xfrm>
              <a:off x="7216665" y="1224621"/>
              <a:ext cx="271068" cy="288449"/>
            </a:xfrm>
            <a:custGeom>
              <a:avLst/>
              <a:gdLst>
                <a:gd name="connsiteX0" fmla="*/ 0 w 271068"/>
                <a:gd name="connsiteY0" fmla="*/ 229426 h 288449"/>
                <a:gd name="connsiteX1" fmla="*/ 98751 w 271068"/>
                <a:gd name="connsiteY1" fmla="*/ 288449 h 288449"/>
                <a:gd name="connsiteX2" fmla="*/ 271069 w 271068"/>
                <a:gd name="connsiteY2" fmla="*/ 0 h 288449"/>
                <a:gd name="connsiteX3" fmla="*/ 0 w 271068"/>
                <a:gd name="connsiteY3" fmla="*/ 229426 h 288449"/>
              </a:gdLst>
              <a:ahLst/>
              <a:cxnLst>
                <a:cxn ang="0">
                  <a:pos x="connsiteX0" y="connsiteY0"/>
                </a:cxn>
                <a:cxn ang="0">
                  <a:pos x="connsiteX1" y="connsiteY1"/>
                </a:cxn>
                <a:cxn ang="0">
                  <a:pos x="connsiteX2" y="connsiteY2"/>
                </a:cxn>
                <a:cxn ang="0">
                  <a:pos x="connsiteX3" y="connsiteY3"/>
                </a:cxn>
              </a:cxnLst>
              <a:rect l="l" t="t" r="r" b="b"/>
              <a:pathLst>
                <a:path w="271068" h="288449">
                  <a:moveTo>
                    <a:pt x="0" y="229426"/>
                  </a:moveTo>
                  <a:lnTo>
                    <a:pt x="98751" y="288449"/>
                  </a:lnTo>
                  <a:lnTo>
                    <a:pt x="271069" y="0"/>
                  </a:lnTo>
                  <a:lnTo>
                    <a:pt x="0" y="229426"/>
                  </a:lnTo>
                  <a:close/>
                </a:path>
              </a:pathLst>
            </a:custGeom>
            <a:gradFill>
              <a:gsLst>
                <a:gs pos="46000">
                  <a:srgbClr val="FFFFFF"/>
                </a:gs>
                <a:gs pos="54000">
                  <a:srgbClr val="EFEFEF"/>
                </a:gs>
                <a:gs pos="69000">
                  <a:srgbClr val="C7C7C7"/>
                </a:gs>
                <a:gs pos="90000">
                  <a:srgbClr val="868686"/>
                </a:gs>
                <a:gs pos="100000">
                  <a:srgbClr val="666666"/>
                </a:gs>
              </a:gsLst>
              <a:lin ang="18051599"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74" name="Freeform: Shape 73">
              <a:extLst>
                <a:ext uri="{FF2B5EF4-FFF2-40B4-BE49-F238E27FC236}">
                  <a16:creationId xmlns:a16="http://schemas.microsoft.com/office/drawing/2014/main" id="{03C73BCF-B7DC-E6D2-9807-79F8C7AC8711}"/>
                </a:ext>
              </a:extLst>
            </p:cNvPr>
            <p:cNvSpPr/>
            <p:nvPr/>
          </p:nvSpPr>
          <p:spPr>
            <a:xfrm>
              <a:off x="6682120" y="2225326"/>
              <a:ext cx="172317" cy="347401"/>
            </a:xfrm>
            <a:custGeom>
              <a:avLst/>
              <a:gdLst>
                <a:gd name="connsiteX0" fmla="*/ 73638 w 172317"/>
                <a:gd name="connsiteY0" fmla="*/ 0 h 347401"/>
                <a:gd name="connsiteX1" fmla="*/ 172318 w 172317"/>
                <a:gd name="connsiteY1" fmla="*/ 59023 h 347401"/>
                <a:gd name="connsiteX2" fmla="*/ 0 w 172317"/>
                <a:gd name="connsiteY2" fmla="*/ 347402 h 347401"/>
                <a:gd name="connsiteX3" fmla="*/ 73638 w 172317"/>
                <a:gd name="connsiteY3" fmla="*/ 0 h 347401"/>
              </a:gdLst>
              <a:ahLst/>
              <a:cxnLst>
                <a:cxn ang="0">
                  <a:pos x="connsiteX0" y="connsiteY0"/>
                </a:cxn>
                <a:cxn ang="0">
                  <a:pos x="connsiteX1" y="connsiteY1"/>
                </a:cxn>
                <a:cxn ang="0">
                  <a:pos x="connsiteX2" y="connsiteY2"/>
                </a:cxn>
                <a:cxn ang="0">
                  <a:pos x="connsiteX3" y="connsiteY3"/>
                </a:cxn>
              </a:cxnLst>
              <a:rect l="l" t="t" r="r" b="b"/>
              <a:pathLst>
                <a:path w="172317" h="347401">
                  <a:moveTo>
                    <a:pt x="73638" y="0"/>
                  </a:moveTo>
                  <a:lnTo>
                    <a:pt x="172318" y="59023"/>
                  </a:lnTo>
                  <a:lnTo>
                    <a:pt x="0" y="347402"/>
                  </a:lnTo>
                  <a:lnTo>
                    <a:pt x="73638" y="0"/>
                  </a:lnTo>
                  <a:close/>
                </a:path>
              </a:pathLst>
            </a:custGeom>
            <a:solidFill>
              <a:srgbClr val="6B8850"/>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75" name="Freeform: Shape 74">
              <a:extLst>
                <a:ext uri="{FF2B5EF4-FFF2-40B4-BE49-F238E27FC236}">
                  <a16:creationId xmlns:a16="http://schemas.microsoft.com/office/drawing/2014/main" id="{775B167F-9531-0211-359C-17B64DA58022}"/>
                </a:ext>
              </a:extLst>
            </p:cNvPr>
            <p:cNvSpPr/>
            <p:nvPr/>
          </p:nvSpPr>
          <p:spPr>
            <a:xfrm>
              <a:off x="6682120" y="2225326"/>
              <a:ext cx="172317" cy="347401"/>
            </a:xfrm>
            <a:custGeom>
              <a:avLst/>
              <a:gdLst>
                <a:gd name="connsiteX0" fmla="*/ 73638 w 172317"/>
                <a:gd name="connsiteY0" fmla="*/ 0 h 347401"/>
                <a:gd name="connsiteX1" fmla="*/ 172318 w 172317"/>
                <a:gd name="connsiteY1" fmla="*/ 59023 h 347401"/>
                <a:gd name="connsiteX2" fmla="*/ 0 w 172317"/>
                <a:gd name="connsiteY2" fmla="*/ 347402 h 347401"/>
                <a:gd name="connsiteX3" fmla="*/ 73638 w 172317"/>
                <a:gd name="connsiteY3" fmla="*/ 0 h 347401"/>
              </a:gdLst>
              <a:ahLst/>
              <a:cxnLst>
                <a:cxn ang="0">
                  <a:pos x="connsiteX0" y="connsiteY0"/>
                </a:cxn>
                <a:cxn ang="0">
                  <a:pos x="connsiteX1" y="connsiteY1"/>
                </a:cxn>
                <a:cxn ang="0">
                  <a:pos x="connsiteX2" y="connsiteY2"/>
                </a:cxn>
                <a:cxn ang="0">
                  <a:pos x="connsiteX3" y="connsiteY3"/>
                </a:cxn>
              </a:cxnLst>
              <a:rect l="l" t="t" r="r" b="b"/>
              <a:pathLst>
                <a:path w="172317" h="347401">
                  <a:moveTo>
                    <a:pt x="73638" y="0"/>
                  </a:moveTo>
                  <a:lnTo>
                    <a:pt x="172318" y="59023"/>
                  </a:lnTo>
                  <a:lnTo>
                    <a:pt x="0" y="347402"/>
                  </a:lnTo>
                  <a:lnTo>
                    <a:pt x="73638" y="0"/>
                  </a:lnTo>
                  <a:close/>
                </a:path>
              </a:pathLst>
            </a:custGeom>
            <a:gradFill>
              <a:gsLst>
                <a:gs pos="0">
                  <a:srgbClr val="666666"/>
                </a:gs>
                <a:gs pos="10000">
                  <a:srgbClr val="868686"/>
                </a:gs>
                <a:gs pos="31000">
                  <a:srgbClr val="C7C7C7"/>
                </a:gs>
                <a:gs pos="46000">
                  <a:srgbClr val="EFEFEF"/>
                </a:gs>
                <a:gs pos="54000">
                  <a:srgbClr val="FFFFFF"/>
                </a:gs>
              </a:gsLst>
              <a:lin ang="18051599"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76" name="Freeform: Shape 75">
              <a:extLst>
                <a:ext uri="{FF2B5EF4-FFF2-40B4-BE49-F238E27FC236}">
                  <a16:creationId xmlns:a16="http://schemas.microsoft.com/office/drawing/2014/main" id="{7AD0DE9D-C4F5-F97D-A343-4CC74B2110C3}"/>
                </a:ext>
              </a:extLst>
            </p:cNvPr>
            <p:cNvSpPr/>
            <p:nvPr/>
          </p:nvSpPr>
          <p:spPr>
            <a:xfrm>
              <a:off x="8355706" y="2713901"/>
              <a:ext cx="319592" cy="213179"/>
            </a:xfrm>
            <a:custGeom>
              <a:avLst/>
              <a:gdLst>
                <a:gd name="connsiteX0" fmla="*/ 35541 w 319592"/>
                <a:gd name="connsiteY0" fmla="*/ 213180 h 213179"/>
                <a:gd name="connsiteX1" fmla="*/ 0 w 319592"/>
                <a:gd name="connsiteY1" fmla="*/ 103859 h 213179"/>
                <a:gd name="connsiteX2" fmla="*/ 319592 w 319592"/>
                <a:gd name="connsiteY2" fmla="*/ 0 h 213179"/>
                <a:gd name="connsiteX3" fmla="*/ 35541 w 319592"/>
                <a:gd name="connsiteY3" fmla="*/ 213180 h 213179"/>
              </a:gdLst>
              <a:ahLst/>
              <a:cxnLst>
                <a:cxn ang="0">
                  <a:pos x="connsiteX0" y="connsiteY0"/>
                </a:cxn>
                <a:cxn ang="0">
                  <a:pos x="connsiteX1" y="connsiteY1"/>
                </a:cxn>
                <a:cxn ang="0">
                  <a:pos x="connsiteX2" y="connsiteY2"/>
                </a:cxn>
                <a:cxn ang="0">
                  <a:pos x="connsiteX3" y="connsiteY3"/>
                </a:cxn>
              </a:cxnLst>
              <a:rect l="l" t="t" r="r" b="b"/>
              <a:pathLst>
                <a:path w="319592" h="213179">
                  <a:moveTo>
                    <a:pt x="35541" y="213180"/>
                  </a:moveTo>
                  <a:lnTo>
                    <a:pt x="0" y="103859"/>
                  </a:lnTo>
                  <a:lnTo>
                    <a:pt x="319592" y="0"/>
                  </a:lnTo>
                  <a:lnTo>
                    <a:pt x="35541" y="213180"/>
                  </a:lnTo>
                  <a:close/>
                </a:path>
              </a:pathLst>
            </a:custGeom>
            <a:solidFill>
              <a:srgbClr val="6B8850"/>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77" name="Freeform: Shape 76">
              <a:extLst>
                <a:ext uri="{FF2B5EF4-FFF2-40B4-BE49-F238E27FC236}">
                  <a16:creationId xmlns:a16="http://schemas.microsoft.com/office/drawing/2014/main" id="{FE5D3D81-58A9-9D01-AFAC-37E60381B731}"/>
                </a:ext>
              </a:extLst>
            </p:cNvPr>
            <p:cNvSpPr/>
            <p:nvPr/>
          </p:nvSpPr>
          <p:spPr>
            <a:xfrm>
              <a:off x="8355706" y="2713901"/>
              <a:ext cx="319592" cy="213179"/>
            </a:xfrm>
            <a:custGeom>
              <a:avLst/>
              <a:gdLst>
                <a:gd name="connsiteX0" fmla="*/ 35541 w 319592"/>
                <a:gd name="connsiteY0" fmla="*/ 213180 h 213179"/>
                <a:gd name="connsiteX1" fmla="*/ 0 w 319592"/>
                <a:gd name="connsiteY1" fmla="*/ 103859 h 213179"/>
                <a:gd name="connsiteX2" fmla="*/ 319592 w 319592"/>
                <a:gd name="connsiteY2" fmla="*/ 0 h 213179"/>
                <a:gd name="connsiteX3" fmla="*/ 35541 w 319592"/>
                <a:gd name="connsiteY3" fmla="*/ 213180 h 213179"/>
              </a:gdLst>
              <a:ahLst/>
              <a:cxnLst>
                <a:cxn ang="0">
                  <a:pos x="connsiteX0" y="connsiteY0"/>
                </a:cxn>
                <a:cxn ang="0">
                  <a:pos x="connsiteX1" y="connsiteY1"/>
                </a:cxn>
                <a:cxn ang="0">
                  <a:pos x="connsiteX2" y="connsiteY2"/>
                </a:cxn>
                <a:cxn ang="0">
                  <a:pos x="connsiteX3" y="connsiteY3"/>
                </a:cxn>
              </a:cxnLst>
              <a:rect l="l" t="t" r="r" b="b"/>
              <a:pathLst>
                <a:path w="319592" h="213179">
                  <a:moveTo>
                    <a:pt x="35541" y="213180"/>
                  </a:moveTo>
                  <a:lnTo>
                    <a:pt x="0" y="103859"/>
                  </a:lnTo>
                  <a:lnTo>
                    <a:pt x="319592" y="0"/>
                  </a:lnTo>
                  <a:lnTo>
                    <a:pt x="35541" y="213180"/>
                  </a:lnTo>
                  <a:close/>
                </a:path>
              </a:pathLst>
            </a:custGeom>
            <a:gradFill>
              <a:gsLst>
                <a:gs pos="0">
                  <a:srgbClr val="666666"/>
                </a:gs>
                <a:gs pos="10000">
                  <a:srgbClr val="868686"/>
                </a:gs>
                <a:gs pos="31000">
                  <a:srgbClr val="C7C7C7"/>
                </a:gs>
                <a:gs pos="46000">
                  <a:srgbClr val="EFEFEF"/>
                </a:gs>
                <a:gs pos="54000">
                  <a:srgbClr val="FFFFFF"/>
                </a:gs>
              </a:gsLst>
              <a:lin ang="9720001"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78" name="Freeform: Shape 77">
              <a:extLst>
                <a:ext uri="{FF2B5EF4-FFF2-40B4-BE49-F238E27FC236}">
                  <a16:creationId xmlns:a16="http://schemas.microsoft.com/office/drawing/2014/main" id="{5A51A862-5A54-B064-C36D-1E283D44A40B}"/>
                </a:ext>
              </a:extLst>
            </p:cNvPr>
            <p:cNvSpPr/>
            <p:nvPr/>
          </p:nvSpPr>
          <p:spPr>
            <a:xfrm>
              <a:off x="7181621" y="3095426"/>
              <a:ext cx="355063" cy="109321"/>
            </a:xfrm>
            <a:custGeom>
              <a:avLst/>
              <a:gdLst>
                <a:gd name="connsiteX0" fmla="*/ 355063 w 355063"/>
                <a:gd name="connsiteY0" fmla="*/ 109321 h 109321"/>
                <a:gd name="connsiteX1" fmla="*/ 319592 w 355063"/>
                <a:gd name="connsiteY1" fmla="*/ 0 h 109321"/>
                <a:gd name="connsiteX2" fmla="*/ 0 w 355063"/>
                <a:gd name="connsiteY2" fmla="*/ 103788 h 109321"/>
                <a:gd name="connsiteX3" fmla="*/ 355063 w 355063"/>
                <a:gd name="connsiteY3" fmla="*/ 109321 h 109321"/>
              </a:gdLst>
              <a:ahLst/>
              <a:cxnLst>
                <a:cxn ang="0">
                  <a:pos x="connsiteX0" y="connsiteY0"/>
                </a:cxn>
                <a:cxn ang="0">
                  <a:pos x="connsiteX1" y="connsiteY1"/>
                </a:cxn>
                <a:cxn ang="0">
                  <a:pos x="connsiteX2" y="connsiteY2"/>
                </a:cxn>
                <a:cxn ang="0">
                  <a:pos x="connsiteX3" y="connsiteY3"/>
                </a:cxn>
              </a:cxnLst>
              <a:rect l="l" t="t" r="r" b="b"/>
              <a:pathLst>
                <a:path w="355063" h="109321">
                  <a:moveTo>
                    <a:pt x="355063" y="109321"/>
                  </a:moveTo>
                  <a:lnTo>
                    <a:pt x="319592" y="0"/>
                  </a:lnTo>
                  <a:lnTo>
                    <a:pt x="0" y="103788"/>
                  </a:lnTo>
                  <a:lnTo>
                    <a:pt x="355063" y="109321"/>
                  </a:lnTo>
                  <a:close/>
                </a:path>
              </a:pathLst>
            </a:custGeom>
            <a:solidFill>
              <a:srgbClr val="6B8850"/>
            </a:soli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79" name="Freeform: Shape 78">
              <a:extLst>
                <a:ext uri="{FF2B5EF4-FFF2-40B4-BE49-F238E27FC236}">
                  <a16:creationId xmlns:a16="http://schemas.microsoft.com/office/drawing/2014/main" id="{1F5E42CD-E30E-80F2-45B5-12286C73874B}"/>
                </a:ext>
              </a:extLst>
            </p:cNvPr>
            <p:cNvSpPr/>
            <p:nvPr/>
          </p:nvSpPr>
          <p:spPr>
            <a:xfrm>
              <a:off x="7181621" y="3095426"/>
              <a:ext cx="355063" cy="109321"/>
            </a:xfrm>
            <a:custGeom>
              <a:avLst/>
              <a:gdLst>
                <a:gd name="connsiteX0" fmla="*/ 355063 w 355063"/>
                <a:gd name="connsiteY0" fmla="*/ 109321 h 109321"/>
                <a:gd name="connsiteX1" fmla="*/ 319592 w 355063"/>
                <a:gd name="connsiteY1" fmla="*/ 0 h 109321"/>
                <a:gd name="connsiteX2" fmla="*/ 0 w 355063"/>
                <a:gd name="connsiteY2" fmla="*/ 103788 h 109321"/>
                <a:gd name="connsiteX3" fmla="*/ 355063 w 355063"/>
                <a:gd name="connsiteY3" fmla="*/ 109321 h 109321"/>
              </a:gdLst>
              <a:ahLst/>
              <a:cxnLst>
                <a:cxn ang="0">
                  <a:pos x="connsiteX0" y="connsiteY0"/>
                </a:cxn>
                <a:cxn ang="0">
                  <a:pos x="connsiteX1" y="connsiteY1"/>
                </a:cxn>
                <a:cxn ang="0">
                  <a:pos x="connsiteX2" y="connsiteY2"/>
                </a:cxn>
                <a:cxn ang="0">
                  <a:pos x="connsiteX3" y="connsiteY3"/>
                </a:cxn>
              </a:cxnLst>
              <a:rect l="l" t="t" r="r" b="b"/>
              <a:pathLst>
                <a:path w="355063" h="109321">
                  <a:moveTo>
                    <a:pt x="355063" y="109321"/>
                  </a:moveTo>
                  <a:lnTo>
                    <a:pt x="319592" y="0"/>
                  </a:lnTo>
                  <a:lnTo>
                    <a:pt x="0" y="103788"/>
                  </a:lnTo>
                  <a:lnTo>
                    <a:pt x="355063" y="109321"/>
                  </a:lnTo>
                  <a:close/>
                </a:path>
              </a:pathLst>
            </a:custGeom>
            <a:gradFill>
              <a:gsLst>
                <a:gs pos="0">
                  <a:srgbClr val="666666"/>
                </a:gs>
                <a:gs pos="10000">
                  <a:srgbClr val="868686"/>
                </a:gs>
                <a:gs pos="31000">
                  <a:srgbClr val="C7C7C7"/>
                </a:gs>
                <a:gs pos="46000">
                  <a:srgbClr val="EFEFEF"/>
                </a:gs>
                <a:gs pos="54000">
                  <a:srgbClr val="FFFFFF"/>
                </a:gs>
              </a:gsLst>
              <a:lin ang="20520000"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80" name="Freeform: Shape 79">
              <a:extLst>
                <a:ext uri="{FF2B5EF4-FFF2-40B4-BE49-F238E27FC236}">
                  <a16:creationId xmlns:a16="http://schemas.microsoft.com/office/drawing/2014/main" id="{FBE559FD-DF06-76D2-54FC-B4968C6001C0}"/>
                </a:ext>
              </a:extLst>
            </p:cNvPr>
            <p:cNvSpPr/>
            <p:nvPr/>
          </p:nvSpPr>
          <p:spPr>
            <a:xfrm>
              <a:off x="3567848" y="1022012"/>
              <a:ext cx="5058926" cy="5058855"/>
            </a:xfrm>
            <a:custGeom>
              <a:avLst/>
              <a:gdLst>
                <a:gd name="connsiteX0" fmla="*/ 3012116 w 5058926"/>
                <a:gd name="connsiteY0" fmla="*/ 45970 h 5058855"/>
                <a:gd name="connsiteX1" fmla="*/ 2529428 w 5058926"/>
                <a:gd name="connsiteY1" fmla="*/ 0 h 5058855"/>
                <a:gd name="connsiteX2" fmla="*/ 0 w 5058926"/>
                <a:gd name="connsiteY2" fmla="*/ 2529428 h 5058855"/>
                <a:gd name="connsiteX3" fmla="*/ 2529428 w 5058926"/>
                <a:gd name="connsiteY3" fmla="*/ 5058856 h 5058855"/>
                <a:gd name="connsiteX4" fmla="*/ 5058927 w 5058926"/>
                <a:gd name="connsiteY4" fmla="*/ 2529428 h 5058855"/>
                <a:gd name="connsiteX5" fmla="*/ 3012187 w 5058926"/>
                <a:gd name="connsiteY5" fmla="*/ 45970 h 5058855"/>
                <a:gd name="connsiteX6" fmla="*/ 2529428 w 5058926"/>
                <a:gd name="connsiteY6" fmla="*/ 3850789 h 5058855"/>
                <a:gd name="connsiteX7" fmla="*/ 1208067 w 5058926"/>
                <a:gd name="connsiteY7" fmla="*/ 2529428 h 5058855"/>
                <a:gd name="connsiteX8" fmla="*/ 2529428 w 5058926"/>
                <a:gd name="connsiteY8" fmla="*/ 1208067 h 5058855"/>
                <a:gd name="connsiteX9" fmla="*/ 2781626 w 5058926"/>
                <a:gd name="connsiteY9" fmla="*/ 1232045 h 5058855"/>
                <a:gd name="connsiteX10" fmla="*/ 3850789 w 5058926"/>
                <a:gd name="connsiteY10" fmla="*/ 2529428 h 5058855"/>
                <a:gd name="connsiteX11" fmla="*/ 2529428 w 5058926"/>
                <a:gd name="connsiteY11" fmla="*/ 3850789 h 505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58926" h="5058855">
                  <a:moveTo>
                    <a:pt x="3012116" y="45970"/>
                  </a:moveTo>
                  <a:cubicBezTo>
                    <a:pt x="2855831" y="15749"/>
                    <a:pt x="2694438" y="0"/>
                    <a:pt x="2529428" y="0"/>
                  </a:cubicBezTo>
                  <a:cubicBezTo>
                    <a:pt x="1132514" y="0"/>
                    <a:pt x="0" y="1132443"/>
                    <a:pt x="0" y="2529428"/>
                  </a:cubicBezTo>
                  <a:cubicBezTo>
                    <a:pt x="0" y="3926413"/>
                    <a:pt x="1132514" y="5058856"/>
                    <a:pt x="2529428" y="5058856"/>
                  </a:cubicBezTo>
                  <a:cubicBezTo>
                    <a:pt x="3926342" y="5058856"/>
                    <a:pt x="5058927" y="3926413"/>
                    <a:pt x="5058927" y="2529428"/>
                  </a:cubicBezTo>
                  <a:cubicBezTo>
                    <a:pt x="5058927" y="1297454"/>
                    <a:pt x="4178327" y="271281"/>
                    <a:pt x="3012187" y="45970"/>
                  </a:cubicBezTo>
                  <a:close/>
                  <a:moveTo>
                    <a:pt x="2529428" y="3850789"/>
                  </a:moveTo>
                  <a:cubicBezTo>
                    <a:pt x="1799650" y="3850789"/>
                    <a:pt x="1208067" y="3259206"/>
                    <a:pt x="1208067" y="2529428"/>
                  </a:cubicBezTo>
                  <a:cubicBezTo>
                    <a:pt x="1208067" y="1799650"/>
                    <a:pt x="1799650" y="1208067"/>
                    <a:pt x="2529428" y="1208067"/>
                  </a:cubicBezTo>
                  <a:cubicBezTo>
                    <a:pt x="2615693" y="1208067"/>
                    <a:pt x="2699972" y="1216296"/>
                    <a:pt x="2781626" y="1232045"/>
                  </a:cubicBezTo>
                  <a:cubicBezTo>
                    <a:pt x="3390732" y="1349738"/>
                    <a:pt x="3850789" y="1885844"/>
                    <a:pt x="3850789" y="2529428"/>
                  </a:cubicBezTo>
                  <a:cubicBezTo>
                    <a:pt x="3850789" y="3259206"/>
                    <a:pt x="3259206" y="3850789"/>
                    <a:pt x="2529428" y="3850789"/>
                  </a:cubicBezTo>
                  <a:close/>
                </a:path>
              </a:pathLst>
            </a:custGeom>
            <a:gradFill>
              <a:gsLst>
                <a:gs pos="0">
                  <a:srgbClr val="F3F8FB"/>
                </a:gs>
                <a:gs pos="12000">
                  <a:srgbClr val="EDF2F5"/>
                </a:gs>
                <a:gs pos="66000">
                  <a:srgbClr val="D6DDE2"/>
                </a:gs>
                <a:gs pos="100000">
                  <a:srgbClr val="CED6DB"/>
                </a:gs>
              </a:gsLst>
              <a:lin ang="2700000"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81" name="Freeform: Shape 80">
              <a:extLst>
                <a:ext uri="{FF2B5EF4-FFF2-40B4-BE49-F238E27FC236}">
                  <a16:creationId xmlns:a16="http://schemas.microsoft.com/office/drawing/2014/main" id="{9DEFC349-8704-6B0E-AF50-D5AA232E3B0B}"/>
                </a:ext>
              </a:extLst>
            </p:cNvPr>
            <p:cNvSpPr/>
            <p:nvPr/>
          </p:nvSpPr>
          <p:spPr>
            <a:xfrm>
              <a:off x="3581398" y="1033362"/>
              <a:ext cx="5036225" cy="5036225"/>
            </a:xfrm>
            <a:custGeom>
              <a:avLst/>
              <a:gdLst>
                <a:gd name="connsiteX0" fmla="*/ 4298715 w 5036225"/>
                <a:gd name="connsiteY0" fmla="*/ 737510 h 5036225"/>
                <a:gd name="connsiteX1" fmla="*/ 2518148 w 5036225"/>
                <a:gd name="connsiteY1" fmla="*/ 0 h 5036225"/>
                <a:gd name="connsiteX2" fmla="*/ 737581 w 5036225"/>
                <a:gd name="connsiteY2" fmla="*/ 737510 h 5036225"/>
                <a:gd name="connsiteX3" fmla="*/ 0 w 5036225"/>
                <a:gd name="connsiteY3" fmla="*/ 2518148 h 5036225"/>
                <a:gd name="connsiteX4" fmla="*/ 737510 w 5036225"/>
                <a:gd name="connsiteY4" fmla="*/ 4298715 h 5036225"/>
                <a:gd name="connsiteX5" fmla="*/ 2518077 w 5036225"/>
                <a:gd name="connsiteY5" fmla="*/ 5036225 h 5036225"/>
                <a:gd name="connsiteX6" fmla="*/ 4298644 w 5036225"/>
                <a:gd name="connsiteY6" fmla="*/ 4298715 h 5036225"/>
                <a:gd name="connsiteX7" fmla="*/ 5036225 w 5036225"/>
                <a:gd name="connsiteY7" fmla="*/ 2518148 h 5036225"/>
                <a:gd name="connsiteX8" fmla="*/ 4298644 w 5036225"/>
                <a:gd name="connsiteY8" fmla="*/ 737581 h 5036225"/>
                <a:gd name="connsiteX9" fmla="*/ 2518148 w 5036225"/>
                <a:gd name="connsiteY9" fmla="*/ 3850789 h 5036225"/>
                <a:gd name="connsiteX10" fmla="*/ 1185437 w 5036225"/>
                <a:gd name="connsiteY10" fmla="*/ 2518077 h 5036225"/>
                <a:gd name="connsiteX11" fmla="*/ 2518148 w 5036225"/>
                <a:gd name="connsiteY11" fmla="*/ 1185366 h 5036225"/>
                <a:gd name="connsiteX12" fmla="*/ 3850860 w 5036225"/>
                <a:gd name="connsiteY12" fmla="*/ 2518077 h 5036225"/>
                <a:gd name="connsiteX13" fmla="*/ 2518148 w 5036225"/>
                <a:gd name="connsiteY13" fmla="*/ 3850789 h 503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36225" h="5036225">
                  <a:moveTo>
                    <a:pt x="4298715" y="737510"/>
                  </a:moveTo>
                  <a:cubicBezTo>
                    <a:pt x="3823122" y="261917"/>
                    <a:pt x="3190747" y="0"/>
                    <a:pt x="2518148" y="0"/>
                  </a:cubicBezTo>
                  <a:cubicBezTo>
                    <a:pt x="1845549" y="0"/>
                    <a:pt x="1213175" y="261917"/>
                    <a:pt x="737581" y="737510"/>
                  </a:cubicBezTo>
                  <a:cubicBezTo>
                    <a:pt x="261988" y="1213104"/>
                    <a:pt x="0" y="1845479"/>
                    <a:pt x="0" y="2518148"/>
                  </a:cubicBezTo>
                  <a:cubicBezTo>
                    <a:pt x="0" y="3190818"/>
                    <a:pt x="261917" y="3823122"/>
                    <a:pt x="737510" y="4298715"/>
                  </a:cubicBezTo>
                  <a:cubicBezTo>
                    <a:pt x="1213104" y="4774238"/>
                    <a:pt x="1845478" y="5036225"/>
                    <a:pt x="2518077" y="5036225"/>
                  </a:cubicBezTo>
                  <a:cubicBezTo>
                    <a:pt x="3190676" y="5036225"/>
                    <a:pt x="3823051" y="4774238"/>
                    <a:pt x="4298644" y="4298715"/>
                  </a:cubicBezTo>
                  <a:cubicBezTo>
                    <a:pt x="4774238" y="3823122"/>
                    <a:pt x="5036225" y="3190747"/>
                    <a:pt x="5036225" y="2518148"/>
                  </a:cubicBezTo>
                  <a:cubicBezTo>
                    <a:pt x="5036225" y="1845550"/>
                    <a:pt x="4774309" y="1213104"/>
                    <a:pt x="4298644" y="737581"/>
                  </a:cubicBezTo>
                  <a:close/>
                  <a:moveTo>
                    <a:pt x="2518148" y="3850789"/>
                  </a:moveTo>
                  <a:cubicBezTo>
                    <a:pt x="1783334" y="3850789"/>
                    <a:pt x="1185437" y="3252963"/>
                    <a:pt x="1185437" y="2518077"/>
                  </a:cubicBezTo>
                  <a:cubicBezTo>
                    <a:pt x="1185437" y="1783192"/>
                    <a:pt x="1783263" y="1185366"/>
                    <a:pt x="2518148" y="1185366"/>
                  </a:cubicBezTo>
                  <a:cubicBezTo>
                    <a:pt x="3253034" y="1185366"/>
                    <a:pt x="3850860" y="1783121"/>
                    <a:pt x="3850860" y="2518077"/>
                  </a:cubicBezTo>
                  <a:cubicBezTo>
                    <a:pt x="3850860" y="3253034"/>
                    <a:pt x="3253034" y="3850789"/>
                    <a:pt x="2518148" y="3850789"/>
                  </a:cubicBezTo>
                  <a:close/>
                </a:path>
              </a:pathLst>
            </a:custGeom>
            <a:gradFill>
              <a:gsLst>
                <a:gs pos="0">
                  <a:srgbClr val="CED6DB"/>
                </a:gs>
                <a:gs pos="50000">
                  <a:srgbClr val="E0E7EB"/>
                </a:gs>
                <a:gs pos="100000">
                  <a:srgbClr val="F3F8FB"/>
                </a:gs>
              </a:gsLst>
              <a:lin ang="2700034"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82" name="Freeform: Shape 81">
              <a:extLst>
                <a:ext uri="{FF2B5EF4-FFF2-40B4-BE49-F238E27FC236}">
                  <a16:creationId xmlns:a16="http://schemas.microsoft.com/office/drawing/2014/main" id="{3C4A83A3-653F-A1F4-299F-2A47EC976ACB}"/>
                </a:ext>
              </a:extLst>
            </p:cNvPr>
            <p:cNvSpPr/>
            <p:nvPr/>
          </p:nvSpPr>
          <p:spPr>
            <a:xfrm>
              <a:off x="4766835" y="2218799"/>
              <a:ext cx="2665422" cy="2665423"/>
            </a:xfrm>
            <a:custGeom>
              <a:avLst/>
              <a:gdLst>
                <a:gd name="connsiteX0" fmla="*/ 1332712 w 2665422"/>
                <a:gd name="connsiteY0" fmla="*/ 0 h 2665423"/>
                <a:gd name="connsiteX1" fmla="*/ 0 w 2665422"/>
                <a:gd name="connsiteY1" fmla="*/ 1332712 h 2665423"/>
                <a:gd name="connsiteX2" fmla="*/ 1332712 w 2665422"/>
                <a:gd name="connsiteY2" fmla="*/ 2665423 h 2665423"/>
                <a:gd name="connsiteX3" fmla="*/ 2665423 w 2665422"/>
                <a:gd name="connsiteY3" fmla="*/ 1332712 h 2665423"/>
                <a:gd name="connsiteX4" fmla="*/ 1332712 w 2665422"/>
                <a:gd name="connsiteY4" fmla="*/ 0 h 2665423"/>
                <a:gd name="connsiteX5" fmla="*/ 1330441 w 2665422"/>
                <a:gd name="connsiteY5" fmla="*/ 2654072 h 2665423"/>
                <a:gd name="connsiteX6" fmla="*/ 9081 w 2665422"/>
                <a:gd name="connsiteY6" fmla="*/ 1332712 h 2665423"/>
                <a:gd name="connsiteX7" fmla="*/ 1330441 w 2665422"/>
                <a:gd name="connsiteY7" fmla="*/ 11351 h 2665423"/>
                <a:gd name="connsiteX8" fmla="*/ 1582639 w 2665422"/>
                <a:gd name="connsiteY8" fmla="*/ 35329 h 2665423"/>
                <a:gd name="connsiteX9" fmla="*/ 2651802 w 2665422"/>
                <a:gd name="connsiteY9" fmla="*/ 1332712 h 2665423"/>
                <a:gd name="connsiteX10" fmla="*/ 1330441 w 2665422"/>
                <a:gd name="connsiteY10" fmla="*/ 2654072 h 266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5422" h="2665423">
                  <a:moveTo>
                    <a:pt x="1332712" y="0"/>
                  </a:moveTo>
                  <a:cubicBezTo>
                    <a:pt x="597897" y="0"/>
                    <a:pt x="0" y="597755"/>
                    <a:pt x="0" y="1332712"/>
                  </a:cubicBezTo>
                  <a:cubicBezTo>
                    <a:pt x="0" y="2067668"/>
                    <a:pt x="597826" y="2665423"/>
                    <a:pt x="1332712" y="2665423"/>
                  </a:cubicBezTo>
                  <a:cubicBezTo>
                    <a:pt x="2067597" y="2665423"/>
                    <a:pt x="2665423" y="2067597"/>
                    <a:pt x="2665423" y="1332712"/>
                  </a:cubicBezTo>
                  <a:cubicBezTo>
                    <a:pt x="2665423" y="597826"/>
                    <a:pt x="2067597" y="0"/>
                    <a:pt x="1332712" y="0"/>
                  </a:cubicBezTo>
                  <a:close/>
                  <a:moveTo>
                    <a:pt x="1330441" y="2654072"/>
                  </a:moveTo>
                  <a:cubicBezTo>
                    <a:pt x="600664" y="2654072"/>
                    <a:pt x="9081" y="2062489"/>
                    <a:pt x="9081" y="1332712"/>
                  </a:cubicBezTo>
                  <a:cubicBezTo>
                    <a:pt x="9081" y="602934"/>
                    <a:pt x="600664" y="11351"/>
                    <a:pt x="1330441" y="11351"/>
                  </a:cubicBezTo>
                  <a:cubicBezTo>
                    <a:pt x="1416707" y="11351"/>
                    <a:pt x="1500985" y="19580"/>
                    <a:pt x="1582639" y="35329"/>
                  </a:cubicBezTo>
                  <a:cubicBezTo>
                    <a:pt x="2191745" y="153021"/>
                    <a:pt x="2651802" y="689128"/>
                    <a:pt x="2651802" y="1332712"/>
                  </a:cubicBezTo>
                  <a:cubicBezTo>
                    <a:pt x="2651802" y="2062489"/>
                    <a:pt x="2060219" y="2654072"/>
                    <a:pt x="1330441" y="2654072"/>
                  </a:cubicBezTo>
                  <a:close/>
                </a:path>
              </a:pathLst>
            </a:custGeom>
            <a:gradFill>
              <a:gsLst>
                <a:gs pos="0">
                  <a:srgbClr val="AAB1B5"/>
                </a:gs>
                <a:gs pos="13000">
                  <a:srgbClr val="C0C6CA"/>
                </a:gs>
                <a:gs pos="31000">
                  <a:srgbClr val="D6DCDF"/>
                </a:gs>
                <a:gs pos="49000">
                  <a:srgbClr val="E6EBEF"/>
                </a:gs>
                <a:gs pos="71000">
                  <a:srgbClr val="F0F5F8"/>
                </a:gs>
                <a:gs pos="100000">
                  <a:srgbClr val="F3F8FB"/>
                </a:gs>
              </a:gsLst>
              <a:lin ang="2700065"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83" name="Freeform: Shape 82">
              <a:extLst>
                <a:ext uri="{FF2B5EF4-FFF2-40B4-BE49-F238E27FC236}">
                  <a16:creationId xmlns:a16="http://schemas.microsoft.com/office/drawing/2014/main" id="{E4E92ECC-498C-8DD5-37D4-DD79A871924E}"/>
                </a:ext>
              </a:extLst>
            </p:cNvPr>
            <p:cNvSpPr/>
            <p:nvPr/>
          </p:nvSpPr>
          <p:spPr>
            <a:xfrm>
              <a:off x="3567848" y="1022012"/>
              <a:ext cx="5058926" cy="5058926"/>
            </a:xfrm>
            <a:custGeom>
              <a:avLst/>
              <a:gdLst>
                <a:gd name="connsiteX0" fmla="*/ 3012187 w 5058926"/>
                <a:gd name="connsiteY0" fmla="*/ 45970 h 5058926"/>
                <a:gd name="connsiteX1" fmla="*/ 2529499 w 5058926"/>
                <a:gd name="connsiteY1" fmla="*/ 0 h 5058926"/>
                <a:gd name="connsiteX2" fmla="*/ 0 w 5058926"/>
                <a:gd name="connsiteY2" fmla="*/ 2529499 h 5058926"/>
                <a:gd name="connsiteX3" fmla="*/ 2529428 w 5058926"/>
                <a:gd name="connsiteY3" fmla="*/ 5058927 h 5058926"/>
                <a:gd name="connsiteX4" fmla="*/ 5058927 w 5058926"/>
                <a:gd name="connsiteY4" fmla="*/ 2529499 h 5058926"/>
                <a:gd name="connsiteX5" fmla="*/ 3012187 w 5058926"/>
                <a:gd name="connsiteY5" fmla="*/ 46041 h 5058926"/>
                <a:gd name="connsiteX6" fmla="*/ 4312336 w 5058926"/>
                <a:gd name="connsiteY6" fmla="*/ 4310066 h 5058926"/>
                <a:gd name="connsiteX7" fmla="*/ 2531769 w 5058926"/>
                <a:gd name="connsiteY7" fmla="*/ 5047576 h 5058926"/>
                <a:gd name="connsiteX8" fmla="*/ 751202 w 5058926"/>
                <a:gd name="connsiteY8" fmla="*/ 4310066 h 5058926"/>
                <a:gd name="connsiteX9" fmla="*/ 13692 w 5058926"/>
                <a:gd name="connsiteY9" fmla="*/ 2529499 h 5058926"/>
                <a:gd name="connsiteX10" fmla="*/ 751202 w 5058926"/>
                <a:gd name="connsiteY10" fmla="*/ 748932 h 5058926"/>
                <a:gd name="connsiteX11" fmla="*/ 2531698 w 5058926"/>
                <a:gd name="connsiteY11" fmla="*/ 11351 h 5058926"/>
                <a:gd name="connsiteX12" fmla="*/ 4312265 w 5058926"/>
                <a:gd name="connsiteY12" fmla="*/ 748861 h 5058926"/>
                <a:gd name="connsiteX13" fmla="*/ 5049846 w 5058926"/>
                <a:gd name="connsiteY13" fmla="*/ 2529428 h 5058926"/>
                <a:gd name="connsiteX14" fmla="*/ 4312265 w 5058926"/>
                <a:gd name="connsiteY14" fmla="*/ 4309995 h 505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58926" h="5058926">
                  <a:moveTo>
                    <a:pt x="3012187" y="45970"/>
                  </a:moveTo>
                  <a:cubicBezTo>
                    <a:pt x="2855902" y="15749"/>
                    <a:pt x="2694509" y="0"/>
                    <a:pt x="2529499" y="0"/>
                  </a:cubicBezTo>
                  <a:cubicBezTo>
                    <a:pt x="1132514" y="0"/>
                    <a:pt x="0" y="1132443"/>
                    <a:pt x="0" y="2529499"/>
                  </a:cubicBezTo>
                  <a:cubicBezTo>
                    <a:pt x="0" y="3926555"/>
                    <a:pt x="1132514" y="5058927"/>
                    <a:pt x="2529428" y="5058927"/>
                  </a:cubicBezTo>
                  <a:cubicBezTo>
                    <a:pt x="3926342" y="5058927"/>
                    <a:pt x="5058927" y="3926484"/>
                    <a:pt x="5058927" y="2529499"/>
                  </a:cubicBezTo>
                  <a:cubicBezTo>
                    <a:pt x="5058927" y="1297525"/>
                    <a:pt x="4178327" y="271352"/>
                    <a:pt x="3012187" y="46041"/>
                  </a:cubicBezTo>
                  <a:close/>
                  <a:moveTo>
                    <a:pt x="4312336" y="4310066"/>
                  </a:moveTo>
                  <a:cubicBezTo>
                    <a:pt x="3836742" y="4785588"/>
                    <a:pt x="3204368" y="5047576"/>
                    <a:pt x="2531769" y="5047576"/>
                  </a:cubicBezTo>
                  <a:cubicBezTo>
                    <a:pt x="1859170" y="5047576"/>
                    <a:pt x="1226796" y="4785588"/>
                    <a:pt x="751202" y="4310066"/>
                  </a:cubicBezTo>
                  <a:cubicBezTo>
                    <a:pt x="275609" y="3834472"/>
                    <a:pt x="13692" y="3202098"/>
                    <a:pt x="13692" y="2529499"/>
                  </a:cubicBezTo>
                  <a:cubicBezTo>
                    <a:pt x="13692" y="1856900"/>
                    <a:pt x="275609" y="1224455"/>
                    <a:pt x="751202" y="748932"/>
                  </a:cubicBezTo>
                  <a:cubicBezTo>
                    <a:pt x="1226725" y="273268"/>
                    <a:pt x="1859099" y="11351"/>
                    <a:pt x="2531698" y="11351"/>
                  </a:cubicBezTo>
                  <a:cubicBezTo>
                    <a:pt x="3204297" y="11351"/>
                    <a:pt x="3836671" y="273268"/>
                    <a:pt x="4312265" y="748861"/>
                  </a:cubicBezTo>
                  <a:cubicBezTo>
                    <a:pt x="4787859" y="1224384"/>
                    <a:pt x="5049846" y="1856758"/>
                    <a:pt x="5049846" y="2529428"/>
                  </a:cubicBezTo>
                  <a:cubicBezTo>
                    <a:pt x="5049846" y="3202098"/>
                    <a:pt x="4787929" y="3834401"/>
                    <a:pt x="4312265" y="4309995"/>
                  </a:cubicBezTo>
                  <a:close/>
                </a:path>
              </a:pathLst>
            </a:custGeom>
            <a:gradFill>
              <a:gsLst>
                <a:gs pos="0">
                  <a:srgbClr val="F3F8FB"/>
                </a:gs>
                <a:gs pos="50000">
                  <a:srgbClr val="E0E7EB"/>
                </a:gs>
                <a:gs pos="100000">
                  <a:srgbClr val="CED6DB"/>
                </a:gs>
              </a:gsLst>
              <a:lin ang="2700000"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84" name="Freeform: Shape 83">
              <a:extLst>
                <a:ext uri="{FF2B5EF4-FFF2-40B4-BE49-F238E27FC236}">
                  <a16:creationId xmlns:a16="http://schemas.microsoft.com/office/drawing/2014/main" id="{BD8A84BD-A6D8-BA41-9F65-5A55CC994439}"/>
                </a:ext>
              </a:extLst>
            </p:cNvPr>
            <p:cNvSpPr/>
            <p:nvPr/>
          </p:nvSpPr>
          <p:spPr>
            <a:xfrm rot="-2700000">
              <a:off x="5138411" y="2592615"/>
              <a:ext cx="1917839" cy="1917839"/>
            </a:xfrm>
            <a:custGeom>
              <a:avLst/>
              <a:gdLst>
                <a:gd name="connsiteX0" fmla="*/ 1917840 w 1917839"/>
                <a:gd name="connsiteY0" fmla="*/ 958920 h 1917839"/>
                <a:gd name="connsiteX1" fmla="*/ 958920 w 1917839"/>
                <a:gd name="connsiteY1" fmla="*/ 1917840 h 1917839"/>
                <a:gd name="connsiteX2" fmla="*/ 0 w 1917839"/>
                <a:gd name="connsiteY2" fmla="*/ 958920 h 1917839"/>
                <a:gd name="connsiteX3" fmla="*/ 958920 w 1917839"/>
                <a:gd name="connsiteY3" fmla="*/ 0 h 1917839"/>
                <a:gd name="connsiteX4" fmla="*/ 1917840 w 1917839"/>
                <a:gd name="connsiteY4" fmla="*/ 958920 h 1917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7839" h="1917839">
                  <a:moveTo>
                    <a:pt x="1917840" y="958920"/>
                  </a:moveTo>
                  <a:cubicBezTo>
                    <a:pt x="1917840" y="1488517"/>
                    <a:pt x="1488516" y="1917840"/>
                    <a:pt x="958920" y="1917840"/>
                  </a:cubicBezTo>
                  <a:cubicBezTo>
                    <a:pt x="429323" y="1917840"/>
                    <a:pt x="0" y="1488517"/>
                    <a:pt x="0" y="958920"/>
                  </a:cubicBezTo>
                  <a:cubicBezTo>
                    <a:pt x="0" y="429323"/>
                    <a:pt x="429323" y="0"/>
                    <a:pt x="958920" y="0"/>
                  </a:cubicBezTo>
                  <a:cubicBezTo>
                    <a:pt x="1488516" y="0"/>
                    <a:pt x="1917840" y="429323"/>
                    <a:pt x="1917840" y="958920"/>
                  </a:cubicBezTo>
                  <a:close/>
                </a:path>
              </a:pathLst>
            </a:custGeom>
            <a:gradFill>
              <a:gsLst>
                <a:gs pos="0">
                  <a:srgbClr val="F3F8FB"/>
                </a:gs>
                <a:gs pos="37000">
                  <a:srgbClr val="E0E6EA"/>
                </a:gs>
                <a:gs pos="82000">
                  <a:srgbClr val="CED6DB"/>
                </a:gs>
              </a:gsLst>
              <a:lin ang="5400090"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85" name="Freeform: Shape 84">
              <a:extLst>
                <a:ext uri="{FF2B5EF4-FFF2-40B4-BE49-F238E27FC236}">
                  <a16:creationId xmlns:a16="http://schemas.microsoft.com/office/drawing/2014/main" id="{94A88417-8189-A5D8-AED9-513C1A7D6F1E}"/>
                </a:ext>
              </a:extLst>
            </p:cNvPr>
            <p:cNvSpPr/>
            <p:nvPr/>
          </p:nvSpPr>
          <p:spPr>
            <a:xfrm rot="-4603200">
              <a:off x="5149656" y="2603815"/>
              <a:ext cx="1895137" cy="1895137"/>
            </a:xfrm>
            <a:custGeom>
              <a:avLst/>
              <a:gdLst>
                <a:gd name="connsiteX0" fmla="*/ 1895137 w 1895137"/>
                <a:gd name="connsiteY0" fmla="*/ 947569 h 1895137"/>
                <a:gd name="connsiteX1" fmla="*/ 947569 w 1895137"/>
                <a:gd name="connsiteY1" fmla="*/ 1895137 h 1895137"/>
                <a:gd name="connsiteX2" fmla="*/ 0 w 1895137"/>
                <a:gd name="connsiteY2" fmla="*/ 947569 h 1895137"/>
                <a:gd name="connsiteX3" fmla="*/ 947569 w 1895137"/>
                <a:gd name="connsiteY3" fmla="*/ 0 h 1895137"/>
                <a:gd name="connsiteX4" fmla="*/ 1895137 w 1895137"/>
                <a:gd name="connsiteY4" fmla="*/ 947569 h 1895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137" h="1895137">
                  <a:moveTo>
                    <a:pt x="1895137" y="947569"/>
                  </a:moveTo>
                  <a:cubicBezTo>
                    <a:pt x="1895137" y="1470897"/>
                    <a:pt x="1470896" y="1895137"/>
                    <a:pt x="947569" y="1895137"/>
                  </a:cubicBezTo>
                  <a:cubicBezTo>
                    <a:pt x="424241" y="1895137"/>
                    <a:pt x="0" y="1470896"/>
                    <a:pt x="0" y="947569"/>
                  </a:cubicBezTo>
                  <a:cubicBezTo>
                    <a:pt x="0" y="424241"/>
                    <a:pt x="424241" y="0"/>
                    <a:pt x="947569" y="0"/>
                  </a:cubicBezTo>
                  <a:cubicBezTo>
                    <a:pt x="1470896" y="0"/>
                    <a:pt x="1895137" y="424241"/>
                    <a:pt x="1895137" y="947569"/>
                  </a:cubicBezTo>
                  <a:close/>
                </a:path>
              </a:pathLst>
            </a:custGeom>
            <a:gradFill>
              <a:gsLst>
                <a:gs pos="0">
                  <a:srgbClr val="F3F8FB"/>
                </a:gs>
                <a:gs pos="32000">
                  <a:srgbClr val="EEF4F7"/>
                </a:gs>
                <a:gs pos="67000">
                  <a:srgbClr val="E1E8EC"/>
                </a:gs>
                <a:gs pos="100000">
                  <a:srgbClr val="CED6DB"/>
                </a:gs>
              </a:gsLst>
              <a:lin ang="18103109"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86" name="Freeform: Shape 85">
              <a:extLst>
                <a:ext uri="{FF2B5EF4-FFF2-40B4-BE49-F238E27FC236}">
                  <a16:creationId xmlns:a16="http://schemas.microsoft.com/office/drawing/2014/main" id="{681346D3-6C87-4B8E-1119-BEA66223C9DE}"/>
                </a:ext>
              </a:extLst>
            </p:cNvPr>
            <p:cNvSpPr/>
            <p:nvPr/>
          </p:nvSpPr>
          <p:spPr>
            <a:xfrm>
              <a:off x="6561519" y="1183262"/>
              <a:ext cx="860239" cy="1242189"/>
            </a:xfrm>
            <a:custGeom>
              <a:avLst/>
              <a:gdLst>
                <a:gd name="connsiteX0" fmla="*/ 860240 w 860239"/>
                <a:gd name="connsiteY0" fmla="*/ 212683 h 1242189"/>
                <a:gd name="connsiteX1" fmla="*/ 227652 w 860239"/>
                <a:gd name="connsiteY1" fmla="*/ 1242190 h 1242189"/>
                <a:gd name="connsiteX2" fmla="*/ 0 w 860239"/>
                <a:gd name="connsiteY2" fmla="*/ 1131095 h 1242189"/>
                <a:gd name="connsiteX3" fmla="*/ 424445 w 860239"/>
                <a:gd name="connsiteY3" fmla="*/ 0 h 1242189"/>
                <a:gd name="connsiteX4" fmla="*/ 860240 w 860239"/>
                <a:gd name="connsiteY4" fmla="*/ 212683 h 124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239" h="1242189">
                  <a:moveTo>
                    <a:pt x="860240" y="212683"/>
                  </a:moveTo>
                  <a:lnTo>
                    <a:pt x="227652" y="1242190"/>
                  </a:lnTo>
                  <a:cubicBezTo>
                    <a:pt x="156781" y="1198774"/>
                    <a:pt x="80732" y="1161387"/>
                    <a:pt x="0" y="1131095"/>
                  </a:cubicBezTo>
                  <a:lnTo>
                    <a:pt x="424445" y="0"/>
                  </a:lnTo>
                  <a:cubicBezTo>
                    <a:pt x="578955" y="57959"/>
                    <a:pt x="724528" y="129469"/>
                    <a:pt x="860240" y="212683"/>
                  </a:cubicBezTo>
                  <a:close/>
                </a:path>
              </a:pathLst>
            </a:custGeom>
            <a:gradFill>
              <a:gsLst>
                <a:gs pos="0">
                  <a:srgbClr val="666666"/>
                </a:gs>
                <a:gs pos="7000">
                  <a:srgbClr val="7C7C7C"/>
                </a:gs>
                <a:gs pos="25000">
                  <a:srgbClr val="AAAAAA"/>
                </a:gs>
                <a:gs pos="42000">
                  <a:srgbClr val="CFCFCF"/>
                </a:gs>
                <a:gs pos="57000">
                  <a:srgbClr val="E9E9E9"/>
                </a:gs>
                <a:gs pos="71000">
                  <a:srgbClr val="F9F9F9"/>
                </a:gs>
                <a:gs pos="82000">
                  <a:srgbClr val="FFFFFF"/>
                </a:gs>
              </a:gsLst>
              <a:lin ang="1555373"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87" name="Freeform: Shape 86">
              <a:extLst>
                <a:ext uri="{FF2B5EF4-FFF2-40B4-BE49-F238E27FC236}">
                  <a16:creationId xmlns:a16="http://schemas.microsoft.com/office/drawing/2014/main" id="{8877FEB3-2C2A-1FC7-F876-ED07DA16FA89}"/>
                </a:ext>
              </a:extLst>
            </p:cNvPr>
            <p:cNvSpPr/>
            <p:nvPr/>
          </p:nvSpPr>
          <p:spPr>
            <a:xfrm>
              <a:off x="4799822" y="1171983"/>
              <a:ext cx="848463" cy="1245240"/>
            </a:xfrm>
            <a:custGeom>
              <a:avLst/>
              <a:gdLst>
                <a:gd name="connsiteX0" fmla="*/ 437994 w 848463"/>
                <a:gd name="connsiteY0" fmla="*/ 0 h 1245240"/>
                <a:gd name="connsiteX1" fmla="*/ 848463 w 848463"/>
                <a:gd name="connsiteY1" fmla="*/ 1136487 h 1245240"/>
                <a:gd name="connsiteX2" fmla="*/ 619676 w 848463"/>
                <a:gd name="connsiteY2" fmla="*/ 1245241 h 1245240"/>
                <a:gd name="connsiteX3" fmla="*/ 0 w 848463"/>
                <a:gd name="connsiteY3" fmla="*/ 208143 h 1245240"/>
                <a:gd name="connsiteX4" fmla="*/ 437994 w 848463"/>
                <a:gd name="connsiteY4" fmla="*/ 0 h 124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463" h="1245240">
                  <a:moveTo>
                    <a:pt x="437994" y="0"/>
                  </a:moveTo>
                  <a:lnTo>
                    <a:pt x="848463" y="1136487"/>
                  </a:lnTo>
                  <a:cubicBezTo>
                    <a:pt x="770285" y="1164793"/>
                    <a:pt x="693668" y="1200973"/>
                    <a:pt x="619676" y="1245241"/>
                  </a:cubicBezTo>
                  <a:lnTo>
                    <a:pt x="0" y="208143"/>
                  </a:lnTo>
                  <a:cubicBezTo>
                    <a:pt x="141671" y="123510"/>
                    <a:pt x="288307" y="54270"/>
                    <a:pt x="437994" y="0"/>
                  </a:cubicBezTo>
                  <a:close/>
                </a:path>
              </a:pathLst>
            </a:custGeom>
            <a:gradFill>
              <a:gsLst>
                <a:gs pos="0">
                  <a:srgbClr val="666666"/>
                </a:gs>
                <a:gs pos="7000">
                  <a:srgbClr val="7C7C7C"/>
                </a:gs>
                <a:gs pos="25000">
                  <a:srgbClr val="AAAAAA"/>
                </a:gs>
                <a:gs pos="42000">
                  <a:srgbClr val="CFCFCF"/>
                </a:gs>
                <a:gs pos="57000">
                  <a:srgbClr val="E9E9E9"/>
                </a:gs>
                <a:gs pos="71000">
                  <a:srgbClr val="F9F9F9"/>
                </a:gs>
                <a:gs pos="82000">
                  <a:srgbClr val="FFFFFF"/>
                </a:gs>
              </a:gsLst>
              <a:lin ang="20069114"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88" name="Freeform: Shape 87">
              <a:extLst>
                <a:ext uri="{FF2B5EF4-FFF2-40B4-BE49-F238E27FC236}">
                  <a16:creationId xmlns:a16="http://schemas.microsoft.com/office/drawing/2014/main" id="{F0918865-B05A-7F64-0F52-9E2D8B1E840F}"/>
                </a:ext>
              </a:extLst>
            </p:cNvPr>
            <p:cNvSpPr/>
            <p:nvPr/>
          </p:nvSpPr>
          <p:spPr>
            <a:xfrm>
              <a:off x="3590762" y="2739724"/>
              <a:ext cx="1254746" cy="634360"/>
            </a:xfrm>
            <a:custGeom>
              <a:avLst/>
              <a:gdLst>
                <a:gd name="connsiteX0" fmla="*/ 110314 w 1254746"/>
                <a:gd name="connsiteY0" fmla="*/ 71 h 634360"/>
                <a:gd name="connsiteX1" fmla="*/ 1254747 w 1254746"/>
                <a:gd name="connsiteY1" fmla="*/ 387697 h 634360"/>
                <a:gd name="connsiteX2" fmla="*/ 1197142 w 1254746"/>
                <a:gd name="connsiteY2" fmla="*/ 634361 h 634360"/>
                <a:gd name="connsiteX3" fmla="*/ 0 w 1254746"/>
                <a:gd name="connsiteY3" fmla="*/ 472188 h 634360"/>
                <a:gd name="connsiteX4" fmla="*/ 110385 w 1254746"/>
                <a:gd name="connsiteY4" fmla="*/ 0 h 63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746" h="634360">
                  <a:moveTo>
                    <a:pt x="110314" y="71"/>
                  </a:moveTo>
                  <a:lnTo>
                    <a:pt x="1254747" y="387697"/>
                  </a:lnTo>
                  <a:cubicBezTo>
                    <a:pt x="1228143" y="466442"/>
                    <a:pt x="1208705" y="548947"/>
                    <a:pt x="1197142" y="634361"/>
                  </a:cubicBezTo>
                  <a:lnTo>
                    <a:pt x="0" y="472188"/>
                  </a:lnTo>
                  <a:cubicBezTo>
                    <a:pt x="22134" y="308597"/>
                    <a:pt x="59449" y="150822"/>
                    <a:pt x="110385" y="0"/>
                  </a:cubicBezTo>
                  <a:close/>
                </a:path>
              </a:pathLst>
            </a:custGeom>
            <a:gradFill>
              <a:gsLst>
                <a:gs pos="0">
                  <a:srgbClr val="666666"/>
                </a:gs>
                <a:gs pos="7000">
                  <a:srgbClr val="7C7C7C"/>
                </a:gs>
                <a:gs pos="25000">
                  <a:srgbClr val="AAAAAA"/>
                </a:gs>
                <a:gs pos="42000">
                  <a:srgbClr val="CFCFCF"/>
                </a:gs>
                <a:gs pos="57000">
                  <a:srgbClr val="E9E9E9"/>
                </a:gs>
                <a:gs pos="71000">
                  <a:srgbClr val="F9F9F9"/>
                </a:gs>
                <a:gs pos="82000">
                  <a:srgbClr val="FFFFFF"/>
                </a:gs>
              </a:gsLst>
              <a:lin ang="16983314"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89" name="Freeform: Shape 88">
              <a:extLst>
                <a:ext uri="{FF2B5EF4-FFF2-40B4-BE49-F238E27FC236}">
                  <a16:creationId xmlns:a16="http://schemas.microsoft.com/office/drawing/2014/main" id="{3B6BCB05-A951-7D56-7AA4-C0CCDF749B0D}"/>
                </a:ext>
              </a:extLst>
            </p:cNvPr>
            <p:cNvSpPr/>
            <p:nvPr/>
          </p:nvSpPr>
          <p:spPr>
            <a:xfrm>
              <a:off x="3968598" y="4265681"/>
              <a:ext cx="1173589" cy="1033692"/>
            </a:xfrm>
            <a:custGeom>
              <a:avLst/>
              <a:gdLst>
                <a:gd name="connsiteX0" fmla="*/ 0 w 1173589"/>
                <a:gd name="connsiteY0" fmla="*/ 653090 h 1033692"/>
                <a:gd name="connsiteX1" fmla="*/ 1016666 w 1173589"/>
                <a:gd name="connsiteY1" fmla="*/ 0 h 1033692"/>
                <a:gd name="connsiteX2" fmla="*/ 1173589 w 1173589"/>
                <a:gd name="connsiteY2" fmla="*/ 198850 h 1033692"/>
                <a:gd name="connsiteX3" fmla="*/ 300367 w 1173589"/>
                <a:gd name="connsiteY3" fmla="*/ 1033692 h 1033692"/>
                <a:gd name="connsiteX4" fmla="*/ 0 w 1173589"/>
                <a:gd name="connsiteY4" fmla="*/ 653019 h 1033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589" h="1033692">
                  <a:moveTo>
                    <a:pt x="0" y="653090"/>
                  </a:moveTo>
                  <a:lnTo>
                    <a:pt x="1016666" y="0"/>
                  </a:lnTo>
                  <a:cubicBezTo>
                    <a:pt x="1061643" y="69878"/>
                    <a:pt x="1113998" y="136563"/>
                    <a:pt x="1173589" y="198850"/>
                  </a:cubicBezTo>
                  <a:lnTo>
                    <a:pt x="300367" y="1033692"/>
                  </a:lnTo>
                  <a:cubicBezTo>
                    <a:pt x="186293" y="914368"/>
                    <a:pt x="86194" y="786886"/>
                    <a:pt x="0" y="653019"/>
                  </a:cubicBezTo>
                  <a:close/>
                </a:path>
              </a:pathLst>
            </a:custGeom>
            <a:gradFill>
              <a:gsLst>
                <a:gs pos="0">
                  <a:srgbClr val="666666"/>
                </a:gs>
                <a:gs pos="7000">
                  <a:srgbClr val="7C7C7C"/>
                </a:gs>
                <a:gs pos="25000">
                  <a:srgbClr val="AAAAAA"/>
                </a:gs>
                <a:gs pos="42000">
                  <a:srgbClr val="CFCFCF"/>
                </a:gs>
                <a:gs pos="57000">
                  <a:srgbClr val="E9E9E9"/>
                </a:gs>
                <a:gs pos="71000">
                  <a:srgbClr val="F9F9F9"/>
                </a:gs>
                <a:gs pos="82000">
                  <a:srgbClr val="FFFFFF"/>
                </a:gs>
              </a:gsLst>
              <a:lin ang="13897467"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90" name="Freeform: Shape 89">
              <a:extLst>
                <a:ext uri="{FF2B5EF4-FFF2-40B4-BE49-F238E27FC236}">
                  <a16:creationId xmlns:a16="http://schemas.microsoft.com/office/drawing/2014/main" id="{C51C431F-DC7F-1D1B-92C6-33DDD798CE8A}"/>
                </a:ext>
              </a:extLst>
            </p:cNvPr>
            <p:cNvSpPr/>
            <p:nvPr/>
          </p:nvSpPr>
          <p:spPr>
            <a:xfrm>
              <a:off x="5839048" y="4866203"/>
              <a:ext cx="484886" cy="1214886"/>
            </a:xfrm>
            <a:custGeom>
              <a:avLst/>
              <a:gdLst>
                <a:gd name="connsiteX0" fmla="*/ 0 w 484886"/>
                <a:gd name="connsiteY0" fmla="*/ 1202037 h 1214886"/>
                <a:gd name="connsiteX1" fmla="*/ 123297 w 484886"/>
                <a:gd name="connsiteY1" fmla="*/ 0 h 1214886"/>
                <a:gd name="connsiteX2" fmla="*/ 376630 w 484886"/>
                <a:gd name="connsiteY2" fmla="*/ 1277 h 1214886"/>
                <a:gd name="connsiteX3" fmla="*/ 484887 w 484886"/>
                <a:gd name="connsiteY3" fmla="*/ 1204520 h 1214886"/>
                <a:gd name="connsiteX4" fmla="*/ 0 w 484886"/>
                <a:gd name="connsiteY4" fmla="*/ 1201966 h 1214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886" h="1214886">
                  <a:moveTo>
                    <a:pt x="0" y="1202037"/>
                  </a:moveTo>
                  <a:lnTo>
                    <a:pt x="123297" y="0"/>
                  </a:lnTo>
                  <a:cubicBezTo>
                    <a:pt x="206015" y="8371"/>
                    <a:pt x="290719" y="9010"/>
                    <a:pt x="376630" y="1277"/>
                  </a:cubicBezTo>
                  <a:lnTo>
                    <a:pt x="484887" y="1204520"/>
                  </a:lnTo>
                  <a:cubicBezTo>
                    <a:pt x="320515" y="1219347"/>
                    <a:pt x="158342" y="1218070"/>
                    <a:pt x="0" y="1201966"/>
                  </a:cubicBezTo>
                  <a:close/>
                </a:path>
              </a:pathLst>
            </a:custGeom>
            <a:gradFill>
              <a:gsLst>
                <a:gs pos="0">
                  <a:srgbClr val="666666"/>
                </a:gs>
                <a:gs pos="7000">
                  <a:srgbClr val="7C7C7C"/>
                </a:gs>
                <a:gs pos="25000">
                  <a:srgbClr val="AAAAAA"/>
                </a:gs>
                <a:gs pos="42000">
                  <a:srgbClr val="CFCFCF"/>
                </a:gs>
                <a:gs pos="57000">
                  <a:srgbClr val="E9E9E9"/>
                </a:gs>
                <a:gs pos="71000">
                  <a:srgbClr val="F9F9F9"/>
                </a:gs>
                <a:gs pos="82000">
                  <a:srgbClr val="FFFFFF"/>
                </a:gs>
              </a:gsLst>
              <a:lin ang="10812823"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91" name="Freeform: Shape 90">
              <a:extLst>
                <a:ext uri="{FF2B5EF4-FFF2-40B4-BE49-F238E27FC236}">
                  <a16:creationId xmlns:a16="http://schemas.microsoft.com/office/drawing/2014/main" id="{C93DF49C-F19D-9008-20B8-5D4A12744433}"/>
                </a:ext>
              </a:extLst>
            </p:cNvPr>
            <p:cNvSpPr/>
            <p:nvPr/>
          </p:nvSpPr>
          <p:spPr>
            <a:xfrm>
              <a:off x="7041085" y="4279444"/>
              <a:ext cx="1167204" cy="1043056"/>
            </a:xfrm>
            <a:custGeom>
              <a:avLst/>
              <a:gdLst>
                <a:gd name="connsiteX0" fmla="*/ 862864 w 1167204"/>
                <a:gd name="connsiteY0" fmla="*/ 1043056 h 1043056"/>
                <a:gd name="connsiteX1" fmla="*/ 0 w 1167204"/>
                <a:gd name="connsiteY1" fmla="*/ 197218 h 1043056"/>
                <a:gd name="connsiteX2" fmla="*/ 158981 w 1167204"/>
                <a:gd name="connsiteY2" fmla="*/ 0 h 1043056"/>
                <a:gd name="connsiteX3" fmla="*/ 1167205 w 1167204"/>
                <a:gd name="connsiteY3" fmla="*/ 665576 h 1043056"/>
                <a:gd name="connsiteX4" fmla="*/ 862864 w 1167204"/>
                <a:gd name="connsiteY4" fmla="*/ 1043056 h 104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204" h="1043056">
                  <a:moveTo>
                    <a:pt x="862864" y="1043056"/>
                  </a:moveTo>
                  <a:lnTo>
                    <a:pt x="0" y="197218"/>
                  </a:lnTo>
                  <a:cubicBezTo>
                    <a:pt x="58172" y="137769"/>
                    <a:pt x="111450" y="71935"/>
                    <a:pt x="158981" y="0"/>
                  </a:cubicBezTo>
                  <a:lnTo>
                    <a:pt x="1167205" y="665576"/>
                  </a:lnTo>
                  <a:cubicBezTo>
                    <a:pt x="1076257" y="803344"/>
                    <a:pt x="974243" y="929266"/>
                    <a:pt x="862864" y="1043056"/>
                  </a:cubicBezTo>
                  <a:close/>
                </a:path>
              </a:pathLst>
            </a:custGeom>
            <a:gradFill>
              <a:gsLst>
                <a:gs pos="0">
                  <a:srgbClr val="666666"/>
                </a:gs>
                <a:gs pos="7000">
                  <a:srgbClr val="7C7C7C"/>
                </a:gs>
                <a:gs pos="25000">
                  <a:srgbClr val="AAAAAA"/>
                </a:gs>
                <a:gs pos="42000">
                  <a:srgbClr val="CFCFCF"/>
                </a:gs>
                <a:gs pos="57000">
                  <a:srgbClr val="E9E9E9"/>
                </a:gs>
                <a:gs pos="71000">
                  <a:srgbClr val="F9F9F9"/>
                </a:gs>
                <a:gs pos="82000">
                  <a:srgbClr val="FFFFFF"/>
                </a:gs>
              </a:gsLst>
              <a:lin ang="7726514"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92" name="Freeform: Shape 91">
              <a:extLst>
                <a:ext uri="{FF2B5EF4-FFF2-40B4-BE49-F238E27FC236}">
                  <a16:creationId xmlns:a16="http://schemas.microsoft.com/office/drawing/2014/main" id="{455CEFAA-8A06-8E1E-B7EE-A8CB56E2DF7C}"/>
                </a:ext>
              </a:extLst>
            </p:cNvPr>
            <p:cNvSpPr/>
            <p:nvPr/>
          </p:nvSpPr>
          <p:spPr>
            <a:xfrm>
              <a:off x="7354009" y="2769874"/>
              <a:ext cx="1254391" cy="620598"/>
            </a:xfrm>
            <a:custGeom>
              <a:avLst/>
              <a:gdLst>
                <a:gd name="connsiteX0" fmla="*/ 1254392 w 1254391"/>
                <a:gd name="connsiteY0" fmla="*/ 473323 h 620598"/>
                <a:gd name="connsiteX1" fmla="*/ 55051 w 1254391"/>
                <a:gd name="connsiteY1" fmla="*/ 620598 h 620598"/>
                <a:gd name="connsiteX2" fmla="*/ 0 w 1254391"/>
                <a:gd name="connsiteY2" fmla="*/ 373295 h 620598"/>
                <a:gd name="connsiteX3" fmla="*/ 1148972 w 1254391"/>
                <a:gd name="connsiteY3" fmla="*/ 0 h 620598"/>
                <a:gd name="connsiteX4" fmla="*/ 1254392 w 1254391"/>
                <a:gd name="connsiteY4" fmla="*/ 473323 h 620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391" h="620598">
                  <a:moveTo>
                    <a:pt x="1254392" y="473323"/>
                  </a:moveTo>
                  <a:lnTo>
                    <a:pt x="55051" y="620598"/>
                  </a:lnTo>
                  <a:cubicBezTo>
                    <a:pt x="44835" y="538093"/>
                    <a:pt x="26603" y="455375"/>
                    <a:pt x="0" y="373295"/>
                  </a:cubicBezTo>
                  <a:lnTo>
                    <a:pt x="1148972" y="0"/>
                  </a:lnTo>
                  <a:cubicBezTo>
                    <a:pt x="1199979" y="156994"/>
                    <a:pt x="1234812" y="315336"/>
                    <a:pt x="1254392" y="473323"/>
                  </a:cubicBezTo>
                  <a:close/>
                </a:path>
              </a:pathLst>
            </a:custGeom>
            <a:gradFill>
              <a:gsLst>
                <a:gs pos="0">
                  <a:srgbClr val="666666"/>
                </a:gs>
                <a:gs pos="7000">
                  <a:srgbClr val="7C7C7C"/>
                </a:gs>
                <a:gs pos="25000">
                  <a:srgbClr val="AAAAAA"/>
                </a:gs>
                <a:gs pos="42000">
                  <a:srgbClr val="CFCFCF"/>
                </a:gs>
                <a:gs pos="57000">
                  <a:srgbClr val="E9E9E9"/>
                </a:gs>
                <a:gs pos="71000">
                  <a:srgbClr val="F9F9F9"/>
                </a:gs>
                <a:gs pos="82000">
                  <a:srgbClr val="FFFFFF"/>
                </a:gs>
              </a:gsLst>
              <a:lin ang="4640715" scaled="1"/>
            </a:gradFill>
            <a:ln w="7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93" name="Freeform: Shape 92">
              <a:extLst>
                <a:ext uri="{FF2B5EF4-FFF2-40B4-BE49-F238E27FC236}">
                  <a16:creationId xmlns:a16="http://schemas.microsoft.com/office/drawing/2014/main" id="{C5FFA7F6-6697-16F6-2C8B-E39B3FB8E92F}"/>
                </a:ext>
              </a:extLst>
            </p:cNvPr>
            <p:cNvSpPr/>
            <p:nvPr/>
          </p:nvSpPr>
          <p:spPr>
            <a:xfrm>
              <a:off x="5175748" y="841075"/>
              <a:ext cx="1906133" cy="1643010"/>
            </a:xfrm>
            <a:custGeom>
              <a:avLst/>
              <a:gdLst>
                <a:gd name="connsiteX0" fmla="*/ 1906134 w 1906133"/>
                <a:gd name="connsiteY0" fmla="*/ 172318 h 1643010"/>
                <a:gd name="connsiteX1" fmla="*/ 1905708 w 1906133"/>
                <a:gd name="connsiteY1" fmla="*/ 172814 h 1643010"/>
                <a:gd name="connsiteX2" fmla="*/ 1353994 w 1906133"/>
                <a:gd name="connsiteY2" fmla="*/ 1643011 h 1643010"/>
                <a:gd name="connsiteX3" fmla="*/ 953244 w 1906133"/>
                <a:gd name="connsiteY3" fmla="*/ 1570508 h 1643010"/>
                <a:gd name="connsiteX4" fmla="*/ 552636 w 1906133"/>
                <a:gd name="connsiteY4" fmla="*/ 1642940 h 1643010"/>
                <a:gd name="connsiteX5" fmla="*/ 851 w 1906133"/>
                <a:gd name="connsiteY5" fmla="*/ 172743 h 1643010"/>
                <a:gd name="connsiteX6" fmla="*/ 0 w 1906133"/>
                <a:gd name="connsiteY6" fmla="*/ 172388 h 1643010"/>
                <a:gd name="connsiteX7" fmla="*/ 953244 w 1906133"/>
                <a:gd name="connsiteY7" fmla="*/ 0 h 1643010"/>
                <a:gd name="connsiteX8" fmla="*/ 1906134 w 1906133"/>
                <a:gd name="connsiteY8" fmla="*/ 172318 h 164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6133" h="1643010">
                  <a:moveTo>
                    <a:pt x="1906134" y="172318"/>
                  </a:moveTo>
                  <a:lnTo>
                    <a:pt x="1905708" y="172814"/>
                  </a:lnTo>
                  <a:lnTo>
                    <a:pt x="1353994" y="1643011"/>
                  </a:lnTo>
                  <a:cubicBezTo>
                    <a:pt x="1229350" y="1596118"/>
                    <a:pt x="1094347" y="1570508"/>
                    <a:pt x="953244" y="1570508"/>
                  </a:cubicBezTo>
                  <a:cubicBezTo>
                    <a:pt x="812141" y="1570508"/>
                    <a:pt x="677210" y="1596118"/>
                    <a:pt x="552636" y="1642940"/>
                  </a:cubicBezTo>
                  <a:lnTo>
                    <a:pt x="851" y="172743"/>
                  </a:lnTo>
                  <a:lnTo>
                    <a:pt x="0" y="172388"/>
                  </a:lnTo>
                  <a:cubicBezTo>
                    <a:pt x="296536" y="60939"/>
                    <a:pt x="617832" y="0"/>
                    <a:pt x="953244" y="0"/>
                  </a:cubicBezTo>
                  <a:cubicBezTo>
                    <a:pt x="1288657" y="0"/>
                    <a:pt x="1609668" y="60868"/>
                    <a:pt x="1906134" y="172318"/>
                  </a:cubicBezTo>
                  <a:close/>
                </a:path>
              </a:pathLst>
            </a:cu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94" name="Freeform: Shape 93">
              <a:extLst>
                <a:ext uri="{FF2B5EF4-FFF2-40B4-BE49-F238E27FC236}">
                  <a16:creationId xmlns:a16="http://schemas.microsoft.com/office/drawing/2014/main" id="{2A4D1B13-7F8C-E991-8503-EA959718077F}"/>
                </a:ext>
              </a:extLst>
            </p:cNvPr>
            <p:cNvSpPr/>
            <p:nvPr/>
          </p:nvSpPr>
          <p:spPr>
            <a:xfrm>
              <a:off x="3518402" y="1223841"/>
              <a:ext cx="1993959" cy="1975231"/>
            </a:xfrm>
            <a:custGeom>
              <a:avLst/>
              <a:gdLst>
                <a:gd name="connsiteX0" fmla="*/ 1188416 w 1993959"/>
                <a:gd name="connsiteY0" fmla="*/ 0 h 1975231"/>
                <a:gd name="connsiteX1" fmla="*/ 1188558 w 1993959"/>
                <a:gd name="connsiteY1" fmla="*/ 709 h 1975231"/>
                <a:gd name="connsiteX2" fmla="*/ 1993960 w 1993959"/>
                <a:gd name="connsiteY2" fmla="*/ 1348744 h 1975231"/>
                <a:gd name="connsiteX3" fmla="*/ 1687420 w 1993959"/>
                <a:gd name="connsiteY3" fmla="*/ 1616833 h 1975231"/>
                <a:gd name="connsiteX4" fmla="*/ 1494246 w 1993959"/>
                <a:gd name="connsiteY4" fmla="*/ 1975231 h 1975231"/>
                <a:gd name="connsiteX5" fmla="*/ 851 w 1993959"/>
                <a:gd name="connsiteY5" fmla="*/ 1489848 h 1975231"/>
                <a:gd name="connsiteX6" fmla="*/ 0 w 1993959"/>
                <a:gd name="connsiteY6" fmla="*/ 1490273 h 1975231"/>
                <a:gd name="connsiteX7" fmla="*/ 459561 w 1993959"/>
                <a:gd name="connsiteY7" fmla="*/ 637553 h 1975231"/>
                <a:gd name="connsiteX8" fmla="*/ 1188416 w 1993959"/>
                <a:gd name="connsiteY8" fmla="*/ 0 h 197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3959" h="1975231">
                  <a:moveTo>
                    <a:pt x="1188416" y="0"/>
                  </a:moveTo>
                  <a:lnTo>
                    <a:pt x="1188558" y="709"/>
                  </a:lnTo>
                  <a:lnTo>
                    <a:pt x="1993960" y="1348744"/>
                  </a:lnTo>
                  <a:cubicBezTo>
                    <a:pt x="1879601" y="1416990"/>
                    <a:pt x="1775388" y="1506590"/>
                    <a:pt x="1687420" y="1616833"/>
                  </a:cubicBezTo>
                  <a:cubicBezTo>
                    <a:pt x="1599524" y="1727077"/>
                    <a:pt x="1535321" y="1848600"/>
                    <a:pt x="1494246" y="1975231"/>
                  </a:cubicBezTo>
                  <a:lnTo>
                    <a:pt x="851" y="1489848"/>
                  </a:lnTo>
                  <a:lnTo>
                    <a:pt x="0" y="1490273"/>
                  </a:lnTo>
                  <a:cubicBezTo>
                    <a:pt x="97758" y="1188984"/>
                    <a:pt x="250424" y="899754"/>
                    <a:pt x="459561" y="637553"/>
                  </a:cubicBezTo>
                  <a:cubicBezTo>
                    <a:pt x="668626" y="375353"/>
                    <a:pt x="916425" y="162244"/>
                    <a:pt x="1188416"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95" name="Freeform: Shape 94">
              <a:extLst>
                <a:ext uri="{FF2B5EF4-FFF2-40B4-BE49-F238E27FC236}">
                  <a16:creationId xmlns:a16="http://schemas.microsoft.com/office/drawing/2014/main" id="{550B565B-9CAB-2CCE-18F7-5C0050DCE719}"/>
                </a:ext>
              </a:extLst>
            </p:cNvPr>
            <p:cNvSpPr/>
            <p:nvPr/>
          </p:nvSpPr>
          <p:spPr>
            <a:xfrm>
              <a:off x="3386021" y="3187296"/>
              <a:ext cx="1759500" cy="1858319"/>
            </a:xfrm>
            <a:custGeom>
              <a:avLst/>
              <a:gdLst>
                <a:gd name="connsiteX0" fmla="*/ 24479 w 1759500"/>
                <a:gd name="connsiteY0" fmla="*/ 0 h 1858319"/>
                <a:gd name="connsiteX1" fmla="*/ 25117 w 1759500"/>
                <a:gd name="connsiteY1" fmla="*/ 355 h 1858319"/>
                <a:gd name="connsiteX2" fmla="*/ 1581224 w 1759500"/>
                <a:gd name="connsiteY2" fmla="*/ 211122 h 1858319"/>
                <a:gd name="connsiteX3" fmla="*/ 1599740 w 1759500"/>
                <a:gd name="connsiteY3" fmla="*/ 617902 h 1858319"/>
                <a:gd name="connsiteX4" fmla="*/ 1759501 w 1759500"/>
                <a:gd name="connsiteY4" fmla="*/ 992404 h 1858319"/>
                <a:gd name="connsiteX5" fmla="*/ 448923 w 1759500"/>
                <a:gd name="connsiteY5" fmla="*/ 1857397 h 1858319"/>
                <a:gd name="connsiteX6" fmla="*/ 448710 w 1759500"/>
                <a:gd name="connsiteY6" fmla="*/ 1858319 h 1858319"/>
                <a:gd name="connsiteX7" fmla="*/ 68533 w 1759500"/>
                <a:gd name="connsiteY7" fmla="*/ 967362 h 1858319"/>
                <a:gd name="connsiteX8" fmla="*/ 24479 w 1759500"/>
                <a:gd name="connsiteY8" fmla="*/ 0 h 185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9500" h="1858319">
                  <a:moveTo>
                    <a:pt x="24479" y="0"/>
                  </a:moveTo>
                  <a:lnTo>
                    <a:pt x="25117" y="355"/>
                  </a:lnTo>
                  <a:lnTo>
                    <a:pt x="1581224" y="211122"/>
                  </a:lnTo>
                  <a:cubicBezTo>
                    <a:pt x="1563276" y="343074"/>
                    <a:pt x="1568313" y="480418"/>
                    <a:pt x="1599740" y="617902"/>
                  </a:cubicBezTo>
                  <a:cubicBezTo>
                    <a:pt x="1631096" y="755317"/>
                    <a:pt x="1686147" y="881309"/>
                    <a:pt x="1759501" y="992404"/>
                  </a:cubicBezTo>
                  <a:lnTo>
                    <a:pt x="448923" y="1857397"/>
                  </a:lnTo>
                  <a:lnTo>
                    <a:pt x="448710" y="1858319"/>
                  </a:lnTo>
                  <a:cubicBezTo>
                    <a:pt x="274052" y="1594061"/>
                    <a:pt x="143164" y="1294332"/>
                    <a:pt x="68533" y="967362"/>
                  </a:cubicBezTo>
                  <a:cubicBezTo>
                    <a:pt x="-6097" y="640391"/>
                    <a:pt x="-18157" y="313775"/>
                    <a:pt x="24479" y="0"/>
                  </a:cubicBezTo>
                  <a:close/>
                </a:path>
              </a:pathLst>
            </a:cu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96" name="Freeform: Shape 95">
              <a:extLst>
                <a:ext uri="{FF2B5EF4-FFF2-40B4-BE49-F238E27FC236}">
                  <a16:creationId xmlns:a16="http://schemas.microsoft.com/office/drawing/2014/main" id="{0A170547-C672-AFEE-6CAF-2166CD30F8E5}"/>
                </a:ext>
              </a:extLst>
            </p:cNvPr>
            <p:cNvSpPr/>
            <p:nvPr/>
          </p:nvSpPr>
          <p:spPr>
            <a:xfrm>
              <a:off x="4137369" y="4339461"/>
              <a:ext cx="1857609" cy="1912447"/>
            </a:xfrm>
            <a:custGeom>
              <a:avLst/>
              <a:gdLst>
                <a:gd name="connsiteX0" fmla="*/ 0 w 1857609"/>
                <a:gd name="connsiteY0" fmla="*/ 1085480 h 1912447"/>
                <a:gd name="connsiteX1" fmla="*/ 638 w 1857609"/>
                <a:gd name="connsiteY1" fmla="*/ 1085196 h 1912447"/>
                <a:gd name="connsiteX2" fmla="*/ 1135635 w 1857609"/>
                <a:gd name="connsiteY2" fmla="*/ 0 h 1912447"/>
                <a:gd name="connsiteX3" fmla="*/ 1465231 w 1857609"/>
                <a:gd name="connsiteY3" fmla="*/ 239145 h 1912447"/>
                <a:gd name="connsiteX4" fmla="*/ 1857610 w 1857609"/>
                <a:gd name="connsiteY4" fmla="*/ 347756 h 1912447"/>
                <a:gd name="connsiteX5" fmla="*/ 1716790 w 1857609"/>
                <a:gd name="connsiteY5" fmla="*/ 1911738 h 1912447"/>
                <a:gd name="connsiteX6" fmla="*/ 1717358 w 1857609"/>
                <a:gd name="connsiteY6" fmla="*/ 1912447 h 1912447"/>
                <a:gd name="connsiteX7" fmla="*/ 783764 w 1857609"/>
                <a:gd name="connsiteY7" fmla="*/ 1654149 h 1912447"/>
                <a:gd name="connsiteX8" fmla="*/ 0 w 1857609"/>
                <a:gd name="connsiteY8" fmla="*/ 1085409 h 191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7609" h="1912447">
                  <a:moveTo>
                    <a:pt x="0" y="1085480"/>
                  </a:moveTo>
                  <a:lnTo>
                    <a:pt x="638" y="1085196"/>
                  </a:lnTo>
                  <a:lnTo>
                    <a:pt x="1135635" y="0"/>
                  </a:lnTo>
                  <a:cubicBezTo>
                    <a:pt x="1227576" y="96339"/>
                    <a:pt x="1338103" y="177993"/>
                    <a:pt x="1465231" y="239145"/>
                  </a:cubicBezTo>
                  <a:cubicBezTo>
                    <a:pt x="1592217" y="300296"/>
                    <a:pt x="1725019" y="335838"/>
                    <a:pt x="1857610" y="347756"/>
                  </a:cubicBezTo>
                  <a:lnTo>
                    <a:pt x="1716790" y="1911738"/>
                  </a:lnTo>
                  <a:lnTo>
                    <a:pt x="1717358" y="1912447"/>
                  </a:lnTo>
                  <a:cubicBezTo>
                    <a:pt x="1401880" y="1884213"/>
                    <a:pt x="1085976" y="1799721"/>
                    <a:pt x="783764" y="1654149"/>
                  </a:cubicBezTo>
                  <a:cubicBezTo>
                    <a:pt x="481623" y="1508647"/>
                    <a:pt x="218713" y="1314480"/>
                    <a:pt x="0" y="1085409"/>
                  </a:cubicBezTo>
                  <a:close/>
                </a:path>
              </a:pathLst>
            </a:custGeom>
            <a:solidFill>
              <a:schemeClr val="tx2">
                <a:lumMod val="90000"/>
                <a:lumOff val="1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97" name="Freeform: Shape 96">
              <a:extLst>
                <a:ext uri="{FF2B5EF4-FFF2-40B4-BE49-F238E27FC236}">
                  <a16:creationId xmlns:a16="http://schemas.microsoft.com/office/drawing/2014/main" id="{BF8593FE-B05C-605E-820B-DF63E6764805}"/>
                </a:ext>
              </a:extLst>
            </p:cNvPr>
            <p:cNvSpPr/>
            <p:nvPr/>
          </p:nvSpPr>
          <p:spPr>
            <a:xfrm>
              <a:off x="6199432" y="4339673"/>
              <a:ext cx="1857893" cy="1912234"/>
            </a:xfrm>
            <a:custGeom>
              <a:avLst/>
              <a:gdLst>
                <a:gd name="connsiteX0" fmla="*/ 140536 w 1857893"/>
                <a:gd name="connsiteY0" fmla="*/ 1912235 h 1912234"/>
                <a:gd name="connsiteX1" fmla="*/ 140749 w 1857893"/>
                <a:gd name="connsiteY1" fmla="*/ 1911596 h 1912234"/>
                <a:gd name="connsiteX2" fmla="*/ 0 w 1857893"/>
                <a:gd name="connsiteY2" fmla="*/ 347615 h 1912234"/>
                <a:gd name="connsiteX3" fmla="*/ 392521 w 1857893"/>
                <a:gd name="connsiteY3" fmla="*/ 239074 h 1912234"/>
                <a:gd name="connsiteX4" fmla="*/ 722045 w 1857893"/>
                <a:gd name="connsiteY4" fmla="*/ 0 h 1912234"/>
                <a:gd name="connsiteX5" fmla="*/ 1856971 w 1857893"/>
                <a:gd name="connsiteY5" fmla="*/ 1085267 h 1912234"/>
                <a:gd name="connsiteX6" fmla="*/ 1857893 w 1857893"/>
                <a:gd name="connsiteY6" fmla="*/ 1085267 h 1912234"/>
                <a:gd name="connsiteX7" fmla="*/ 1073845 w 1857893"/>
                <a:gd name="connsiteY7" fmla="*/ 1654078 h 1912234"/>
                <a:gd name="connsiteX8" fmla="*/ 140536 w 1857893"/>
                <a:gd name="connsiteY8" fmla="*/ 1912235 h 191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7893" h="1912234">
                  <a:moveTo>
                    <a:pt x="140536" y="1912235"/>
                  </a:moveTo>
                  <a:lnTo>
                    <a:pt x="140749" y="1911596"/>
                  </a:lnTo>
                  <a:lnTo>
                    <a:pt x="0" y="347615"/>
                  </a:lnTo>
                  <a:cubicBezTo>
                    <a:pt x="132661" y="335767"/>
                    <a:pt x="265393" y="300297"/>
                    <a:pt x="392521" y="239074"/>
                  </a:cubicBezTo>
                  <a:cubicBezTo>
                    <a:pt x="519506" y="177922"/>
                    <a:pt x="630105" y="96268"/>
                    <a:pt x="722045" y="0"/>
                  </a:cubicBezTo>
                  <a:lnTo>
                    <a:pt x="1856971" y="1085267"/>
                  </a:lnTo>
                  <a:lnTo>
                    <a:pt x="1857893" y="1085267"/>
                  </a:lnTo>
                  <a:cubicBezTo>
                    <a:pt x="1639109" y="1314337"/>
                    <a:pt x="1376057" y="1508576"/>
                    <a:pt x="1073845" y="1654078"/>
                  </a:cubicBezTo>
                  <a:cubicBezTo>
                    <a:pt x="771704" y="1799579"/>
                    <a:pt x="456014" y="1884071"/>
                    <a:pt x="140536" y="1912235"/>
                  </a:cubicBez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98" name="Freeform: Shape 97">
              <a:extLst>
                <a:ext uri="{FF2B5EF4-FFF2-40B4-BE49-F238E27FC236}">
                  <a16:creationId xmlns:a16="http://schemas.microsoft.com/office/drawing/2014/main" id="{B59D9B5D-8B1E-A636-5AA9-F692FDF4971D}"/>
                </a:ext>
              </a:extLst>
            </p:cNvPr>
            <p:cNvSpPr/>
            <p:nvPr/>
          </p:nvSpPr>
          <p:spPr>
            <a:xfrm>
              <a:off x="7048889" y="3187083"/>
              <a:ext cx="1759571" cy="1858318"/>
            </a:xfrm>
            <a:custGeom>
              <a:avLst/>
              <a:gdLst>
                <a:gd name="connsiteX0" fmla="*/ 1310932 w 1759571"/>
                <a:gd name="connsiteY0" fmla="*/ 1858319 h 1858318"/>
                <a:gd name="connsiteX1" fmla="*/ 1310507 w 1759571"/>
                <a:gd name="connsiteY1" fmla="*/ 1857751 h 1858318"/>
                <a:gd name="connsiteX2" fmla="*/ 0 w 1759571"/>
                <a:gd name="connsiteY2" fmla="*/ 992617 h 1858318"/>
                <a:gd name="connsiteX3" fmla="*/ 159832 w 1759571"/>
                <a:gd name="connsiteY3" fmla="*/ 618115 h 1858318"/>
                <a:gd name="connsiteX4" fmla="*/ 178418 w 1759571"/>
                <a:gd name="connsiteY4" fmla="*/ 211406 h 1858318"/>
                <a:gd name="connsiteX5" fmla="*/ 1734526 w 1759571"/>
                <a:gd name="connsiteY5" fmla="*/ 709 h 1858318"/>
                <a:gd name="connsiteX6" fmla="*/ 1735093 w 1759571"/>
                <a:gd name="connsiteY6" fmla="*/ 0 h 1858318"/>
                <a:gd name="connsiteX7" fmla="*/ 1691038 w 1759571"/>
                <a:gd name="connsiteY7" fmla="*/ 967645 h 1858318"/>
                <a:gd name="connsiteX8" fmla="*/ 1310932 w 1759571"/>
                <a:gd name="connsiteY8" fmla="*/ 1858319 h 185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9571" h="1858318">
                  <a:moveTo>
                    <a:pt x="1310932" y="1858319"/>
                  </a:moveTo>
                  <a:lnTo>
                    <a:pt x="1310507" y="1857751"/>
                  </a:lnTo>
                  <a:lnTo>
                    <a:pt x="0" y="992617"/>
                  </a:lnTo>
                  <a:cubicBezTo>
                    <a:pt x="73425" y="881522"/>
                    <a:pt x="128475" y="755600"/>
                    <a:pt x="159832" y="618115"/>
                  </a:cubicBezTo>
                  <a:cubicBezTo>
                    <a:pt x="191188" y="480701"/>
                    <a:pt x="196296" y="343287"/>
                    <a:pt x="178418" y="211406"/>
                  </a:cubicBezTo>
                  <a:lnTo>
                    <a:pt x="1734526" y="709"/>
                  </a:lnTo>
                  <a:lnTo>
                    <a:pt x="1735093" y="0"/>
                  </a:lnTo>
                  <a:cubicBezTo>
                    <a:pt x="1777729" y="313917"/>
                    <a:pt x="1765669" y="640675"/>
                    <a:pt x="1691038" y="967645"/>
                  </a:cubicBezTo>
                  <a:cubicBezTo>
                    <a:pt x="1616407" y="1294545"/>
                    <a:pt x="1485591" y="1594061"/>
                    <a:pt x="1310932" y="1858319"/>
                  </a:cubicBez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99" name="Freeform: Shape 98">
              <a:extLst>
                <a:ext uri="{FF2B5EF4-FFF2-40B4-BE49-F238E27FC236}">
                  <a16:creationId xmlns:a16="http://schemas.microsoft.com/office/drawing/2014/main" id="{A4F1531C-CFAE-5C8B-ACB4-07505560F26E}"/>
                </a:ext>
              </a:extLst>
            </p:cNvPr>
            <p:cNvSpPr/>
            <p:nvPr/>
          </p:nvSpPr>
          <p:spPr>
            <a:xfrm>
              <a:off x="6682262" y="1223770"/>
              <a:ext cx="1993746" cy="1975372"/>
            </a:xfrm>
            <a:custGeom>
              <a:avLst/>
              <a:gdLst>
                <a:gd name="connsiteX0" fmla="*/ 1993747 w 1993746"/>
                <a:gd name="connsiteY0" fmla="*/ 1490202 h 1975372"/>
                <a:gd name="connsiteX1" fmla="*/ 1993037 w 1993746"/>
                <a:gd name="connsiteY1" fmla="*/ 1490202 h 1975372"/>
                <a:gd name="connsiteX2" fmla="*/ 499572 w 1993746"/>
                <a:gd name="connsiteY2" fmla="*/ 1975373 h 1975372"/>
                <a:gd name="connsiteX3" fmla="*/ 306397 w 1993746"/>
                <a:gd name="connsiteY3" fmla="*/ 1616904 h 1975372"/>
                <a:gd name="connsiteX4" fmla="*/ 0 w 1993746"/>
                <a:gd name="connsiteY4" fmla="*/ 1348815 h 1975372"/>
                <a:gd name="connsiteX5" fmla="*/ 805543 w 1993746"/>
                <a:gd name="connsiteY5" fmla="*/ 851 h 1975372"/>
                <a:gd name="connsiteX6" fmla="*/ 805330 w 1993746"/>
                <a:gd name="connsiteY6" fmla="*/ 0 h 1975372"/>
                <a:gd name="connsiteX7" fmla="*/ 1534399 w 1993746"/>
                <a:gd name="connsiteY7" fmla="*/ 637837 h 1975372"/>
                <a:gd name="connsiteX8" fmla="*/ 1993747 w 1993746"/>
                <a:gd name="connsiteY8" fmla="*/ 1490273 h 19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3746" h="1975372">
                  <a:moveTo>
                    <a:pt x="1993747" y="1490202"/>
                  </a:moveTo>
                  <a:lnTo>
                    <a:pt x="1993037" y="1490202"/>
                  </a:lnTo>
                  <a:cubicBezTo>
                    <a:pt x="1993037" y="1490202"/>
                    <a:pt x="499572" y="1975373"/>
                    <a:pt x="499572" y="1975373"/>
                  </a:cubicBezTo>
                  <a:cubicBezTo>
                    <a:pt x="458497" y="1848671"/>
                    <a:pt x="394365" y="1727148"/>
                    <a:pt x="306397" y="1616904"/>
                  </a:cubicBezTo>
                  <a:cubicBezTo>
                    <a:pt x="218500" y="1506661"/>
                    <a:pt x="114287" y="1417061"/>
                    <a:pt x="0" y="1348815"/>
                  </a:cubicBezTo>
                  <a:lnTo>
                    <a:pt x="805543" y="851"/>
                  </a:lnTo>
                  <a:lnTo>
                    <a:pt x="805330" y="0"/>
                  </a:lnTo>
                  <a:cubicBezTo>
                    <a:pt x="1077321" y="162386"/>
                    <a:pt x="1325263" y="375566"/>
                    <a:pt x="1534399" y="637837"/>
                  </a:cubicBezTo>
                  <a:cubicBezTo>
                    <a:pt x="1743464" y="900038"/>
                    <a:pt x="1896060" y="1189055"/>
                    <a:pt x="1993747" y="1490273"/>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grpSp>
      <p:sp>
        <p:nvSpPr>
          <p:cNvPr id="100" name="Title 4">
            <a:extLst>
              <a:ext uri="{FF2B5EF4-FFF2-40B4-BE49-F238E27FC236}">
                <a16:creationId xmlns:a16="http://schemas.microsoft.com/office/drawing/2014/main" id="{B917F698-D45B-89C3-F58B-EC6209F16BD6}"/>
              </a:ext>
            </a:extLst>
          </p:cNvPr>
          <p:cNvSpPr>
            <a:spLocks noGrp="1"/>
          </p:cNvSpPr>
          <p:nvPr>
            <p:ph type="title"/>
          </p:nvPr>
        </p:nvSpPr>
        <p:spPr>
          <a:xfrm>
            <a:off x="5003171" y="2771267"/>
            <a:ext cx="2182143" cy="749300"/>
          </a:xfrm>
        </p:spPr>
        <p:txBody>
          <a:bodyPr/>
          <a:lstStyle/>
          <a:p>
            <a:pPr algn="ctr"/>
            <a:r>
              <a:rPr lang="en-GB" sz="2000" b="1" dirty="0">
                <a:solidFill>
                  <a:schemeClr val="tx2">
                    <a:lumMod val="90000"/>
                    <a:lumOff val="10000"/>
                  </a:schemeClr>
                </a:solidFill>
              </a:rPr>
              <a:t>Why </a:t>
            </a:r>
            <a:br>
              <a:rPr lang="en-GB" sz="2000" b="1" dirty="0">
                <a:solidFill>
                  <a:schemeClr val="tx2">
                    <a:lumMod val="90000"/>
                    <a:lumOff val="10000"/>
                  </a:schemeClr>
                </a:solidFill>
              </a:rPr>
            </a:br>
            <a:r>
              <a:rPr lang="en-GB" sz="2000" b="1" dirty="0">
                <a:solidFill>
                  <a:schemeClr val="tx2">
                    <a:lumMod val="90000"/>
                    <a:lumOff val="10000"/>
                  </a:schemeClr>
                </a:solidFill>
              </a:rPr>
              <a:t>EXPO.e &amp; ITSM</a:t>
            </a:r>
            <a:br>
              <a:rPr lang="en-GB" sz="2000" b="1" dirty="0">
                <a:solidFill>
                  <a:schemeClr val="tx2">
                    <a:lumMod val="90000"/>
                    <a:lumOff val="10000"/>
                  </a:schemeClr>
                </a:solidFill>
              </a:rPr>
            </a:br>
            <a:r>
              <a:rPr lang="en-GB" sz="1600" b="1" dirty="0">
                <a:solidFill>
                  <a:schemeClr val="tx2">
                    <a:lumMod val="90000"/>
                    <a:lumOff val="10000"/>
                  </a:schemeClr>
                </a:solidFill>
              </a:rPr>
              <a:t>What’s in it for you?</a:t>
            </a:r>
          </a:p>
        </p:txBody>
      </p:sp>
      <p:sp>
        <p:nvSpPr>
          <p:cNvPr id="101" name="Title 4">
            <a:extLst>
              <a:ext uri="{FF2B5EF4-FFF2-40B4-BE49-F238E27FC236}">
                <a16:creationId xmlns:a16="http://schemas.microsoft.com/office/drawing/2014/main" id="{4B33311A-4FDC-4B75-7CCC-06781D4E00A3}"/>
              </a:ext>
            </a:extLst>
          </p:cNvPr>
          <p:cNvSpPr txBox="1">
            <a:spLocks/>
          </p:cNvSpPr>
          <p:nvPr/>
        </p:nvSpPr>
        <p:spPr>
          <a:xfrm>
            <a:off x="5331451" y="753346"/>
            <a:ext cx="1604344" cy="540044"/>
          </a:xfrm>
          <a:prstGeom prst="rect">
            <a:avLst/>
          </a:prstGeom>
          <a:ln>
            <a:noFill/>
          </a:ln>
        </p:spPr>
        <p:txBody>
          <a:bodyPr vert="horz" anchor="ctr"/>
          <a:lstStyle>
            <a:lvl1pPr marL="0" algn="r" defTabSz="609585" rtl="0" eaLnBrk="1" latinLnBrk="0" hangingPunct="1">
              <a:spcBef>
                <a:spcPct val="0"/>
              </a:spcBef>
              <a:buNone/>
              <a:defRPr lang="en-US" sz="2800" kern="1200" dirty="0">
                <a:solidFill>
                  <a:srgbClr val="1A1C2B"/>
                </a:solidFill>
                <a:latin typeface="HelveticaNowText Medium" panose="020B0604030202020204" pitchFamily="34" charset="0"/>
                <a:ea typeface="+mj-ea"/>
                <a:cs typeface="HelveticaNowText Medium" panose="020B0604030202020204" pitchFamily="34" charset="0"/>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GB" sz="1300" b="1" i="0" u="none" strike="noStrike" kern="1200" cap="none" spc="0" normalizeH="0" baseline="0" noProof="0" dirty="0">
                <a:ln>
                  <a:noFill/>
                </a:ln>
                <a:solidFill>
                  <a:srgbClr val="1A1C2B"/>
                </a:solidFill>
                <a:effectLst/>
                <a:uLnTx/>
                <a:uFillTx/>
                <a:latin typeface="Helvetica" pitchFamily="2" charset="0"/>
                <a:ea typeface="+mj-ea"/>
              </a:rPr>
              <a:t>An opportunity for you to leverage our expertise for </a:t>
            </a:r>
          </a:p>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GB" sz="1300" b="1" i="0" u="none" strike="noStrike" kern="1200" cap="none" spc="0" normalizeH="0" baseline="0" noProof="0" dirty="0">
                <a:ln>
                  <a:noFill/>
                </a:ln>
                <a:solidFill>
                  <a:srgbClr val="1A1C2B"/>
                </a:solidFill>
                <a:effectLst/>
                <a:uLnTx/>
                <a:uFillTx/>
                <a:latin typeface="Helvetica" pitchFamily="2" charset="0"/>
                <a:ea typeface="+mj-ea"/>
              </a:rPr>
              <a:t>your own ITSM solution</a:t>
            </a:r>
          </a:p>
        </p:txBody>
      </p:sp>
      <p:sp>
        <p:nvSpPr>
          <p:cNvPr id="102" name="Title 4">
            <a:extLst>
              <a:ext uri="{FF2B5EF4-FFF2-40B4-BE49-F238E27FC236}">
                <a16:creationId xmlns:a16="http://schemas.microsoft.com/office/drawing/2014/main" id="{E0E68BDE-362A-A381-C9CA-BC0AE81BFA9C}"/>
              </a:ext>
            </a:extLst>
          </p:cNvPr>
          <p:cNvSpPr txBox="1">
            <a:spLocks/>
          </p:cNvSpPr>
          <p:nvPr/>
        </p:nvSpPr>
        <p:spPr>
          <a:xfrm>
            <a:off x="6935795" y="1576490"/>
            <a:ext cx="1675533" cy="540044"/>
          </a:xfrm>
          <a:prstGeom prst="rect">
            <a:avLst/>
          </a:prstGeom>
          <a:ln>
            <a:noFill/>
          </a:ln>
        </p:spPr>
        <p:txBody>
          <a:bodyPr vert="horz" anchor="ctr"/>
          <a:lstStyle>
            <a:lvl1pPr marL="0" algn="r" defTabSz="609585" rtl="0" eaLnBrk="1" latinLnBrk="0" hangingPunct="1">
              <a:spcBef>
                <a:spcPct val="0"/>
              </a:spcBef>
              <a:buNone/>
              <a:defRPr lang="en-US" sz="2800" kern="1200" dirty="0">
                <a:solidFill>
                  <a:srgbClr val="1A1C2B"/>
                </a:solidFill>
                <a:latin typeface="HelveticaNowText Medium" panose="020B0604030202020204" pitchFamily="34" charset="0"/>
                <a:ea typeface="+mj-ea"/>
                <a:cs typeface="HelveticaNowText Medium" panose="020B0604030202020204" pitchFamily="34" charset="0"/>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endParaRPr kumimoji="0" lang="en-GB" sz="1300" b="1" i="0" u="none" strike="noStrike" kern="1200" cap="none" spc="0" normalizeH="0" baseline="0" noProof="0" dirty="0">
              <a:ln>
                <a:noFill/>
              </a:ln>
              <a:solidFill>
                <a:prstClr val="white"/>
              </a:solidFill>
              <a:effectLst/>
              <a:uLnTx/>
              <a:uFillTx/>
              <a:latin typeface="Helvetica" pitchFamily="2" charset="0"/>
              <a:ea typeface="+mj-ea"/>
            </a:endParaRPr>
          </a:p>
        </p:txBody>
      </p:sp>
      <p:sp>
        <p:nvSpPr>
          <p:cNvPr id="103" name="Title 4">
            <a:extLst>
              <a:ext uri="{FF2B5EF4-FFF2-40B4-BE49-F238E27FC236}">
                <a16:creationId xmlns:a16="http://schemas.microsoft.com/office/drawing/2014/main" id="{88C35975-76D2-5517-05CD-65AE1016CC0A}"/>
              </a:ext>
            </a:extLst>
          </p:cNvPr>
          <p:cNvSpPr txBox="1">
            <a:spLocks/>
          </p:cNvSpPr>
          <p:nvPr/>
        </p:nvSpPr>
        <p:spPr>
          <a:xfrm>
            <a:off x="7423781" y="3388359"/>
            <a:ext cx="1604344" cy="540044"/>
          </a:xfrm>
          <a:prstGeom prst="rect">
            <a:avLst/>
          </a:prstGeom>
          <a:ln>
            <a:noFill/>
          </a:ln>
        </p:spPr>
        <p:txBody>
          <a:bodyPr vert="horz" anchor="ctr"/>
          <a:lstStyle>
            <a:lvl1pPr marL="0" algn="r" defTabSz="609585" rtl="0" eaLnBrk="1" latinLnBrk="0" hangingPunct="1">
              <a:spcBef>
                <a:spcPct val="0"/>
              </a:spcBef>
              <a:buNone/>
              <a:defRPr lang="en-US" sz="2800" kern="1200" dirty="0">
                <a:solidFill>
                  <a:srgbClr val="1A1C2B"/>
                </a:solidFill>
                <a:latin typeface="HelveticaNowText Medium" panose="020B0604030202020204" pitchFamily="34" charset="0"/>
                <a:ea typeface="+mj-ea"/>
                <a:cs typeface="HelveticaNowText Medium" panose="020B0604030202020204" pitchFamily="34" charset="0"/>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GB" sz="1300" b="1" i="0" u="none" strike="noStrike" kern="1200" cap="none" spc="0" normalizeH="0" baseline="0" noProof="0" dirty="0">
                <a:ln>
                  <a:noFill/>
                </a:ln>
                <a:solidFill>
                  <a:srgbClr val="1A1C2B"/>
                </a:solidFill>
                <a:effectLst/>
                <a:uLnTx/>
                <a:uFillTx/>
                <a:latin typeface="Helvetica" pitchFamily="2" charset="0"/>
                <a:ea typeface="+mj-ea"/>
              </a:rPr>
              <a:t>As a leader in </a:t>
            </a:r>
          </a:p>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GB" sz="1300" b="1" i="0" u="none" strike="noStrike" kern="1200" cap="none" spc="0" normalizeH="0" baseline="0" noProof="0" dirty="0">
                <a:ln>
                  <a:noFill/>
                </a:ln>
                <a:solidFill>
                  <a:srgbClr val="1A1C2B"/>
                </a:solidFill>
                <a:effectLst/>
                <a:uLnTx/>
                <a:uFillTx/>
                <a:latin typeface="Helvetica" pitchFamily="2" charset="0"/>
                <a:ea typeface="+mj-ea"/>
              </a:rPr>
              <a:t>the IT Service Management space we can assure quality and reliability</a:t>
            </a:r>
          </a:p>
        </p:txBody>
      </p:sp>
      <p:sp>
        <p:nvSpPr>
          <p:cNvPr id="104" name="Title 4">
            <a:extLst>
              <a:ext uri="{FF2B5EF4-FFF2-40B4-BE49-F238E27FC236}">
                <a16:creationId xmlns:a16="http://schemas.microsoft.com/office/drawing/2014/main" id="{CBF50DEA-7CCF-975C-4EA1-57B31E587E3F}"/>
              </a:ext>
            </a:extLst>
          </p:cNvPr>
          <p:cNvSpPr txBox="1">
            <a:spLocks/>
          </p:cNvSpPr>
          <p:nvPr/>
        </p:nvSpPr>
        <p:spPr>
          <a:xfrm>
            <a:off x="6247236" y="4876283"/>
            <a:ext cx="1604344" cy="540044"/>
          </a:xfrm>
          <a:prstGeom prst="rect">
            <a:avLst/>
          </a:prstGeom>
          <a:ln>
            <a:noFill/>
          </a:ln>
        </p:spPr>
        <p:txBody>
          <a:bodyPr vert="horz" anchor="ctr"/>
          <a:lstStyle>
            <a:lvl1pPr marL="0" algn="r" defTabSz="609585" rtl="0" eaLnBrk="1" latinLnBrk="0" hangingPunct="1">
              <a:spcBef>
                <a:spcPct val="0"/>
              </a:spcBef>
              <a:buNone/>
              <a:defRPr lang="en-US" sz="2800" kern="1200" dirty="0">
                <a:solidFill>
                  <a:srgbClr val="1A1C2B"/>
                </a:solidFill>
                <a:latin typeface="HelveticaNowText Medium" panose="020B0604030202020204" pitchFamily="34" charset="0"/>
                <a:ea typeface="+mj-ea"/>
                <a:cs typeface="HelveticaNowText Medium" panose="020B0604030202020204" pitchFamily="34" charset="0"/>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GB" sz="1300" b="1" i="0" u="none" strike="noStrike" kern="1200" cap="none" spc="0" normalizeH="0" baseline="0" noProof="0" dirty="0">
                <a:ln>
                  <a:noFill/>
                </a:ln>
                <a:solidFill>
                  <a:srgbClr val="1A1C2B"/>
                </a:solidFill>
                <a:effectLst/>
                <a:uLnTx/>
                <a:uFillTx/>
                <a:latin typeface="Helvetica" pitchFamily="2" charset="0"/>
                <a:ea typeface="+mj-ea"/>
              </a:rPr>
              <a:t>Rapid deployment and continuous improvements</a:t>
            </a:r>
          </a:p>
        </p:txBody>
      </p:sp>
      <p:sp>
        <p:nvSpPr>
          <p:cNvPr id="105" name="Title 4">
            <a:extLst>
              <a:ext uri="{FF2B5EF4-FFF2-40B4-BE49-F238E27FC236}">
                <a16:creationId xmlns:a16="http://schemas.microsoft.com/office/drawing/2014/main" id="{8A427BA3-BB14-2D3F-C99B-8D5E395C7E3D}"/>
              </a:ext>
            </a:extLst>
          </p:cNvPr>
          <p:cNvSpPr txBox="1">
            <a:spLocks/>
          </p:cNvSpPr>
          <p:nvPr/>
        </p:nvSpPr>
        <p:spPr>
          <a:xfrm>
            <a:off x="4371775" y="4936238"/>
            <a:ext cx="1670878" cy="540044"/>
          </a:xfrm>
          <a:prstGeom prst="rect">
            <a:avLst/>
          </a:prstGeom>
          <a:ln>
            <a:noFill/>
          </a:ln>
        </p:spPr>
        <p:txBody>
          <a:bodyPr vert="horz" anchor="ctr"/>
          <a:lstStyle>
            <a:lvl1pPr marL="0" algn="r" defTabSz="609585" rtl="0" eaLnBrk="1" latinLnBrk="0" hangingPunct="1">
              <a:spcBef>
                <a:spcPct val="0"/>
              </a:spcBef>
              <a:buNone/>
              <a:defRPr lang="en-US" sz="2800" kern="1200" dirty="0">
                <a:solidFill>
                  <a:srgbClr val="1A1C2B"/>
                </a:solidFill>
                <a:latin typeface="HelveticaNowText Medium" panose="020B0604030202020204" pitchFamily="34" charset="0"/>
                <a:ea typeface="+mj-ea"/>
                <a:cs typeface="HelveticaNowText Medium" panose="020B0604030202020204" pitchFamily="34" charset="0"/>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Helvetica" pitchFamily="2" charset="0"/>
                <a:ea typeface="+mj-ea"/>
              </a:rPr>
              <a:t>Fully managed centralised solution by EXPO.e</a:t>
            </a:r>
          </a:p>
        </p:txBody>
      </p:sp>
      <p:sp>
        <p:nvSpPr>
          <p:cNvPr id="106" name="Title 4">
            <a:extLst>
              <a:ext uri="{FF2B5EF4-FFF2-40B4-BE49-F238E27FC236}">
                <a16:creationId xmlns:a16="http://schemas.microsoft.com/office/drawing/2014/main" id="{4E1084D2-09B7-DC01-ACB3-1034B837C03C}"/>
              </a:ext>
            </a:extLst>
          </p:cNvPr>
          <p:cNvSpPr txBox="1">
            <a:spLocks/>
          </p:cNvSpPr>
          <p:nvPr/>
        </p:nvSpPr>
        <p:spPr>
          <a:xfrm>
            <a:off x="3239873" y="3391307"/>
            <a:ext cx="1604344" cy="540044"/>
          </a:xfrm>
          <a:prstGeom prst="rect">
            <a:avLst/>
          </a:prstGeom>
          <a:ln>
            <a:noFill/>
          </a:ln>
        </p:spPr>
        <p:txBody>
          <a:bodyPr vert="horz" anchor="ctr"/>
          <a:lstStyle>
            <a:lvl1pPr marL="0" algn="r" defTabSz="609585" rtl="0" eaLnBrk="1" latinLnBrk="0" hangingPunct="1">
              <a:spcBef>
                <a:spcPct val="0"/>
              </a:spcBef>
              <a:buNone/>
              <a:defRPr lang="en-US" sz="2800" kern="1200" dirty="0">
                <a:solidFill>
                  <a:srgbClr val="1A1C2B"/>
                </a:solidFill>
                <a:latin typeface="HelveticaNowText Medium" panose="020B0604030202020204" pitchFamily="34" charset="0"/>
                <a:ea typeface="+mj-ea"/>
                <a:cs typeface="HelveticaNowText Medium" panose="020B0604030202020204" pitchFamily="34" charset="0"/>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endParaRPr kumimoji="0" lang="en-GB" sz="1300" b="1" i="0" u="none" strike="noStrike" kern="1200" cap="none" spc="0" normalizeH="0" baseline="0" noProof="0" dirty="0">
              <a:ln>
                <a:noFill/>
              </a:ln>
              <a:solidFill>
                <a:prstClr val="white"/>
              </a:solidFill>
              <a:effectLst/>
              <a:uLnTx/>
              <a:uFillTx/>
              <a:latin typeface="Helvetica" pitchFamily="2" charset="0"/>
              <a:ea typeface="+mj-ea"/>
            </a:endParaRPr>
          </a:p>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Helvetica" pitchFamily="2" charset="0"/>
                <a:ea typeface="+mj-ea"/>
              </a:rPr>
              <a:t>Extension of resources to your business and in-house skill set</a:t>
            </a:r>
          </a:p>
          <a:p>
            <a:pPr marL="0" marR="0" lvl="0" indent="0" algn="ctr" defTabSz="609585" rtl="0" eaLnBrk="1" fontAlgn="auto" latinLnBrk="0" hangingPunct="1">
              <a:lnSpc>
                <a:spcPct val="100000"/>
              </a:lnSpc>
              <a:spcBef>
                <a:spcPct val="0"/>
              </a:spcBef>
              <a:spcAft>
                <a:spcPts val="0"/>
              </a:spcAft>
              <a:buClrTx/>
              <a:buSzTx/>
              <a:buFontTx/>
              <a:buNone/>
              <a:tabLst/>
              <a:defRPr/>
            </a:pPr>
            <a:endParaRPr kumimoji="0" lang="en-GB" sz="1300" b="1" i="0" u="none" strike="noStrike" kern="1200" cap="none" spc="0" normalizeH="0" baseline="0" noProof="0" dirty="0">
              <a:ln>
                <a:noFill/>
              </a:ln>
              <a:solidFill>
                <a:prstClr val="white"/>
              </a:solidFill>
              <a:effectLst/>
              <a:uLnTx/>
              <a:uFillTx/>
              <a:latin typeface="Helvetica" pitchFamily="2" charset="0"/>
              <a:ea typeface="+mj-ea"/>
            </a:endParaRPr>
          </a:p>
          <a:p>
            <a:pPr marL="0" marR="0" lvl="0" indent="0" algn="ctr" defTabSz="609585" rtl="0" eaLnBrk="1" fontAlgn="auto" latinLnBrk="0" hangingPunct="1">
              <a:lnSpc>
                <a:spcPct val="100000"/>
              </a:lnSpc>
              <a:spcBef>
                <a:spcPct val="0"/>
              </a:spcBef>
              <a:spcAft>
                <a:spcPts val="0"/>
              </a:spcAft>
              <a:buClrTx/>
              <a:buSzTx/>
              <a:buFontTx/>
              <a:buNone/>
              <a:tabLst/>
              <a:defRPr/>
            </a:pPr>
            <a:endParaRPr kumimoji="0" lang="en-GB" sz="1300" b="1" i="0" u="none" strike="noStrike" kern="1200" cap="none" spc="0" normalizeH="0" baseline="0" noProof="0" dirty="0">
              <a:ln>
                <a:noFill/>
              </a:ln>
              <a:solidFill>
                <a:prstClr val="white"/>
              </a:solidFill>
              <a:effectLst/>
              <a:uLnTx/>
              <a:uFillTx/>
              <a:latin typeface="Helvetica" pitchFamily="2" charset="0"/>
              <a:ea typeface="+mj-ea"/>
            </a:endParaRPr>
          </a:p>
        </p:txBody>
      </p:sp>
      <p:sp>
        <p:nvSpPr>
          <p:cNvPr id="107" name="Title 4">
            <a:extLst>
              <a:ext uri="{FF2B5EF4-FFF2-40B4-BE49-F238E27FC236}">
                <a16:creationId xmlns:a16="http://schemas.microsoft.com/office/drawing/2014/main" id="{3BFD77A1-C4ED-C91F-03DA-BEFE4BB06E10}"/>
              </a:ext>
            </a:extLst>
          </p:cNvPr>
          <p:cNvSpPr txBox="1">
            <a:spLocks/>
          </p:cNvSpPr>
          <p:nvPr/>
        </p:nvSpPr>
        <p:spPr>
          <a:xfrm>
            <a:off x="3501524" y="1576490"/>
            <a:ext cx="1754682" cy="540044"/>
          </a:xfrm>
          <a:prstGeom prst="rect">
            <a:avLst/>
          </a:prstGeom>
          <a:ln>
            <a:noFill/>
          </a:ln>
        </p:spPr>
        <p:txBody>
          <a:bodyPr vert="horz" anchor="ctr"/>
          <a:lstStyle>
            <a:lvl1pPr marL="0" algn="r" defTabSz="609585" rtl="0" eaLnBrk="1" latinLnBrk="0" hangingPunct="1">
              <a:spcBef>
                <a:spcPct val="0"/>
              </a:spcBef>
              <a:buNone/>
              <a:defRPr lang="en-US" sz="2800" kern="1200" dirty="0">
                <a:solidFill>
                  <a:srgbClr val="1A1C2B"/>
                </a:solidFill>
                <a:latin typeface="HelveticaNowText Medium" panose="020B0604030202020204" pitchFamily="34" charset="0"/>
                <a:ea typeface="+mj-ea"/>
                <a:cs typeface="HelveticaNowText Medium" panose="020B0604030202020204" pitchFamily="34" charset="0"/>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Helvetica" pitchFamily="2" charset="0"/>
                <a:ea typeface="+mj-ea"/>
              </a:rPr>
              <a:t>Unique </a:t>
            </a:r>
          </a:p>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Helvetica" pitchFamily="2" charset="0"/>
                <a:ea typeface="+mj-ea"/>
              </a:rPr>
              <a:t>domain separation </a:t>
            </a:r>
          </a:p>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Helvetica" pitchFamily="2" charset="0"/>
                <a:ea typeface="+mj-ea"/>
              </a:rPr>
              <a:t>offering providing </a:t>
            </a:r>
          </a:p>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Helvetica" pitchFamily="2" charset="0"/>
                <a:ea typeface="+mj-ea"/>
              </a:rPr>
              <a:t>bespoke and tailored solutions</a:t>
            </a:r>
          </a:p>
        </p:txBody>
      </p:sp>
      <p:sp>
        <p:nvSpPr>
          <p:cNvPr id="2" name="Title 1">
            <a:extLst>
              <a:ext uri="{FF2B5EF4-FFF2-40B4-BE49-F238E27FC236}">
                <a16:creationId xmlns:a16="http://schemas.microsoft.com/office/drawing/2014/main" id="{06EACCEF-2351-10AA-7D17-EBB373D9AA50}"/>
              </a:ext>
            </a:extLst>
          </p:cNvPr>
          <p:cNvSpPr txBox="1">
            <a:spLocks/>
          </p:cNvSpPr>
          <p:nvPr/>
        </p:nvSpPr>
        <p:spPr>
          <a:xfrm>
            <a:off x="3043771" y="4046"/>
            <a:ext cx="8966200" cy="749300"/>
          </a:xfrm>
          <a:prstGeom prst="rect">
            <a:avLst/>
          </a:prstGeom>
          <a:ln>
            <a:noFill/>
          </a:ln>
        </p:spPr>
        <p:txBody>
          <a:bodyPr vert="horz" anchor="ctr"/>
          <a:lstStyle>
            <a:lvl1pPr marL="0" algn="r" defTabSz="609585" rtl="0" eaLnBrk="1" latinLnBrk="0" hangingPunct="1">
              <a:spcBef>
                <a:spcPct val="0"/>
              </a:spcBef>
              <a:buNone/>
              <a:defRPr lang="en-US" sz="2800" kern="1200" dirty="0">
                <a:solidFill>
                  <a:srgbClr val="1A1C2B"/>
                </a:solidFill>
                <a:latin typeface="Helvetica" pitchFamily="2" charset="0"/>
                <a:ea typeface="+mj-ea"/>
                <a:cs typeface="Helvetica" pitchFamily="2" charset="0"/>
              </a:defRPr>
            </a:lvl1pPr>
          </a:lstStyle>
          <a:p>
            <a:pPr marL="0" marR="0" lvl="0" indent="0" algn="r" defTabSz="609585"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1A1C2B"/>
                </a:solidFill>
                <a:effectLst/>
                <a:uLnTx/>
                <a:uFillTx/>
                <a:latin typeface="Helvetica" pitchFamily="2" charset="0"/>
                <a:ea typeface="+mj-ea"/>
                <a:cs typeface="Helvetica" pitchFamily="2" charset="0"/>
              </a:rPr>
              <a:t>Why EXPO.e &amp; </a:t>
            </a:r>
            <a:r>
              <a:rPr kumimoji="0" lang="en-GB" sz="2800" b="0" i="0" u="none" strike="noStrike" kern="1200" cap="none" spc="0" normalizeH="0" baseline="0" noProof="0" dirty="0" err="1">
                <a:ln>
                  <a:noFill/>
                </a:ln>
                <a:solidFill>
                  <a:srgbClr val="1A1C2B"/>
                </a:solidFill>
                <a:effectLst/>
                <a:uLnTx/>
                <a:uFillTx/>
                <a:latin typeface="Helvetica" pitchFamily="2" charset="0"/>
                <a:ea typeface="+mj-ea"/>
                <a:cs typeface="Helvetica" pitchFamily="2" charset="0"/>
              </a:rPr>
              <a:t>ITSMaaS</a:t>
            </a:r>
            <a:endParaRPr kumimoji="0" lang="en-GB" sz="2800" b="0" i="0" u="none" strike="noStrike" kern="1200" cap="none" spc="0" normalizeH="0" baseline="0" noProof="0" dirty="0">
              <a:ln>
                <a:noFill/>
              </a:ln>
              <a:solidFill>
                <a:srgbClr val="1A1C2B"/>
              </a:solidFill>
              <a:effectLst/>
              <a:uLnTx/>
              <a:uFillTx/>
              <a:latin typeface="Helvetica" pitchFamily="2" charset="0"/>
              <a:ea typeface="+mj-ea"/>
              <a:cs typeface="Helvetica" pitchFamily="2" charset="0"/>
            </a:endParaRPr>
          </a:p>
        </p:txBody>
      </p:sp>
      <p:sp>
        <p:nvSpPr>
          <p:cNvPr id="3" name="Title 4">
            <a:extLst>
              <a:ext uri="{FF2B5EF4-FFF2-40B4-BE49-F238E27FC236}">
                <a16:creationId xmlns:a16="http://schemas.microsoft.com/office/drawing/2014/main" id="{E2426311-AEFD-2AAB-B1B3-8495BCE26447}"/>
              </a:ext>
            </a:extLst>
          </p:cNvPr>
          <p:cNvSpPr txBox="1">
            <a:spLocks/>
          </p:cNvSpPr>
          <p:nvPr/>
        </p:nvSpPr>
        <p:spPr>
          <a:xfrm>
            <a:off x="6958623" y="1646321"/>
            <a:ext cx="1604344" cy="540044"/>
          </a:xfrm>
          <a:prstGeom prst="rect">
            <a:avLst/>
          </a:prstGeom>
          <a:ln>
            <a:noFill/>
          </a:ln>
        </p:spPr>
        <p:txBody>
          <a:bodyPr vert="horz" anchor="ctr"/>
          <a:lstStyle>
            <a:lvl1pPr marL="0" algn="r" defTabSz="609585" rtl="0" eaLnBrk="1" latinLnBrk="0" hangingPunct="1">
              <a:spcBef>
                <a:spcPct val="0"/>
              </a:spcBef>
              <a:buNone/>
              <a:defRPr lang="en-US" sz="2800" kern="1200" dirty="0">
                <a:solidFill>
                  <a:srgbClr val="1A1C2B"/>
                </a:solidFill>
                <a:latin typeface="HelveticaNowText Medium" panose="020B0604030202020204" pitchFamily="34" charset="0"/>
                <a:ea typeface="+mj-ea"/>
                <a:cs typeface="HelveticaNowText Medium" panose="020B0604030202020204" pitchFamily="34" charset="0"/>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GB" sz="1300" b="1" i="0" u="none" strike="noStrike" kern="1200" cap="none" spc="0" normalizeH="0" baseline="0" noProof="0" dirty="0">
                <a:ln>
                  <a:noFill/>
                </a:ln>
                <a:solidFill>
                  <a:srgbClr val="1A1C2B"/>
                </a:solidFill>
                <a:effectLst/>
                <a:uLnTx/>
                <a:uFillTx/>
                <a:latin typeface="Helvetica" pitchFamily="2" charset="0"/>
                <a:ea typeface="+mj-ea"/>
              </a:rPr>
              <a:t>Refer us into </a:t>
            </a:r>
          </a:p>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GB" sz="1300" b="1" i="0" u="none" strike="noStrike" kern="1200" cap="none" spc="0" normalizeH="0" baseline="0" noProof="0" dirty="0">
                <a:ln>
                  <a:noFill/>
                </a:ln>
                <a:solidFill>
                  <a:srgbClr val="1A1C2B"/>
                </a:solidFill>
                <a:effectLst/>
                <a:uLnTx/>
                <a:uFillTx/>
                <a:latin typeface="Helvetica" pitchFamily="2" charset="0"/>
                <a:ea typeface="+mj-ea"/>
              </a:rPr>
              <a:t>your customers and receive high value referral fees</a:t>
            </a:r>
          </a:p>
        </p:txBody>
      </p:sp>
    </p:spTree>
    <p:extLst>
      <p:ext uri="{BB962C8B-B14F-4D97-AF65-F5344CB8AC3E}">
        <p14:creationId xmlns:p14="http://schemas.microsoft.com/office/powerpoint/2010/main" val="1999670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7D08E-1C39-0A35-DE19-B1367D06F518}"/>
              </a:ext>
            </a:extLst>
          </p:cNvPr>
          <p:cNvSpPr>
            <a:spLocks noGrp="1"/>
          </p:cNvSpPr>
          <p:nvPr>
            <p:ph type="title"/>
          </p:nvPr>
        </p:nvSpPr>
        <p:spPr/>
        <p:txBody>
          <a:bodyPr/>
          <a:lstStyle/>
          <a:p>
            <a:r>
              <a:rPr lang="en-GB"/>
              <a:t>Customer Portal</a:t>
            </a:r>
          </a:p>
        </p:txBody>
      </p:sp>
      <p:sp>
        <p:nvSpPr>
          <p:cNvPr id="193" name="Text Placeholder 192">
            <a:extLst>
              <a:ext uri="{FF2B5EF4-FFF2-40B4-BE49-F238E27FC236}">
                <a16:creationId xmlns:a16="http://schemas.microsoft.com/office/drawing/2014/main" id="{0168BCF4-7689-65AD-891A-EB9A28C7167C}"/>
              </a:ext>
            </a:extLst>
          </p:cNvPr>
          <p:cNvSpPr>
            <a:spLocks noGrp="1"/>
          </p:cNvSpPr>
          <p:nvPr>
            <p:ph type="body" sz="quarter" idx="10"/>
          </p:nvPr>
        </p:nvSpPr>
        <p:spPr/>
        <p:txBody>
          <a:bodyPr/>
          <a:lstStyle/>
          <a:p>
            <a:endParaRPr lang="en-GB"/>
          </a:p>
        </p:txBody>
      </p:sp>
      <p:pic>
        <p:nvPicPr>
          <p:cNvPr id="5" name="Picture 4" hidden="1">
            <a:extLst>
              <a:ext uri="{FF2B5EF4-FFF2-40B4-BE49-F238E27FC236}">
                <a16:creationId xmlns:a16="http://schemas.microsoft.com/office/drawing/2014/main" id="{7DE47E25-D119-6A26-0FE9-4ED7C20D4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0557" y="1464658"/>
            <a:ext cx="4257165" cy="2312644"/>
          </a:xfrm>
          <a:prstGeom prst="rect">
            <a:avLst/>
          </a:prstGeom>
          <a:ln>
            <a:solidFill>
              <a:schemeClr val="tx1"/>
            </a:solidFill>
          </a:ln>
        </p:spPr>
      </p:pic>
      <p:grpSp>
        <p:nvGrpSpPr>
          <p:cNvPr id="176" name="Group 175">
            <a:extLst>
              <a:ext uri="{FF2B5EF4-FFF2-40B4-BE49-F238E27FC236}">
                <a16:creationId xmlns:a16="http://schemas.microsoft.com/office/drawing/2014/main" id="{DF950C29-435C-BA63-87D1-609ADCB2D3C8}"/>
              </a:ext>
            </a:extLst>
          </p:cNvPr>
          <p:cNvGrpSpPr/>
          <p:nvPr/>
        </p:nvGrpSpPr>
        <p:grpSpPr>
          <a:xfrm>
            <a:off x="308392" y="213253"/>
            <a:ext cx="3728596" cy="2828438"/>
            <a:chOff x="-6622680" y="-939475"/>
            <a:chExt cx="4249082" cy="3223268"/>
          </a:xfrm>
        </p:grpSpPr>
        <p:sp>
          <p:nvSpPr>
            <p:cNvPr id="22" name="Free-form: Shape 21">
              <a:extLst>
                <a:ext uri="{FF2B5EF4-FFF2-40B4-BE49-F238E27FC236}">
                  <a16:creationId xmlns:a16="http://schemas.microsoft.com/office/drawing/2014/main" id="{14FA25B2-7D58-EE2B-9844-78625AEF5357}"/>
                </a:ext>
              </a:extLst>
            </p:cNvPr>
            <p:cNvSpPr/>
            <p:nvPr/>
          </p:nvSpPr>
          <p:spPr>
            <a:xfrm>
              <a:off x="-6622680" y="-939475"/>
              <a:ext cx="4249082" cy="457922"/>
            </a:xfrm>
            <a:custGeom>
              <a:avLst/>
              <a:gdLst>
                <a:gd name="connsiteX0" fmla="*/ 130269 w 4249082"/>
                <a:gd name="connsiteY0" fmla="*/ 0 h 457922"/>
                <a:gd name="connsiteX1" fmla="*/ 4118813 w 4249082"/>
                <a:gd name="connsiteY1" fmla="*/ 0 h 457922"/>
                <a:gd name="connsiteX2" fmla="*/ 4249082 w 4249082"/>
                <a:gd name="connsiteY2" fmla="*/ 130269 h 457922"/>
                <a:gd name="connsiteX3" fmla="*/ 4249082 w 4249082"/>
                <a:gd name="connsiteY3" fmla="*/ 457922 h 457922"/>
                <a:gd name="connsiteX4" fmla="*/ 0 w 4249082"/>
                <a:gd name="connsiteY4" fmla="*/ 457922 h 457922"/>
                <a:gd name="connsiteX5" fmla="*/ 0 w 4249082"/>
                <a:gd name="connsiteY5" fmla="*/ 130269 h 457922"/>
                <a:gd name="connsiteX6" fmla="*/ 130269 w 4249082"/>
                <a:gd name="connsiteY6" fmla="*/ 0 h 45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9082" h="457922">
                  <a:moveTo>
                    <a:pt x="130269" y="0"/>
                  </a:moveTo>
                  <a:lnTo>
                    <a:pt x="4118813" y="0"/>
                  </a:lnTo>
                  <a:cubicBezTo>
                    <a:pt x="4190759" y="0"/>
                    <a:pt x="4249082" y="58323"/>
                    <a:pt x="4249082" y="130269"/>
                  </a:cubicBezTo>
                  <a:lnTo>
                    <a:pt x="4249082" y="457922"/>
                  </a:lnTo>
                  <a:lnTo>
                    <a:pt x="0" y="457922"/>
                  </a:lnTo>
                  <a:lnTo>
                    <a:pt x="0" y="130269"/>
                  </a:lnTo>
                  <a:cubicBezTo>
                    <a:pt x="0" y="58323"/>
                    <a:pt x="58323" y="0"/>
                    <a:pt x="130269" y="0"/>
                  </a:cubicBezTo>
                  <a:close/>
                </a:path>
              </a:pathLst>
            </a:custGeom>
            <a:solidFill>
              <a:schemeClr val="bg2"/>
            </a:solidFill>
            <a:ln>
              <a:noFill/>
            </a:ln>
            <a:effectLst>
              <a:outerShdw blurRad="50800" dist="444500" dir="5400000" algn="t" rotWithShape="0">
                <a:prstClr val="black">
                  <a:alpha val="25000"/>
                </a:prstClr>
              </a:outerShdw>
            </a:effectLst>
            <a:scene3d>
              <a:camera prst="orthographicFront"/>
              <a:lightRig rig="threePt" dir="t"/>
            </a:scene3d>
            <a:sp3d>
              <a:bevelT w="44450" h="6350" prst="coolSlant"/>
            </a:sp3d>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r>
                <a:rPr lang="en-GB" sz="1200" b="1">
                  <a:solidFill>
                    <a:schemeClr val="tx1"/>
                  </a:solidFill>
                  <a:latin typeface="Helvetica" pitchFamily="2" charset="0"/>
                </a:rPr>
                <a:t>CMDB</a:t>
              </a:r>
            </a:p>
          </p:txBody>
        </p:sp>
        <p:sp>
          <p:nvSpPr>
            <p:cNvPr id="98" name="Free-form: Shape 97">
              <a:extLst>
                <a:ext uri="{FF2B5EF4-FFF2-40B4-BE49-F238E27FC236}">
                  <a16:creationId xmlns:a16="http://schemas.microsoft.com/office/drawing/2014/main" id="{7F94690E-98C1-7D40-B4D9-C8EA8968DBA0}"/>
                </a:ext>
              </a:extLst>
            </p:cNvPr>
            <p:cNvSpPr/>
            <p:nvPr/>
          </p:nvSpPr>
          <p:spPr>
            <a:xfrm>
              <a:off x="-6622680" y="-481552"/>
              <a:ext cx="4249082" cy="2765345"/>
            </a:xfrm>
            <a:custGeom>
              <a:avLst/>
              <a:gdLst>
                <a:gd name="connsiteX0" fmla="*/ 0 w 4249082"/>
                <a:gd name="connsiteY0" fmla="*/ 0 h 2765345"/>
                <a:gd name="connsiteX1" fmla="*/ 4249082 w 4249082"/>
                <a:gd name="connsiteY1" fmla="*/ 0 h 2765345"/>
                <a:gd name="connsiteX2" fmla="*/ 4249082 w 4249082"/>
                <a:gd name="connsiteY2" fmla="*/ 2662643 h 2765345"/>
                <a:gd name="connsiteX3" fmla="*/ 4146380 w 4249082"/>
                <a:gd name="connsiteY3" fmla="*/ 2765345 h 2765345"/>
                <a:gd name="connsiteX4" fmla="*/ 102702 w 4249082"/>
                <a:gd name="connsiteY4" fmla="*/ 2765345 h 2765345"/>
                <a:gd name="connsiteX5" fmla="*/ 0 w 4249082"/>
                <a:gd name="connsiteY5" fmla="*/ 2662643 h 2765345"/>
                <a:gd name="connsiteX6" fmla="*/ 0 w 4249082"/>
                <a:gd name="connsiteY6" fmla="*/ 0 h 276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9082" h="2765345">
                  <a:moveTo>
                    <a:pt x="0" y="0"/>
                  </a:moveTo>
                  <a:lnTo>
                    <a:pt x="4249082" y="0"/>
                  </a:lnTo>
                  <a:lnTo>
                    <a:pt x="4249082" y="2662643"/>
                  </a:lnTo>
                  <a:cubicBezTo>
                    <a:pt x="4249082" y="2719364"/>
                    <a:pt x="4203101" y="2765345"/>
                    <a:pt x="4146380" y="2765345"/>
                  </a:cubicBezTo>
                  <a:lnTo>
                    <a:pt x="102702" y="2765345"/>
                  </a:lnTo>
                  <a:cubicBezTo>
                    <a:pt x="45981" y="2765345"/>
                    <a:pt x="0" y="2719364"/>
                    <a:pt x="0" y="2662643"/>
                  </a:cubicBezTo>
                  <a:lnTo>
                    <a:pt x="0" y="0"/>
                  </a:lnTo>
                  <a:close/>
                </a:path>
              </a:pathLst>
            </a:custGeom>
            <a:solidFill>
              <a:schemeClr val="bg1"/>
            </a:solidFill>
            <a:ln>
              <a:noFill/>
            </a:ln>
            <a:effectLst>
              <a:outerShdw blurRad="50800" dist="444500" dir="5400000" algn="t" rotWithShape="0">
                <a:prstClr val="black">
                  <a:alpha val="25000"/>
                </a:prstClr>
              </a:outerShdw>
            </a:effectLst>
            <a:scene3d>
              <a:camera prst="orthographicFront"/>
              <a:lightRig rig="threePt" dir="t"/>
            </a:scene3d>
            <a:sp3d>
              <a:bevelT w="44450" h="6350" prst="coolSlant"/>
            </a:sp3d>
          </p:spPr>
          <p:style>
            <a:lnRef idx="0">
              <a:scrgbClr r="0" g="0" b="0"/>
            </a:lnRef>
            <a:fillRef idx="0">
              <a:scrgbClr r="0" g="0" b="0"/>
            </a:fillRef>
            <a:effectRef idx="0">
              <a:scrgbClr r="0" g="0" b="0"/>
            </a:effectRef>
            <a:fontRef idx="minor">
              <a:schemeClr val="lt1"/>
            </a:fontRef>
          </p:style>
          <p:txBody>
            <a:bodyPr wrap="square" lIns="180000" tIns="180000" rIns="180000" bIns="180000" rtlCol="0" anchor="ctr">
              <a:noAutofit/>
            </a:bodyPr>
            <a:lstStyle/>
            <a:p>
              <a:pPr algn="ctr"/>
              <a:endParaRPr lang="en-GB" sz="1200" b="1">
                <a:solidFill>
                  <a:schemeClr val="tx1"/>
                </a:solidFill>
                <a:latin typeface="Helvetica" pitchFamily="2" charset="0"/>
              </a:endParaRPr>
            </a:p>
          </p:txBody>
        </p:sp>
        <p:pic>
          <p:nvPicPr>
            <p:cNvPr id="4" name="Picture 3" descr="A diagram of a network&#10;&#10;AI-generated content may be incorrect.">
              <a:extLst>
                <a:ext uri="{FF2B5EF4-FFF2-40B4-BE49-F238E27FC236}">
                  <a16:creationId xmlns:a16="http://schemas.microsoft.com/office/drawing/2014/main" id="{85F857EB-EBBA-20A8-E35F-00E3074F6D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0562" y="-391055"/>
              <a:ext cx="2036263" cy="2622597"/>
            </a:xfrm>
            <a:prstGeom prst="rect">
              <a:avLst/>
            </a:prstGeom>
          </p:spPr>
        </p:pic>
      </p:grpSp>
      <p:grpSp>
        <p:nvGrpSpPr>
          <p:cNvPr id="186" name="Group 185">
            <a:extLst>
              <a:ext uri="{FF2B5EF4-FFF2-40B4-BE49-F238E27FC236}">
                <a16:creationId xmlns:a16="http://schemas.microsoft.com/office/drawing/2014/main" id="{62B927D7-5A17-9E38-83B0-9F8E8924C23D}"/>
              </a:ext>
            </a:extLst>
          </p:cNvPr>
          <p:cNvGrpSpPr/>
          <p:nvPr/>
        </p:nvGrpSpPr>
        <p:grpSpPr>
          <a:xfrm>
            <a:off x="8101717" y="224841"/>
            <a:ext cx="3728596" cy="2828438"/>
            <a:chOff x="4256277" y="213253"/>
            <a:chExt cx="3728596" cy="2828438"/>
          </a:xfrm>
        </p:grpSpPr>
        <p:grpSp>
          <p:nvGrpSpPr>
            <p:cNvPr id="177" name="Group 176">
              <a:extLst>
                <a:ext uri="{FF2B5EF4-FFF2-40B4-BE49-F238E27FC236}">
                  <a16:creationId xmlns:a16="http://schemas.microsoft.com/office/drawing/2014/main" id="{40FBCE39-1192-3FF7-30F3-75B1C6EA892A}"/>
                </a:ext>
              </a:extLst>
            </p:cNvPr>
            <p:cNvGrpSpPr/>
            <p:nvPr/>
          </p:nvGrpSpPr>
          <p:grpSpPr>
            <a:xfrm>
              <a:off x="4256277" y="213253"/>
              <a:ext cx="3728596" cy="2828438"/>
              <a:chOff x="-6622680" y="-939475"/>
              <a:chExt cx="4249082" cy="3223268"/>
            </a:xfrm>
          </p:grpSpPr>
          <p:sp>
            <p:nvSpPr>
              <p:cNvPr id="178" name="Free-form: Shape 177">
                <a:extLst>
                  <a:ext uri="{FF2B5EF4-FFF2-40B4-BE49-F238E27FC236}">
                    <a16:creationId xmlns:a16="http://schemas.microsoft.com/office/drawing/2014/main" id="{4B2E8F18-D51C-8132-0933-5AA1CFBC85BC}"/>
                  </a:ext>
                </a:extLst>
              </p:cNvPr>
              <p:cNvSpPr/>
              <p:nvPr/>
            </p:nvSpPr>
            <p:spPr>
              <a:xfrm>
                <a:off x="-6622680" y="-939475"/>
                <a:ext cx="4249082" cy="457922"/>
              </a:xfrm>
              <a:custGeom>
                <a:avLst/>
                <a:gdLst>
                  <a:gd name="connsiteX0" fmla="*/ 130269 w 4249082"/>
                  <a:gd name="connsiteY0" fmla="*/ 0 h 457922"/>
                  <a:gd name="connsiteX1" fmla="*/ 4118813 w 4249082"/>
                  <a:gd name="connsiteY1" fmla="*/ 0 h 457922"/>
                  <a:gd name="connsiteX2" fmla="*/ 4249082 w 4249082"/>
                  <a:gd name="connsiteY2" fmla="*/ 130269 h 457922"/>
                  <a:gd name="connsiteX3" fmla="*/ 4249082 w 4249082"/>
                  <a:gd name="connsiteY3" fmla="*/ 457922 h 457922"/>
                  <a:gd name="connsiteX4" fmla="*/ 0 w 4249082"/>
                  <a:gd name="connsiteY4" fmla="*/ 457922 h 457922"/>
                  <a:gd name="connsiteX5" fmla="*/ 0 w 4249082"/>
                  <a:gd name="connsiteY5" fmla="*/ 130269 h 457922"/>
                  <a:gd name="connsiteX6" fmla="*/ 130269 w 4249082"/>
                  <a:gd name="connsiteY6" fmla="*/ 0 h 45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9082" h="457922">
                    <a:moveTo>
                      <a:pt x="130269" y="0"/>
                    </a:moveTo>
                    <a:lnTo>
                      <a:pt x="4118813" y="0"/>
                    </a:lnTo>
                    <a:cubicBezTo>
                      <a:pt x="4190759" y="0"/>
                      <a:pt x="4249082" y="58323"/>
                      <a:pt x="4249082" y="130269"/>
                    </a:cubicBezTo>
                    <a:lnTo>
                      <a:pt x="4249082" y="457922"/>
                    </a:lnTo>
                    <a:lnTo>
                      <a:pt x="0" y="457922"/>
                    </a:lnTo>
                    <a:lnTo>
                      <a:pt x="0" y="130269"/>
                    </a:lnTo>
                    <a:cubicBezTo>
                      <a:pt x="0" y="58323"/>
                      <a:pt x="58323" y="0"/>
                      <a:pt x="130269" y="0"/>
                    </a:cubicBezTo>
                    <a:close/>
                  </a:path>
                </a:pathLst>
              </a:custGeom>
              <a:solidFill>
                <a:schemeClr val="bg2"/>
              </a:solidFill>
              <a:ln>
                <a:noFill/>
              </a:ln>
              <a:effectLst>
                <a:outerShdw blurRad="50800" dist="444500" dir="5400000" algn="t" rotWithShape="0">
                  <a:prstClr val="black">
                    <a:alpha val="25000"/>
                  </a:prstClr>
                </a:outerShdw>
              </a:effectLst>
              <a:scene3d>
                <a:camera prst="orthographicFront"/>
                <a:lightRig rig="threePt" dir="t"/>
              </a:scene3d>
              <a:sp3d>
                <a:bevelT w="44450" h="6350" prst="coolSlant"/>
              </a:sp3d>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r>
                  <a:rPr lang="en-GB" sz="1200" b="1">
                    <a:solidFill>
                      <a:schemeClr val="tx1"/>
                    </a:solidFill>
                    <a:latin typeface="Helvetica" pitchFamily="2" charset="0"/>
                  </a:rPr>
                  <a:t>Request Management</a:t>
                </a:r>
              </a:p>
            </p:txBody>
          </p:sp>
          <p:sp>
            <p:nvSpPr>
              <p:cNvPr id="179" name="Free-form: Shape 178">
                <a:extLst>
                  <a:ext uri="{FF2B5EF4-FFF2-40B4-BE49-F238E27FC236}">
                    <a16:creationId xmlns:a16="http://schemas.microsoft.com/office/drawing/2014/main" id="{6758333F-2716-542E-3F64-F11BA38A12A5}"/>
                  </a:ext>
                </a:extLst>
              </p:cNvPr>
              <p:cNvSpPr/>
              <p:nvPr/>
            </p:nvSpPr>
            <p:spPr>
              <a:xfrm>
                <a:off x="-6622680" y="-481552"/>
                <a:ext cx="4249082" cy="2765345"/>
              </a:xfrm>
              <a:custGeom>
                <a:avLst/>
                <a:gdLst>
                  <a:gd name="connsiteX0" fmla="*/ 0 w 4249082"/>
                  <a:gd name="connsiteY0" fmla="*/ 0 h 2765345"/>
                  <a:gd name="connsiteX1" fmla="*/ 4249082 w 4249082"/>
                  <a:gd name="connsiteY1" fmla="*/ 0 h 2765345"/>
                  <a:gd name="connsiteX2" fmla="*/ 4249082 w 4249082"/>
                  <a:gd name="connsiteY2" fmla="*/ 2662643 h 2765345"/>
                  <a:gd name="connsiteX3" fmla="*/ 4146380 w 4249082"/>
                  <a:gd name="connsiteY3" fmla="*/ 2765345 h 2765345"/>
                  <a:gd name="connsiteX4" fmla="*/ 102702 w 4249082"/>
                  <a:gd name="connsiteY4" fmla="*/ 2765345 h 2765345"/>
                  <a:gd name="connsiteX5" fmla="*/ 0 w 4249082"/>
                  <a:gd name="connsiteY5" fmla="*/ 2662643 h 2765345"/>
                  <a:gd name="connsiteX6" fmla="*/ 0 w 4249082"/>
                  <a:gd name="connsiteY6" fmla="*/ 0 h 276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9082" h="2765345">
                    <a:moveTo>
                      <a:pt x="0" y="0"/>
                    </a:moveTo>
                    <a:lnTo>
                      <a:pt x="4249082" y="0"/>
                    </a:lnTo>
                    <a:lnTo>
                      <a:pt x="4249082" y="2662643"/>
                    </a:lnTo>
                    <a:cubicBezTo>
                      <a:pt x="4249082" y="2719364"/>
                      <a:pt x="4203101" y="2765345"/>
                      <a:pt x="4146380" y="2765345"/>
                    </a:cubicBezTo>
                    <a:lnTo>
                      <a:pt x="102702" y="2765345"/>
                    </a:lnTo>
                    <a:cubicBezTo>
                      <a:pt x="45981" y="2765345"/>
                      <a:pt x="0" y="2719364"/>
                      <a:pt x="0" y="2662643"/>
                    </a:cubicBezTo>
                    <a:lnTo>
                      <a:pt x="0" y="0"/>
                    </a:lnTo>
                    <a:close/>
                  </a:path>
                </a:pathLst>
              </a:custGeom>
              <a:solidFill>
                <a:schemeClr val="bg1"/>
              </a:solidFill>
              <a:ln>
                <a:noFill/>
              </a:ln>
              <a:effectLst>
                <a:outerShdw blurRad="50800" dist="444500" dir="5400000" algn="t" rotWithShape="0">
                  <a:prstClr val="black">
                    <a:alpha val="25000"/>
                  </a:prstClr>
                </a:outerShdw>
              </a:effectLst>
              <a:scene3d>
                <a:camera prst="orthographicFront"/>
                <a:lightRig rig="threePt" dir="t"/>
              </a:scene3d>
              <a:sp3d>
                <a:bevelT w="44450" h="6350" prst="coolSlant"/>
              </a:sp3d>
            </p:spPr>
            <p:style>
              <a:lnRef idx="0">
                <a:scrgbClr r="0" g="0" b="0"/>
              </a:lnRef>
              <a:fillRef idx="0">
                <a:scrgbClr r="0" g="0" b="0"/>
              </a:fillRef>
              <a:effectRef idx="0">
                <a:scrgbClr r="0" g="0" b="0"/>
              </a:effectRef>
              <a:fontRef idx="minor">
                <a:schemeClr val="lt1"/>
              </a:fontRef>
            </p:style>
            <p:txBody>
              <a:bodyPr wrap="square" lIns="180000" tIns="180000" rIns="180000" bIns="180000" rtlCol="0" anchor="ctr">
                <a:noAutofit/>
              </a:bodyPr>
              <a:lstStyle/>
              <a:p>
                <a:pPr algn="ctr"/>
                <a:endParaRPr lang="en-GB" sz="1200" b="1">
                  <a:solidFill>
                    <a:schemeClr val="tx1"/>
                  </a:solidFill>
                  <a:latin typeface="Helvetica" pitchFamily="2" charset="0"/>
                </a:endParaRPr>
              </a:p>
            </p:txBody>
          </p:sp>
        </p:grpSp>
        <p:sp>
          <p:nvSpPr>
            <p:cNvPr id="96" name="Request management image">
              <a:extLst>
                <a:ext uri="{FF2B5EF4-FFF2-40B4-BE49-F238E27FC236}">
                  <a16:creationId xmlns:a16="http://schemas.microsoft.com/office/drawing/2014/main" id="{8B02E3DA-1C31-C7AE-357A-A442CADFD40F}"/>
                </a:ext>
              </a:extLst>
            </p:cNvPr>
            <p:cNvSpPr/>
            <p:nvPr/>
          </p:nvSpPr>
          <p:spPr>
            <a:xfrm>
              <a:off x="4331163" y="757247"/>
              <a:ext cx="3502678" cy="1927895"/>
            </a:xfrm>
            <a:prstGeom prst="roundRect">
              <a:avLst>
                <a:gd name="adj" fmla="val 0"/>
              </a:avLst>
            </a:prstGeom>
            <a:blipFill dpi="0" rotWithShape="1">
              <a:blip r:embed="rId5">
                <a:extLst>
                  <a:ext uri="{28A0092B-C50C-407E-A947-70E740481C1C}">
                    <a14:useLocalDpi xmlns:a14="http://schemas.microsoft.com/office/drawing/2010/main" val="0"/>
                  </a:ext>
                </a:extLst>
              </a:blip>
              <a:srcRect/>
              <a:stretch>
                <a:fillRect/>
              </a:stretch>
            </a:blipFill>
            <a:ln w="793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85" name="Group 184">
            <a:extLst>
              <a:ext uri="{FF2B5EF4-FFF2-40B4-BE49-F238E27FC236}">
                <a16:creationId xmlns:a16="http://schemas.microsoft.com/office/drawing/2014/main" id="{2B4F9B60-8C10-D39D-7A66-8A471DD62C1B}"/>
              </a:ext>
            </a:extLst>
          </p:cNvPr>
          <p:cNvGrpSpPr/>
          <p:nvPr/>
        </p:nvGrpSpPr>
        <p:grpSpPr>
          <a:xfrm>
            <a:off x="8101357" y="3244635"/>
            <a:ext cx="3728596" cy="2828438"/>
            <a:chOff x="8392849" y="213253"/>
            <a:chExt cx="3728596" cy="2828438"/>
          </a:xfrm>
        </p:grpSpPr>
        <p:grpSp>
          <p:nvGrpSpPr>
            <p:cNvPr id="181" name="Group 180">
              <a:extLst>
                <a:ext uri="{FF2B5EF4-FFF2-40B4-BE49-F238E27FC236}">
                  <a16:creationId xmlns:a16="http://schemas.microsoft.com/office/drawing/2014/main" id="{D744F956-25AF-AEF1-9A11-7BBE92777065}"/>
                </a:ext>
              </a:extLst>
            </p:cNvPr>
            <p:cNvGrpSpPr/>
            <p:nvPr/>
          </p:nvGrpSpPr>
          <p:grpSpPr>
            <a:xfrm>
              <a:off x="8392849" y="213253"/>
              <a:ext cx="3728596" cy="2828438"/>
              <a:chOff x="-6622680" y="-939475"/>
              <a:chExt cx="4249082" cy="3223268"/>
            </a:xfrm>
          </p:grpSpPr>
          <p:sp>
            <p:nvSpPr>
              <p:cNvPr id="182" name="Free-form: Shape 181">
                <a:extLst>
                  <a:ext uri="{FF2B5EF4-FFF2-40B4-BE49-F238E27FC236}">
                    <a16:creationId xmlns:a16="http://schemas.microsoft.com/office/drawing/2014/main" id="{CEE31E18-5B3E-FAFE-C15D-E2305EED4DB5}"/>
                  </a:ext>
                </a:extLst>
              </p:cNvPr>
              <p:cNvSpPr/>
              <p:nvPr/>
            </p:nvSpPr>
            <p:spPr>
              <a:xfrm>
                <a:off x="-6622680" y="-939475"/>
                <a:ext cx="4249082" cy="457922"/>
              </a:xfrm>
              <a:custGeom>
                <a:avLst/>
                <a:gdLst>
                  <a:gd name="connsiteX0" fmla="*/ 130269 w 4249082"/>
                  <a:gd name="connsiteY0" fmla="*/ 0 h 457922"/>
                  <a:gd name="connsiteX1" fmla="*/ 4118813 w 4249082"/>
                  <a:gd name="connsiteY1" fmla="*/ 0 h 457922"/>
                  <a:gd name="connsiteX2" fmla="*/ 4249082 w 4249082"/>
                  <a:gd name="connsiteY2" fmla="*/ 130269 h 457922"/>
                  <a:gd name="connsiteX3" fmla="*/ 4249082 w 4249082"/>
                  <a:gd name="connsiteY3" fmla="*/ 457922 h 457922"/>
                  <a:gd name="connsiteX4" fmla="*/ 0 w 4249082"/>
                  <a:gd name="connsiteY4" fmla="*/ 457922 h 457922"/>
                  <a:gd name="connsiteX5" fmla="*/ 0 w 4249082"/>
                  <a:gd name="connsiteY5" fmla="*/ 130269 h 457922"/>
                  <a:gd name="connsiteX6" fmla="*/ 130269 w 4249082"/>
                  <a:gd name="connsiteY6" fmla="*/ 0 h 45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9082" h="457922">
                    <a:moveTo>
                      <a:pt x="130269" y="0"/>
                    </a:moveTo>
                    <a:lnTo>
                      <a:pt x="4118813" y="0"/>
                    </a:lnTo>
                    <a:cubicBezTo>
                      <a:pt x="4190759" y="0"/>
                      <a:pt x="4249082" y="58323"/>
                      <a:pt x="4249082" y="130269"/>
                    </a:cubicBezTo>
                    <a:lnTo>
                      <a:pt x="4249082" y="457922"/>
                    </a:lnTo>
                    <a:lnTo>
                      <a:pt x="0" y="457922"/>
                    </a:lnTo>
                    <a:lnTo>
                      <a:pt x="0" y="130269"/>
                    </a:lnTo>
                    <a:cubicBezTo>
                      <a:pt x="0" y="58323"/>
                      <a:pt x="58323" y="0"/>
                      <a:pt x="130269" y="0"/>
                    </a:cubicBezTo>
                    <a:close/>
                  </a:path>
                </a:pathLst>
              </a:custGeom>
              <a:solidFill>
                <a:schemeClr val="bg2"/>
              </a:solidFill>
              <a:ln>
                <a:noFill/>
              </a:ln>
              <a:effectLst>
                <a:outerShdw blurRad="50800" dist="444500" dir="5400000" algn="t" rotWithShape="0">
                  <a:prstClr val="black">
                    <a:alpha val="25000"/>
                  </a:prstClr>
                </a:outerShdw>
              </a:effectLst>
              <a:scene3d>
                <a:camera prst="orthographicFront"/>
                <a:lightRig rig="threePt" dir="t"/>
              </a:scene3d>
              <a:sp3d>
                <a:bevelT w="44450" h="6350" prst="coolSlant"/>
              </a:sp3d>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r>
                  <a:rPr lang="en-GB" sz="1200" b="1">
                    <a:solidFill>
                      <a:schemeClr val="tx1"/>
                    </a:solidFill>
                    <a:latin typeface="Helvetica" pitchFamily="2" charset="0"/>
                  </a:rPr>
                  <a:t>Contact Management</a:t>
                </a:r>
              </a:p>
            </p:txBody>
          </p:sp>
          <p:sp>
            <p:nvSpPr>
              <p:cNvPr id="183" name="Free-form: Shape 182">
                <a:extLst>
                  <a:ext uri="{FF2B5EF4-FFF2-40B4-BE49-F238E27FC236}">
                    <a16:creationId xmlns:a16="http://schemas.microsoft.com/office/drawing/2014/main" id="{57DD87B5-1011-6E03-D2E5-17335603DDF9}"/>
                  </a:ext>
                </a:extLst>
              </p:cNvPr>
              <p:cNvSpPr/>
              <p:nvPr/>
            </p:nvSpPr>
            <p:spPr>
              <a:xfrm>
                <a:off x="-6622680" y="-481552"/>
                <a:ext cx="4249082" cy="2765345"/>
              </a:xfrm>
              <a:custGeom>
                <a:avLst/>
                <a:gdLst>
                  <a:gd name="connsiteX0" fmla="*/ 0 w 4249082"/>
                  <a:gd name="connsiteY0" fmla="*/ 0 h 2765345"/>
                  <a:gd name="connsiteX1" fmla="*/ 4249082 w 4249082"/>
                  <a:gd name="connsiteY1" fmla="*/ 0 h 2765345"/>
                  <a:gd name="connsiteX2" fmla="*/ 4249082 w 4249082"/>
                  <a:gd name="connsiteY2" fmla="*/ 2662643 h 2765345"/>
                  <a:gd name="connsiteX3" fmla="*/ 4146380 w 4249082"/>
                  <a:gd name="connsiteY3" fmla="*/ 2765345 h 2765345"/>
                  <a:gd name="connsiteX4" fmla="*/ 102702 w 4249082"/>
                  <a:gd name="connsiteY4" fmla="*/ 2765345 h 2765345"/>
                  <a:gd name="connsiteX5" fmla="*/ 0 w 4249082"/>
                  <a:gd name="connsiteY5" fmla="*/ 2662643 h 2765345"/>
                  <a:gd name="connsiteX6" fmla="*/ 0 w 4249082"/>
                  <a:gd name="connsiteY6" fmla="*/ 0 h 276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9082" h="2765345">
                    <a:moveTo>
                      <a:pt x="0" y="0"/>
                    </a:moveTo>
                    <a:lnTo>
                      <a:pt x="4249082" y="0"/>
                    </a:lnTo>
                    <a:lnTo>
                      <a:pt x="4249082" y="2662643"/>
                    </a:lnTo>
                    <a:cubicBezTo>
                      <a:pt x="4249082" y="2719364"/>
                      <a:pt x="4203101" y="2765345"/>
                      <a:pt x="4146380" y="2765345"/>
                    </a:cubicBezTo>
                    <a:lnTo>
                      <a:pt x="102702" y="2765345"/>
                    </a:lnTo>
                    <a:cubicBezTo>
                      <a:pt x="45981" y="2765345"/>
                      <a:pt x="0" y="2719364"/>
                      <a:pt x="0" y="2662643"/>
                    </a:cubicBezTo>
                    <a:lnTo>
                      <a:pt x="0" y="0"/>
                    </a:lnTo>
                    <a:close/>
                  </a:path>
                </a:pathLst>
              </a:custGeom>
              <a:solidFill>
                <a:schemeClr val="bg1"/>
              </a:solidFill>
              <a:ln>
                <a:noFill/>
              </a:ln>
              <a:effectLst>
                <a:outerShdw blurRad="50800" dist="444500" dir="5400000" algn="t" rotWithShape="0">
                  <a:prstClr val="black">
                    <a:alpha val="25000"/>
                  </a:prstClr>
                </a:outerShdw>
              </a:effectLst>
              <a:scene3d>
                <a:camera prst="orthographicFront"/>
                <a:lightRig rig="threePt" dir="t"/>
              </a:scene3d>
              <a:sp3d>
                <a:bevelT w="44450" h="6350" prst="coolSlant"/>
              </a:sp3d>
            </p:spPr>
            <p:style>
              <a:lnRef idx="0">
                <a:scrgbClr r="0" g="0" b="0"/>
              </a:lnRef>
              <a:fillRef idx="0">
                <a:scrgbClr r="0" g="0" b="0"/>
              </a:fillRef>
              <a:effectRef idx="0">
                <a:scrgbClr r="0" g="0" b="0"/>
              </a:effectRef>
              <a:fontRef idx="minor">
                <a:schemeClr val="lt1"/>
              </a:fontRef>
            </p:style>
            <p:txBody>
              <a:bodyPr wrap="square" lIns="180000" tIns="180000" rIns="180000" bIns="180000" rtlCol="0" anchor="ctr">
                <a:noAutofit/>
              </a:bodyPr>
              <a:lstStyle/>
              <a:p>
                <a:pPr algn="ctr"/>
                <a:endParaRPr lang="en-GB" sz="1200" b="1">
                  <a:solidFill>
                    <a:schemeClr val="tx1"/>
                  </a:solidFill>
                  <a:latin typeface="Helvetica" pitchFamily="2" charset="0"/>
                </a:endParaRPr>
              </a:p>
            </p:txBody>
          </p:sp>
        </p:grpSp>
        <p:sp>
          <p:nvSpPr>
            <p:cNvPr id="97" name="Contact Management 01">
              <a:extLst>
                <a:ext uri="{FF2B5EF4-FFF2-40B4-BE49-F238E27FC236}">
                  <a16:creationId xmlns:a16="http://schemas.microsoft.com/office/drawing/2014/main" id="{7CA4CCB2-1AE6-0BFB-5A3D-5CFAEDA592B0}"/>
                </a:ext>
              </a:extLst>
            </p:cNvPr>
            <p:cNvSpPr/>
            <p:nvPr/>
          </p:nvSpPr>
          <p:spPr>
            <a:xfrm>
              <a:off x="8483100" y="777516"/>
              <a:ext cx="3531360" cy="1943682"/>
            </a:xfrm>
            <a:prstGeom prst="roundRect">
              <a:avLst>
                <a:gd name="adj" fmla="val 0"/>
              </a:avLst>
            </a:prstGeom>
            <a:blipFill dpi="0" rotWithShape="1">
              <a:blip r:embed="rId6">
                <a:extLst>
                  <a:ext uri="{28A0092B-C50C-407E-A947-70E740481C1C}">
                    <a14:useLocalDpi xmlns:a14="http://schemas.microsoft.com/office/drawing/2010/main" val="0"/>
                  </a:ext>
                </a:extLst>
              </a:blip>
              <a:srcRect/>
              <a:stretch>
                <a:fillRect/>
              </a:stretch>
            </a:blipFill>
            <a:ln w="793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92" name="Group 191">
            <a:extLst>
              <a:ext uri="{FF2B5EF4-FFF2-40B4-BE49-F238E27FC236}">
                <a16:creationId xmlns:a16="http://schemas.microsoft.com/office/drawing/2014/main" id="{BD434267-5AD1-41D4-F3F9-3617C250E547}"/>
              </a:ext>
            </a:extLst>
          </p:cNvPr>
          <p:cNvGrpSpPr/>
          <p:nvPr/>
        </p:nvGrpSpPr>
        <p:grpSpPr>
          <a:xfrm>
            <a:off x="4242731" y="224841"/>
            <a:ext cx="3728596" cy="5861104"/>
            <a:chOff x="4242731" y="224841"/>
            <a:chExt cx="3728596" cy="5861104"/>
          </a:xfrm>
        </p:grpSpPr>
        <p:grpSp>
          <p:nvGrpSpPr>
            <p:cNvPr id="188" name="Group 187">
              <a:extLst>
                <a:ext uri="{FF2B5EF4-FFF2-40B4-BE49-F238E27FC236}">
                  <a16:creationId xmlns:a16="http://schemas.microsoft.com/office/drawing/2014/main" id="{1B50E201-38C2-AA77-8AA1-00AC430AD226}"/>
                </a:ext>
              </a:extLst>
            </p:cNvPr>
            <p:cNvGrpSpPr/>
            <p:nvPr/>
          </p:nvGrpSpPr>
          <p:grpSpPr>
            <a:xfrm>
              <a:off x="4242731" y="224841"/>
              <a:ext cx="3728596" cy="5861104"/>
              <a:chOff x="-6622680" y="-939475"/>
              <a:chExt cx="4249082" cy="6679273"/>
            </a:xfrm>
          </p:grpSpPr>
          <p:sp>
            <p:nvSpPr>
              <p:cNvPr id="190" name="Free-form: Shape 189">
                <a:extLst>
                  <a:ext uri="{FF2B5EF4-FFF2-40B4-BE49-F238E27FC236}">
                    <a16:creationId xmlns:a16="http://schemas.microsoft.com/office/drawing/2014/main" id="{207929F9-F445-1B4D-FF60-3082DDE531C7}"/>
                  </a:ext>
                </a:extLst>
              </p:cNvPr>
              <p:cNvSpPr/>
              <p:nvPr/>
            </p:nvSpPr>
            <p:spPr>
              <a:xfrm>
                <a:off x="-6622680" y="-939475"/>
                <a:ext cx="4249082" cy="457922"/>
              </a:xfrm>
              <a:custGeom>
                <a:avLst/>
                <a:gdLst>
                  <a:gd name="connsiteX0" fmla="*/ 130269 w 4249082"/>
                  <a:gd name="connsiteY0" fmla="*/ 0 h 457922"/>
                  <a:gd name="connsiteX1" fmla="*/ 4118813 w 4249082"/>
                  <a:gd name="connsiteY1" fmla="*/ 0 h 457922"/>
                  <a:gd name="connsiteX2" fmla="*/ 4249082 w 4249082"/>
                  <a:gd name="connsiteY2" fmla="*/ 130269 h 457922"/>
                  <a:gd name="connsiteX3" fmla="*/ 4249082 w 4249082"/>
                  <a:gd name="connsiteY3" fmla="*/ 457922 h 457922"/>
                  <a:gd name="connsiteX4" fmla="*/ 0 w 4249082"/>
                  <a:gd name="connsiteY4" fmla="*/ 457922 h 457922"/>
                  <a:gd name="connsiteX5" fmla="*/ 0 w 4249082"/>
                  <a:gd name="connsiteY5" fmla="*/ 130269 h 457922"/>
                  <a:gd name="connsiteX6" fmla="*/ 130269 w 4249082"/>
                  <a:gd name="connsiteY6" fmla="*/ 0 h 45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9082" h="457922">
                    <a:moveTo>
                      <a:pt x="130269" y="0"/>
                    </a:moveTo>
                    <a:lnTo>
                      <a:pt x="4118813" y="0"/>
                    </a:lnTo>
                    <a:cubicBezTo>
                      <a:pt x="4190759" y="0"/>
                      <a:pt x="4249082" y="58323"/>
                      <a:pt x="4249082" y="130269"/>
                    </a:cubicBezTo>
                    <a:lnTo>
                      <a:pt x="4249082" y="457922"/>
                    </a:lnTo>
                    <a:lnTo>
                      <a:pt x="0" y="457922"/>
                    </a:lnTo>
                    <a:lnTo>
                      <a:pt x="0" y="130269"/>
                    </a:lnTo>
                    <a:cubicBezTo>
                      <a:pt x="0" y="58323"/>
                      <a:pt x="58323" y="0"/>
                      <a:pt x="130269" y="0"/>
                    </a:cubicBezTo>
                    <a:close/>
                  </a:path>
                </a:pathLst>
              </a:custGeom>
              <a:solidFill>
                <a:schemeClr val="bg2"/>
              </a:solidFill>
              <a:ln>
                <a:noFill/>
              </a:ln>
              <a:effectLst>
                <a:outerShdw blurRad="50800" dist="444500" dir="5400000" algn="t" rotWithShape="0">
                  <a:prstClr val="black">
                    <a:alpha val="25000"/>
                  </a:prstClr>
                </a:outerShdw>
              </a:effectLst>
              <a:scene3d>
                <a:camera prst="orthographicFront"/>
                <a:lightRig rig="threePt" dir="t"/>
              </a:scene3d>
              <a:sp3d>
                <a:bevelT w="44450" h="6350" prst="coolSlant"/>
              </a:sp3d>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r>
                  <a:rPr lang="en-GB" sz="1200" b="1">
                    <a:solidFill>
                      <a:schemeClr val="tx1"/>
                    </a:solidFill>
                    <a:latin typeface="Helvetica" pitchFamily="2" charset="0"/>
                  </a:rPr>
                  <a:t>Customer Service Management Portal</a:t>
                </a:r>
              </a:p>
            </p:txBody>
          </p:sp>
          <p:sp>
            <p:nvSpPr>
              <p:cNvPr id="191" name="Free-form: Shape 190">
                <a:extLst>
                  <a:ext uri="{FF2B5EF4-FFF2-40B4-BE49-F238E27FC236}">
                    <a16:creationId xmlns:a16="http://schemas.microsoft.com/office/drawing/2014/main" id="{BBF0049C-572F-464E-929F-B844D235C6B2}"/>
                  </a:ext>
                </a:extLst>
              </p:cNvPr>
              <p:cNvSpPr/>
              <p:nvPr/>
            </p:nvSpPr>
            <p:spPr>
              <a:xfrm>
                <a:off x="-6622680" y="-482487"/>
                <a:ext cx="4249082" cy="6222285"/>
              </a:xfrm>
              <a:custGeom>
                <a:avLst/>
                <a:gdLst>
                  <a:gd name="connsiteX0" fmla="*/ 0 w 4249082"/>
                  <a:gd name="connsiteY0" fmla="*/ 0 h 2765345"/>
                  <a:gd name="connsiteX1" fmla="*/ 4249082 w 4249082"/>
                  <a:gd name="connsiteY1" fmla="*/ 0 h 2765345"/>
                  <a:gd name="connsiteX2" fmla="*/ 4249082 w 4249082"/>
                  <a:gd name="connsiteY2" fmla="*/ 2662643 h 2765345"/>
                  <a:gd name="connsiteX3" fmla="*/ 4146380 w 4249082"/>
                  <a:gd name="connsiteY3" fmla="*/ 2765345 h 2765345"/>
                  <a:gd name="connsiteX4" fmla="*/ 102702 w 4249082"/>
                  <a:gd name="connsiteY4" fmla="*/ 2765345 h 2765345"/>
                  <a:gd name="connsiteX5" fmla="*/ 0 w 4249082"/>
                  <a:gd name="connsiteY5" fmla="*/ 2662643 h 2765345"/>
                  <a:gd name="connsiteX6" fmla="*/ 0 w 4249082"/>
                  <a:gd name="connsiteY6" fmla="*/ 0 h 2765345"/>
                  <a:gd name="connsiteX0" fmla="*/ 0 w 4249082"/>
                  <a:gd name="connsiteY0" fmla="*/ 0 h 6222283"/>
                  <a:gd name="connsiteX1" fmla="*/ 4249082 w 4249082"/>
                  <a:gd name="connsiteY1" fmla="*/ 3456938 h 6222283"/>
                  <a:gd name="connsiteX2" fmla="*/ 4249082 w 4249082"/>
                  <a:gd name="connsiteY2" fmla="*/ 6119581 h 6222283"/>
                  <a:gd name="connsiteX3" fmla="*/ 4146380 w 4249082"/>
                  <a:gd name="connsiteY3" fmla="*/ 6222283 h 6222283"/>
                  <a:gd name="connsiteX4" fmla="*/ 102702 w 4249082"/>
                  <a:gd name="connsiteY4" fmla="*/ 6222283 h 6222283"/>
                  <a:gd name="connsiteX5" fmla="*/ 0 w 4249082"/>
                  <a:gd name="connsiteY5" fmla="*/ 6119581 h 6222283"/>
                  <a:gd name="connsiteX6" fmla="*/ 0 w 4249082"/>
                  <a:gd name="connsiteY6" fmla="*/ 0 h 6222283"/>
                  <a:gd name="connsiteX0" fmla="*/ 0 w 4249082"/>
                  <a:gd name="connsiteY0" fmla="*/ 1 h 6222284"/>
                  <a:gd name="connsiteX1" fmla="*/ 4216001 w 4249082"/>
                  <a:gd name="connsiteY1" fmla="*/ 0 h 6222284"/>
                  <a:gd name="connsiteX2" fmla="*/ 4249082 w 4249082"/>
                  <a:gd name="connsiteY2" fmla="*/ 6119582 h 6222284"/>
                  <a:gd name="connsiteX3" fmla="*/ 4146380 w 4249082"/>
                  <a:gd name="connsiteY3" fmla="*/ 6222284 h 6222284"/>
                  <a:gd name="connsiteX4" fmla="*/ 102702 w 4249082"/>
                  <a:gd name="connsiteY4" fmla="*/ 6222284 h 6222284"/>
                  <a:gd name="connsiteX5" fmla="*/ 0 w 4249082"/>
                  <a:gd name="connsiteY5" fmla="*/ 6119582 h 6222284"/>
                  <a:gd name="connsiteX6" fmla="*/ 0 w 4249082"/>
                  <a:gd name="connsiteY6" fmla="*/ 1 h 6222284"/>
                  <a:gd name="connsiteX0" fmla="*/ 0 w 4249082"/>
                  <a:gd name="connsiteY0" fmla="*/ 1 h 6222284"/>
                  <a:gd name="connsiteX1" fmla="*/ 4242052 w 4249082"/>
                  <a:gd name="connsiteY1" fmla="*/ 0 h 6222284"/>
                  <a:gd name="connsiteX2" fmla="*/ 4249082 w 4249082"/>
                  <a:gd name="connsiteY2" fmla="*/ 6119582 h 6222284"/>
                  <a:gd name="connsiteX3" fmla="*/ 4146380 w 4249082"/>
                  <a:gd name="connsiteY3" fmla="*/ 6222284 h 6222284"/>
                  <a:gd name="connsiteX4" fmla="*/ 102702 w 4249082"/>
                  <a:gd name="connsiteY4" fmla="*/ 6222284 h 6222284"/>
                  <a:gd name="connsiteX5" fmla="*/ 0 w 4249082"/>
                  <a:gd name="connsiteY5" fmla="*/ 6119582 h 6222284"/>
                  <a:gd name="connsiteX6" fmla="*/ 0 w 4249082"/>
                  <a:gd name="connsiteY6" fmla="*/ 1 h 6222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9082" h="6222284">
                    <a:moveTo>
                      <a:pt x="0" y="1"/>
                    </a:moveTo>
                    <a:lnTo>
                      <a:pt x="4242052" y="0"/>
                    </a:lnTo>
                    <a:cubicBezTo>
                      <a:pt x="4244395" y="2039861"/>
                      <a:pt x="4246739" y="4079721"/>
                      <a:pt x="4249082" y="6119582"/>
                    </a:cubicBezTo>
                    <a:cubicBezTo>
                      <a:pt x="4249082" y="6176303"/>
                      <a:pt x="4203101" y="6222284"/>
                      <a:pt x="4146380" y="6222284"/>
                    </a:cubicBezTo>
                    <a:lnTo>
                      <a:pt x="102702" y="6222284"/>
                    </a:lnTo>
                    <a:cubicBezTo>
                      <a:pt x="45981" y="6222284"/>
                      <a:pt x="0" y="6176303"/>
                      <a:pt x="0" y="6119582"/>
                    </a:cubicBezTo>
                    <a:lnTo>
                      <a:pt x="0" y="1"/>
                    </a:lnTo>
                    <a:close/>
                  </a:path>
                </a:pathLst>
              </a:custGeom>
              <a:solidFill>
                <a:schemeClr val="bg1"/>
              </a:solidFill>
              <a:ln>
                <a:noFill/>
              </a:ln>
              <a:effectLst>
                <a:outerShdw blurRad="50800" dist="444500" dir="5400000" algn="t" rotWithShape="0">
                  <a:prstClr val="black">
                    <a:alpha val="25000"/>
                  </a:prstClr>
                </a:outerShdw>
              </a:effectLst>
              <a:scene3d>
                <a:camera prst="orthographicFront"/>
                <a:lightRig rig="threePt" dir="t"/>
              </a:scene3d>
              <a:sp3d>
                <a:bevelT w="44450" h="6350" prst="coolSlant"/>
              </a:sp3d>
            </p:spPr>
            <p:style>
              <a:lnRef idx="0">
                <a:scrgbClr r="0" g="0" b="0"/>
              </a:lnRef>
              <a:fillRef idx="0">
                <a:scrgbClr r="0" g="0" b="0"/>
              </a:fillRef>
              <a:effectRef idx="0">
                <a:scrgbClr r="0" g="0" b="0"/>
              </a:effectRef>
              <a:fontRef idx="minor">
                <a:schemeClr val="lt1"/>
              </a:fontRef>
            </p:style>
            <p:txBody>
              <a:bodyPr wrap="square" lIns="180000" tIns="180000" rIns="180000" bIns="180000" rtlCol="0" anchor="ctr">
                <a:noAutofit/>
              </a:bodyPr>
              <a:lstStyle/>
              <a:p>
                <a:pPr algn="ctr"/>
                <a:endParaRPr lang="en-GB" sz="1200" b="1">
                  <a:solidFill>
                    <a:schemeClr val="tx1"/>
                  </a:solidFill>
                  <a:latin typeface="Helvetica" pitchFamily="2" charset="0"/>
                </a:endParaRPr>
              </a:p>
            </p:txBody>
          </p:sp>
        </p:grpSp>
        <p:grpSp>
          <p:nvGrpSpPr>
            <p:cNvPr id="172" name="screent and customer service all in front">
              <a:extLst>
                <a:ext uri="{FF2B5EF4-FFF2-40B4-BE49-F238E27FC236}">
                  <a16:creationId xmlns:a16="http://schemas.microsoft.com/office/drawing/2014/main" id="{607E026D-3CBD-9735-6E94-672BD4015D5E}"/>
                </a:ext>
              </a:extLst>
            </p:cNvPr>
            <p:cNvGrpSpPr/>
            <p:nvPr/>
          </p:nvGrpSpPr>
          <p:grpSpPr>
            <a:xfrm>
              <a:off x="4359432" y="959558"/>
              <a:ext cx="3495193" cy="4763016"/>
              <a:chOff x="3114731" y="27626"/>
              <a:chExt cx="4558480" cy="6211992"/>
            </a:xfrm>
          </p:grpSpPr>
          <p:grpSp>
            <p:nvGrpSpPr>
              <p:cNvPr id="102" name="screen">
                <a:extLst>
                  <a:ext uri="{FF2B5EF4-FFF2-40B4-BE49-F238E27FC236}">
                    <a16:creationId xmlns:a16="http://schemas.microsoft.com/office/drawing/2014/main" id="{C2B8A05A-EB1C-DCF0-48AF-81EE9149ADA2}"/>
                  </a:ext>
                </a:extLst>
              </p:cNvPr>
              <p:cNvGrpSpPr/>
              <p:nvPr/>
            </p:nvGrpSpPr>
            <p:grpSpPr>
              <a:xfrm>
                <a:off x="3114731" y="27626"/>
                <a:ext cx="4558480" cy="6158833"/>
                <a:chOff x="3742360" y="6875"/>
                <a:chExt cx="4558480" cy="6158833"/>
              </a:xfrm>
            </p:grpSpPr>
            <p:sp>
              <p:nvSpPr>
                <p:cNvPr id="103" name="Freeform: Shape 102">
                  <a:extLst>
                    <a:ext uri="{FF2B5EF4-FFF2-40B4-BE49-F238E27FC236}">
                      <a16:creationId xmlns:a16="http://schemas.microsoft.com/office/drawing/2014/main" id="{3C1F3A43-F51B-7471-B347-4577B6A8FF4E}"/>
                    </a:ext>
                  </a:extLst>
                </p:cNvPr>
                <p:cNvSpPr/>
                <p:nvPr/>
              </p:nvSpPr>
              <p:spPr>
                <a:xfrm>
                  <a:off x="3955157" y="3656730"/>
                  <a:ext cx="4345683" cy="2508978"/>
                </a:xfrm>
                <a:custGeom>
                  <a:avLst/>
                  <a:gdLst>
                    <a:gd name="connsiteX0" fmla="*/ 4345684 w 4345683"/>
                    <a:gd name="connsiteY0" fmla="*/ 239266 h 2508978"/>
                    <a:gd name="connsiteX1" fmla="*/ 414347 w 4345683"/>
                    <a:gd name="connsiteY1" fmla="*/ 2508978 h 2508978"/>
                    <a:gd name="connsiteX2" fmla="*/ 0 w 4345683"/>
                    <a:gd name="connsiteY2" fmla="*/ 2269713 h 2508978"/>
                    <a:gd name="connsiteX3" fmla="*/ 3931204 w 4345683"/>
                    <a:gd name="connsiteY3" fmla="*/ 0 h 2508978"/>
                    <a:gd name="connsiteX4" fmla="*/ 4345684 w 4345683"/>
                    <a:gd name="connsiteY4" fmla="*/ 239266 h 2508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683" h="2508978">
                      <a:moveTo>
                        <a:pt x="4345684" y="239266"/>
                      </a:moveTo>
                      <a:lnTo>
                        <a:pt x="414347" y="2508978"/>
                      </a:lnTo>
                      <a:lnTo>
                        <a:pt x="0" y="2269713"/>
                      </a:lnTo>
                      <a:lnTo>
                        <a:pt x="3931204" y="0"/>
                      </a:lnTo>
                      <a:lnTo>
                        <a:pt x="4345684" y="239266"/>
                      </a:lnTo>
                      <a:close/>
                    </a:path>
                  </a:pathLst>
                </a:custGeom>
                <a:solidFill>
                  <a:srgbClr val="001219">
                    <a:alpha val="36000"/>
                  </a:srgbClr>
                </a:solidFill>
                <a:ln w="13208" cap="flat">
                  <a:noFill/>
                  <a:prstDash val="solid"/>
                  <a:miter/>
                </a:ln>
              </p:spPr>
              <p:txBody>
                <a:bodyPr rtlCol="0" anchor="ctr"/>
                <a:lstStyle/>
                <a:p>
                  <a:endParaRPr lang="en-GB"/>
                </a:p>
              </p:txBody>
            </p:sp>
            <p:grpSp>
              <p:nvGrpSpPr>
                <p:cNvPr id="104" name="Graphic 17">
                  <a:extLst>
                    <a:ext uri="{FF2B5EF4-FFF2-40B4-BE49-F238E27FC236}">
                      <a16:creationId xmlns:a16="http://schemas.microsoft.com/office/drawing/2014/main" id="{BA413D76-6FC7-6709-208E-DA6022DEBC5A}"/>
                    </a:ext>
                  </a:extLst>
                </p:cNvPr>
                <p:cNvGrpSpPr/>
                <p:nvPr/>
              </p:nvGrpSpPr>
              <p:grpSpPr>
                <a:xfrm>
                  <a:off x="3742360" y="6875"/>
                  <a:ext cx="4384325" cy="5629087"/>
                  <a:chOff x="3742360" y="6875"/>
                  <a:chExt cx="4384325" cy="5629087"/>
                </a:xfrm>
              </p:grpSpPr>
              <p:sp>
                <p:nvSpPr>
                  <p:cNvPr id="105" name="Freeform: Shape 104">
                    <a:extLst>
                      <a:ext uri="{FF2B5EF4-FFF2-40B4-BE49-F238E27FC236}">
                        <a16:creationId xmlns:a16="http://schemas.microsoft.com/office/drawing/2014/main" id="{E1C8498A-2F79-7A03-CBCF-A0D433F3BD19}"/>
                      </a:ext>
                    </a:extLst>
                  </p:cNvPr>
                  <p:cNvSpPr/>
                  <p:nvPr/>
                </p:nvSpPr>
                <p:spPr>
                  <a:xfrm>
                    <a:off x="3742360" y="2355328"/>
                    <a:ext cx="316682" cy="3280634"/>
                  </a:xfrm>
                  <a:custGeom>
                    <a:avLst/>
                    <a:gdLst>
                      <a:gd name="connsiteX0" fmla="*/ 316683 w 316682"/>
                      <a:gd name="connsiteY0" fmla="*/ 3280635 h 3280634"/>
                      <a:gd name="connsiteX1" fmla="*/ 8734 w 316682"/>
                      <a:gd name="connsiteY1" fmla="*/ 3101716 h 3280634"/>
                      <a:gd name="connsiteX2" fmla="*/ 0 w 316682"/>
                      <a:gd name="connsiteY2" fmla="*/ 0 h 3280634"/>
                      <a:gd name="connsiteX3" fmla="*/ 307948 w 316682"/>
                      <a:gd name="connsiteY3" fmla="*/ 178920 h 3280634"/>
                      <a:gd name="connsiteX4" fmla="*/ 316683 w 316682"/>
                      <a:gd name="connsiteY4" fmla="*/ 3280635 h 3280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682" h="3280634">
                        <a:moveTo>
                          <a:pt x="316683" y="3280635"/>
                        </a:moveTo>
                        <a:lnTo>
                          <a:pt x="8734" y="3101716"/>
                        </a:lnTo>
                        <a:lnTo>
                          <a:pt x="0" y="0"/>
                        </a:lnTo>
                        <a:lnTo>
                          <a:pt x="307948" y="178920"/>
                        </a:lnTo>
                        <a:lnTo>
                          <a:pt x="316683" y="3280635"/>
                        </a:lnTo>
                        <a:close/>
                      </a:path>
                    </a:pathLst>
                  </a:custGeom>
                  <a:solidFill>
                    <a:srgbClr val="014582"/>
                  </a:solidFill>
                  <a:ln w="13208" cap="flat">
                    <a:noFill/>
                    <a:prstDash val="solid"/>
                    <a:miter/>
                  </a:ln>
                </p:spPr>
                <p:txBody>
                  <a:bodyPr rtlCol="0" anchor="ctr"/>
                  <a:lstStyle/>
                  <a:p>
                    <a:endParaRPr lang="en-GB"/>
                  </a:p>
                </p:txBody>
              </p:sp>
              <p:sp>
                <p:nvSpPr>
                  <p:cNvPr id="106" name="Freeform: Shape 105">
                    <a:extLst>
                      <a:ext uri="{FF2B5EF4-FFF2-40B4-BE49-F238E27FC236}">
                        <a16:creationId xmlns:a16="http://schemas.microsoft.com/office/drawing/2014/main" id="{641AB4B4-BFC4-224A-3780-FA3A30C9ADAC}"/>
                      </a:ext>
                    </a:extLst>
                  </p:cNvPr>
                  <p:cNvSpPr/>
                  <p:nvPr/>
                </p:nvSpPr>
                <p:spPr>
                  <a:xfrm>
                    <a:off x="3742360" y="6875"/>
                    <a:ext cx="4375459" cy="2527372"/>
                  </a:xfrm>
                  <a:custGeom>
                    <a:avLst/>
                    <a:gdLst>
                      <a:gd name="connsiteX0" fmla="*/ 307948 w 4375459"/>
                      <a:gd name="connsiteY0" fmla="*/ 2527373 h 2527372"/>
                      <a:gd name="connsiteX1" fmla="*/ 0 w 4375459"/>
                      <a:gd name="connsiteY1" fmla="*/ 2348453 h 2527372"/>
                      <a:gd name="connsiteX2" fmla="*/ 4067644 w 4375459"/>
                      <a:gd name="connsiteY2" fmla="*/ 0 h 2527372"/>
                      <a:gd name="connsiteX3" fmla="*/ 4375460 w 4375459"/>
                      <a:gd name="connsiteY3" fmla="*/ 178920 h 2527372"/>
                      <a:gd name="connsiteX4" fmla="*/ 307948 w 4375459"/>
                      <a:gd name="connsiteY4" fmla="*/ 2527373 h 252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459" h="2527372">
                        <a:moveTo>
                          <a:pt x="307948" y="2527373"/>
                        </a:moveTo>
                        <a:lnTo>
                          <a:pt x="0" y="2348453"/>
                        </a:lnTo>
                        <a:lnTo>
                          <a:pt x="4067644" y="0"/>
                        </a:lnTo>
                        <a:lnTo>
                          <a:pt x="4375460" y="178920"/>
                        </a:lnTo>
                        <a:lnTo>
                          <a:pt x="307948" y="2527373"/>
                        </a:lnTo>
                        <a:close/>
                      </a:path>
                    </a:pathLst>
                  </a:custGeom>
                  <a:solidFill>
                    <a:srgbClr val="001F44"/>
                  </a:solidFill>
                  <a:ln w="13208" cap="flat">
                    <a:no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F070679D-849E-7BB0-4242-81475BF60532}"/>
                      </a:ext>
                    </a:extLst>
                  </p:cNvPr>
                  <p:cNvSpPr/>
                  <p:nvPr/>
                </p:nvSpPr>
                <p:spPr>
                  <a:xfrm>
                    <a:off x="4050308" y="185794"/>
                    <a:ext cx="4076377" cy="5450168"/>
                  </a:xfrm>
                  <a:custGeom>
                    <a:avLst/>
                    <a:gdLst>
                      <a:gd name="connsiteX0" fmla="*/ 4067511 w 4076377"/>
                      <a:gd name="connsiteY0" fmla="*/ 0 h 5450168"/>
                      <a:gd name="connsiteX1" fmla="*/ 4076378 w 4076377"/>
                      <a:gd name="connsiteY1" fmla="*/ 3101716 h 5450168"/>
                      <a:gd name="connsiteX2" fmla="*/ 8734 w 4076377"/>
                      <a:gd name="connsiteY2" fmla="*/ 5450169 h 5450168"/>
                      <a:gd name="connsiteX3" fmla="*/ 0 w 4076377"/>
                      <a:gd name="connsiteY3" fmla="*/ 2348453 h 5450168"/>
                      <a:gd name="connsiteX4" fmla="*/ 4067511 w 4076377"/>
                      <a:gd name="connsiteY4" fmla="*/ 0 h 5450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6377" h="5450168">
                        <a:moveTo>
                          <a:pt x="4067511" y="0"/>
                        </a:moveTo>
                        <a:lnTo>
                          <a:pt x="4076378" y="3101716"/>
                        </a:lnTo>
                        <a:lnTo>
                          <a:pt x="8734" y="5450169"/>
                        </a:lnTo>
                        <a:lnTo>
                          <a:pt x="0" y="2348453"/>
                        </a:lnTo>
                        <a:lnTo>
                          <a:pt x="4067511" y="0"/>
                        </a:lnTo>
                        <a:close/>
                      </a:path>
                    </a:pathLst>
                  </a:custGeom>
                  <a:solidFill>
                    <a:srgbClr val="F0F6FF"/>
                  </a:solidFill>
                  <a:ln w="13208" cap="flat">
                    <a:noFill/>
                    <a:prstDash val="solid"/>
                    <a:miter/>
                  </a:ln>
                </p:spPr>
                <p:txBody>
                  <a:bodyPr rtlCol="0" anchor="ctr"/>
                  <a:lstStyle/>
                  <a:p>
                    <a:endParaRPr lang="en-GB"/>
                  </a:p>
                </p:txBody>
              </p:sp>
              <p:sp>
                <p:nvSpPr>
                  <p:cNvPr id="108" name="Freeform: Shape 107">
                    <a:extLst>
                      <a:ext uri="{FF2B5EF4-FFF2-40B4-BE49-F238E27FC236}">
                        <a16:creationId xmlns:a16="http://schemas.microsoft.com/office/drawing/2014/main" id="{6E7A8EA7-33D4-D122-2449-3A14C8817161}"/>
                      </a:ext>
                    </a:extLst>
                  </p:cNvPr>
                  <p:cNvSpPr/>
                  <p:nvPr/>
                </p:nvSpPr>
                <p:spPr>
                  <a:xfrm>
                    <a:off x="4279119" y="531723"/>
                    <a:ext cx="3618623" cy="4758178"/>
                  </a:xfrm>
                  <a:custGeom>
                    <a:avLst/>
                    <a:gdLst>
                      <a:gd name="connsiteX0" fmla="*/ 0 w 3618623"/>
                      <a:gd name="connsiteY0" fmla="*/ 2084838 h 4758178"/>
                      <a:gd name="connsiteX1" fmla="*/ 3611081 w 3618623"/>
                      <a:gd name="connsiteY1" fmla="*/ 0 h 4758178"/>
                      <a:gd name="connsiteX2" fmla="*/ 3618624 w 3618623"/>
                      <a:gd name="connsiteY2" fmla="*/ 2673341 h 4758178"/>
                      <a:gd name="connsiteX3" fmla="*/ 7543 w 3618623"/>
                      <a:gd name="connsiteY3" fmla="*/ 4758178 h 4758178"/>
                      <a:gd name="connsiteX4" fmla="*/ 0 w 3618623"/>
                      <a:gd name="connsiteY4" fmla="*/ 2084838 h 475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8623" h="4758178">
                        <a:moveTo>
                          <a:pt x="0" y="2084838"/>
                        </a:moveTo>
                        <a:lnTo>
                          <a:pt x="3611081" y="0"/>
                        </a:lnTo>
                        <a:lnTo>
                          <a:pt x="3618624" y="2673341"/>
                        </a:lnTo>
                        <a:lnTo>
                          <a:pt x="7543" y="4758178"/>
                        </a:lnTo>
                        <a:lnTo>
                          <a:pt x="0" y="2084838"/>
                        </a:lnTo>
                        <a:close/>
                      </a:path>
                    </a:pathLst>
                  </a:cu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grpSp>
          </p:grpSp>
          <p:pic>
            <p:nvPicPr>
              <p:cNvPr id="109" name="welcome to demo user image" descr="Chart, funnel chart&#10;&#10;Description automatically generated">
                <a:extLst>
                  <a:ext uri="{FF2B5EF4-FFF2-40B4-BE49-F238E27FC236}">
                    <a16:creationId xmlns:a16="http://schemas.microsoft.com/office/drawing/2014/main" id="{28FF43D3-BCA3-16F9-1E0D-AF140469C9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48990" y="554181"/>
                <a:ext cx="3622902" cy="4394853"/>
              </a:xfrm>
              <a:prstGeom prst="rect">
                <a:avLst/>
              </a:prstGeom>
            </p:spPr>
          </p:pic>
          <p:grpSp>
            <p:nvGrpSpPr>
              <p:cNvPr id="111" name="man right">
                <a:extLst>
                  <a:ext uri="{FF2B5EF4-FFF2-40B4-BE49-F238E27FC236}">
                    <a16:creationId xmlns:a16="http://schemas.microsoft.com/office/drawing/2014/main" id="{23A0266A-3672-067A-E402-F0B37E5DBE4B}"/>
                  </a:ext>
                </a:extLst>
              </p:cNvPr>
              <p:cNvGrpSpPr/>
              <p:nvPr/>
            </p:nvGrpSpPr>
            <p:grpSpPr>
              <a:xfrm>
                <a:off x="6544258" y="3028502"/>
                <a:ext cx="737150" cy="1973641"/>
                <a:chOff x="7331042" y="3997101"/>
                <a:chExt cx="737150" cy="1973641"/>
              </a:xfrm>
            </p:grpSpPr>
            <p:sp>
              <p:nvSpPr>
                <p:cNvPr id="112" name="Freeform: Shape 111">
                  <a:extLst>
                    <a:ext uri="{FF2B5EF4-FFF2-40B4-BE49-F238E27FC236}">
                      <a16:creationId xmlns:a16="http://schemas.microsoft.com/office/drawing/2014/main" id="{32321CAC-676B-9A3B-3B16-9AC51D883D73}"/>
                    </a:ext>
                  </a:extLst>
                </p:cNvPr>
                <p:cNvSpPr/>
                <p:nvPr/>
              </p:nvSpPr>
              <p:spPr>
                <a:xfrm>
                  <a:off x="7331042" y="5560829"/>
                  <a:ext cx="709789" cy="409913"/>
                </a:xfrm>
                <a:custGeom>
                  <a:avLst/>
                  <a:gdLst>
                    <a:gd name="connsiteX0" fmla="*/ 103918 w 709789"/>
                    <a:gd name="connsiteY0" fmla="*/ 60048 h 409913"/>
                    <a:gd name="connsiteX1" fmla="*/ 605872 w 709789"/>
                    <a:gd name="connsiteY1" fmla="*/ 60048 h 409913"/>
                    <a:gd name="connsiteX2" fmla="*/ 605872 w 709789"/>
                    <a:gd name="connsiteY2" fmla="*/ 349866 h 409913"/>
                    <a:gd name="connsiteX3" fmla="*/ 103918 w 709789"/>
                    <a:gd name="connsiteY3" fmla="*/ 349866 h 409913"/>
                    <a:gd name="connsiteX4" fmla="*/ 103918 w 709789"/>
                    <a:gd name="connsiteY4" fmla="*/ 60048 h 40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789" h="409913">
                      <a:moveTo>
                        <a:pt x="103918" y="60048"/>
                      </a:moveTo>
                      <a:cubicBezTo>
                        <a:pt x="242475" y="-20016"/>
                        <a:pt x="467315" y="-20016"/>
                        <a:pt x="605872" y="60048"/>
                      </a:cubicBezTo>
                      <a:cubicBezTo>
                        <a:pt x="744429" y="140112"/>
                        <a:pt x="744429" y="269802"/>
                        <a:pt x="605872" y="349866"/>
                      </a:cubicBezTo>
                      <a:cubicBezTo>
                        <a:pt x="467315" y="429930"/>
                        <a:pt x="242475" y="429930"/>
                        <a:pt x="103918" y="349866"/>
                      </a:cubicBezTo>
                      <a:cubicBezTo>
                        <a:pt x="-34639" y="269802"/>
                        <a:pt x="-34639" y="140112"/>
                        <a:pt x="103918" y="60048"/>
                      </a:cubicBezTo>
                      <a:close/>
                    </a:path>
                  </a:pathLst>
                </a:custGeom>
                <a:solidFill>
                  <a:srgbClr val="001219">
                    <a:alpha val="36000"/>
                  </a:srgbClr>
                </a:solidFill>
                <a:ln w="13208" cap="flat">
                  <a:noFill/>
                  <a:prstDash val="solid"/>
                  <a:miter/>
                </a:ln>
              </p:spPr>
              <p:txBody>
                <a:bodyPr rtlCol="0" anchor="ctr"/>
                <a:lstStyle/>
                <a:p>
                  <a:endParaRPr lang="en-GB"/>
                </a:p>
              </p:txBody>
            </p:sp>
            <p:grpSp>
              <p:nvGrpSpPr>
                <p:cNvPr id="113" name="Graphic 17">
                  <a:extLst>
                    <a:ext uri="{FF2B5EF4-FFF2-40B4-BE49-F238E27FC236}">
                      <a16:creationId xmlns:a16="http://schemas.microsoft.com/office/drawing/2014/main" id="{F8774606-41CF-0268-0FC1-50D0D9E9CD40}"/>
                    </a:ext>
                  </a:extLst>
                </p:cNvPr>
                <p:cNvGrpSpPr/>
                <p:nvPr/>
              </p:nvGrpSpPr>
              <p:grpSpPr>
                <a:xfrm>
                  <a:off x="7449705" y="3997101"/>
                  <a:ext cx="618487" cy="1847954"/>
                  <a:chOff x="7449705" y="3997101"/>
                  <a:chExt cx="618487" cy="1847954"/>
                </a:xfrm>
              </p:grpSpPr>
              <p:sp>
                <p:nvSpPr>
                  <p:cNvPr id="114" name="Freeform: Shape 113">
                    <a:extLst>
                      <a:ext uri="{FF2B5EF4-FFF2-40B4-BE49-F238E27FC236}">
                        <a16:creationId xmlns:a16="http://schemas.microsoft.com/office/drawing/2014/main" id="{AEF6A4F5-8528-8A07-39E9-A232EFE42AE5}"/>
                      </a:ext>
                    </a:extLst>
                  </p:cNvPr>
                  <p:cNvSpPr/>
                  <p:nvPr/>
                </p:nvSpPr>
                <p:spPr>
                  <a:xfrm>
                    <a:off x="7449705" y="4066299"/>
                    <a:ext cx="175422" cy="96885"/>
                  </a:xfrm>
                  <a:custGeom>
                    <a:avLst/>
                    <a:gdLst>
                      <a:gd name="connsiteX0" fmla="*/ 143000 w 175422"/>
                      <a:gd name="connsiteY0" fmla="*/ 96885 h 96885"/>
                      <a:gd name="connsiteX1" fmla="*/ 127517 w 175422"/>
                      <a:gd name="connsiteY1" fmla="*/ 89209 h 96885"/>
                      <a:gd name="connsiteX2" fmla="*/ 85831 w 175422"/>
                      <a:gd name="connsiteY2" fmla="*/ 93312 h 96885"/>
                      <a:gd name="connsiteX3" fmla="*/ 36469 w 175422"/>
                      <a:gd name="connsiteY3" fmla="*/ 80475 h 96885"/>
                      <a:gd name="connsiteX4" fmla="*/ 46659 w 175422"/>
                      <a:gd name="connsiteY4" fmla="*/ 67241 h 96885"/>
                      <a:gd name="connsiteX5" fmla="*/ 65186 w 175422"/>
                      <a:gd name="connsiteY5" fmla="*/ 65389 h 96885"/>
                      <a:gd name="connsiteX6" fmla="*/ 341 w 175422"/>
                      <a:gd name="connsiteY6" fmla="*/ 5176 h 96885"/>
                      <a:gd name="connsiteX7" fmla="*/ 46130 w 175422"/>
                      <a:gd name="connsiteY7" fmla="*/ 21850 h 96885"/>
                      <a:gd name="connsiteX8" fmla="*/ 62275 w 175422"/>
                      <a:gd name="connsiteY8" fmla="*/ 13910 h 96885"/>
                      <a:gd name="connsiteX9" fmla="*/ 82522 w 175422"/>
                      <a:gd name="connsiteY9" fmla="*/ 3984 h 96885"/>
                      <a:gd name="connsiteX10" fmla="*/ 103299 w 175422"/>
                      <a:gd name="connsiteY10" fmla="*/ 2264 h 96885"/>
                      <a:gd name="connsiteX11" fmla="*/ 156102 w 175422"/>
                      <a:gd name="connsiteY11" fmla="*/ 40642 h 96885"/>
                      <a:gd name="connsiteX12" fmla="*/ 175423 w 175422"/>
                      <a:gd name="connsiteY12" fmla="*/ 53346 h 96885"/>
                      <a:gd name="connsiteX13" fmla="*/ 143132 w 175422"/>
                      <a:gd name="connsiteY13" fmla="*/ 96885 h 9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422" h="96885">
                        <a:moveTo>
                          <a:pt x="143000" y="96885"/>
                        </a:moveTo>
                        <a:lnTo>
                          <a:pt x="127517" y="89209"/>
                        </a:lnTo>
                        <a:cubicBezTo>
                          <a:pt x="127517" y="89209"/>
                          <a:pt x="88874" y="94900"/>
                          <a:pt x="85831" y="93312"/>
                        </a:cubicBezTo>
                        <a:cubicBezTo>
                          <a:pt x="82787" y="91856"/>
                          <a:pt x="36469" y="80475"/>
                          <a:pt x="36469" y="80475"/>
                        </a:cubicBezTo>
                        <a:cubicBezTo>
                          <a:pt x="36469" y="80475"/>
                          <a:pt x="33557" y="69491"/>
                          <a:pt x="46659" y="67241"/>
                        </a:cubicBezTo>
                        <a:cubicBezTo>
                          <a:pt x="59760" y="64992"/>
                          <a:pt x="65186" y="65389"/>
                          <a:pt x="65186" y="65389"/>
                        </a:cubicBezTo>
                        <a:cubicBezTo>
                          <a:pt x="65186" y="65389"/>
                          <a:pt x="-5482" y="16556"/>
                          <a:pt x="341" y="5176"/>
                        </a:cubicBezTo>
                        <a:cubicBezTo>
                          <a:pt x="8281" y="-10175"/>
                          <a:pt x="46130" y="21850"/>
                          <a:pt x="46130" y="21850"/>
                        </a:cubicBezTo>
                        <a:cubicBezTo>
                          <a:pt x="46130" y="21850"/>
                          <a:pt x="49967" y="11925"/>
                          <a:pt x="62275" y="13910"/>
                        </a:cubicBezTo>
                        <a:cubicBezTo>
                          <a:pt x="62275" y="13910"/>
                          <a:pt x="68892" y="-250"/>
                          <a:pt x="82522" y="3984"/>
                        </a:cubicBezTo>
                        <a:cubicBezTo>
                          <a:pt x="82522" y="3984"/>
                          <a:pt x="87816" y="-3691"/>
                          <a:pt x="103299" y="2264"/>
                        </a:cubicBezTo>
                        <a:cubicBezTo>
                          <a:pt x="118782" y="8219"/>
                          <a:pt x="156102" y="40642"/>
                          <a:pt x="156102" y="40642"/>
                        </a:cubicBezTo>
                        <a:lnTo>
                          <a:pt x="175423" y="53346"/>
                        </a:lnTo>
                        <a:lnTo>
                          <a:pt x="143132" y="96885"/>
                        </a:lnTo>
                        <a:close/>
                      </a:path>
                    </a:pathLst>
                  </a:custGeom>
                  <a:solidFill>
                    <a:srgbClr val="EFB387"/>
                  </a:solidFill>
                  <a:ln w="13208"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326827BC-5861-55BA-F941-7DF7A83CA469}"/>
                      </a:ext>
                    </a:extLst>
                  </p:cNvPr>
                  <p:cNvSpPr/>
                  <p:nvPr/>
                </p:nvSpPr>
                <p:spPr>
                  <a:xfrm>
                    <a:off x="7590853" y="4117263"/>
                    <a:ext cx="355325" cy="233839"/>
                  </a:xfrm>
                  <a:custGeom>
                    <a:avLst/>
                    <a:gdLst>
                      <a:gd name="connsiteX0" fmla="*/ 0 w 355325"/>
                      <a:gd name="connsiteY0" fmla="*/ 45656 h 233839"/>
                      <a:gd name="connsiteX1" fmla="*/ 292597 w 355325"/>
                      <a:gd name="connsiteY1" fmla="*/ 233839 h 233839"/>
                      <a:gd name="connsiteX2" fmla="*/ 355325 w 355325"/>
                      <a:gd name="connsiteY2" fmla="*/ 143321 h 233839"/>
                      <a:gd name="connsiteX3" fmla="*/ 34275 w 355325"/>
                      <a:gd name="connsiteY3" fmla="*/ 0 h 233839"/>
                      <a:gd name="connsiteX4" fmla="*/ 0 w 355325"/>
                      <a:gd name="connsiteY4" fmla="*/ 45656 h 233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325" h="233839">
                        <a:moveTo>
                          <a:pt x="0" y="45656"/>
                        </a:moveTo>
                        <a:lnTo>
                          <a:pt x="292597" y="233839"/>
                        </a:lnTo>
                        <a:lnTo>
                          <a:pt x="355325" y="143321"/>
                        </a:lnTo>
                        <a:lnTo>
                          <a:pt x="34275" y="0"/>
                        </a:lnTo>
                        <a:lnTo>
                          <a:pt x="0" y="45656"/>
                        </a:lnTo>
                        <a:close/>
                      </a:path>
                    </a:pathLst>
                  </a:custGeom>
                  <a:solidFill>
                    <a:srgbClr val="000000"/>
                  </a:solidFill>
                  <a:ln w="13208"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860D93A4-8507-1545-8F0D-4026A87DDF8D}"/>
                      </a:ext>
                    </a:extLst>
                  </p:cNvPr>
                  <p:cNvSpPr/>
                  <p:nvPr/>
                </p:nvSpPr>
                <p:spPr>
                  <a:xfrm>
                    <a:off x="7633201" y="5734951"/>
                    <a:ext cx="245882" cy="79269"/>
                  </a:xfrm>
                  <a:custGeom>
                    <a:avLst/>
                    <a:gdLst>
                      <a:gd name="connsiteX0" fmla="*/ 245882 w 245882"/>
                      <a:gd name="connsiteY0" fmla="*/ 77153 h 79269"/>
                      <a:gd name="connsiteX1" fmla="*/ 181963 w 245882"/>
                      <a:gd name="connsiteY1" fmla="*/ 77153 h 79269"/>
                      <a:gd name="connsiteX2" fmla="*/ 137233 w 245882"/>
                      <a:gd name="connsiteY2" fmla="*/ 65507 h 79269"/>
                      <a:gd name="connsiteX3" fmla="*/ 61140 w 245882"/>
                      <a:gd name="connsiteY3" fmla="*/ 79270 h 79269"/>
                      <a:gd name="connsiteX4" fmla="*/ 0 w 245882"/>
                      <a:gd name="connsiteY4" fmla="*/ 60214 h 79269"/>
                      <a:gd name="connsiteX5" fmla="*/ 3705 w 245882"/>
                      <a:gd name="connsiteY5" fmla="*/ 19454 h 79269"/>
                      <a:gd name="connsiteX6" fmla="*/ 122941 w 245882"/>
                      <a:gd name="connsiteY6" fmla="*/ 1191 h 79269"/>
                      <a:gd name="connsiteX7" fmla="*/ 243633 w 245882"/>
                      <a:gd name="connsiteY7" fmla="*/ 0 h 79269"/>
                      <a:gd name="connsiteX8" fmla="*/ 245882 w 245882"/>
                      <a:gd name="connsiteY8" fmla="*/ 77153 h 7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882" h="79269">
                        <a:moveTo>
                          <a:pt x="245882" y="77153"/>
                        </a:moveTo>
                        <a:lnTo>
                          <a:pt x="181963" y="77153"/>
                        </a:lnTo>
                        <a:lnTo>
                          <a:pt x="137233" y="65507"/>
                        </a:lnTo>
                        <a:lnTo>
                          <a:pt x="61140" y="79270"/>
                        </a:lnTo>
                        <a:lnTo>
                          <a:pt x="0" y="60214"/>
                        </a:lnTo>
                        <a:lnTo>
                          <a:pt x="3705" y="19454"/>
                        </a:lnTo>
                        <a:lnTo>
                          <a:pt x="122941" y="1191"/>
                        </a:lnTo>
                        <a:lnTo>
                          <a:pt x="243633" y="0"/>
                        </a:lnTo>
                        <a:lnTo>
                          <a:pt x="245882" y="77153"/>
                        </a:lnTo>
                        <a:close/>
                      </a:path>
                    </a:pathLst>
                  </a:custGeom>
                  <a:solidFill>
                    <a:srgbClr val="001829"/>
                  </a:solidFill>
                  <a:ln w="13208"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B8E26F5B-F54C-6116-EC57-BECFB51CA6CB}"/>
                      </a:ext>
                    </a:extLst>
                  </p:cNvPr>
                  <p:cNvSpPr/>
                  <p:nvPr/>
                </p:nvSpPr>
                <p:spPr>
                  <a:xfrm>
                    <a:off x="7551284" y="5765786"/>
                    <a:ext cx="245882" cy="79269"/>
                  </a:xfrm>
                  <a:custGeom>
                    <a:avLst/>
                    <a:gdLst>
                      <a:gd name="connsiteX0" fmla="*/ 245882 w 245882"/>
                      <a:gd name="connsiteY0" fmla="*/ 77285 h 79269"/>
                      <a:gd name="connsiteX1" fmla="*/ 181963 w 245882"/>
                      <a:gd name="connsiteY1" fmla="*/ 77285 h 79269"/>
                      <a:gd name="connsiteX2" fmla="*/ 137233 w 245882"/>
                      <a:gd name="connsiteY2" fmla="*/ 65507 h 79269"/>
                      <a:gd name="connsiteX3" fmla="*/ 61007 w 245882"/>
                      <a:gd name="connsiteY3" fmla="*/ 79270 h 79269"/>
                      <a:gd name="connsiteX4" fmla="*/ 0 w 245882"/>
                      <a:gd name="connsiteY4" fmla="*/ 60346 h 79269"/>
                      <a:gd name="connsiteX5" fmla="*/ 3705 w 245882"/>
                      <a:gd name="connsiteY5" fmla="*/ 19454 h 79269"/>
                      <a:gd name="connsiteX6" fmla="*/ 122941 w 245882"/>
                      <a:gd name="connsiteY6" fmla="*/ 1323 h 79269"/>
                      <a:gd name="connsiteX7" fmla="*/ 243633 w 245882"/>
                      <a:gd name="connsiteY7" fmla="*/ 0 h 79269"/>
                      <a:gd name="connsiteX8" fmla="*/ 245882 w 245882"/>
                      <a:gd name="connsiteY8" fmla="*/ 77285 h 7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882" h="79269">
                        <a:moveTo>
                          <a:pt x="245882" y="77285"/>
                        </a:moveTo>
                        <a:lnTo>
                          <a:pt x="181963" y="77285"/>
                        </a:lnTo>
                        <a:lnTo>
                          <a:pt x="137233" y="65507"/>
                        </a:lnTo>
                        <a:lnTo>
                          <a:pt x="61007" y="79270"/>
                        </a:lnTo>
                        <a:lnTo>
                          <a:pt x="0" y="60346"/>
                        </a:lnTo>
                        <a:lnTo>
                          <a:pt x="3705" y="19454"/>
                        </a:lnTo>
                        <a:lnTo>
                          <a:pt x="122941" y="1323"/>
                        </a:lnTo>
                        <a:lnTo>
                          <a:pt x="243633" y="0"/>
                        </a:lnTo>
                        <a:lnTo>
                          <a:pt x="245882" y="77285"/>
                        </a:lnTo>
                        <a:close/>
                      </a:path>
                    </a:pathLst>
                  </a:custGeom>
                  <a:solidFill>
                    <a:srgbClr val="001829"/>
                  </a:solidFill>
                  <a:ln w="13208"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BD6EB106-F69B-5751-0B99-1DDFC4EBA8AB}"/>
                      </a:ext>
                    </a:extLst>
                  </p:cNvPr>
                  <p:cNvSpPr/>
                  <p:nvPr/>
                </p:nvSpPr>
                <p:spPr>
                  <a:xfrm>
                    <a:off x="7739335" y="4862056"/>
                    <a:ext cx="248661" cy="912463"/>
                  </a:xfrm>
                  <a:custGeom>
                    <a:avLst/>
                    <a:gdLst>
                      <a:gd name="connsiteX0" fmla="*/ 238207 w 248661"/>
                      <a:gd name="connsiteY0" fmla="*/ 0 h 912463"/>
                      <a:gd name="connsiteX1" fmla="*/ 248661 w 248661"/>
                      <a:gd name="connsiteY1" fmla="*/ 102164 h 912463"/>
                      <a:gd name="connsiteX2" fmla="*/ 192815 w 248661"/>
                      <a:gd name="connsiteY2" fmla="*/ 369882 h 912463"/>
                      <a:gd name="connsiteX3" fmla="*/ 216106 w 248661"/>
                      <a:gd name="connsiteY3" fmla="*/ 543640 h 912463"/>
                      <a:gd name="connsiteX4" fmla="*/ 139086 w 248661"/>
                      <a:gd name="connsiteY4" fmla="*/ 912464 h 912463"/>
                      <a:gd name="connsiteX5" fmla="*/ 46450 w 248661"/>
                      <a:gd name="connsiteY5" fmla="*/ 898833 h 912463"/>
                      <a:gd name="connsiteX6" fmla="*/ 0 w 248661"/>
                      <a:gd name="connsiteY6" fmla="*/ 95812 h 912463"/>
                      <a:gd name="connsiteX7" fmla="*/ 238207 w 248661"/>
                      <a:gd name="connsiteY7" fmla="*/ 0 h 91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661" h="912463">
                        <a:moveTo>
                          <a:pt x="238207" y="0"/>
                        </a:moveTo>
                        <a:lnTo>
                          <a:pt x="248661" y="102164"/>
                        </a:lnTo>
                        <a:lnTo>
                          <a:pt x="192815" y="369882"/>
                        </a:lnTo>
                        <a:lnTo>
                          <a:pt x="216106" y="543640"/>
                        </a:lnTo>
                        <a:lnTo>
                          <a:pt x="139086" y="912464"/>
                        </a:lnTo>
                        <a:lnTo>
                          <a:pt x="46450" y="898833"/>
                        </a:lnTo>
                        <a:lnTo>
                          <a:pt x="0" y="95812"/>
                        </a:lnTo>
                        <a:lnTo>
                          <a:pt x="238207" y="0"/>
                        </a:lnTo>
                        <a:close/>
                      </a:path>
                    </a:pathLst>
                  </a:custGeom>
                  <a:solidFill>
                    <a:srgbClr val="000000"/>
                  </a:solidFill>
                  <a:ln w="13208"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B9593EF2-1C2E-F5A4-662A-D7C889DBF2AB}"/>
                      </a:ext>
                    </a:extLst>
                  </p:cNvPr>
                  <p:cNvSpPr/>
                  <p:nvPr/>
                </p:nvSpPr>
                <p:spPr>
                  <a:xfrm>
                    <a:off x="7564385" y="4889847"/>
                    <a:ext cx="343943" cy="877261"/>
                  </a:xfrm>
                  <a:custGeom>
                    <a:avLst/>
                    <a:gdLst>
                      <a:gd name="connsiteX0" fmla="*/ 10587 w 343943"/>
                      <a:gd name="connsiteY0" fmla="*/ 3705 h 877261"/>
                      <a:gd name="connsiteX1" fmla="*/ 0 w 343943"/>
                      <a:gd name="connsiteY1" fmla="*/ 156555 h 877261"/>
                      <a:gd name="connsiteX2" fmla="*/ 98459 w 343943"/>
                      <a:gd name="connsiteY2" fmla="*/ 493749 h 877261"/>
                      <a:gd name="connsiteX3" fmla="*/ 109840 w 343943"/>
                      <a:gd name="connsiteY3" fmla="*/ 877262 h 877261"/>
                      <a:gd name="connsiteX4" fmla="*/ 230531 w 343943"/>
                      <a:gd name="connsiteY4" fmla="*/ 875939 h 877261"/>
                      <a:gd name="connsiteX5" fmla="*/ 235560 w 343943"/>
                      <a:gd name="connsiteY5" fmla="*/ 252366 h 877261"/>
                      <a:gd name="connsiteX6" fmla="*/ 236089 w 343943"/>
                      <a:gd name="connsiteY6" fmla="*/ 196917 h 877261"/>
                      <a:gd name="connsiteX7" fmla="*/ 314697 w 343943"/>
                      <a:gd name="connsiteY7" fmla="*/ 134322 h 877261"/>
                      <a:gd name="connsiteX8" fmla="*/ 343944 w 343943"/>
                      <a:gd name="connsiteY8" fmla="*/ 0 h 877261"/>
                      <a:gd name="connsiteX9" fmla="*/ 10587 w 343943"/>
                      <a:gd name="connsiteY9" fmla="*/ 3705 h 87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943" h="877261">
                        <a:moveTo>
                          <a:pt x="10587" y="3705"/>
                        </a:moveTo>
                        <a:lnTo>
                          <a:pt x="0" y="156555"/>
                        </a:lnTo>
                        <a:lnTo>
                          <a:pt x="98459" y="493749"/>
                        </a:lnTo>
                        <a:lnTo>
                          <a:pt x="109840" y="877262"/>
                        </a:lnTo>
                        <a:lnTo>
                          <a:pt x="230531" y="875939"/>
                        </a:lnTo>
                        <a:lnTo>
                          <a:pt x="235560" y="252366"/>
                        </a:lnTo>
                        <a:lnTo>
                          <a:pt x="236089" y="196917"/>
                        </a:lnTo>
                        <a:lnTo>
                          <a:pt x="314697" y="134322"/>
                        </a:lnTo>
                        <a:lnTo>
                          <a:pt x="343944" y="0"/>
                        </a:lnTo>
                        <a:lnTo>
                          <a:pt x="10587" y="3705"/>
                        </a:lnTo>
                        <a:close/>
                      </a:path>
                    </a:pathLst>
                  </a:custGeom>
                  <a:solidFill>
                    <a:srgbClr val="000000"/>
                  </a:solidFill>
                  <a:ln w="13208"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C3702B2E-772A-40E6-3F89-5E5364CB42A1}"/>
                      </a:ext>
                    </a:extLst>
                  </p:cNvPr>
                  <p:cNvSpPr/>
                  <p:nvPr/>
                </p:nvSpPr>
                <p:spPr>
                  <a:xfrm>
                    <a:off x="7574972" y="4239145"/>
                    <a:ext cx="493220" cy="718722"/>
                  </a:xfrm>
                  <a:custGeom>
                    <a:avLst/>
                    <a:gdLst>
                      <a:gd name="connsiteX0" fmla="*/ 89592 w 493220"/>
                      <a:gd name="connsiteY0" fmla="*/ 144380 h 718722"/>
                      <a:gd name="connsiteX1" fmla="*/ 191757 w 493220"/>
                      <a:gd name="connsiteY1" fmla="*/ 57964 h 718722"/>
                      <a:gd name="connsiteX2" fmla="*/ 350958 w 493220"/>
                      <a:gd name="connsiteY2" fmla="*/ 0 h 718722"/>
                      <a:gd name="connsiteX3" fmla="*/ 469002 w 493220"/>
                      <a:gd name="connsiteY3" fmla="*/ 44333 h 718722"/>
                      <a:gd name="connsiteX4" fmla="*/ 493220 w 493220"/>
                      <a:gd name="connsiteY4" fmla="*/ 173891 h 718722"/>
                      <a:gd name="connsiteX5" fmla="*/ 418318 w 493220"/>
                      <a:gd name="connsiteY5" fmla="*/ 451137 h 718722"/>
                      <a:gd name="connsiteX6" fmla="*/ 402569 w 493220"/>
                      <a:gd name="connsiteY6" fmla="*/ 622911 h 718722"/>
                      <a:gd name="connsiteX7" fmla="*/ 164363 w 493220"/>
                      <a:gd name="connsiteY7" fmla="*/ 718722 h 718722"/>
                      <a:gd name="connsiteX8" fmla="*/ 0 w 493220"/>
                      <a:gd name="connsiteY8" fmla="*/ 654407 h 718722"/>
                      <a:gd name="connsiteX9" fmla="*/ 71594 w 493220"/>
                      <a:gd name="connsiteY9" fmla="*/ 441609 h 718722"/>
                      <a:gd name="connsiteX10" fmla="*/ 89592 w 493220"/>
                      <a:gd name="connsiteY10" fmla="*/ 144380 h 71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220" h="718722">
                        <a:moveTo>
                          <a:pt x="89592" y="144380"/>
                        </a:moveTo>
                        <a:lnTo>
                          <a:pt x="191757" y="57964"/>
                        </a:lnTo>
                        <a:lnTo>
                          <a:pt x="350958" y="0"/>
                        </a:lnTo>
                        <a:lnTo>
                          <a:pt x="469002" y="44333"/>
                        </a:lnTo>
                        <a:lnTo>
                          <a:pt x="493220" y="173891"/>
                        </a:lnTo>
                        <a:lnTo>
                          <a:pt x="418318" y="451137"/>
                        </a:lnTo>
                        <a:lnTo>
                          <a:pt x="402569" y="622911"/>
                        </a:lnTo>
                        <a:lnTo>
                          <a:pt x="164363" y="718722"/>
                        </a:lnTo>
                        <a:lnTo>
                          <a:pt x="0" y="654407"/>
                        </a:lnTo>
                        <a:lnTo>
                          <a:pt x="71594" y="441609"/>
                        </a:lnTo>
                        <a:lnTo>
                          <a:pt x="89592" y="144380"/>
                        </a:lnTo>
                        <a:close/>
                      </a:path>
                    </a:pathLst>
                  </a:custGeom>
                  <a:solidFill>
                    <a:srgbClr val="000000"/>
                  </a:solidFill>
                  <a:ln w="13208" cap="flat">
                    <a:noFill/>
                    <a:prstDash val="solid"/>
                    <a:miter/>
                  </a:ln>
                </p:spPr>
                <p:txBody>
                  <a:bodyPr rtlCol="0" anchor="ctr"/>
                  <a:lstStyle/>
                  <a:p>
                    <a:endParaRPr lang="en-GB"/>
                  </a:p>
                </p:txBody>
              </p:sp>
              <p:grpSp>
                <p:nvGrpSpPr>
                  <p:cNvPr id="121" name="Graphic 17">
                    <a:extLst>
                      <a:ext uri="{FF2B5EF4-FFF2-40B4-BE49-F238E27FC236}">
                        <a16:creationId xmlns:a16="http://schemas.microsoft.com/office/drawing/2014/main" id="{19F3E525-B01A-AC99-BE74-B6C33F339050}"/>
                      </a:ext>
                    </a:extLst>
                  </p:cNvPr>
                  <p:cNvGrpSpPr/>
                  <p:nvPr/>
                </p:nvGrpSpPr>
                <p:grpSpPr>
                  <a:xfrm>
                    <a:off x="7705721" y="3997101"/>
                    <a:ext cx="244426" cy="311963"/>
                    <a:chOff x="7705721" y="3997101"/>
                    <a:chExt cx="244426" cy="311963"/>
                  </a:xfrm>
                </p:grpSpPr>
                <p:sp>
                  <p:nvSpPr>
                    <p:cNvPr id="124" name="Freeform: Shape 123">
                      <a:extLst>
                        <a:ext uri="{FF2B5EF4-FFF2-40B4-BE49-F238E27FC236}">
                          <a16:creationId xmlns:a16="http://schemas.microsoft.com/office/drawing/2014/main" id="{D9D5E106-6BC4-6DE0-08EC-A463883D9D07}"/>
                        </a:ext>
                      </a:extLst>
                    </p:cNvPr>
                    <p:cNvSpPr/>
                    <p:nvPr/>
                  </p:nvSpPr>
                  <p:spPr>
                    <a:xfrm>
                      <a:off x="7707309" y="4050962"/>
                      <a:ext cx="101767" cy="192285"/>
                    </a:xfrm>
                    <a:custGeom>
                      <a:avLst/>
                      <a:gdLst>
                        <a:gd name="connsiteX0" fmla="*/ 13763 w 101767"/>
                        <a:gd name="connsiteY0" fmla="*/ 0 h 192285"/>
                        <a:gd name="connsiteX1" fmla="*/ 6088 w 101767"/>
                        <a:gd name="connsiteY1" fmla="*/ 28320 h 192285"/>
                        <a:gd name="connsiteX2" fmla="*/ 9925 w 101767"/>
                        <a:gd name="connsiteY2" fmla="*/ 41422 h 192285"/>
                        <a:gd name="connsiteX3" fmla="*/ 0 w 101767"/>
                        <a:gd name="connsiteY3" fmla="*/ 66036 h 192285"/>
                        <a:gd name="connsiteX4" fmla="*/ 24747 w 101767"/>
                        <a:gd name="connsiteY4" fmla="*/ 184213 h 192285"/>
                        <a:gd name="connsiteX5" fmla="*/ 41289 w 101767"/>
                        <a:gd name="connsiteY5" fmla="*/ 190433 h 192285"/>
                        <a:gd name="connsiteX6" fmla="*/ 56905 w 101767"/>
                        <a:gd name="connsiteY6" fmla="*/ 192286 h 192285"/>
                        <a:gd name="connsiteX7" fmla="*/ 96077 w 101767"/>
                        <a:gd name="connsiteY7" fmla="*/ 130882 h 192285"/>
                        <a:gd name="connsiteX8" fmla="*/ 101767 w 101767"/>
                        <a:gd name="connsiteY8" fmla="*/ 61405 h 192285"/>
                        <a:gd name="connsiteX9" fmla="*/ 39966 w 101767"/>
                        <a:gd name="connsiteY9" fmla="*/ 30438 h 192285"/>
                        <a:gd name="connsiteX10" fmla="*/ 13763 w 101767"/>
                        <a:gd name="connsiteY10" fmla="*/ 0 h 19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767" h="192285">
                          <a:moveTo>
                            <a:pt x="13763" y="0"/>
                          </a:moveTo>
                          <a:lnTo>
                            <a:pt x="6088" y="28320"/>
                          </a:lnTo>
                          <a:lnTo>
                            <a:pt x="9925" y="41422"/>
                          </a:lnTo>
                          <a:lnTo>
                            <a:pt x="0" y="66036"/>
                          </a:lnTo>
                          <a:lnTo>
                            <a:pt x="24747" y="184213"/>
                          </a:lnTo>
                          <a:lnTo>
                            <a:pt x="41289" y="190433"/>
                          </a:lnTo>
                          <a:lnTo>
                            <a:pt x="56905" y="192286"/>
                          </a:lnTo>
                          <a:lnTo>
                            <a:pt x="96077" y="130882"/>
                          </a:lnTo>
                          <a:lnTo>
                            <a:pt x="101767" y="61405"/>
                          </a:lnTo>
                          <a:lnTo>
                            <a:pt x="39966" y="30438"/>
                          </a:lnTo>
                          <a:lnTo>
                            <a:pt x="13763" y="0"/>
                          </a:lnTo>
                          <a:close/>
                        </a:path>
                      </a:pathLst>
                    </a:custGeom>
                    <a:solidFill>
                      <a:srgbClr val="EFB387"/>
                    </a:solidFill>
                    <a:ln w="13208" cap="flat">
                      <a:noFill/>
                      <a:prstDash val="solid"/>
                      <a:miter/>
                    </a:ln>
                  </p:spPr>
                  <p:txBody>
                    <a:bodyPr rtlCol="0" anchor="ctr"/>
                    <a:lstStyle/>
                    <a:p>
                      <a:endParaRPr lang="en-GB"/>
                    </a:p>
                  </p:txBody>
                </p:sp>
                <p:sp>
                  <p:nvSpPr>
                    <p:cNvPr id="125" name="Freeform: Shape 124">
                      <a:extLst>
                        <a:ext uri="{FF2B5EF4-FFF2-40B4-BE49-F238E27FC236}">
                          <a16:creationId xmlns:a16="http://schemas.microsoft.com/office/drawing/2014/main" id="{9C737F10-DF78-B3E6-F2B9-669B852C2A93}"/>
                        </a:ext>
                      </a:extLst>
                    </p:cNvPr>
                    <p:cNvSpPr/>
                    <p:nvPr/>
                  </p:nvSpPr>
                  <p:spPr>
                    <a:xfrm>
                      <a:off x="7761700" y="4174830"/>
                      <a:ext cx="161848" cy="134234"/>
                    </a:xfrm>
                    <a:custGeom>
                      <a:avLst/>
                      <a:gdLst>
                        <a:gd name="connsiteX0" fmla="*/ 1985 w 161848"/>
                        <a:gd name="connsiteY0" fmla="*/ 52935 h 134234"/>
                        <a:gd name="connsiteX1" fmla="*/ 0 w 161848"/>
                        <a:gd name="connsiteY1" fmla="*/ 129690 h 134234"/>
                        <a:gd name="connsiteX2" fmla="*/ 77417 w 161848"/>
                        <a:gd name="connsiteY2" fmla="*/ 131675 h 134234"/>
                        <a:gd name="connsiteX3" fmla="*/ 161848 w 161848"/>
                        <a:gd name="connsiteY3" fmla="*/ 90651 h 134234"/>
                        <a:gd name="connsiteX4" fmla="*/ 155496 w 161848"/>
                        <a:gd name="connsiteY4" fmla="*/ 12969 h 134234"/>
                        <a:gd name="connsiteX5" fmla="*/ 25409 w 161848"/>
                        <a:gd name="connsiteY5" fmla="*/ 0 h 134234"/>
                        <a:gd name="connsiteX6" fmla="*/ 2117 w 161848"/>
                        <a:gd name="connsiteY6" fmla="*/ 53067 h 13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848" h="134234">
                          <a:moveTo>
                            <a:pt x="1985" y="52935"/>
                          </a:moveTo>
                          <a:lnTo>
                            <a:pt x="0" y="129690"/>
                          </a:lnTo>
                          <a:cubicBezTo>
                            <a:pt x="0" y="129690"/>
                            <a:pt x="49626" y="138424"/>
                            <a:pt x="77417" y="131675"/>
                          </a:cubicBezTo>
                          <a:cubicBezTo>
                            <a:pt x="105208" y="124926"/>
                            <a:pt x="161848" y="90651"/>
                            <a:pt x="161848" y="90651"/>
                          </a:cubicBezTo>
                          <a:lnTo>
                            <a:pt x="155496" y="12969"/>
                          </a:lnTo>
                          <a:lnTo>
                            <a:pt x="25409" y="0"/>
                          </a:lnTo>
                          <a:lnTo>
                            <a:pt x="2117" y="53067"/>
                          </a:lnTo>
                          <a:close/>
                        </a:path>
                      </a:pathLst>
                    </a:custGeom>
                    <a:solidFill>
                      <a:srgbClr val="EFB387"/>
                    </a:solidFill>
                    <a:ln w="13208"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id="{DD74EB6A-3656-DE55-78F2-48A8F6B8F62F}"/>
                        </a:ext>
                      </a:extLst>
                    </p:cNvPr>
                    <p:cNvSpPr/>
                    <p:nvPr/>
                  </p:nvSpPr>
                  <p:spPr>
                    <a:xfrm>
                      <a:off x="7705721" y="3997101"/>
                      <a:ext cx="244426" cy="262159"/>
                    </a:xfrm>
                    <a:custGeom>
                      <a:avLst/>
                      <a:gdLst>
                        <a:gd name="connsiteX0" fmla="*/ 244427 w 244426"/>
                        <a:gd name="connsiteY0" fmla="*/ 66036 h 262159"/>
                        <a:gd name="connsiteX1" fmla="*/ 214386 w 244426"/>
                        <a:gd name="connsiteY1" fmla="*/ 214122 h 262159"/>
                        <a:gd name="connsiteX2" fmla="*/ 103355 w 244426"/>
                        <a:gd name="connsiteY2" fmla="*/ 262160 h 262159"/>
                        <a:gd name="connsiteX3" fmla="*/ 59817 w 244426"/>
                        <a:gd name="connsiteY3" fmla="*/ 209093 h 262159"/>
                        <a:gd name="connsiteX4" fmla="*/ 74771 w 244426"/>
                        <a:gd name="connsiteY4" fmla="*/ 174553 h 262159"/>
                        <a:gd name="connsiteX5" fmla="*/ 60611 w 244426"/>
                        <a:gd name="connsiteY5" fmla="*/ 156555 h 262159"/>
                        <a:gd name="connsiteX6" fmla="*/ 60346 w 244426"/>
                        <a:gd name="connsiteY6" fmla="*/ 156158 h 262159"/>
                        <a:gd name="connsiteX7" fmla="*/ 38643 w 244426"/>
                        <a:gd name="connsiteY7" fmla="*/ 176009 h 262159"/>
                        <a:gd name="connsiteX8" fmla="*/ 21968 w 244426"/>
                        <a:gd name="connsiteY8" fmla="*/ 162775 h 262159"/>
                        <a:gd name="connsiteX9" fmla="*/ 35334 w 244426"/>
                        <a:gd name="connsiteY9" fmla="*/ 111692 h 262159"/>
                        <a:gd name="connsiteX10" fmla="*/ 20248 w 244426"/>
                        <a:gd name="connsiteY10" fmla="*/ 99253 h 262159"/>
                        <a:gd name="connsiteX11" fmla="*/ 0 w 244426"/>
                        <a:gd name="connsiteY11" fmla="*/ 68683 h 262159"/>
                        <a:gd name="connsiteX12" fmla="*/ 8073 w 244426"/>
                        <a:gd name="connsiteY12" fmla="*/ 39966 h 262159"/>
                        <a:gd name="connsiteX13" fmla="*/ 83902 w 244426"/>
                        <a:gd name="connsiteY13" fmla="*/ 0 h 262159"/>
                        <a:gd name="connsiteX14" fmla="*/ 128897 w 244426"/>
                        <a:gd name="connsiteY14" fmla="*/ 0 h 262159"/>
                        <a:gd name="connsiteX15" fmla="*/ 244427 w 244426"/>
                        <a:gd name="connsiteY15" fmla="*/ 66036 h 26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426" h="262159">
                          <a:moveTo>
                            <a:pt x="244427" y="66036"/>
                          </a:moveTo>
                          <a:lnTo>
                            <a:pt x="214386" y="214122"/>
                          </a:lnTo>
                          <a:lnTo>
                            <a:pt x="103355" y="262160"/>
                          </a:lnTo>
                          <a:lnTo>
                            <a:pt x="59817" y="209093"/>
                          </a:lnTo>
                          <a:lnTo>
                            <a:pt x="74771" y="174553"/>
                          </a:lnTo>
                          <a:lnTo>
                            <a:pt x="60611" y="156555"/>
                          </a:lnTo>
                          <a:lnTo>
                            <a:pt x="60346" y="156158"/>
                          </a:lnTo>
                          <a:lnTo>
                            <a:pt x="38643" y="176009"/>
                          </a:lnTo>
                          <a:lnTo>
                            <a:pt x="21968" y="162775"/>
                          </a:lnTo>
                          <a:lnTo>
                            <a:pt x="35334" y="111692"/>
                          </a:lnTo>
                          <a:lnTo>
                            <a:pt x="20248" y="99253"/>
                          </a:lnTo>
                          <a:lnTo>
                            <a:pt x="0" y="68683"/>
                          </a:lnTo>
                          <a:lnTo>
                            <a:pt x="8073" y="39966"/>
                          </a:lnTo>
                          <a:lnTo>
                            <a:pt x="83902" y="0"/>
                          </a:lnTo>
                          <a:lnTo>
                            <a:pt x="128897" y="0"/>
                          </a:lnTo>
                          <a:lnTo>
                            <a:pt x="244427" y="66036"/>
                          </a:lnTo>
                          <a:close/>
                        </a:path>
                      </a:pathLst>
                    </a:custGeom>
                    <a:solidFill>
                      <a:srgbClr val="915236"/>
                    </a:solidFill>
                    <a:ln w="13208" cap="flat">
                      <a:no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0BEFB4D4-DB8C-6A22-546B-72993B5ECD3B}"/>
                        </a:ext>
                      </a:extLst>
                    </p:cNvPr>
                    <p:cNvSpPr/>
                    <p:nvPr/>
                  </p:nvSpPr>
                  <p:spPr>
                    <a:xfrm>
                      <a:off x="7765538" y="4063137"/>
                      <a:ext cx="184609" cy="196123"/>
                    </a:xfrm>
                    <a:custGeom>
                      <a:avLst/>
                      <a:gdLst>
                        <a:gd name="connsiteX0" fmla="*/ 184610 w 184609"/>
                        <a:gd name="connsiteY0" fmla="*/ 0 h 196123"/>
                        <a:gd name="connsiteX1" fmla="*/ 154570 w 184609"/>
                        <a:gd name="connsiteY1" fmla="*/ 148085 h 196123"/>
                        <a:gd name="connsiteX2" fmla="*/ 43539 w 184609"/>
                        <a:gd name="connsiteY2" fmla="*/ 196123 h 196123"/>
                        <a:gd name="connsiteX3" fmla="*/ 0 w 184609"/>
                        <a:gd name="connsiteY3" fmla="*/ 143056 h 196123"/>
                        <a:gd name="connsiteX4" fmla="*/ 14954 w 184609"/>
                        <a:gd name="connsiteY4" fmla="*/ 108516 h 196123"/>
                        <a:gd name="connsiteX5" fmla="*/ 794 w 184609"/>
                        <a:gd name="connsiteY5" fmla="*/ 90518 h 196123"/>
                        <a:gd name="connsiteX6" fmla="*/ 6484 w 184609"/>
                        <a:gd name="connsiteY6" fmla="*/ 64581 h 196123"/>
                        <a:gd name="connsiteX7" fmla="*/ 184610 w 184609"/>
                        <a:gd name="connsiteY7" fmla="*/ 0 h 19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609" h="196123">
                          <a:moveTo>
                            <a:pt x="184610" y="0"/>
                          </a:moveTo>
                          <a:lnTo>
                            <a:pt x="154570" y="148085"/>
                          </a:lnTo>
                          <a:lnTo>
                            <a:pt x="43539" y="196123"/>
                          </a:lnTo>
                          <a:lnTo>
                            <a:pt x="0" y="143056"/>
                          </a:lnTo>
                          <a:lnTo>
                            <a:pt x="14954" y="108516"/>
                          </a:lnTo>
                          <a:lnTo>
                            <a:pt x="794" y="90518"/>
                          </a:lnTo>
                          <a:lnTo>
                            <a:pt x="6484" y="64581"/>
                          </a:lnTo>
                          <a:lnTo>
                            <a:pt x="184610" y="0"/>
                          </a:lnTo>
                          <a:close/>
                        </a:path>
                      </a:pathLst>
                    </a:custGeom>
                    <a:solidFill>
                      <a:srgbClr val="713E23"/>
                    </a:solidFill>
                    <a:ln w="13208" cap="flat">
                      <a:noFill/>
                      <a:prstDash val="solid"/>
                      <a:miter/>
                    </a:ln>
                  </p:spPr>
                  <p:txBody>
                    <a:bodyPr rtlCol="0" anchor="ctr"/>
                    <a:lstStyle/>
                    <a:p>
                      <a:endParaRPr lang="en-GB"/>
                    </a:p>
                  </p:txBody>
                </p:sp>
              </p:grpSp>
              <p:sp>
                <p:nvSpPr>
                  <p:cNvPr id="122" name="Freeform: Shape 121">
                    <a:extLst>
                      <a:ext uri="{FF2B5EF4-FFF2-40B4-BE49-F238E27FC236}">
                        <a16:creationId xmlns:a16="http://schemas.microsoft.com/office/drawing/2014/main" id="{AA588C45-CF67-7152-1778-C7CAB60F99C5}"/>
                      </a:ext>
                    </a:extLst>
                  </p:cNvPr>
                  <p:cNvSpPr/>
                  <p:nvPr/>
                </p:nvSpPr>
                <p:spPr>
                  <a:xfrm>
                    <a:off x="7463074" y="4911153"/>
                    <a:ext cx="125890" cy="115745"/>
                  </a:xfrm>
                  <a:custGeom>
                    <a:avLst/>
                    <a:gdLst>
                      <a:gd name="connsiteX0" fmla="*/ 113751 w 125890"/>
                      <a:gd name="connsiteY0" fmla="*/ 132 h 115745"/>
                      <a:gd name="connsiteX1" fmla="*/ 119971 w 125890"/>
                      <a:gd name="connsiteY1" fmla="*/ 30438 h 115745"/>
                      <a:gd name="connsiteX2" fmla="*/ 124867 w 125890"/>
                      <a:gd name="connsiteY2" fmla="*/ 89989 h 115745"/>
                      <a:gd name="connsiteX3" fmla="*/ 101179 w 125890"/>
                      <a:gd name="connsiteY3" fmla="*/ 110502 h 115745"/>
                      <a:gd name="connsiteX4" fmla="*/ 79079 w 125890"/>
                      <a:gd name="connsiteY4" fmla="*/ 108914 h 115745"/>
                      <a:gd name="connsiteX5" fmla="*/ 54861 w 125890"/>
                      <a:gd name="connsiteY5" fmla="*/ 114604 h 115745"/>
                      <a:gd name="connsiteX6" fmla="*/ 34613 w 125890"/>
                      <a:gd name="connsiteY6" fmla="*/ 110237 h 115745"/>
                      <a:gd name="connsiteX7" fmla="*/ 29717 w 125890"/>
                      <a:gd name="connsiteY7" fmla="*/ 89460 h 115745"/>
                      <a:gd name="connsiteX8" fmla="*/ 18336 w 125890"/>
                      <a:gd name="connsiteY8" fmla="*/ 92239 h 115745"/>
                      <a:gd name="connsiteX9" fmla="*/ 8543 w 125890"/>
                      <a:gd name="connsiteY9" fmla="*/ 93165 h 115745"/>
                      <a:gd name="connsiteX10" fmla="*/ 471 w 125890"/>
                      <a:gd name="connsiteY10" fmla="*/ 72918 h 115745"/>
                      <a:gd name="connsiteX11" fmla="*/ 25218 w 125890"/>
                      <a:gd name="connsiteY11" fmla="*/ 20115 h 115745"/>
                      <a:gd name="connsiteX12" fmla="*/ 31305 w 125890"/>
                      <a:gd name="connsiteY12" fmla="*/ 7676 h 115745"/>
                      <a:gd name="connsiteX13" fmla="*/ 113884 w 125890"/>
                      <a:gd name="connsiteY13" fmla="*/ 0 h 115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890" h="115745">
                        <a:moveTo>
                          <a:pt x="113751" y="132"/>
                        </a:moveTo>
                        <a:lnTo>
                          <a:pt x="119971" y="30438"/>
                        </a:lnTo>
                        <a:cubicBezTo>
                          <a:pt x="119971" y="30438"/>
                          <a:pt x="128838" y="78079"/>
                          <a:pt x="124867" y="89989"/>
                        </a:cubicBezTo>
                        <a:cubicBezTo>
                          <a:pt x="121823" y="98856"/>
                          <a:pt x="110178" y="113148"/>
                          <a:pt x="101179" y="110502"/>
                        </a:cubicBezTo>
                        <a:cubicBezTo>
                          <a:pt x="101179" y="110502"/>
                          <a:pt x="97473" y="113545"/>
                          <a:pt x="79079" y="108914"/>
                        </a:cubicBezTo>
                        <a:cubicBezTo>
                          <a:pt x="79079" y="108914"/>
                          <a:pt x="71536" y="118706"/>
                          <a:pt x="54861" y="114604"/>
                        </a:cubicBezTo>
                        <a:cubicBezTo>
                          <a:pt x="54861" y="114604"/>
                          <a:pt x="42157" y="119103"/>
                          <a:pt x="34613" y="110237"/>
                        </a:cubicBezTo>
                        <a:cubicBezTo>
                          <a:pt x="34613" y="110237"/>
                          <a:pt x="30776" y="97665"/>
                          <a:pt x="29717" y="89460"/>
                        </a:cubicBezTo>
                        <a:cubicBezTo>
                          <a:pt x="28658" y="81387"/>
                          <a:pt x="18336" y="92239"/>
                          <a:pt x="18336" y="92239"/>
                        </a:cubicBezTo>
                        <a:lnTo>
                          <a:pt x="8543" y="93165"/>
                        </a:lnTo>
                        <a:cubicBezTo>
                          <a:pt x="8543" y="93165"/>
                          <a:pt x="2720" y="87343"/>
                          <a:pt x="471" y="72918"/>
                        </a:cubicBezTo>
                        <a:cubicBezTo>
                          <a:pt x="-4029" y="44068"/>
                          <a:pt x="25218" y="20115"/>
                          <a:pt x="25218" y="20115"/>
                        </a:cubicBezTo>
                        <a:lnTo>
                          <a:pt x="31305" y="7676"/>
                        </a:lnTo>
                        <a:lnTo>
                          <a:pt x="113884" y="0"/>
                        </a:lnTo>
                        <a:close/>
                      </a:path>
                    </a:pathLst>
                  </a:custGeom>
                  <a:solidFill>
                    <a:srgbClr val="EFB387"/>
                  </a:solidFill>
                  <a:ln w="13208" cap="flat">
                    <a:noFill/>
                    <a:prstDash val="solid"/>
                    <a:miter/>
                  </a:ln>
                </p:spPr>
                <p:txBody>
                  <a:bodyPr rtlCol="0" anchor="ctr"/>
                  <a:lstStyle/>
                  <a:p>
                    <a:endParaRPr lang="en-GB"/>
                  </a:p>
                </p:txBody>
              </p:sp>
              <p:sp>
                <p:nvSpPr>
                  <p:cNvPr id="123" name="Freeform: Shape 122">
                    <a:extLst>
                      <a:ext uri="{FF2B5EF4-FFF2-40B4-BE49-F238E27FC236}">
                        <a16:creationId xmlns:a16="http://schemas.microsoft.com/office/drawing/2014/main" id="{2688F10D-6F9A-82B0-6CAC-2D9C4AB56317}"/>
                      </a:ext>
                    </a:extLst>
                  </p:cNvPr>
                  <p:cNvSpPr/>
                  <p:nvPr/>
                </p:nvSpPr>
                <p:spPr>
                  <a:xfrm>
                    <a:off x="7494247" y="4383128"/>
                    <a:ext cx="191669" cy="535832"/>
                  </a:xfrm>
                  <a:custGeom>
                    <a:avLst/>
                    <a:gdLst>
                      <a:gd name="connsiteX0" fmla="*/ 170582 w 191669"/>
                      <a:gd name="connsiteY0" fmla="*/ 0 h 535832"/>
                      <a:gd name="connsiteX1" fmla="*/ 189903 w 191669"/>
                      <a:gd name="connsiteY1" fmla="*/ 298288 h 535832"/>
                      <a:gd name="connsiteX2" fmla="*/ 84034 w 191669"/>
                      <a:gd name="connsiteY2" fmla="*/ 535568 h 535832"/>
                      <a:gd name="connsiteX3" fmla="*/ 0 w 191669"/>
                      <a:gd name="connsiteY3" fmla="*/ 535833 h 535832"/>
                      <a:gd name="connsiteX4" fmla="*/ 60213 w 191669"/>
                      <a:gd name="connsiteY4" fmla="*/ 269306 h 535832"/>
                      <a:gd name="connsiteX5" fmla="*/ 92106 w 191669"/>
                      <a:gd name="connsiteY5" fmla="*/ 145041 h 535832"/>
                      <a:gd name="connsiteX6" fmla="*/ 170450 w 191669"/>
                      <a:gd name="connsiteY6" fmla="*/ 132 h 53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669" h="535832">
                        <a:moveTo>
                          <a:pt x="170582" y="0"/>
                        </a:moveTo>
                        <a:cubicBezTo>
                          <a:pt x="170582" y="0"/>
                          <a:pt x="198903" y="233839"/>
                          <a:pt x="189903" y="298288"/>
                        </a:cubicBezTo>
                        <a:cubicBezTo>
                          <a:pt x="180905" y="362736"/>
                          <a:pt x="84034" y="535568"/>
                          <a:pt x="84034" y="535568"/>
                        </a:cubicBezTo>
                        <a:lnTo>
                          <a:pt x="0" y="535833"/>
                        </a:lnTo>
                        <a:lnTo>
                          <a:pt x="60213" y="269306"/>
                        </a:lnTo>
                        <a:lnTo>
                          <a:pt x="92106" y="145041"/>
                        </a:lnTo>
                        <a:lnTo>
                          <a:pt x="170450" y="132"/>
                        </a:lnTo>
                        <a:close/>
                      </a:path>
                    </a:pathLst>
                  </a:custGeom>
                  <a:solidFill>
                    <a:srgbClr val="000000"/>
                  </a:solidFill>
                  <a:ln w="13208" cap="flat">
                    <a:noFill/>
                    <a:prstDash val="solid"/>
                    <a:miter/>
                  </a:ln>
                </p:spPr>
                <p:txBody>
                  <a:bodyPr rtlCol="0" anchor="ctr"/>
                  <a:lstStyle/>
                  <a:p>
                    <a:endParaRPr lang="en-GB"/>
                  </a:p>
                </p:txBody>
              </p:sp>
            </p:grpSp>
          </p:grpSp>
          <p:grpSp>
            <p:nvGrpSpPr>
              <p:cNvPr id="128" name="man left">
                <a:extLst>
                  <a:ext uri="{FF2B5EF4-FFF2-40B4-BE49-F238E27FC236}">
                    <a16:creationId xmlns:a16="http://schemas.microsoft.com/office/drawing/2014/main" id="{FFFAF737-8D1A-C97E-392D-CD15184D610B}"/>
                  </a:ext>
                </a:extLst>
              </p:cNvPr>
              <p:cNvGrpSpPr/>
              <p:nvPr/>
            </p:nvGrpSpPr>
            <p:grpSpPr>
              <a:xfrm>
                <a:off x="5568039" y="4287680"/>
                <a:ext cx="876317" cy="1951938"/>
                <a:chOff x="6244242" y="4762803"/>
                <a:chExt cx="876317" cy="1951938"/>
              </a:xfrm>
            </p:grpSpPr>
            <p:sp>
              <p:nvSpPr>
                <p:cNvPr id="129" name="Freeform: Shape 128">
                  <a:extLst>
                    <a:ext uri="{FF2B5EF4-FFF2-40B4-BE49-F238E27FC236}">
                      <a16:creationId xmlns:a16="http://schemas.microsoft.com/office/drawing/2014/main" id="{17EEB41D-D715-4B10-5913-DE483E9F7A2C}"/>
                    </a:ext>
                  </a:extLst>
                </p:cNvPr>
                <p:cNvSpPr/>
                <p:nvPr/>
              </p:nvSpPr>
              <p:spPr>
                <a:xfrm>
                  <a:off x="6410770" y="6304828"/>
                  <a:ext cx="709789" cy="409913"/>
                </a:xfrm>
                <a:custGeom>
                  <a:avLst/>
                  <a:gdLst>
                    <a:gd name="connsiteX0" fmla="*/ 103918 w 709789"/>
                    <a:gd name="connsiteY0" fmla="*/ 60048 h 409913"/>
                    <a:gd name="connsiteX1" fmla="*/ 605872 w 709789"/>
                    <a:gd name="connsiteY1" fmla="*/ 60048 h 409913"/>
                    <a:gd name="connsiteX2" fmla="*/ 605872 w 709789"/>
                    <a:gd name="connsiteY2" fmla="*/ 349866 h 409913"/>
                    <a:gd name="connsiteX3" fmla="*/ 103918 w 709789"/>
                    <a:gd name="connsiteY3" fmla="*/ 349866 h 409913"/>
                    <a:gd name="connsiteX4" fmla="*/ 103918 w 709789"/>
                    <a:gd name="connsiteY4" fmla="*/ 60048 h 40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789" h="409913">
                      <a:moveTo>
                        <a:pt x="103918" y="60048"/>
                      </a:moveTo>
                      <a:cubicBezTo>
                        <a:pt x="242475" y="-20016"/>
                        <a:pt x="467315" y="-20016"/>
                        <a:pt x="605872" y="60048"/>
                      </a:cubicBezTo>
                      <a:cubicBezTo>
                        <a:pt x="744429" y="140112"/>
                        <a:pt x="744429" y="269802"/>
                        <a:pt x="605872" y="349866"/>
                      </a:cubicBezTo>
                      <a:cubicBezTo>
                        <a:pt x="467315" y="429930"/>
                        <a:pt x="242475" y="429930"/>
                        <a:pt x="103918" y="349866"/>
                      </a:cubicBezTo>
                      <a:cubicBezTo>
                        <a:pt x="-34639" y="269802"/>
                        <a:pt x="-34639" y="140112"/>
                        <a:pt x="103918" y="60048"/>
                      </a:cubicBezTo>
                      <a:close/>
                    </a:path>
                  </a:pathLst>
                </a:custGeom>
                <a:solidFill>
                  <a:srgbClr val="001219">
                    <a:alpha val="36000"/>
                  </a:srgbClr>
                </a:solidFill>
                <a:ln w="13208" cap="flat">
                  <a:noFill/>
                  <a:prstDash val="solid"/>
                  <a:miter/>
                </a:ln>
              </p:spPr>
              <p:txBody>
                <a:bodyPr rtlCol="0" anchor="ctr"/>
                <a:lstStyle/>
                <a:p>
                  <a:endParaRPr lang="en-GB"/>
                </a:p>
              </p:txBody>
            </p:sp>
            <p:grpSp>
              <p:nvGrpSpPr>
                <p:cNvPr id="130" name="Graphic 17">
                  <a:extLst>
                    <a:ext uri="{FF2B5EF4-FFF2-40B4-BE49-F238E27FC236}">
                      <a16:creationId xmlns:a16="http://schemas.microsoft.com/office/drawing/2014/main" id="{6B09542B-AA75-56D6-114B-C7470A67F877}"/>
                    </a:ext>
                  </a:extLst>
                </p:cNvPr>
                <p:cNvGrpSpPr/>
                <p:nvPr/>
              </p:nvGrpSpPr>
              <p:grpSpPr>
                <a:xfrm>
                  <a:off x="6244242" y="4762803"/>
                  <a:ext cx="818850" cy="1816325"/>
                  <a:chOff x="6244242" y="4762803"/>
                  <a:chExt cx="818850" cy="1816325"/>
                </a:xfrm>
              </p:grpSpPr>
              <p:sp>
                <p:nvSpPr>
                  <p:cNvPr id="131" name="Freeform: Shape 130">
                    <a:extLst>
                      <a:ext uri="{FF2B5EF4-FFF2-40B4-BE49-F238E27FC236}">
                        <a16:creationId xmlns:a16="http://schemas.microsoft.com/office/drawing/2014/main" id="{24DF9921-82C9-8DE8-B066-DAE4047CD150}"/>
                      </a:ext>
                    </a:extLst>
                  </p:cNvPr>
                  <p:cNvSpPr/>
                  <p:nvPr/>
                </p:nvSpPr>
                <p:spPr>
                  <a:xfrm rot="-1756800">
                    <a:off x="6321950" y="4899649"/>
                    <a:ext cx="297758" cy="395555"/>
                  </a:xfrm>
                  <a:custGeom>
                    <a:avLst/>
                    <a:gdLst>
                      <a:gd name="connsiteX0" fmla="*/ 0 w 297758"/>
                      <a:gd name="connsiteY0" fmla="*/ 0 h 395555"/>
                      <a:gd name="connsiteX1" fmla="*/ 297758 w 297758"/>
                      <a:gd name="connsiteY1" fmla="*/ 0 h 395555"/>
                      <a:gd name="connsiteX2" fmla="*/ 297758 w 297758"/>
                      <a:gd name="connsiteY2" fmla="*/ 395556 h 395555"/>
                      <a:gd name="connsiteX3" fmla="*/ 0 w 297758"/>
                      <a:gd name="connsiteY3" fmla="*/ 395556 h 395555"/>
                    </a:gdLst>
                    <a:ahLst/>
                    <a:cxnLst>
                      <a:cxn ang="0">
                        <a:pos x="connsiteX0" y="connsiteY0"/>
                      </a:cxn>
                      <a:cxn ang="0">
                        <a:pos x="connsiteX1" y="connsiteY1"/>
                      </a:cxn>
                      <a:cxn ang="0">
                        <a:pos x="connsiteX2" y="connsiteY2"/>
                      </a:cxn>
                      <a:cxn ang="0">
                        <a:pos x="connsiteX3" y="connsiteY3"/>
                      </a:cxn>
                    </a:cxnLst>
                    <a:rect l="l" t="t" r="r" b="b"/>
                    <a:pathLst>
                      <a:path w="297758" h="395555">
                        <a:moveTo>
                          <a:pt x="0" y="0"/>
                        </a:moveTo>
                        <a:lnTo>
                          <a:pt x="297758" y="0"/>
                        </a:lnTo>
                        <a:lnTo>
                          <a:pt x="297758" y="395556"/>
                        </a:lnTo>
                        <a:lnTo>
                          <a:pt x="0" y="395556"/>
                        </a:lnTo>
                        <a:close/>
                      </a:path>
                    </a:pathLst>
                  </a:custGeom>
                  <a:solidFill>
                    <a:srgbClr val="303253"/>
                  </a:solidFill>
                  <a:ln w="13208" cap="flat">
                    <a:noFill/>
                    <a:prstDash val="solid"/>
                    <a:miter/>
                  </a:ln>
                </p:spPr>
                <p:txBody>
                  <a:bodyPr rtlCol="0" anchor="ctr"/>
                  <a:lstStyle/>
                  <a:p>
                    <a:endParaRPr lang="en-GB"/>
                  </a:p>
                </p:txBody>
              </p:sp>
              <p:sp>
                <p:nvSpPr>
                  <p:cNvPr id="132" name="Freeform: Shape 131">
                    <a:extLst>
                      <a:ext uri="{FF2B5EF4-FFF2-40B4-BE49-F238E27FC236}">
                        <a16:creationId xmlns:a16="http://schemas.microsoft.com/office/drawing/2014/main" id="{C9CFD0C7-19B6-9DE9-A63D-57C034D8F586}"/>
                      </a:ext>
                    </a:extLst>
                  </p:cNvPr>
                  <p:cNvSpPr/>
                  <p:nvPr/>
                </p:nvSpPr>
                <p:spPr>
                  <a:xfrm rot="9043200">
                    <a:off x="6342482" y="4920563"/>
                    <a:ext cx="256336" cy="354133"/>
                  </a:xfrm>
                  <a:custGeom>
                    <a:avLst/>
                    <a:gdLst>
                      <a:gd name="connsiteX0" fmla="*/ 0 w 256336"/>
                      <a:gd name="connsiteY0" fmla="*/ 0 h 354133"/>
                      <a:gd name="connsiteX1" fmla="*/ 256337 w 256336"/>
                      <a:gd name="connsiteY1" fmla="*/ 0 h 354133"/>
                      <a:gd name="connsiteX2" fmla="*/ 256337 w 256336"/>
                      <a:gd name="connsiteY2" fmla="*/ 354134 h 354133"/>
                      <a:gd name="connsiteX3" fmla="*/ 0 w 256336"/>
                      <a:gd name="connsiteY3" fmla="*/ 354134 h 354133"/>
                    </a:gdLst>
                    <a:ahLst/>
                    <a:cxnLst>
                      <a:cxn ang="0">
                        <a:pos x="connsiteX0" y="connsiteY0"/>
                      </a:cxn>
                      <a:cxn ang="0">
                        <a:pos x="connsiteX1" y="connsiteY1"/>
                      </a:cxn>
                      <a:cxn ang="0">
                        <a:pos x="connsiteX2" y="connsiteY2"/>
                      </a:cxn>
                      <a:cxn ang="0">
                        <a:pos x="connsiteX3" y="connsiteY3"/>
                      </a:cxn>
                    </a:cxnLst>
                    <a:rect l="l" t="t" r="r" b="b"/>
                    <a:pathLst>
                      <a:path w="256336" h="354133">
                        <a:moveTo>
                          <a:pt x="0" y="0"/>
                        </a:moveTo>
                        <a:lnTo>
                          <a:pt x="256337" y="0"/>
                        </a:lnTo>
                        <a:lnTo>
                          <a:pt x="256337" y="354134"/>
                        </a:lnTo>
                        <a:lnTo>
                          <a:pt x="0" y="354134"/>
                        </a:lnTo>
                        <a:close/>
                      </a:path>
                    </a:pathLst>
                  </a:custGeom>
                  <a:solidFill>
                    <a:srgbClr val="FFFFFF"/>
                  </a:solidFill>
                  <a:ln w="13208" cap="flat">
                    <a:noFill/>
                    <a:prstDash val="solid"/>
                    <a:miter/>
                  </a:ln>
                </p:spPr>
                <p:txBody>
                  <a:bodyPr rtlCol="0" anchor="ctr"/>
                  <a:lstStyle/>
                  <a:p>
                    <a:endParaRPr lang="en-GB"/>
                  </a:p>
                </p:txBody>
              </p:sp>
              <p:sp>
                <p:nvSpPr>
                  <p:cNvPr id="133" name="Freeform: Shape 132">
                    <a:extLst>
                      <a:ext uri="{FF2B5EF4-FFF2-40B4-BE49-F238E27FC236}">
                        <a16:creationId xmlns:a16="http://schemas.microsoft.com/office/drawing/2014/main" id="{0B86BB49-6213-BC39-9812-C2437715E638}"/>
                      </a:ext>
                    </a:extLst>
                  </p:cNvPr>
                  <p:cNvSpPr/>
                  <p:nvPr/>
                </p:nvSpPr>
                <p:spPr>
                  <a:xfrm>
                    <a:off x="6635644" y="6470877"/>
                    <a:ext cx="241647" cy="77946"/>
                  </a:xfrm>
                  <a:custGeom>
                    <a:avLst/>
                    <a:gdLst>
                      <a:gd name="connsiteX0" fmla="*/ 241647 w 241647"/>
                      <a:gd name="connsiteY0" fmla="*/ 75961 h 77946"/>
                      <a:gd name="connsiteX1" fmla="*/ 178787 w 241647"/>
                      <a:gd name="connsiteY1" fmla="*/ 75961 h 77946"/>
                      <a:gd name="connsiteX2" fmla="*/ 134851 w 241647"/>
                      <a:gd name="connsiteY2" fmla="*/ 64448 h 77946"/>
                      <a:gd name="connsiteX3" fmla="*/ 60081 w 241647"/>
                      <a:gd name="connsiteY3" fmla="*/ 77946 h 77946"/>
                      <a:gd name="connsiteX4" fmla="*/ 0 w 241647"/>
                      <a:gd name="connsiteY4" fmla="*/ 59287 h 77946"/>
                      <a:gd name="connsiteX5" fmla="*/ 3573 w 241647"/>
                      <a:gd name="connsiteY5" fmla="*/ 19057 h 77946"/>
                      <a:gd name="connsiteX6" fmla="*/ 120824 w 241647"/>
                      <a:gd name="connsiteY6" fmla="*/ 1191 h 77946"/>
                      <a:gd name="connsiteX7" fmla="*/ 239398 w 241647"/>
                      <a:gd name="connsiteY7" fmla="*/ 0 h 77946"/>
                      <a:gd name="connsiteX8" fmla="*/ 241647 w 241647"/>
                      <a:gd name="connsiteY8" fmla="*/ 75961 h 7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647" h="77946">
                        <a:moveTo>
                          <a:pt x="241647" y="75961"/>
                        </a:moveTo>
                        <a:lnTo>
                          <a:pt x="178787" y="75961"/>
                        </a:lnTo>
                        <a:lnTo>
                          <a:pt x="134851" y="64448"/>
                        </a:lnTo>
                        <a:lnTo>
                          <a:pt x="60081" y="77946"/>
                        </a:lnTo>
                        <a:lnTo>
                          <a:pt x="0" y="59287"/>
                        </a:lnTo>
                        <a:lnTo>
                          <a:pt x="3573" y="19057"/>
                        </a:lnTo>
                        <a:lnTo>
                          <a:pt x="120824" y="1191"/>
                        </a:lnTo>
                        <a:lnTo>
                          <a:pt x="239398" y="0"/>
                        </a:lnTo>
                        <a:lnTo>
                          <a:pt x="241647" y="75961"/>
                        </a:lnTo>
                        <a:close/>
                      </a:path>
                    </a:pathLst>
                  </a:custGeom>
                  <a:solidFill>
                    <a:srgbClr val="001829"/>
                  </a:solidFill>
                  <a:ln w="13208" cap="flat">
                    <a:noFill/>
                    <a:prstDash val="solid"/>
                    <a:miter/>
                  </a:ln>
                </p:spPr>
                <p:txBody>
                  <a:bodyPr rtlCol="0" anchor="ctr"/>
                  <a:lstStyle/>
                  <a:p>
                    <a:endParaRPr lang="en-GB"/>
                  </a:p>
                </p:txBody>
              </p:sp>
              <p:sp>
                <p:nvSpPr>
                  <p:cNvPr id="134" name="Freeform: Shape 133">
                    <a:extLst>
                      <a:ext uri="{FF2B5EF4-FFF2-40B4-BE49-F238E27FC236}">
                        <a16:creationId xmlns:a16="http://schemas.microsoft.com/office/drawing/2014/main" id="{713924A7-D4BC-5A38-BDDD-1D19DB6A93EB}"/>
                      </a:ext>
                    </a:extLst>
                  </p:cNvPr>
                  <p:cNvSpPr/>
                  <p:nvPr/>
                </p:nvSpPr>
                <p:spPr>
                  <a:xfrm>
                    <a:off x="6555051" y="6501182"/>
                    <a:ext cx="241647" cy="77946"/>
                  </a:xfrm>
                  <a:custGeom>
                    <a:avLst/>
                    <a:gdLst>
                      <a:gd name="connsiteX0" fmla="*/ 241648 w 241647"/>
                      <a:gd name="connsiteY0" fmla="*/ 75962 h 77946"/>
                      <a:gd name="connsiteX1" fmla="*/ 178920 w 241647"/>
                      <a:gd name="connsiteY1" fmla="*/ 75962 h 77946"/>
                      <a:gd name="connsiteX2" fmla="*/ 134984 w 241647"/>
                      <a:gd name="connsiteY2" fmla="*/ 64448 h 77946"/>
                      <a:gd name="connsiteX3" fmla="*/ 60081 w 241647"/>
                      <a:gd name="connsiteY3" fmla="*/ 77947 h 77946"/>
                      <a:gd name="connsiteX4" fmla="*/ 0 w 241647"/>
                      <a:gd name="connsiteY4" fmla="*/ 59287 h 77946"/>
                      <a:gd name="connsiteX5" fmla="*/ 3706 w 241647"/>
                      <a:gd name="connsiteY5" fmla="*/ 19189 h 77946"/>
                      <a:gd name="connsiteX6" fmla="*/ 120824 w 241647"/>
                      <a:gd name="connsiteY6" fmla="*/ 1323 h 77946"/>
                      <a:gd name="connsiteX7" fmla="*/ 239530 w 241647"/>
                      <a:gd name="connsiteY7" fmla="*/ 0 h 77946"/>
                      <a:gd name="connsiteX8" fmla="*/ 241648 w 241647"/>
                      <a:gd name="connsiteY8" fmla="*/ 75962 h 7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647" h="77946">
                        <a:moveTo>
                          <a:pt x="241648" y="75962"/>
                        </a:moveTo>
                        <a:lnTo>
                          <a:pt x="178920" y="75962"/>
                        </a:lnTo>
                        <a:lnTo>
                          <a:pt x="134984" y="64448"/>
                        </a:lnTo>
                        <a:lnTo>
                          <a:pt x="60081" y="77947"/>
                        </a:lnTo>
                        <a:lnTo>
                          <a:pt x="0" y="59287"/>
                        </a:lnTo>
                        <a:lnTo>
                          <a:pt x="3706" y="19189"/>
                        </a:lnTo>
                        <a:lnTo>
                          <a:pt x="120824" y="1323"/>
                        </a:lnTo>
                        <a:lnTo>
                          <a:pt x="239530" y="0"/>
                        </a:lnTo>
                        <a:lnTo>
                          <a:pt x="241648" y="75962"/>
                        </a:lnTo>
                        <a:close/>
                      </a:path>
                    </a:pathLst>
                  </a:custGeom>
                  <a:solidFill>
                    <a:srgbClr val="001829"/>
                  </a:solidFill>
                  <a:ln w="13208" cap="flat">
                    <a:noFill/>
                    <a:prstDash val="solid"/>
                    <a:miter/>
                  </a:ln>
                </p:spPr>
                <p:txBody>
                  <a:bodyPr rtlCol="0" anchor="ctr"/>
                  <a:lstStyle/>
                  <a:p>
                    <a:endParaRPr lang="en-GB"/>
                  </a:p>
                </p:txBody>
              </p:sp>
              <p:sp>
                <p:nvSpPr>
                  <p:cNvPr id="135" name="Freeform: Shape 134">
                    <a:extLst>
                      <a:ext uri="{FF2B5EF4-FFF2-40B4-BE49-F238E27FC236}">
                        <a16:creationId xmlns:a16="http://schemas.microsoft.com/office/drawing/2014/main" id="{EB2AA0A2-A749-8C54-7B5A-CC3E0046884F}"/>
                      </a:ext>
                    </a:extLst>
                  </p:cNvPr>
                  <p:cNvSpPr/>
                  <p:nvPr/>
                </p:nvSpPr>
                <p:spPr>
                  <a:xfrm>
                    <a:off x="6739926" y="5612804"/>
                    <a:ext cx="244558" cy="896980"/>
                  </a:xfrm>
                  <a:custGeom>
                    <a:avLst/>
                    <a:gdLst>
                      <a:gd name="connsiteX0" fmla="*/ 234104 w 244558"/>
                      <a:gd name="connsiteY0" fmla="*/ 0 h 896980"/>
                      <a:gd name="connsiteX1" fmla="*/ 244559 w 244558"/>
                      <a:gd name="connsiteY1" fmla="*/ 100444 h 896980"/>
                      <a:gd name="connsiteX2" fmla="*/ 189639 w 244558"/>
                      <a:gd name="connsiteY2" fmla="*/ 363662 h 896980"/>
                      <a:gd name="connsiteX3" fmla="*/ 212401 w 244558"/>
                      <a:gd name="connsiteY3" fmla="*/ 534510 h 896980"/>
                      <a:gd name="connsiteX4" fmla="*/ 136704 w 244558"/>
                      <a:gd name="connsiteY4" fmla="*/ 896981 h 896980"/>
                      <a:gd name="connsiteX5" fmla="*/ 45656 w 244558"/>
                      <a:gd name="connsiteY5" fmla="*/ 883615 h 896980"/>
                      <a:gd name="connsiteX6" fmla="*/ 0 w 244558"/>
                      <a:gd name="connsiteY6" fmla="*/ 94356 h 896980"/>
                      <a:gd name="connsiteX7" fmla="*/ 234104 w 244558"/>
                      <a:gd name="connsiteY7" fmla="*/ 0 h 89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58" h="896980">
                        <a:moveTo>
                          <a:pt x="234104" y="0"/>
                        </a:moveTo>
                        <a:lnTo>
                          <a:pt x="244559" y="100444"/>
                        </a:lnTo>
                        <a:lnTo>
                          <a:pt x="189639" y="363662"/>
                        </a:lnTo>
                        <a:lnTo>
                          <a:pt x="212401" y="534510"/>
                        </a:lnTo>
                        <a:lnTo>
                          <a:pt x="136704" y="896981"/>
                        </a:lnTo>
                        <a:lnTo>
                          <a:pt x="45656" y="883615"/>
                        </a:lnTo>
                        <a:lnTo>
                          <a:pt x="0" y="94356"/>
                        </a:lnTo>
                        <a:lnTo>
                          <a:pt x="234104" y="0"/>
                        </a:lnTo>
                        <a:close/>
                      </a:path>
                    </a:pathLst>
                  </a:custGeom>
                  <a:solidFill>
                    <a:srgbClr val="000000"/>
                  </a:solidFill>
                  <a:ln w="13208"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9E656B9E-F045-1E0A-AF01-995965E50E44}"/>
                      </a:ext>
                    </a:extLst>
                  </p:cNvPr>
                  <p:cNvSpPr/>
                  <p:nvPr/>
                </p:nvSpPr>
                <p:spPr>
                  <a:xfrm>
                    <a:off x="6568020" y="5640198"/>
                    <a:ext cx="337988" cy="862308"/>
                  </a:xfrm>
                  <a:custGeom>
                    <a:avLst/>
                    <a:gdLst>
                      <a:gd name="connsiteX0" fmla="*/ 10322 w 337988"/>
                      <a:gd name="connsiteY0" fmla="*/ 3705 h 862308"/>
                      <a:gd name="connsiteX1" fmla="*/ 0 w 337988"/>
                      <a:gd name="connsiteY1" fmla="*/ 153908 h 862308"/>
                      <a:gd name="connsiteX2" fmla="*/ 96738 w 337988"/>
                      <a:gd name="connsiteY2" fmla="*/ 485412 h 862308"/>
                      <a:gd name="connsiteX3" fmla="*/ 107855 w 337988"/>
                      <a:gd name="connsiteY3" fmla="*/ 862308 h 862308"/>
                      <a:gd name="connsiteX4" fmla="*/ 226561 w 337988"/>
                      <a:gd name="connsiteY4" fmla="*/ 860985 h 862308"/>
                      <a:gd name="connsiteX5" fmla="*/ 231457 w 337988"/>
                      <a:gd name="connsiteY5" fmla="*/ 248132 h 862308"/>
                      <a:gd name="connsiteX6" fmla="*/ 231987 w 337988"/>
                      <a:gd name="connsiteY6" fmla="*/ 193609 h 862308"/>
                      <a:gd name="connsiteX7" fmla="*/ 309272 w 337988"/>
                      <a:gd name="connsiteY7" fmla="*/ 131940 h 862308"/>
                      <a:gd name="connsiteX8" fmla="*/ 337989 w 337988"/>
                      <a:gd name="connsiteY8" fmla="*/ 0 h 862308"/>
                      <a:gd name="connsiteX9" fmla="*/ 10322 w 337988"/>
                      <a:gd name="connsiteY9" fmla="*/ 3705 h 86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7988" h="862308">
                        <a:moveTo>
                          <a:pt x="10322" y="3705"/>
                        </a:moveTo>
                        <a:lnTo>
                          <a:pt x="0" y="153908"/>
                        </a:lnTo>
                        <a:lnTo>
                          <a:pt x="96738" y="485412"/>
                        </a:lnTo>
                        <a:lnTo>
                          <a:pt x="107855" y="862308"/>
                        </a:lnTo>
                        <a:lnTo>
                          <a:pt x="226561" y="860985"/>
                        </a:lnTo>
                        <a:lnTo>
                          <a:pt x="231457" y="248132"/>
                        </a:lnTo>
                        <a:lnTo>
                          <a:pt x="231987" y="193609"/>
                        </a:lnTo>
                        <a:lnTo>
                          <a:pt x="309272" y="131940"/>
                        </a:lnTo>
                        <a:lnTo>
                          <a:pt x="337989" y="0"/>
                        </a:lnTo>
                        <a:lnTo>
                          <a:pt x="10322" y="3705"/>
                        </a:lnTo>
                        <a:close/>
                      </a:path>
                    </a:pathLst>
                  </a:custGeom>
                  <a:solidFill>
                    <a:srgbClr val="000000"/>
                  </a:solidFill>
                  <a:ln w="13208" cap="flat">
                    <a:noFill/>
                    <a:prstDash val="solid"/>
                    <a:miter/>
                  </a:ln>
                </p:spPr>
                <p:txBody>
                  <a:bodyPr rtlCol="0" anchor="ctr"/>
                  <a:lstStyle/>
                  <a:p>
                    <a:endParaRPr lang="en-GB"/>
                  </a:p>
                </p:txBody>
              </p:sp>
              <p:sp>
                <p:nvSpPr>
                  <p:cNvPr id="137" name="Freeform: Shape 136">
                    <a:extLst>
                      <a:ext uri="{FF2B5EF4-FFF2-40B4-BE49-F238E27FC236}">
                        <a16:creationId xmlns:a16="http://schemas.microsoft.com/office/drawing/2014/main" id="{22F50D9F-49A2-470A-78BB-5530C9EBDCA0}"/>
                      </a:ext>
                    </a:extLst>
                  </p:cNvPr>
                  <p:cNvSpPr/>
                  <p:nvPr/>
                </p:nvSpPr>
                <p:spPr>
                  <a:xfrm>
                    <a:off x="6578342" y="5000745"/>
                    <a:ext cx="484750" cy="706283"/>
                  </a:xfrm>
                  <a:custGeom>
                    <a:avLst/>
                    <a:gdLst>
                      <a:gd name="connsiteX0" fmla="*/ 484750 w 484750"/>
                      <a:gd name="connsiteY0" fmla="*/ 170847 h 706283"/>
                      <a:gd name="connsiteX1" fmla="*/ 411304 w 484750"/>
                      <a:gd name="connsiteY1" fmla="*/ 443197 h 706283"/>
                      <a:gd name="connsiteX2" fmla="*/ 395820 w 484750"/>
                      <a:gd name="connsiteY2" fmla="*/ 612059 h 706283"/>
                      <a:gd name="connsiteX3" fmla="*/ 240986 w 484750"/>
                      <a:gd name="connsiteY3" fmla="*/ 674390 h 706283"/>
                      <a:gd name="connsiteX4" fmla="*/ 161583 w 484750"/>
                      <a:gd name="connsiteY4" fmla="*/ 706283 h 706283"/>
                      <a:gd name="connsiteX5" fmla="*/ 0 w 484750"/>
                      <a:gd name="connsiteY5" fmla="*/ 643158 h 706283"/>
                      <a:gd name="connsiteX6" fmla="*/ 43936 w 484750"/>
                      <a:gd name="connsiteY6" fmla="*/ 512806 h 706283"/>
                      <a:gd name="connsiteX7" fmla="*/ 70536 w 484750"/>
                      <a:gd name="connsiteY7" fmla="*/ 433933 h 706283"/>
                      <a:gd name="connsiteX8" fmla="*/ 88004 w 484750"/>
                      <a:gd name="connsiteY8" fmla="*/ 141865 h 706283"/>
                      <a:gd name="connsiteX9" fmla="*/ 188580 w 484750"/>
                      <a:gd name="connsiteY9" fmla="*/ 56905 h 706283"/>
                      <a:gd name="connsiteX10" fmla="*/ 345003 w 484750"/>
                      <a:gd name="connsiteY10" fmla="*/ 0 h 706283"/>
                      <a:gd name="connsiteX11" fmla="*/ 460930 w 484750"/>
                      <a:gd name="connsiteY11" fmla="*/ 43407 h 706283"/>
                      <a:gd name="connsiteX12" fmla="*/ 484750 w 484750"/>
                      <a:gd name="connsiteY12" fmla="*/ 170847 h 706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750" h="706283">
                        <a:moveTo>
                          <a:pt x="484750" y="170847"/>
                        </a:moveTo>
                        <a:lnTo>
                          <a:pt x="411304" y="443197"/>
                        </a:lnTo>
                        <a:lnTo>
                          <a:pt x="395820" y="612059"/>
                        </a:lnTo>
                        <a:lnTo>
                          <a:pt x="240986" y="674390"/>
                        </a:lnTo>
                        <a:lnTo>
                          <a:pt x="161583" y="706283"/>
                        </a:lnTo>
                        <a:lnTo>
                          <a:pt x="0" y="643158"/>
                        </a:lnTo>
                        <a:lnTo>
                          <a:pt x="43936" y="512806"/>
                        </a:lnTo>
                        <a:lnTo>
                          <a:pt x="70536" y="433933"/>
                        </a:lnTo>
                        <a:lnTo>
                          <a:pt x="88004" y="141865"/>
                        </a:lnTo>
                        <a:lnTo>
                          <a:pt x="188580" y="56905"/>
                        </a:lnTo>
                        <a:lnTo>
                          <a:pt x="345003" y="0"/>
                        </a:lnTo>
                        <a:lnTo>
                          <a:pt x="460930" y="43407"/>
                        </a:lnTo>
                        <a:lnTo>
                          <a:pt x="484750" y="170847"/>
                        </a:lnTo>
                        <a:close/>
                      </a:path>
                    </a:pathLst>
                  </a:custGeom>
                  <a:solidFill>
                    <a:srgbClr val="EE9B00"/>
                  </a:solidFill>
                  <a:ln w="13208" cap="flat">
                    <a:noFill/>
                    <a:prstDash val="solid"/>
                    <a:miter/>
                  </a:ln>
                </p:spPr>
                <p:txBody>
                  <a:bodyPr rtlCol="0" anchor="ctr"/>
                  <a:lstStyle/>
                  <a:p>
                    <a:endParaRPr lang="en-GB"/>
                  </a:p>
                </p:txBody>
              </p:sp>
              <p:grpSp>
                <p:nvGrpSpPr>
                  <p:cNvPr id="138" name="Graphic 17">
                    <a:extLst>
                      <a:ext uri="{FF2B5EF4-FFF2-40B4-BE49-F238E27FC236}">
                        <a16:creationId xmlns:a16="http://schemas.microsoft.com/office/drawing/2014/main" id="{9DB07BE0-0128-C592-E46C-D6F6B10247F2}"/>
                      </a:ext>
                    </a:extLst>
                  </p:cNvPr>
                  <p:cNvGrpSpPr/>
                  <p:nvPr/>
                </p:nvGrpSpPr>
                <p:grpSpPr>
                  <a:xfrm>
                    <a:off x="6706841" y="4762803"/>
                    <a:ext cx="240324" cy="306422"/>
                    <a:chOff x="6706841" y="4762803"/>
                    <a:chExt cx="240324" cy="306422"/>
                  </a:xfrm>
                </p:grpSpPr>
                <p:sp>
                  <p:nvSpPr>
                    <p:cNvPr id="168" name="Freeform: Shape 167">
                      <a:extLst>
                        <a:ext uri="{FF2B5EF4-FFF2-40B4-BE49-F238E27FC236}">
                          <a16:creationId xmlns:a16="http://schemas.microsoft.com/office/drawing/2014/main" id="{10377824-09CE-D82C-DFB0-69FB1024CF8D}"/>
                        </a:ext>
                      </a:extLst>
                    </p:cNvPr>
                    <p:cNvSpPr/>
                    <p:nvPr/>
                  </p:nvSpPr>
                  <p:spPr>
                    <a:xfrm>
                      <a:off x="6708562" y="4815606"/>
                      <a:ext cx="99914" cy="188977"/>
                    </a:xfrm>
                    <a:custGeom>
                      <a:avLst/>
                      <a:gdLst>
                        <a:gd name="connsiteX0" fmla="*/ 13366 w 99914"/>
                        <a:gd name="connsiteY0" fmla="*/ 0 h 188977"/>
                        <a:gd name="connsiteX1" fmla="*/ 5823 w 99914"/>
                        <a:gd name="connsiteY1" fmla="*/ 27923 h 188977"/>
                        <a:gd name="connsiteX2" fmla="*/ 9661 w 99914"/>
                        <a:gd name="connsiteY2" fmla="*/ 40760 h 188977"/>
                        <a:gd name="connsiteX3" fmla="*/ 0 w 99914"/>
                        <a:gd name="connsiteY3" fmla="*/ 64978 h 188977"/>
                        <a:gd name="connsiteX4" fmla="*/ 24218 w 99914"/>
                        <a:gd name="connsiteY4" fmla="*/ 181169 h 188977"/>
                        <a:gd name="connsiteX5" fmla="*/ 40495 w 99914"/>
                        <a:gd name="connsiteY5" fmla="*/ 187257 h 188977"/>
                        <a:gd name="connsiteX6" fmla="*/ 55846 w 99914"/>
                        <a:gd name="connsiteY6" fmla="*/ 188977 h 188977"/>
                        <a:gd name="connsiteX7" fmla="*/ 94356 w 99914"/>
                        <a:gd name="connsiteY7" fmla="*/ 128764 h 188977"/>
                        <a:gd name="connsiteX8" fmla="*/ 99915 w 99914"/>
                        <a:gd name="connsiteY8" fmla="*/ 60346 h 188977"/>
                        <a:gd name="connsiteX9" fmla="*/ 39172 w 99914"/>
                        <a:gd name="connsiteY9" fmla="*/ 29908 h 188977"/>
                        <a:gd name="connsiteX10" fmla="*/ 13366 w 99914"/>
                        <a:gd name="connsiteY10" fmla="*/ 0 h 18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914" h="188977">
                          <a:moveTo>
                            <a:pt x="13366" y="0"/>
                          </a:moveTo>
                          <a:lnTo>
                            <a:pt x="5823" y="27923"/>
                          </a:lnTo>
                          <a:lnTo>
                            <a:pt x="9661" y="40760"/>
                          </a:lnTo>
                          <a:lnTo>
                            <a:pt x="0" y="64978"/>
                          </a:lnTo>
                          <a:lnTo>
                            <a:pt x="24218" y="181169"/>
                          </a:lnTo>
                          <a:lnTo>
                            <a:pt x="40495" y="187257"/>
                          </a:lnTo>
                          <a:lnTo>
                            <a:pt x="55846" y="188977"/>
                          </a:lnTo>
                          <a:lnTo>
                            <a:pt x="94356" y="128764"/>
                          </a:lnTo>
                          <a:lnTo>
                            <a:pt x="99915" y="60346"/>
                          </a:lnTo>
                          <a:lnTo>
                            <a:pt x="39172" y="29908"/>
                          </a:lnTo>
                          <a:lnTo>
                            <a:pt x="13366" y="0"/>
                          </a:lnTo>
                          <a:close/>
                        </a:path>
                      </a:pathLst>
                    </a:custGeom>
                    <a:solidFill>
                      <a:srgbClr val="EFB387"/>
                    </a:solidFill>
                    <a:ln w="13208" cap="flat">
                      <a:noFill/>
                      <a:prstDash val="solid"/>
                      <a:miter/>
                    </a:ln>
                  </p:spPr>
                  <p:txBody>
                    <a:bodyPr rtlCol="0" anchor="ctr"/>
                    <a:lstStyle/>
                    <a:p>
                      <a:endParaRPr lang="en-GB"/>
                    </a:p>
                  </p:txBody>
                </p:sp>
                <p:sp>
                  <p:nvSpPr>
                    <p:cNvPr id="169" name="Freeform: Shape 168">
                      <a:extLst>
                        <a:ext uri="{FF2B5EF4-FFF2-40B4-BE49-F238E27FC236}">
                          <a16:creationId xmlns:a16="http://schemas.microsoft.com/office/drawing/2014/main" id="{9DFA25C1-9B14-4DDB-0FD2-FBD95F02F3AF}"/>
                        </a:ext>
                      </a:extLst>
                    </p:cNvPr>
                    <p:cNvSpPr/>
                    <p:nvPr/>
                  </p:nvSpPr>
                  <p:spPr>
                    <a:xfrm>
                      <a:off x="6761894" y="4937223"/>
                      <a:ext cx="159069" cy="132002"/>
                    </a:xfrm>
                    <a:custGeom>
                      <a:avLst/>
                      <a:gdLst>
                        <a:gd name="connsiteX0" fmla="*/ 1985 w 159069"/>
                        <a:gd name="connsiteY0" fmla="*/ 52141 h 132002"/>
                        <a:gd name="connsiteX1" fmla="*/ 0 w 159069"/>
                        <a:gd name="connsiteY1" fmla="*/ 127573 h 132002"/>
                        <a:gd name="connsiteX2" fmla="*/ 76094 w 159069"/>
                        <a:gd name="connsiteY2" fmla="*/ 129558 h 132002"/>
                        <a:gd name="connsiteX3" fmla="*/ 159069 w 159069"/>
                        <a:gd name="connsiteY3" fmla="*/ 89195 h 132002"/>
                        <a:gd name="connsiteX4" fmla="*/ 152849 w 159069"/>
                        <a:gd name="connsiteY4" fmla="*/ 12837 h 132002"/>
                        <a:gd name="connsiteX5" fmla="*/ 25012 w 159069"/>
                        <a:gd name="connsiteY5" fmla="*/ 0 h 132002"/>
                        <a:gd name="connsiteX6" fmla="*/ 2117 w 159069"/>
                        <a:gd name="connsiteY6" fmla="*/ 52141 h 13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69" h="132002">
                          <a:moveTo>
                            <a:pt x="1985" y="52141"/>
                          </a:moveTo>
                          <a:lnTo>
                            <a:pt x="0" y="127573"/>
                          </a:lnTo>
                          <a:cubicBezTo>
                            <a:pt x="0" y="127573"/>
                            <a:pt x="48832" y="136042"/>
                            <a:pt x="76094" y="129558"/>
                          </a:cubicBezTo>
                          <a:cubicBezTo>
                            <a:pt x="103355" y="122941"/>
                            <a:pt x="159069" y="89195"/>
                            <a:pt x="159069" y="89195"/>
                          </a:cubicBezTo>
                          <a:lnTo>
                            <a:pt x="152849" y="12837"/>
                          </a:lnTo>
                          <a:lnTo>
                            <a:pt x="25012" y="0"/>
                          </a:lnTo>
                          <a:lnTo>
                            <a:pt x="2117" y="52141"/>
                          </a:lnTo>
                          <a:close/>
                        </a:path>
                      </a:pathLst>
                    </a:custGeom>
                    <a:solidFill>
                      <a:srgbClr val="EFB387"/>
                    </a:solidFill>
                    <a:ln w="13208" cap="flat">
                      <a:noFill/>
                      <a:prstDash val="solid"/>
                      <a:miter/>
                    </a:ln>
                  </p:spPr>
                  <p:txBody>
                    <a:bodyPr rtlCol="0" anchor="ctr"/>
                    <a:lstStyle/>
                    <a:p>
                      <a:endParaRPr lang="en-GB"/>
                    </a:p>
                  </p:txBody>
                </p:sp>
                <p:sp>
                  <p:nvSpPr>
                    <p:cNvPr id="170" name="Freeform: Shape 169">
                      <a:extLst>
                        <a:ext uri="{FF2B5EF4-FFF2-40B4-BE49-F238E27FC236}">
                          <a16:creationId xmlns:a16="http://schemas.microsoft.com/office/drawing/2014/main" id="{2D970585-88A1-C938-887A-3DAFC59278DA}"/>
                        </a:ext>
                      </a:extLst>
                    </p:cNvPr>
                    <p:cNvSpPr/>
                    <p:nvPr/>
                  </p:nvSpPr>
                  <p:spPr>
                    <a:xfrm>
                      <a:off x="6706841" y="4762803"/>
                      <a:ext cx="240324" cy="257660"/>
                    </a:xfrm>
                    <a:custGeom>
                      <a:avLst/>
                      <a:gdLst>
                        <a:gd name="connsiteX0" fmla="*/ 240324 w 240324"/>
                        <a:gd name="connsiteY0" fmla="*/ 64845 h 257660"/>
                        <a:gd name="connsiteX1" fmla="*/ 210681 w 240324"/>
                        <a:gd name="connsiteY1" fmla="*/ 210416 h 257660"/>
                        <a:gd name="connsiteX2" fmla="*/ 101635 w 240324"/>
                        <a:gd name="connsiteY2" fmla="*/ 257660 h 257660"/>
                        <a:gd name="connsiteX3" fmla="*/ 58890 w 240324"/>
                        <a:gd name="connsiteY3" fmla="*/ 205387 h 257660"/>
                        <a:gd name="connsiteX4" fmla="*/ 73580 w 240324"/>
                        <a:gd name="connsiteY4" fmla="*/ 171509 h 257660"/>
                        <a:gd name="connsiteX5" fmla="*/ 59684 w 240324"/>
                        <a:gd name="connsiteY5" fmla="*/ 153776 h 257660"/>
                        <a:gd name="connsiteX6" fmla="*/ 59419 w 240324"/>
                        <a:gd name="connsiteY6" fmla="*/ 153379 h 257660"/>
                        <a:gd name="connsiteX7" fmla="*/ 37981 w 240324"/>
                        <a:gd name="connsiteY7" fmla="*/ 172832 h 257660"/>
                        <a:gd name="connsiteX8" fmla="*/ 21703 w 240324"/>
                        <a:gd name="connsiteY8" fmla="*/ 159863 h 257660"/>
                        <a:gd name="connsiteX9" fmla="*/ 34805 w 240324"/>
                        <a:gd name="connsiteY9" fmla="*/ 109575 h 257660"/>
                        <a:gd name="connsiteX10" fmla="*/ 19983 w 240324"/>
                        <a:gd name="connsiteY10" fmla="*/ 97400 h 257660"/>
                        <a:gd name="connsiteX11" fmla="*/ 0 w 240324"/>
                        <a:gd name="connsiteY11" fmla="*/ 67360 h 257660"/>
                        <a:gd name="connsiteX12" fmla="*/ 8073 w 240324"/>
                        <a:gd name="connsiteY12" fmla="*/ 39172 h 257660"/>
                        <a:gd name="connsiteX13" fmla="*/ 82578 w 240324"/>
                        <a:gd name="connsiteY13" fmla="*/ 0 h 257660"/>
                        <a:gd name="connsiteX14" fmla="*/ 126779 w 240324"/>
                        <a:gd name="connsiteY14" fmla="*/ 0 h 257660"/>
                        <a:gd name="connsiteX15" fmla="*/ 240324 w 240324"/>
                        <a:gd name="connsiteY15" fmla="*/ 64845 h 257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0324" h="257660">
                          <a:moveTo>
                            <a:pt x="240324" y="64845"/>
                          </a:moveTo>
                          <a:lnTo>
                            <a:pt x="210681" y="210416"/>
                          </a:lnTo>
                          <a:lnTo>
                            <a:pt x="101635" y="257660"/>
                          </a:lnTo>
                          <a:lnTo>
                            <a:pt x="58890" y="205387"/>
                          </a:lnTo>
                          <a:lnTo>
                            <a:pt x="73580" y="171509"/>
                          </a:lnTo>
                          <a:lnTo>
                            <a:pt x="59684" y="153776"/>
                          </a:lnTo>
                          <a:lnTo>
                            <a:pt x="59419" y="153379"/>
                          </a:lnTo>
                          <a:lnTo>
                            <a:pt x="37981" y="172832"/>
                          </a:lnTo>
                          <a:lnTo>
                            <a:pt x="21703" y="159863"/>
                          </a:lnTo>
                          <a:lnTo>
                            <a:pt x="34805" y="109575"/>
                          </a:lnTo>
                          <a:lnTo>
                            <a:pt x="19983" y="97400"/>
                          </a:lnTo>
                          <a:lnTo>
                            <a:pt x="0" y="67360"/>
                          </a:lnTo>
                          <a:lnTo>
                            <a:pt x="8073" y="39172"/>
                          </a:lnTo>
                          <a:lnTo>
                            <a:pt x="82578" y="0"/>
                          </a:lnTo>
                          <a:lnTo>
                            <a:pt x="126779" y="0"/>
                          </a:lnTo>
                          <a:lnTo>
                            <a:pt x="240324" y="64845"/>
                          </a:lnTo>
                          <a:close/>
                        </a:path>
                      </a:pathLst>
                    </a:custGeom>
                    <a:solidFill>
                      <a:srgbClr val="915236"/>
                    </a:solidFill>
                    <a:ln w="13208" cap="flat">
                      <a:noFill/>
                      <a:prstDash val="solid"/>
                      <a:miter/>
                    </a:ln>
                  </p:spPr>
                  <p:txBody>
                    <a:bodyPr rtlCol="0" anchor="ctr"/>
                    <a:lstStyle/>
                    <a:p>
                      <a:endParaRPr lang="en-GB"/>
                    </a:p>
                  </p:txBody>
                </p:sp>
                <p:sp>
                  <p:nvSpPr>
                    <p:cNvPr id="171" name="Freeform: Shape 170">
                      <a:extLst>
                        <a:ext uri="{FF2B5EF4-FFF2-40B4-BE49-F238E27FC236}">
                          <a16:creationId xmlns:a16="http://schemas.microsoft.com/office/drawing/2014/main" id="{3069E12E-3A5A-BCD5-8DD5-3FFC8DE5698D}"/>
                        </a:ext>
                      </a:extLst>
                    </p:cNvPr>
                    <p:cNvSpPr/>
                    <p:nvPr/>
                  </p:nvSpPr>
                  <p:spPr>
                    <a:xfrm>
                      <a:off x="6765731" y="4827648"/>
                      <a:ext cx="181433" cy="192815"/>
                    </a:xfrm>
                    <a:custGeom>
                      <a:avLst/>
                      <a:gdLst>
                        <a:gd name="connsiteX0" fmla="*/ 181434 w 181433"/>
                        <a:gd name="connsiteY0" fmla="*/ 0 h 192815"/>
                        <a:gd name="connsiteX1" fmla="*/ 151790 w 181433"/>
                        <a:gd name="connsiteY1" fmla="*/ 145571 h 192815"/>
                        <a:gd name="connsiteX2" fmla="*/ 42745 w 181433"/>
                        <a:gd name="connsiteY2" fmla="*/ 192815 h 192815"/>
                        <a:gd name="connsiteX3" fmla="*/ 0 w 181433"/>
                        <a:gd name="connsiteY3" fmla="*/ 140542 h 192815"/>
                        <a:gd name="connsiteX4" fmla="*/ 14689 w 181433"/>
                        <a:gd name="connsiteY4" fmla="*/ 106664 h 192815"/>
                        <a:gd name="connsiteX5" fmla="*/ 794 w 181433"/>
                        <a:gd name="connsiteY5" fmla="*/ 88931 h 192815"/>
                        <a:gd name="connsiteX6" fmla="*/ 6352 w 181433"/>
                        <a:gd name="connsiteY6" fmla="*/ 63390 h 192815"/>
                        <a:gd name="connsiteX7" fmla="*/ 181434 w 181433"/>
                        <a:gd name="connsiteY7" fmla="*/ 0 h 19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433" h="192815">
                          <a:moveTo>
                            <a:pt x="181434" y="0"/>
                          </a:moveTo>
                          <a:lnTo>
                            <a:pt x="151790" y="145571"/>
                          </a:lnTo>
                          <a:lnTo>
                            <a:pt x="42745" y="192815"/>
                          </a:lnTo>
                          <a:lnTo>
                            <a:pt x="0" y="140542"/>
                          </a:lnTo>
                          <a:lnTo>
                            <a:pt x="14689" y="106664"/>
                          </a:lnTo>
                          <a:lnTo>
                            <a:pt x="794" y="88931"/>
                          </a:lnTo>
                          <a:lnTo>
                            <a:pt x="6352" y="63390"/>
                          </a:lnTo>
                          <a:lnTo>
                            <a:pt x="181434" y="0"/>
                          </a:lnTo>
                          <a:close/>
                        </a:path>
                      </a:pathLst>
                    </a:custGeom>
                    <a:solidFill>
                      <a:srgbClr val="713E23"/>
                    </a:solidFill>
                    <a:ln w="13208" cap="flat">
                      <a:noFill/>
                      <a:prstDash val="solid"/>
                      <a:miter/>
                    </a:ln>
                  </p:spPr>
                  <p:txBody>
                    <a:bodyPr rtlCol="0" anchor="ctr"/>
                    <a:lstStyle/>
                    <a:p>
                      <a:endParaRPr lang="en-GB"/>
                    </a:p>
                  </p:txBody>
                </p:sp>
              </p:grpSp>
              <p:sp>
                <p:nvSpPr>
                  <p:cNvPr id="139" name="Freeform: Shape 138">
                    <a:extLst>
                      <a:ext uri="{FF2B5EF4-FFF2-40B4-BE49-F238E27FC236}">
                        <a16:creationId xmlns:a16="http://schemas.microsoft.com/office/drawing/2014/main" id="{5B57A527-0645-4977-5E2A-2810D485849D}"/>
                      </a:ext>
                    </a:extLst>
                  </p:cNvPr>
                  <p:cNvSpPr/>
                  <p:nvPr/>
                </p:nvSpPr>
                <p:spPr>
                  <a:xfrm>
                    <a:off x="6360863" y="5265131"/>
                    <a:ext cx="133016" cy="168488"/>
                  </a:xfrm>
                  <a:custGeom>
                    <a:avLst/>
                    <a:gdLst>
                      <a:gd name="connsiteX0" fmla="*/ 70452 w 133016"/>
                      <a:gd name="connsiteY0" fmla="*/ 168489 h 168488"/>
                      <a:gd name="connsiteX1" fmla="*/ 314 w 133016"/>
                      <a:gd name="connsiteY1" fmla="*/ 86307 h 168488"/>
                      <a:gd name="connsiteX2" fmla="*/ 8651 w 133016"/>
                      <a:gd name="connsiteY2" fmla="*/ 20800 h 168488"/>
                      <a:gd name="connsiteX3" fmla="*/ 34854 w 133016"/>
                      <a:gd name="connsiteY3" fmla="*/ 3199 h 168488"/>
                      <a:gd name="connsiteX4" fmla="*/ 69129 w 133016"/>
                      <a:gd name="connsiteY4" fmla="*/ 64339 h 168488"/>
                      <a:gd name="connsiteX5" fmla="*/ 91229 w 133016"/>
                      <a:gd name="connsiteY5" fmla="*/ 63942 h 168488"/>
                      <a:gd name="connsiteX6" fmla="*/ 107110 w 133016"/>
                      <a:gd name="connsiteY6" fmla="*/ 1876 h 168488"/>
                      <a:gd name="connsiteX7" fmla="*/ 128813 w 133016"/>
                      <a:gd name="connsiteY7" fmla="*/ 13654 h 168488"/>
                      <a:gd name="connsiteX8" fmla="*/ 126696 w 133016"/>
                      <a:gd name="connsiteY8" fmla="*/ 60237 h 168488"/>
                      <a:gd name="connsiteX9" fmla="*/ 132651 w 133016"/>
                      <a:gd name="connsiteY9" fmla="*/ 82999 h 168488"/>
                      <a:gd name="connsiteX10" fmla="*/ 127887 w 133016"/>
                      <a:gd name="connsiteY10" fmla="*/ 103908 h 168488"/>
                      <a:gd name="connsiteX11" fmla="*/ 70320 w 133016"/>
                      <a:gd name="connsiteY11" fmla="*/ 168356 h 16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016" h="168488">
                        <a:moveTo>
                          <a:pt x="70452" y="168489"/>
                        </a:moveTo>
                        <a:cubicBezTo>
                          <a:pt x="70452" y="168489"/>
                          <a:pt x="8386" y="108672"/>
                          <a:pt x="314" y="86307"/>
                        </a:cubicBezTo>
                        <a:cubicBezTo>
                          <a:pt x="-1936" y="75720"/>
                          <a:pt x="8651" y="20800"/>
                          <a:pt x="8651" y="20800"/>
                        </a:cubicBezTo>
                        <a:lnTo>
                          <a:pt x="34854" y="3199"/>
                        </a:lnTo>
                        <a:lnTo>
                          <a:pt x="69129" y="64339"/>
                        </a:lnTo>
                        <a:lnTo>
                          <a:pt x="91229" y="63942"/>
                        </a:lnTo>
                        <a:cubicBezTo>
                          <a:pt x="91229" y="63942"/>
                          <a:pt x="90965" y="7831"/>
                          <a:pt x="107110" y="1876"/>
                        </a:cubicBezTo>
                        <a:cubicBezTo>
                          <a:pt x="123122" y="-4079"/>
                          <a:pt x="127357" y="5317"/>
                          <a:pt x="128813" y="13654"/>
                        </a:cubicBezTo>
                        <a:cubicBezTo>
                          <a:pt x="130269" y="21991"/>
                          <a:pt x="126696" y="60237"/>
                          <a:pt x="126696" y="60237"/>
                        </a:cubicBezTo>
                        <a:cubicBezTo>
                          <a:pt x="126696" y="60237"/>
                          <a:pt x="130666" y="76647"/>
                          <a:pt x="132651" y="82999"/>
                        </a:cubicBezTo>
                        <a:cubicBezTo>
                          <a:pt x="134636" y="89351"/>
                          <a:pt x="127887" y="103908"/>
                          <a:pt x="127887" y="103908"/>
                        </a:cubicBezTo>
                        <a:lnTo>
                          <a:pt x="70320" y="168356"/>
                        </a:lnTo>
                        <a:close/>
                      </a:path>
                    </a:pathLst>
                  </a:custGeom>
                  <a:solidFill>
                    <a:srgbClr val="EFB387"/>
                  </a:solidFill>
                  <a:ln w="13208" cap="flat">
                    <a:noFill/>
                    <a:prstDash val="solid"/>
                    <a:miter/>
                  </a:ln>
                </p:spPr>
                <p:txBody>
                  <a:bodyPr rtlCol="0" anchor="ctr"/>
                  <a:lstStyle/>
                  <a:p>
                    <a:endParaRPr lang="en-GB"/>
                  </a:p>
                </p:txBody>
              </p:sp>
              <p:grpSp>
                <p:nvGrpSpPr>
                  <p:cNvPr id="140" name="Graphic 17">
                    <a:extLst>
                      <a:ext uri="{FF2B5EF4-FFF2-40B4-BE49-F238E27FC236}">
                        <a16:creationId xmlns:a16="http://schemas.microsoft.com/office/drawing/2014/main" id="{6CE48909-2E90-F9D1-D54E-DBC71290303F}"/>
                      </a:ext>
                    </a:extLst>
                  </p:cNvPr>
                  <p:cNvGrpSpPr/>
                  <p:nvPr/>
                </p:nvGrpSpPr>
                <p:grpSpPr>
                  <a:xfrm>
                    <a:off x="6327505" y="4954295"/>
                    <a:ext cx="259968" cy="236796"/>
                    <a:chOff x="6327505" y="4954295"/>
                    <a:chExt cx="259968" cy="236796"/>
                  </a:xfrm>
                </p:grpSpPr>
                <p:grpSp>
                  <p:nvGrpSpPr>
                    <p:cNvPr id="143" name="Graphic 17">
                      <a:extLst>
                        <a:ext uri="{FF2B5EF4-FFF2-40B4-BE49-F238E27FC236}">
                          <a16:creationId xmlns:a16="http://schemas.microsoft.com/office/drawing/2014/main" id="{E6C06A2E-8438-5F3F-1092-252B42B9DABF}"/>
                        </a:ext>
                      </a:extLst>
                    </p:cNvPr>
                    <p:cNvGrpSpPr/>
                    <p:nvPr/>
                  </p:nvGrpSpPr>
                  <p:grpSpPr>
                    <a:xfrm>
                      <a:off x="6327505" y="4983832"/>
                      <a:ext cx="135740" cy="79728"/>
                      <a:chOff x="6327505" y="4983832"/>
                      <a:chExt cx="135740" cy="79728"/>
                    </a:xfrm>
                    <a:solidFill>
                      <a:srgbClr val="98A5F6"/>
                    </a:solidFill>
                  </p:grpSpPr>
                  <p:sp>
                    <p:nvSpPr>
                      <p:cNvPr id="165" name="Freeform: Shape 164">
                        <a:extLst>
                          <a:ext uri="{FF2B5EF4-FFF2-40B4-BE49-F238E27FC236}">
                            <a16:creationId xmlns:a16="http://schemas.microsoft.com/office/drawing/2014/main" id="{5F907E0C-3BF2-41AF-10AC-7618C8583C8F}"/>
                          </a:ext>
                        </a:extLst>
                      </p:cNvPr>
                      <p:cNvSpPr/>
                      <p:nvPr/>
                    </p:nvSpPr>
                    <p:spPr>
                      <a:xfrm rot="-1745400">
                        <a:off x="6323886" y="5036718"/>
                        <a:ext cx="83901" cy="6881"/>
                      </a:xfrm>
                      <a:custGeom>
                        <a:avLst/>
                        <a:gdLst>
                          <a:gd name="connsiteX0" fmla="*/ 0 w 83901"/>
                          <a:gd name="connsiteY0" fmla="*/ 0 h 6881"/>
                          <a:gd name="connsiteX1" fmla="*/ 83902 w 83901"/>
                          <a:gd name="connsiteY1" fmla="*/ 0 h 6881"/>
                          <a:gd name="connsiteX2" fmla="*/ 83902 w 83901"/>
                          <a:gd name="connsiteY2" fmla="*/ 6881 h 6881"/>
                          <a:gd name="connsiteX3" fmla="*/ 0 w 83901"/>
                          <a:gd name="connsiteY3" fmla="*/ 6881 h 6881"/>
                        </a:gdLst>
                        <a:ahLst/>
                        <a:cxnLst>
                          <a:cxn ang="0">
                            <a:pos x="connsiteX0" y="connsiteY0"/>
                          </a:cxn>
                          <a:cxn ang="0">
                            <a:pos x="connsiteX1" y="connsiteY1"/>
                          </a:cxn>
                          <a:cxn ang="0">
                            <a:pos x="connsiteX2" y="connsiteY2"/>
                          </a:cxn>
                          <a:cxn ang="0">
                            <a:pos x="connsiteX3" y="connsiteY3"/>
                          </a:cxn>
                        </a:cxnLst>
                        <a:rect l="l" t="t" r="r" b="b"/>
                        <a:pathLst>
                          <a:path w="83901" h="6881">
                            <a:moveTo>
                              <a:pt x="0" y="0"/>
                            </a:moveTo>
                            <a:lnTo>
                              <a:pt x="83902" y="0"/>
                            </a:lnTo>
                            <a:lnTo>
                              <a:pt x="83902" y="6881"/>
                            </a:lnTo>
                            <a:lnTo>
                              <a:pt x="0" y="6881"/>
                            </a:lnTo>
                            <a:close/>
                          </a:path>
                        </a:pathLst>
                      </a:custGeom>
                      <a:solidFill>
                        <a:srgbClr val="98A5F6"/>
                      </a:solidFill>
                      <a:ln w="13208" cap="flat">
                        <a:noFill/>
                        <a:prstDash val="solid"/>
                        <a:miter/>
                      </a:ln>
                    </p:spPr>
                    <p:txBody>
                      <a:bodyPr rtlCol="0" anchor="ctr"/>
                      <a:lstStyle/>
                      <a:p>
                        <a:endParaRPr lang="en-GB"/>
                      </a:p>
                    </p:txBody>
                  </p:sp>
                  <p:sp>
                    <p:nvSpPr>
                      <p:cNvPr id="166" name="Freeform: Shape 165">
                        <a:extLst>
                          <a:ext uri="{FF2B5EF4-FFF2-40B4-BE49-F238E27FC236}">
                            <a16:creationId xmlns:a16="http://schemas.microsoft.com/office/drawing/2014/main" id="{3075913E-539A-C84D-4515-34B655B9456A}"/>
                          </a:ext>
                        </a:extLst>
                      </p:cNvPr>
                      <p:cNvSpPr/>
                      <p:nvPr/>
                    </p:nvSpPr>
                    <p:spPr>
                      <a:xfrm rot="-1745400">
                        <a:off x="6408271" y="5007996"/>
                        <a:ext cx="17997" cy="6881"/>
                      </a:xfrm>
                      <a:custGeom>
                        <a:avLst/>
                        <a:gdLst>
                          <a:gd name="connsiteX0" fmla="*/ 0 w 17997"/>
                          <a:gd name="connsiteY0" fmla="*/ 0 h 6881"/>
                          <a:gd name="connsiteX1" fmla="*/ 17998 w 17997"/>
                          <a:gd name="connsiteY1" fmla="*/ 0 h 6881"/>
                          <a:gd name="connsiteX2" fmla="*/ 17998 w 17997"/>
                          <a:gd name="connsiteY2" fmla="*/ 6882 h 6881"/>
                          <a:gd name="connsiteX3" fmla="*/ 0 w 17997"/>
                          <a:gd name="connsiteY3" fmla="*/ 6882 h 6881"/>
                        </a:gdLst>
                        <a:ahLst/>
                        <a:cxnLst>
                          <a:cxn ang="0">
                            <a:pos x="connsiteX0" y="connsiteY0"/>
                          </a:cxn>
                          <a:cxn ang="0">
                            <a:pos x="connsiteX1" y="connsiteY1"/>
                          </a:cxn>
                          <a:cxn ang="0">
                            <a:pos x="connsiteX2" y="connsiteY2"/>
                          </a:cxn>
                          <a:cxn ang="0">
                            <a:pos x="connsiteX3" y="connsiteY3"/>
                          </a:cxn>
                        </a:cxnLst>
                        <a:rect l="l" t="t" r="r" b="b"/>
                        <a:pathLst>
                          <a:path w="17997" h="6881">
                            <a:moveTo>
                              <a:pt x="0" y="0"/>
                            </a:moveTo>
                            <a:lnTo>
                              <a:pt x="17998" y="0"/>
                            </a:lnTo>
                            <a:lnTo>
                              <a:pt x="17998" y="6882"/>
                            </a:lnTo>
                            <a:lnTo>
                              <a:pt x="0" y="6882"/>
                            </a:lnTo>
                            <a:close/>
                          </a:path>
                        </a:pathLst>
                      </a:custGeom>
                      <a:solidFill>
                        <a:srgbClr val="98A5F6"/>
                      </a:solidFill>
                      <a:ln w="13208" cap="flat">
                        <a:noFill/>
                        <a:prstDash val="solid"/>
                        <a:miter/>
                      </a:ln>
                    </p:spPr>
                    <p:txBody>
                      <a:bodyPr rtlCol="0" anchor="ctr"/>
                      <a:lstStyle/>
                      <a:p>
                        <a:endParaRPr lang="en-GB"/>
                      </a:p>
                    </p:txBody>
                  </p:sp>
                  <p:sp>
                    <p:nvSpPr>
                      <p:cNvPr id="167" name="Freeform: Shape 166">
                        <a:extLst>
                          <a:ext uri="{FF2B5EF4-FFF2-40B4-BE49-F238E27FC236}">
                            <a16:creationId xmlns:a16="http://schemas.microsoft.com/office/drawing/2014/main" id="{AEA8F3BF-B9C7-BE3C-9337-8F968EA3D6F8}"/>
                          </a:ext>
                        </a:extLst>
                      </p:cNvPr>
                      <p:cNvSpPr/>
                      <p:nvPr/>
                    </p:nvSpPr>
                    <p:spPr>
                      <a:xfrm rot="-1745400">
                        <a:off x="6428219" y="4992052"/>
                        <a:ext cx="35598" cy="6881"/>
                      </a:xfrm>
                      <a:custGeom>
                        <a:avLst/>
                        <a:gdLst>
                          <a:gd name="connsiteX0" fmla="*/ 0 w 35598"/>
                          <a:gd name="connsiteY0" fmla="*/ 0 h 6881"/>
                          <a:gd name="connsiteX1" fmla="*/ 35599 w 35598"/>
                          <a:gd name="connsiteY1" fmla="*/ 0 h 6881"/>
                          <a:gd name="connsiteX2" fmla="*/ 35599 w 35598"/>
                          <a:gd name="connsiteY2" fmla="*/ 6881 h 6881"/>
                          <a:gd name="connsiteX3" fmla="*/ 0 w 35598"/>
                          <a:gd name="connsiteY3" fmla="*/ 6881 h 6881"/>
                        </a:gdLst>
                        <a:ahLst/>
                        <a:cxnLst>
                          <a:cxn ang="0">
                            <a:pos x="connsiteX0" y="connsiteY0"/>
                          </a:cxn>
                          <a:cxn ang="0">
                            <a:pos x="connsiteX1" y="connsiteY1"/>
                          </a:cxn>
                          <a:cxn ang="0">
                            <a:pos x="connsiteX2" y="connsiteY2"/>
                          </a:cxn>
                          <a:cxn ang="0">
                            <a:pos x="connsiteX3" y="connsiteY3"/>
                          </a:cxn>
                        </a:cxnLst>
                        <a:rect l="l" t="t" r="r" b="b"/>
                        <a:pathLst>
                          <a:path w="35598" h="6881">
                            <a:moveTo>
                              <a:pt x="0" y="0"/>
                            </a:moveTo>
                            <a:lnTo>
                              <a:pt x="35599" y="0"/>
                            </a:lnTo>
                            <a:lnTo>
                              <a:pt x="35599" y="6881"/>
                            </a:lnTo>
                            <a:lnTo>
                              <a:pt x="0" y="6881"/>
                            </a:lnTo>
                            <a:close/>
                          </a:path>
                        </a:pathLst>
                      </a:custGeom>
                      <a:solidFill>
                        <a:srgbClr val="98A5F6"/>
                      </a:solidFill>
                      <a:ln w="13208" cap="flat">
                        <a:noFill/>
                        <a:prstDash val="solid"/>
                        <a:miter/>
                      </a:ln>
                    </p:spPr>
                    <p:txBody>
                      <a:bodyPr rtlCol="0" anchor="ctr"/>
                      <a:lstStyle/>
                      <a:p>
                        <a:endParaRPr lang="en-GB"/>
                      </a:p>
                    </p:txBody>
                  </p:sp>
                </p:grpSp>
                <p:grpSp>
                  <p:nvGrpSpPr>
                    <p:cNvPr id="144" name="Graphic 17">
                      <a:extLst>
                        <a:ext uri="{FF2B5EF4-FFF2-40B4-BE49-F238E27FC236}">
                          <a16:creationId xmlns:a16="http://schemas.microsoft.com/office/drawing/2014/main" id="{E9D279F9-0F00-0A33-D40F-B0BCA0E767D4}"/>
                        </a:ext>
                      </a:extLst>
                    </p:cNvPr>
                    <p:cNvGrpSpPr/>
                    <p:nvPr/>
                  </p:nvGrpSpPr>
                  <p:grpSpPr>
                    <a:xfrm>
                      <a:off x="6334695" y="4996662"/>
                      <a:ext cx="135637" cy="79724"/>
                      <a:chOff x="6334695" y="4996662"/>
                      <a:chExt cx="135637" cy="79724"/>
                    </a:xfrm>
                    <a:solidFill>
                      <a:srgbClr val="98A5F6"/>
                    </a:solidFill>
                  </p:grpSpPr>
                  <p:sp>
                    <p:nvSpPr>
                      <p:cNvPr id="162" name="Freeform: Shape 161">
                        <a:extLst>
                          <a:ext uri="{FF2B5EF4-FFF2-40B4-BE49-F238E27FC236}">
                            <a16:creationId xmlns:a16="http://schemas.microsoft.com/office/drawing/2014/main" id="{6A05BAFC-F13D-7C37-7516-D711036D0E80}"/>
                          </a:ext>
                        </a:extLst>
                      </p:cNvPr>
                      <p:cNvSpPr/>
                      <p:nvPr/>
                    </p:nvSpPr>
                    <p:spPr>
                      <a:xfrm rot="9054600">
                        <a:off x="6390050" y="5016624"/>
                        <a:ext cx="83901" cy="6881"/>
                      </a:xfrm>
                      <a:custGeom>
                        <a:avLst/>
                        <a:gdLst>
                          <a:gd name="connsiteX0" fmla="*/ 0 w 83901"/>
                          <a:gd name="connsiteY0" fmla="*/ 0 h 6881"/>
                          <a:gd name="connsiteX1" fmla="*/ 83902 w 83901"/>
                          <a:gd name="connsiteY1" fmla="*/ 0 h 6881"/>
                          <a:gd name="connsiteX2" fmla="*/ 83902 w 83901"/>
                          <a:gd name="connsiteY2" fmla="*/ 6881 h 6881"/>
                          <a:gd name="connsiteX3" fmla="*/ 0 w 83901"/>
                          <a:gd name="connsiteY3" fmla="*/ 6881 h 6881"/>
                        </a:gdLst>
                        <a:ahLst/>
                        <a:cxnLst>
                          <a:cxn ang="0">
                            <a:pos x="connsiteX0" y="connsiteY0"/>
                          </a:cxn>
                          <a:cxn ang="0">
                            <a:pos x="connsiteX1" y="connsiteY1"/>
                          </a:cxn>
                          <a:cxn ang="0">
                            <a:pos x="connsiteX2" y="connsiteY2"/>
                          </a:cxn>
                          <a:cxn ang="0">
                            <a:pos x="connsiteX3" y="connsiteY3"/>
                          </a:cxn>
                        </a:cxnLst>
                        <a:rect l="l" t="t" r="r" b="b"/>
                        <a:pathLst>
                          <a:path w="83901" h="6881">
                            <a:moveTo>
                              <a:pt x="0" y="0"/>
                            </a:moveTo>
                            <a:lnTo>
                              <a:pt x="83902" y="0"/>
                            </a:lnTo>
                            <a:lnTo>
                              <a:pt x="83902" y="6881"/>
                            </a:lnTo>
                            <a:lnTo>
                              <a:pt x="0" y="6881"/>
                            </a:lnTo>
                            <a:close/>
                          </a:path>
                        </a:pathLst>
                      </a:custGeom>
                      <a:solidFill>
                        <a:srgbClr val="98A5F6"/>
                      </a:solidFill>
                      <a:ln w="13208" cap="flat">
                        <a:noFill/>
                        <a:prstDash val="solid"/>
                        <a:miter/>
                      </a:ln>
                    </p:spPr>
                    <p:txBody>
                      <a:bodyPr rtlCol="0" anchor="ctr"/>
                      <a:lstStyle/>
                      <a:p>
                        <a:endParaRPr lang="en-GB"/>
                      </a:p>
                    </p:txBody>
                  </p:sp>
                  <p:sp>
                    <p:nvSpPr>
                      <p:cNvPr id="163" name="Freeform: Shape 162">
                        <a:extLst>
                          <a:ext uri="{FF2B5EF4-FFF2-40B4-BE49-F238E27FC236}">
                            <a16:creationId xmlns:a16="http://schemas.microsoft.com/office/drawing/2014/main" id="{A934E8B2-939A-CB92-6604-12148A478EEE}"/>
                          </a:ext>
                        </a:extLst>
                      </p:cNvPr>
                      <p:cNvSpPr/>
                      <p:nvPr/>
                    </p:nvSpPr>
                    <p:spPr>
                      <a:xfrm rot="9054600">
                        <a:off x="6371741" y="5045204"/>
                        <a:ext cx="17997" cy="6881"/>
                      </a:xfrm>
                      <a:custGeom>
                        <a:avLst/>
                        <a:gdLst>
                          <a:gd name="connsiteX0" fmla="*/ 0 w 17997"/>
                          <a:gd name="connsiteY0" fmla="*/ 0 h 6881"/>
                          <a:gd name="connsiteX1" fmla="*/ 17998 w 17997"/>
                          <a:gd name="connsiteY1" fmla="*/ 0 h 6881"/>
                          <a:gd name="connsiteX2" fmla="*/ 17998 w 17997"/>
                          <a:gd name="connsiteY2" fmla="*/ 6882 h 6881"/>
                          <a:gd name="connsiteX3" fmla="*/ 0 w 17997"/>
                          <a:gd name="connsiteY3" fmla="*/ 6882 h 6881"/>
                        </a:gdLst>
                        <a:ahLst/>
                        <a:cxnLst>
                          <a:cxn ang="0">
                            <a:pos x="connsiteX0" y="connsiteY0"/>
                          </a:cxn>
                          <a:cxn ang="0">
                            <a:pos x="connsiteX1" y="connsiteY1"/>
                          </a:cxn>
                          <a:cxn ang="0">
                            <a:pos x="connsiteX2" y="connsiteY2"/>
                          </a:cxn>
                          <a:cxn ang="0">
                            <a:pos x="connsiteX3" y="connsiteY3"/>
                          </a:cxn>
                        </a:cxnLst>
                        <a:rect l="l" t="t" r="r" b="b"/>
                        <a:pathLst>
                          <a:path w="17997" h="6881">
                            <a:moveTo>
                              <a:pt x="0" y="0"/>
                            </a:moveTo>
                            <a:lnTo>
                              <a:pt x="17998" y="0"/>
                            </a:lnTo>
                            <a:lnTo>
                              <a:pt x="17998" y="6882"/>
                            </a:lnTo>
                            <a:lnTo>
                              <a:pt x="0" y="6882"/>
                            </a:lnTo>
                            <a:close/>
                          </a:path>
                        </a:pathLst>
                      </a:custGeom>
                      <a:solidFill>
                        <a:srgbClr val="98A5F6"/>
                      </a:solidFill>
                      <a:ln w="13208" cap="flat">
                        <a:noFill/>
                        <a:prstDash val="solid"/>
                        <a:miter/>
                      </a:ln>
                    </p:spPr>
                    <p:txBody>
                      <a:bodyPr rtlCol="0" anchor="ctr"/>
                      <a:lstStyle/>
                      <a:p>
                        <a:endParaRPr lang="en-GB"/>
                      </a:p>
                    </p:txBody>
                  </p:sp>
                  <p:sp>
                    <p:nvSpPr>
                      <p:cNvPr id="164" name="Freeform: Shape 163">
                        <a:extLst>
                          <a:ext uri="{FF2B5EF4-FFF2-40B4-BE49-F238E27FC236}">
                            <a16:creationId xmlns:a16="http://schemas.microsoft.com/office/drawing/2014/main" id="{17A1812A-C508-B403-A098-535E0AB139A4}"/>
                          </a:ext>
                        </a:extLst>
                      </p:cNvPr>
                      <p:cNvSpPr/>
                      <p:nvPr/>
                    </p:nvSpPr>
                    <p:spPr>
                      <a:xfrm rot="9054600">
                        <a:off x="6334122" y="5061285"/>
                        <a:ext cx="35598" cy="6881"/>
                      </a:xfrm>
                      <a:custGeom>
                        <a:avLst/>
                        <a:gdLst>
                          <a:gd name="connsiteX0" fmla="*/ 0 w 35598"/>
                          <a:gd name="connsiteY0" fmla="*/ 0 h 6881"/>
                          <a:gd name="connsiteX1" fmla="*/ 35599 w 35598"/>
                          <a:gd name="connsiteY1" fmla="*/ 0 h 6881"/>
                          <a:gd name="connsiteX2" fmla="*/ 35599 w 35598"/>
                          <a:gd name="connsiteY2" fmla="*/ 6881 h 6881"/>
                          <a:gd name="connsiteX3" fmla="*/ 0 w 35598"/>
                          <a:gd name="connsiteY3" fmla="*/ 6881 h 6881"/>
                        </a:gdLst>
                        <a:ahLst/>
                        <a:cxnLst>
                          <a:cxn ang="0">
                            <a:pos x="connsiteX0" y="connsiteY0"/>
                          </a:cxn>
                          <a:cxn ang="0">
                            <a:pos x="connsiteX1" y="connsiteY1"/>
                          </a:cxn>
                          <a:cxn ang="0">
                            <a:pos x="connsiteX2" y="connsiteY2"/>
                          </a:cxn>
                          <a:cxn ang="0">
                            <a:pos x="connsiteX3" y="connsiteY3"/>
                          </a:cxn>
                        </a:cxnLst>
                        <a:rect l="l" t="t" r="r" b="b"/>
                        <a:pathLst>
                          <a:path w="35598" h="6881">
                            <a:moveTo>
                              <a:pt x="0" y="0"/>
                            </a:moveTo>
                            <a:lnTo>
                              <a:pt x="35599" y="0"/>
                            </a:lnTo>
                            <a:lnTo>
                              <a:pt x="35599" y="6881"/>
                            </a:lnTo>
                            <a:lnTo>
                              <a:pt x="0" y="6881"/>
                            </a:lnTo>
                            <a:close/>
                          </a:path>
                        </a:pathLst>
                      </a:custGeom>
                      <a:solidFill>
                        <a:srgbClr val="98A5F6"/>
                      </a:solidFill>
                      <a:ln w="13208" cap="flat">
                        <a:noFill/>
                        <a:prstDash val="solid"/>
                        <a:miter/>
                      </a:ln>
                    </p:spPr>
                    <p:txBody>
                      <a:bodyPr rtlCol="0" anchor="ctr"/>
                      <a:lstStyle/>
                      <a:p>
                        <a:endParaRPr lang="en-GB"/>
                      </a:p>
                    </p:txBody>
                  </p:sp>
                </p:grpSp>
                <p:sp>
                  <p:nvSpPr>
                    <p:cNvPr id="145" name="Freeform: Shape 144">
                      <a:extLst>
                        <a:ext uri="{FF2B5EF4-FFF2-40B4-BE49-F238E27FC236}">
                          <a16:creationId xmlns:a16="http://schemas.microsoft.com/office/drawing/2014/main" id="{98A410D7-471E-4319-8AE6-97D0F7C967A6}"/>
                        </a:ext>
                      </a:extLst>
                    </p:cNvPr>
                    <p:cNvSpPr/>
                    <p:nvPr/>
                  </p:nvSpPr>
                  <p:spPr>
                    <a:xfrm rot="9054600">
                      <a:off x="6337373" y="5058343"/>
                      <a:ext cx="100576" cy="6881"/>
                    </a:xfrm>
                    <a:custGeom>
                      <a:avLst/>
                      <a:gdLst>
                        <a:gd name="connsiteX0" fmla="*/ 0 w 100576"/>
                        <a:gd name="connsiteY0" fmla="*/ 0 h 6881"/>
                        <a:gd name="connsiteX1" fmla="*/ 100576 w 100576"/>
                        <a:gd name="connsiteY1" fmla="*/ 0 h 6881"/>
                        <a:gd name="connsiteX2" fmla="*/ 100576 w 100576"/>
                        <a:gd name="connsiteY2" fmla="*/ 6881 h 6881"/>
                        <a:gd name="connsiteX3" fmla="*/ 0 w 100576"/>
                        <a:gd name="connsiteY3" fmla="*/ 6881 h 6881"/>
                      </a:gdLst>
                      <a:ahLst/>
                      <a:cxnLst>
                        <a:cxn ang="0">
                          <a:pos x="connsiteX0" y="connsiteY0"/>
                        </a:cxn>
                        <a:cxn ang="0">
                          <a:pos x="connsiteX1" y="connsiteY1"/>
                        </a:cxn>
                        <a:cxn ang="0">
                          <a:pos x="connsiteX2" y="connsiteY2"/>
                        </a:cxn>
                        <a:cxn ang="0">
                          <a:pos x="connsiteX3" y="connsiteY3"/>
                        </a:cxn>
                      </a:cxnLst>
                      <a:rect l="l" t="t" r="r" b="b"/>
                      <a:pathLst>
                        <a:path w="100576" h="6881">
                          <a:moveTo>
                            <a:pt x="0" y="0"/>
                          </a:moveTo>
                          <a:lnTo>
                            <a:pt x="100576" y="0"/>
                          </a:lnTo>
                          <a:lnTo>
                            <a:pt x="100576" y="6881"/>
                          </a:lnTo>
                          <a:lnTo>
                            <a:pt x="0" y="6881"/>
                          </a:lnTo>
                          <a:close/>
                        </a:path>
                      </a:pathLst>
                    </a:custGeom>
                    <a:solidFill>
                      <a:srgbClr val="98A5F6"/>
                    </a:solidFill>
                    <a:ln w="13208" cap="flat">
                      <a:noFill/>
                      <a:prstDash val="solid"/>
                      <a:miter/>
                    </a:ln>
                  </p:spPr>
                  <p:txBody>
                    <a:bodyPr rtlCol="0" anchor="ctr"/>
                    <a:lstStyle/>
                    <a:p>
                      <a:endParaRPr lang="en-GB"/>
                    </a:p>
                  </p:txBody>
                </p:sp>
                <p:sp>
                  <p:nvSpPr>
                    <p:cNvPr id="146" name="Freeform: Shape 145">
                      <a:extLst>
                        <a:ext uri="{FF2B5EF4-FFF2-40B4-BE49-F238E27FC236}">
                          <a16:creationId xmlns:a16="http://schemas.microsoft.com/office/drawing/2014/main" id="{CDF4A782-B177-9370-2AF9-D499996471E5}"/>
                        </a:ext>
                      </a:extLst>
                    </p:cNvPr>
                    <p:cNvSpPr/>
                    <p:nvPr/>
                  </p:nvSpPr>
                  <p:spPr>
                    <a:xfrm>
                      <a:off x="6471282" y="4954295"/>
                      <a:ext cx="59551" cy="59551"/>
                    </a:xfrm>
                    <a:custGeom>
                      <a:avLst/>
                      <a:gdLst>
                        <a:gd name="connsiteX0" fmla="*/ 59552 w 59551"/>
                        <a:gd name="connsiteY0" fmla="*/ 38245 h 59551"/>
                        <a:gd name="connsiteX1" fmla="*/ 21306 w 59551"/>
                        <a:gd name="connsiteY1" fmla="*/ 59552 h 59551"/>
                        <a:gd name="connsiteX2" fmla="*/ 0 w 59551"/>
                        <a:gd name="connsiteY2" fmla="*/ 21306 h 59551"/>
                        <a:gd name="connsiteX3" fmla="*/ 38245 w 59551"/>
                        <a:gd name="connsiteY3" fmla="*/ 0 h 59551"/>
                        <a:gd name="connsiteX4" fmla="*/ 59552 w 59551"/>
                        <a:gd name="connsiteY4" fmla="*/ 38245 h 59551"/>
                        <a:gd name="connsiteX5" fmla="*/ 22630 w 59551"/>
                        <a:gd name="connsiteY5" fmla="*/ 55052 h 59551"/>
                        <a:gd name="connsiteX6" fmla="*/ 55185 w 59551"/>
                        <a:gd name="connsiteY6" fmla="*/ 36922 h 59551"/>
                        <a:gd name="connsiteX7" fmla="*/ 37054 w 59551"/>
                        <a:gd name="connsiteY7" fmla="*/ 4367 h 59551"/>
                        <a:gd name="connsiteX8" fmla="*/ 4499 w 59551"/>
                        <a:gd name="connsiteY8" fmla="*/ 22497 h 59551"/>
                        <a:gd name="connsiteX9" fmla="*/ 22630 w 59551"/>
                        <a:gd name="connsiteY9" fmla="*/ 55052 h 5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551" h="59551">
                          <a:moveTo>
                            <a:pt x="59552" y="38245"/>
                          </a:moveTo>
                          <a:lnTo>
                            <a:pt x="21306" y="59552"/>
                          </a:lnTo>
                          <a:lnTo>
                            <a:pt x="0" y="21306"/>
                          </a:lnTo>
                          <a:lnTo>
                            <a:pt x="38245" y="0"/>
                          </a:lnTo>
                          <a:lnTo>
                            <a:pt x="59552" y="38245"/>
                          </a:lnTo>
                          <a:close/>
                          <a:moveTo>
                            <a:pt x="22630" y="55052"/>
                          </a:moveTo>
                          <a:lnTo>
                            <a:pt x="55185" y="36922"/>
                          </a:lnTo>
                          <a:lnTo>
                            <a:pt x="37054" y="4367"/>
                          </a:lnTo>
                          <a:lnTo>
                            <a:pt x="4499" y="22497"/>
                          </a:lnTo>
                          <a:lnTo>
                            <a:pt x="22630" y="55052"/>
                          </a:lnTo>
                          <a:close/>
                        </a:path>
                      </a:pathLst>
                    </a:custGeom>
                    <a:solidFill>
                      <a:srgbClr val="98A5F6"/>
                    </a:solidFill>
                    <a:ln w="13208" cap="flat">
                      <a:noFill/>
                      <a:prstDash val="solid"/>
                      <a:miter/>
                    </a:ln>
                  </p:spPr>
                  <p:txBody>
                    <a:bodyPr rtlCol="0" anchor="ctr"/>
                    <a:lstStyle/>
                    <a:p>
                      <a:endParaRPr lang="en-GB"/>
                    </a:p>
                  </p:txBody>
                </p:sp>
                <p:sp>
                  <p:nvSpPr>
                    <p:cNvPr id="147" name="Freeform: Shape 146">
                      <a:extLst>
                        <a:ext uri="{FF2B5EF4-FFF2-40B4-BE49-F238E27FC236}">
                          <a16:creationId xmlns:a16="http://schemas.microsoft.com/office/drawing/2014/main" id="{798924D2-4E3D-5910-EBAF-2019B0C793B5}"/>
                        </a:ext>
                      </a:extLst>
                    </p:cNvPr>
                    <p:cNvSpPr/>
                    <p:nvPr/>
                  </p:nvSpPr>
                  <p:spPr>
                    <a:xfrm rot="-1745400">
                      <a:off x="6347722" y="5071004"/>
                      <a:ext cx="151261" cy="6881"/>
                    </a:xfrm>
                    <a:custGeom>
                      <a:avLst/>
                      <a:gdLst>
                        <a:gd name="connsiteX0" fmla="*/ 0 w 151261"/>
                        <a:gd name="connsiteY0" fmla="*/ 0 h 6881"/>
                        <a:gd name="connsiteX1" fmla="*/ 151261 w 151261"/>
                        <a:gd name="connsiteY1" fmla="*/ 0 h 6881"/>
                        <a:gd name="connsiteX2" fmla="*/ 151261 w 151261"/>
                        <a:gd name="connsiteY2" fmla="*/ 6881 h 6881"/>
                        <a:gd name="connsiteX3" fmla="*/ 0 w 151261"/>
                        <a:gd name="connsiteY3" fmla="*/ 6881 h 6881"/>
                      </a:gdLst>
                      <a:ahLst/>
                      <a:cxnLst>
                        <a:cxn ang="0">
                          <a:pos x="connsiteX0" y="connsiteY0"/>
                        </a:cxn>
                        <a:cxn ang="0">
                          <a:pos x="connsiteX1" y="connsiteY1"/>
                        </a:cxn>
                        <a:cxn ang="0">
                          <a:pos x="connsiteX2" y="connsiteY2"/>
                        </a:cxn>
                        <a:cxn ang="0">
                          <a:pos x="connsiteX3" y="connsiteY3"/>
                        </a:cxn>
                      </a:cxnLst>
                      <a:rect l="l" t="t" r="r" b="b"/>
                      <a:pathLst>
                        <a:path w="151261" h="6881">
                          <a:moveTo>
                            <a:pt x="0" y="0"/>
                          </a:moveTo>
                          <a:lnTo>
                            <a:pt x="151261" y="0"/>
                          </a:lnTo>
                          <a:lnTo>
                            <a:pt x="151261" y="6881"/>
                          </a:lnTo>
                          <a:lnTo>
                            <a:pt x="0" y="6881"/>
                          </a:lnTo>
                          <a:close/>
                        </a:path>
                      </a:pathLst>
                    </a:custGeom>
                    <a:solidFill>
                      <a:srgbClr val="98A5F6"/>
                    </a:solidFill>
                    <a:ln w="13208" cap="flat">
                      <a:noFill/>
                      <a:prstDash val="solid"/>
                      <a:miter/>
                    </a:ln>
                  </p:spPr>
                  <p:txBody>
                    <a:bodyPr rtlCol="0" anchor="ctr"/>
                    <a:lstStyle/>
                    <a:p>
                      <a:endParaRPr lang="en-GB"/>
                    </a:p>
                  </p:txBody>
                </p:sp>
                <p:sp>
                  <p:nvSpPr>
                    <p:cNvPr id="148" name="Freeform: Shape 147">
                      <a:extLst>
                        <a:ext uri="{FF2B5EF4-FFF2-40B4-BE49-F238E27FC236}">
                          <a16:creationId xmlns:a16="http://schemas.microsoft.com/office/drawing/2014/main" id="{2F80742E-BDF8-0153-4BCD-6EB8EFAF1C0F}"/>
                        </a:ext>
                      </a:extLst>
                    </p:cNvPr>
                    <p:cNvSpPr/>
                    <p:nvPr/>
                  </p:nvSpPr>
                  <p:spPr>
                    <a:xfrm rot="9054600">
                      <a:off x="6418240" y="5067343"/>
                      <a:ext cx="83901" cy="6881"/>
                    </a:xfrm>
                    <a:custGeom>
                      <a:avLst/>
                      <a:gdLst>
                        <a:gd name="connsiteX0" fmla="*/ 0 w 83901"/>
                        <a:gd name="connsiteY0" fmla="*/ 0 h 6881"/>
                        <a:gd name="connsiteX1" fmla="*/ 83902 w 83901"/>
                        <a:gd name="connsiteY1" fmla="*/ 0 h 6881"/>
                        <a:gd name="connsiteX2" fmla="*/ 83902 w 83901"/>
                        <a:gd name="connsiteY2" fmla="*/ 6881 h 6881"/>
                        <a:gd name="connsiteX3" fmla="*/ 0 w 83901"/>
                        <a:gd name="connsiteY3" fmla="*/ 6881 h 6881"/>
                      </a:gdLst>
                      <a:ahLst/>
                      <a:cxnLst>
                        <a:cxn ang="0">
                          <a:pos x="connsiteX0" y="connsiteY0"/>
                        </a:cxn>
                        <a:cxn ang="0">
                          <a:pos x="connsiteX1" y="connsiteY1"/>
                        </a:cxn>
                        <a:cxn ang="0">
                          <a:pos x="connsiteX2" y="connsiteY2"/>
                        </a:cxn>
                        <a:cxn ang="0">
                          <a:pos x="connsiteX3" y="connsiteY3"/>
                        </a:cxn>
                      </a:cxnLst>
                      <a:rect l="l" t="t" r="r" b="b"/>
                      <a:pathLst>
                        <a:path w="83901" h="6881">
                          <a:moveTo>
                            <a:pt x="0" y="0"/>
                          </a:moveTo>
                          <a:lnTo>
                            <a:pt x="83902" y="0"/>
                          </a:lnTo>
                          <a:lnTo>
                            <a:pt x="83902" y="6881"/>
                          </a:lnTo>
                          <a:lnTo>
                            <a:pt x="0" y="6881"/>
                          </a:lnTo>
                          <a:close/>
                        </a:path>
                      </a:pathLst>
                    </a:custGeom>
                    <a:solidFill>
                      <a:srgbClr val="98A5F6"/>
                    </a:solidFill>
                    <a:ln w="13208" cap="flat">
                      <a:noFill/>
                      <a:prstDash val="solid"/>
                      <a:miter/>
                    </a:ln>
                  </p:spPr>
                  <p:txBody>
                    <a:bodyPr rtlCol="0" anchor="ctr"/>
                    <a:lstStyle/>
                    <a:p>
                      <a:endParaRPr lang="en-GB"/>
                    </a:p>
                  </p:txBody>
                </p:sp>
                <p:sp>
                  <p:nvSpPr>
                    <p:cNvPr id="149" name="Freeform: Shape 148">
                      <a:extLst>
                        <a:ext uri="{FF2B5EF4-FFF2-40B4-BE49-F238E27FC236}">
                          <a16:creationId xmlns:a16="http://schemas.microsoft.com/office/drawing/2014/main" id="{5D485AA8-7ABB-B8F2-0E28-CFA0E3F33675}"/>
                        </a:ext>
                      </a:extLst>
                    </p:cNvPr>
                    <p:cNvSpPr/>
                    <p:nvPr/>
                  </p:nvSpPr>
                  <p:spPr>
                    <a:xfrm rot="9054600">
                      <a:off x="6361189" y="5106863"/>
                      <a:ext cx="55846" cy="6881"/>
                    </a:xfrm>
                    <a:custGeom>
                      <a:avLst/>
                      <a:gdLst>
                        <a:gd name="connsiteX0" fmla="*/ 0 w 55846"/>
                        <a:gd name="connsiteY0" fmla="*/ 0 h 6881"/>
                        <a:gd name="connsiteX1" fmla="*/ 55846 w 55846"/>
                        <a:gd name="connsiteY1" fmla="*/ 0 h 6881"/>
                        <a:gd name="connsiteX2" fmla="*/ 55846 w 55846"/>
                        <a:gd name="connsiteY2" fmla="*/ 6882 h 6881"/>
                        <a:gd name="connsiteX3" fmla="*/ 0 w 55846"/>
                        <a:gd name="connsiteY3" fmla="*/ 6882 h 6881"/>
                      </a:gdLst>
                      <a:ahLst/>
                      <a:cxnLst>
                        <a:cxn ang="0">
                          <a:pos x="connsiteX0" y="connsiteY0"/>
                        </a:cxn>
                        <a:cxn ang="0">
                          <a:pos x="connsiteX1" y="connsiteY1"/>
                        </a:cxn>
                        <a:cxn ang="0">
                          <a:pos x="connsiteX2" y="connsiteY2"/>
                        </a:cxn>
                        <a:cxn ang="0">
                          <a:pos x="connsiteX3" y="connsiteY3"/>
                        </a:cxn>
                      </a:cxnLst>
                      <a:rect l="l" t="t" r="r" b="b"/>
                      <a:pathLst>
                        <a:path w="55846" h="6881">
                          <a:moveTo>
                            <a:pt x="0" y="0"/>
                          </a:moveTo>
                          <a:lnTo>
                            <a:pt x="55846" y="0"/>
                          </a:lnTo>
                          <a:lnTo>
                            <a:pt x="55846" y="6882"/>
                          </a:lnTo>
                          <a:lnTo>
                            <a:pt x="0" y="6882"/>
                          </a:lnTo>
                          <a:close/>
                        </a:path>
                      </a:pathLst>
                    </a:custGeom>
                    <a:solidFill>
                      <a:srgbClr val="98A5F6"/>
                    </a:solidFill>
                    <a:ln w="13208" cap="flat">
                      <a:noFill/>
                      <a:prstDash val="solid"/>
                      <a:miter/>
                    </a:ln>
                  </p:spPr>
                  <p:txBody>
                    <a:bodyPr rtlCol="0" anchor="ctr"/>
                    <a:lstStyle/>
                    <a:p>
                      <a:endParaRPr lang="en-GB"/>
                    </a:p>
                  </p:txBody>
                </p:sp>
                <p:sp>
                  <p:nvSpPr>
                    <p:cNvPr id="150" name="Freeform: Shape 149">
                      <a:extLst>
                        <a:ext uri="{FF2B5EF4-FFF2-40B4-BE49-F238E27FC236}">
                          <a16:creationId xmlns:a16="http://schemas.microsoft.com/office/drawing/2014/main" id="{47091BFA-C599-9A09-A9C9-149F5F36D30E}"/>
                        </a:ext>
                      </a:extLst>
                    </p:cNvPr>
                    <p:cNvSpPr/>
                    <p:nvPr/>
                  </p:nvSpPr>
                  <p:spPr>
                    <a:xfrm rot="9054600">
                      <a:off x="6366695" y="5113682"/>
                      <a:ext cx="81254" cy="6881"/>
                    </a:xfrm>
                    <a:custGeom>
                      <a:avLst/>
                      <a:gdLst>
                        <a:gd name="connsiteX0" fmla="*/ 0 w 81254"/>
                        <a:gd name="connsiteY0" fmla="*/ 0 h 6881"/>
                        <a:gd name="connsiteX1" fmla="*/ 81255 w 81254"/>
                        <a:gd name="connsiteY1" fmla="*/ 0 h 6881"/>
                        <a:gd name="connsiteX2" fmla="*/ 81255 w 81254"/>
                        <a:gd name="connsiteY2" fmla="*/ 6881 h 6881"/>
                        <a:gd name="connsiteX3" fmla="*/ 0 w 81254"/>
                        <a:gd name="connsiteY3" fmla="*/ 6881 h 6881"/>
                      </a:gdLst>
                      <a:ahLst/>
                      <a:cxnLst>
                        <a:cxn ang="0">
                          <a:pos x="connsiteX0" y="connsiteY0"/>
                        </a:cxn>
                        <a:cxn ang="0">
                          <a:pos x="connsiteX1" y="connsiteY1"/>
                        </a:cxn>
                        <a:cxn ang="0">
                          <a:pos x="connsiteX2" y="connsiteY2"/>
                        </a:cxn>
                        <a:cxn ang="0">
                          <a:pos x="connsiteX3" y="connsiteY3"/>
                        </a:cxn>
                      </a:cxnLst>
                      <a:rect l="l" t="t" r="r" b="b"/>
                      <a:pathLst>
                        <a:path w="81254" h="6881">
                          <a:moveTo>
                            <a:pt x="0" y="0"/>
                          </a:moveTo>
                          <a:lnTo>
                            <a:pt x="81255" y="0"/>
                          </a:lnTo>
                          <a:lnTo>
                            <a:pt x="81255" y="6881"/>
                          </a:lnTo>
                          <a:lnTo>
                            <a:pt x="0" y="6881"/>
                          </a:lnTo>
                          <a:close/>
                        </a:path>
                      </a:pathLst>
                    </a:custGeom>
                    <a:solidFill>
                      <a:srgbClr val="98A5F6"/>
                    </a:solidFill>
                    <a:ln w="13208"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1A394329-3F0C-5A65-17E3-8AB1B98B6700}"/>
                        </a:ext>
                      </a:extLst>
                    </p:cNvPr>
                    <p:cNvSpPr/>
                    <p:nvPr/>
                  </p:nvSpPr>
                  <p:spPr>
                    <a:xfrm rot="9054600">
                      <a:off x="6445185" y="5086114"/>
                      <a:ext cx="23688" cy="6881"/>
                    </a:xfrm>
                    <a:custGeom>
                      <a:avLst/>
                      <a:gdLst>
                        <a:gd name="connsiteX0" fmla="*/ 0 w 23688"/>
                        <a:gd name="connsiteY0" fmla="*/ 0 h 6881"/>
                        <a:gd name="connsiteX1" fmla="*/ 23688 w 23688"/>
                        <a:gd name="connsiteY1" fmla="*/ 0 h 6881"/>
                        <a:gd name="connsiteX2" fmla="*/ 23688 w 23688"/>
                        <a:gd name="connsiteY2" fmla="*/ 6881 h 6881"/>
                        <a:gd name="connsiteX3" fmla="*/ 0 w 23688"/>
                        <a:gd name="connsiteY3" fmla="*/ 6881 h 6881"/>
                      </a:gdLst>
                      <a:ahLst/>
                      <a:cxnLst>
                        <a:cxn ang="0">
                          <a:pos x="connsiteX0" y="connsiteY0"/>
                        </a:cxn>
                        <a:cxn ang="0">
                          <a:pos x="connsiteX1" y="connsiteY1"/>
                        </a:cxn>
                        <a:cxn ang="0">
                          <a:pos x="connsiteX2" y="connsiteY2"/>
                        </a:cxn>
                        <a:cxn ang="0">
                          <a:pos x="connsiteX3" y="connsiteY3"/>
                        </a:cxn>
                      </a:cxnLst>
                      <a:rect l="l" t="t" r="r" b="b"/>
                      <a:pathLst>
                        <a:path w="23688" h="6881">
                          <a:moveTo>
                            <a:pt x="0" y="0"/>
                          </a:moveTo>
                          <a:lnTo>
                            <a:pt x="23688" y="0"/>
                          </a:lnTo>
                          <a:lnTo>
                            <a:pt x="23688" y="6881"/>
                          </a:lnTo>
                          <a:lnTo>
                            <a:pt x="0" y="6881"/>
                          </a:lnTo>
                          <a:close/>
                        </a:path>
                      </a:pathLst>
                    </a:custGeom>
                    <a:solidFill>
                      <a:srgbClr val="98A5F6"/>
                    </a:solidFill>
                    <a:ln w="13208" cap="flat">
                      <a:noFill/>
                      <a:prstDash val="solid"/>
                      <a:miter/>
                    </a:ln>
                  </p:spPr>
                  <p:txBody>
                    <a:bodyPr rtlCol="0" anchor="ctr"/>
                    <a:lstStyle/>
                    <a:p>
                      <a:endParaRPr lang="en-GB"/>
                    </a:p>
                  </p:txBody>
                </p:sp>
                <p:sp>
                  <p:nvSpPr>
                    <p:cNvPr id="152" name="Freeform: Shape 151">
                      <a:extLst>
                        <a:ext uri="{FF2B5EF4-FFF2-40B4-BE49-F238E27FC236}">
                          <a16:creationId xmlns:a16="http://schemas.microsoft.com/office/drawing/2014/main" id="{8A90E956-BE0B-BEDB-6E6C-47A4637413A1}"/>
                        </a:ext>
                      </a:extLst>
                    </p:cNvPr>
                    <p:cNvSpPr/>
                    <p:nvPr/>
                  </p:nvSpPr>
                  <p:spPr>
                    <a:xfrm>
                      <a:off x="6499469" y="5004980"/>
                      <a:ext cx="59551" cy="59551"/>
                    </a:xfrm>
                    <a:custGeom>
                      <a:avLst/>
                      <a:gdLst>
                        <a:gd name="connsiteX0" fmla="*/ 59552 w 59551"/>
                        <a:gd name="connsiteY0" fmla="*/ 38246 h 59551"/>
                        <a:gd name="connsiteX1" fmla="*/ 21306 w 59551"/>
                        <a:gd name="connsiteY1" fmla="*/ 59552 h 59551"/>
                        <a:gd name="connsiteX2" fmla="*/ 0 w 59551"/>
                        <a:gd name="connsiteY2" fmla="*/ 21306 h 59551"/>
                        <a:gd name="connsiteX3" fmla="*/ 38245 w 59551"/>
                        <a:gd name="connsiteY3" fmla="*/ 0 h 59551"/>
                        <a:gd name="connsiteX4" fmla="*/ 59552 w 59551"/>
                        <a:gd name="connsiteY4" fmla="*/ 38246 h 59551"/>
                        <a:gd name="connsiteX5" fmla="*/ 22630 w 59551"/>
                        <a:gd name="connsiteY5" fmla="*/ 55052 h 59551"/>
                        <a:gd name="connsiteX6" fmla="*/ 55185 w 59551"/>
                        <a:gd name="connsiteY6" fmla="*/ 36922 h 59551"/>
                        <a:gd name="connsiteX7" fmla="*/ 37054 w 59551"/>
                        <a:gd name="connsiteY7" fmla="*/ 4367 h 59551"/>
                        <a:gd name="connsiteX8" fmla="*/ 4499 w 59551"/>
                        <a:gd name="connsiteY8" fmla="*/ 22497 h 59551"/>
                        <a:gd name="connsiteX9" fmla="*/ 22630 w 59551"/>
                        <a:gd name="connsiteY9" fmla="*/ 55052 h 5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551" h="59551">
                          <a:moveTo>
                            <a:pt x="59552" y="38246"/>
                          </a:moveTo>
                          <a:lnTo>
                            <a:pt x="21306" y="59552"/>
                          </a:lnTo>
                          <a:lnTo>
                            <a:pt x="0" y="21306"/>
                          </a:lnTo>
                          <a:lnTo>
                            <a:pt x="38245" y="0"/>
                          </a:lnTo>
                          <a:lnTo>
                            <a:pt x="59552" y="38246"/>
                          </a:lnTo>
                          <a:close/>
                          <a:moveTo>
                            <a:pt x="22630" y="55052"/>
                          </a:moveTo>
                          <a:lnTo>
                            <a:pt x="55185" y="36922"/>
                          </a:lnTo>
                          <a:lnTo>
                            <a:pt x="37054" y="4367"/>
                          </a:lnTo>
                          <a:lnTo>
                            <a:pt x="4499" y="22497"/>
                          </a:lnTo>
                          <a:lnTo>
                            <a:pt x="22630" y="55052"/>
                          </a:lnTo>
                          <a:close/>
                        </a:path>
                      </a:pathLst>
                    </a:custGeom>
                    <a:solidFill>
                      <a:srgbClr val="98A5F6"/>
                    </a:solidFill>
                    <a:ln w="13208" cap="flat">
                      <a:noFill/>
                      <a:prstDash val="solid"/>
                      <a:miter/>
                    </a:ln>
                  </p:spPr>
                  <p:txBody>
                    <a:bodyPr rtlCol="0" anchor="ctr"/>
                    <a:lstStyle/>
                    <a:p>
                      <a:endParaRPr lang="en-GB"/>
                    </a:p>
                  </p:txBody>
                </p:sp>
                <p:sp>
                  <p:nvSpPr>
                    <p:cNvPr id="153" name="Freeform: Shape 152">
                      <a:extLst>
                        <a:ext uri="{FF2B5EF4-FFF2-40B4-BE49-F238E27FC236}">
                          <a16:creationId xmlns:a16="http://schemas.microsoft.com/office/drawing/2014/main" id="{99CB74FF-BC74-C367-5A32-8E2AFF0F6C2C}"/>
                        </a:ext>
                      </a:extLst>
                    </p:cNvPr>
                    <p:cNvSpPr/>
                    <p:nvPr/>
                  </p:nvSpPr>
                  <p:spPr>
                    <a:xfrm rot="-1745400">
                      <a:off x="6376358" y="5122224"/>
                      <a:ext cx="151261" cy="6881"/>
                    </a:xfrm>
                    <a:custGeom>
                      <a:avLst/>
                      <a:gdLst>
                        <a:gd name="connsiteX0" fmla="*/ 0 w 151261"/>
                        <a:gd name="connsiteY0" fmla="*/ 0 h 6881"/>
                        <a:gd name="connsiteX1" fmla="*/ 151261 w 151261"/>
                        <a:gd name="connsiteY1" fmla="*/ 0 h 6881"/>
                        <a:gd name="connsiteX2" fmla="*/ 151261 w 151261"/>
                        <a:gd name="connsiteY2" fmla="*/ 6881 h 6881"/>
                        <a:gd name="connsiteX3" fmla="*/ 0 w 151261"/>
                        <a:gd name="connsiteY3" fmla="*/ 6881 h 6881"/>
                      </a:gdLst>
                      <a:ahLst/>
                      <a:cxnLst>
                        <a:cxn ang="0">
                          <a:pos x="connsiteX0" y="connsiteY0"/>
                        </a:cxn>
                        <a:cxn ang="0">
                          <a:pos x="connsiteX1" y="connsiteY1"/>
                        </a:cxn>
                        <a:cxn ang="0">
                          <a:pos x="connsiteX2" y="connsiteY2"/>
                        </a:cxn>
                        <a:cxn ang="0">
                          <a:pos x="connsiteX3" y="connsiteY3"/>
                        </a:cxn>
                      </a:cxnLst>
                      <a:rect l="l" t="t" r="r" b="b"/>
                      <a:pathLst>
                        <a:path w="151261" h="6881">
                          <a:moveTo>
                            <a:pt x="0" y="0"/>
                          </a:moveTo>
                          <a:lnTo>
                            <a:pt x="151261" y="0"/>
                          </a:lnTo>
                          <a:lnTo>
                            <a:pt x="151261" y="6881"/>
                          </a:lnTo>
                          <a:lnTo>
                            <a:pt x="0" y="6881"/>
                          </a:lnTo>
                          <a:close/>
                        </a:path>
                      </a:pathLst>
                    </a:custGeom>
                    <a:solidFill>
                      <a:srgbClr val="98A5F6"/>
                    </a:solidFill>
                    <a:ln w="13208" cap="flat">
                      <a:noFill/>
                      <a:prstDash val="solid"/>
                      <a:miter/>
                    </a:ln>
                  </p:spPr>
                  <p:txBody>
                    <a:bodyPr rtlCol="0" anchor="ctr"/>
                    <a:lstStyle/>
                    <a:p>
                      <a:endParaRPr lang="en-GB"/>
                    </a:p>
                  </p:txBody>
                </p:sp>
                <p:sp>
                  <p:nvSpPr>
                    <p:cNvPr id="154" name="Freeform: Shape 153">
                      <a:extLst>
                        <a:ext uri="{FF2B5EF4-FFF2-40B4-BE49-F238E27FC236}">
                          <a16:creationId xmlns:a16="http://schemas.microsoft.com/office/drawing/2014/main" id="{FEAD8B95-4F42-CCA0-7A81-472F06C400AE}"/>
                        </a:ext>
                      </a:extLst>
                    </p:cNvPr>
                    <p:cNvSpPr/>
                    <p:nvPr/>
                  </p:nvSpPr>
                  <p:spPr>
                    <a:xfrm rot="9054600">
                      <a:off x="6446773" y="5118552"/>
                      <a:ext cx="83901" cy="6881"/>
                    </a:xfrm>
                    <a:custGeom>
                      <a:avLst/>
                      <a:gdLst>
                        <a:gd name="connsiteX0" fmla="*/ 0 w 83901"/>
                        <a:gd name="connsiteY0" fmla="*/ 0 h 6881"/>
                        <a:gd name="connsiteX1" fmla="*/ 83902 w 83901"/>
                        <a:gd name="connsiteY1" fmla="*/ 0 h 6881"/>
                        <a:gd name="connsiteX2" fmla="*/ 83902 w 83901"/>
                        <a:gd name="connsiteY2" fmla="*/ 6881 h 6881"/>
                        <a:gd name="connsiteX3" fmla="*/ 0 w 83901"/>
                        <a:gd name="connsiteY3" fmla="*/ 6881 h 6881"/>
                      </a:gdLst>
                      <a:ahLst/>
                      <a:cxnLst>
                        <a:cxn ang="0">
                          <a:pos x="connsiteX0" y="connsiteY0"/>
                        </a:cxn>
                        <a:cxn ang="0">
                          <a:pos x="connsiteX1" y="connsiteY1"/>
                        </a:cxn>
                        <a:cxn ang="0">
                          <a:pos x="connsiteX2" y="connsiteY2"/>
                        </a:cxn>
                        <a:cxn ang="0">
                          <a:pos x="connsiteX3" y="connsiteY3"/>
                        </a:cxn>
                      </a:cxnLst>
                      <a:rect l="l" t="t" r="r" b="b"/>
                      <a:pathLst>
                        <a:path w="83901" h="6881">
                          <a:moveTo>
                            <a:pt x="0" y="0"/>
                          </a:moveTo>
                          <a:lnTo>
                            <a:pt x="83902" y="0"/>
                          </a:lnTo>
                          <a:lnTo>
                            <a:pt x="83902" y="6881"/>
                          </a:lnTo>
                          <a:lnTo>
                            <a:pt x="0" y="6881"/>
                          </a:lnTo>
                          <a:close/>
                        </a:path>
                      </a:pathLst>
                    </a:custGeom>
                    <a:solidFill>
                      <a:srgbClr val="98A5F6"/>
                    </a:solidFill>
                    <a:ln w="13208" cap="flat">
                      <a:noFill/>
                      <a:prstDash val="solid"/>
                      <a:miter/>
                    </a:ln>
                  </p:spPr>
                  <p:txBody>
                    <a:bodyPr rtlCol="0" anchor="ctr"/>
                    <a:lstStyle/>
                    <a:p>
                      <a:endParaRPr lang="en-GB"/>
                    </a:p>
                  </p:txBody>
                </p:sp>
                <p:sp>
                  <p:nvSpPr>
                    <p:cNvPr id="155" name="Freeform: Shape 154">
                      <a:extLst>
                        <a:ext uri="{FF2B5EF4-FFF2-40B4-BE49-F238E27FC236}">
                          <a16:creationId xmlns:a16="http://schemas.microsoft.com/office/drawing/2014/main" id="{BF437747-BD1A-4421-374C-5FEB7EAD6D62}"/>
                        </a:ext>
                      </a:extLst>
                    </p:cNvPr>
                    <p:cNvSpPr/>
                    <p:nvPr/>
                  </p:nvSpPr>
                  <p:spPr>
                    <a:xfrm rot="9054600">
                      <a:off x="6389589" y="5158205"/>
                      <a:ext cx="55846" cy="6881"/>
                    </a:xfrm>
                    <a:custGeom>
                      <a:avLst/>
                      <a:gdLst>
                        <a:gd name="connsiteX0" fmla="*/ 0 w 55846"/>
                        <a:gd name="connsiteY0" fmla="*/ 0 h 6881"/>
                        <a:gd name="connsiteX1" fmla="*/ 55846 w 55846"/>
                        <a:gd name="connsiteY1" fmla="*/ 0 h 6881"/>
                        <a:gd name="connsiteX2" fmla="*/ 55846 w 55846"/>
                        <a:gd name="connsiteY2" fmla="*/ 6881 h 6881"/>
                        <a:gd name="connsiteX3" fmla="*/ 0 w 55846"/>
                        <a:gd name="connsiteY3" fmla="*/ 6881 h 6881"/>
                      </a:gdLst>
                      <a:ahLst/>
                      <a:cxnLst>
                        <a:cxn ang="0">
                          <a:pos x="connsiteX0" y="connsiteY0"/>
                        </a:cxn>
                        <a:cxn ang="0">
                          <a:pos x="connsiteX1" y="connsiteY1"/>
                        </a:cxn>
                        <a:cxn ang="0">
                          <a:pos x="connsiteX2" y="connsiteY2"/>
                        </a:cxn>
                        <a:cxn ang="0">
                          <a:pos x="connsiteX3" y="connsiteY3"/>
                        </a:cxn>
                      </a:cxnLst>
                      <a:rect l="l" t="t" r="r" b="b"/>
                      <a:pathLst>
                        <a:path w="55846" h="6881">
                          <a:moveTo>
                            <a:pt x="0" y="0"/>
                          </a:moveTo>
                          <a:lnTo>
                            <a:pt x="55846" y="0"/>
                          </a:lnTo>
                          <a:lnTo>
                            <a:pt x="55846" y="6881"/>
                          </a:lnTo>
                          <a:lnTo>
                            <a:pt x="0" y="6881"/>
                          </a:lnTo>
                          <a:close/>
                        </a:path>
                      </a:pathLst>
                    </a:custGeom>
                    <a:solidFill>
                      <a:srgbClr val="98A5F6"/>
                    </a:solidFill>
                    <a:ln w="13208" cap="flat">
                      <a:noFill/>
                      <a:prstDash val="solid"/>
                      <a:miter/>
                    </a:ln>
                  </p:spPr>
                  <p:txBody>
                    <a:bodyPr rtlCol="0" anchor="ctr"/>
                    <a:lstStyle/>
                    <a:p>
                      <a:endParaRPr lang="en-GB"/>
                    </a:p>
                  </p:txBody>
                </p:sp>
                <p:sp>
                  <p:nvSpPr>
                    <p:cNvPr id="156" name="Freeform: Shape 155">
                      <a:extLst>
                        <a:ext uri="{FF2B5EF4-FFF2-40B4-BE49-F238E27FC236}">
                          <a16:creationId xmlns:a16="http://schemas.microsoft.com/office/drawing/2014/main" id="{31128CA4-F6A3-F850-3F63-6CD9AB951348}"/>
                        </a:ext>
                      </a:extLst>
                    </p:cNvPr>
                    <p:cNvSpPr/>
                    <p:nvPr/>
                  </p:nvSpPr>
                  <p:spPr>
                    <a:xfrm rot="9054600">
                      <a:off x="6395228" y="5164891"/>
                      <a:ext cx="81254" cy="6881"/>
                    </a:xfrm>
                    <a:custGeom>
                      <a:avLst/>
                      <a:gdLst>
                        <a:gd name="connsiteX0" fmla="*/ 0 w 81254"/>
                        <a:gd name="connsiteY0" fmla="*/ 0 h 6881"/>
                        <a:gd name="connsiteX1" fmla="*/ 81255 w 81254"/>
                        <a:gd name="connsiteY1" fmla="*/ 0 h 6881"/>
                        <a:gd name="connsiteX2" fmla="*/ 81255 w 81254"/>
                        <a:gd name="connsiteY2" fmla="*/ 6881 h 6881"/>
                        <a:gd name="connsiteX3" fmla="*/ 0 w 81254"/>
                        <a:gd name="connsiteY3" fmla="*/ 6881 h 6881"/>
                      </a:gdLst>
                      <a:ahLst/>
                      <a:cxnLst>
                        <a:cxn ang="0">
                          <a:pos x="connsiteX0" y="connsiteY0"/>
                        </a:cxn>
                        <a:cxn ang="0">
                          <a:pos x="connsiteX1" y="connsiteY1"/>
                        </a:cxn>
                        <a:cxn ang="0">
                          <a:pos x="connsiteX2" y="connsiteY2"/>
                        </a:cxn>
                        <a:cxn ang="0">
                          <a:pos x="connsiteX3" y="connsiteY3"/>
                        </a:cxn>
                      </a:cxnLst>
                      <a:rect l="l" t="t" r="r" b="b"/>
                      <a:pathLst>
                        <a:path w="81254" h="6881">
                          <a:moveTo>
                            <a:pt x="0" y="0"/>
                          </a:moveTo>
                          <a:lnTo>
                            <a:pt x="81255" y="0"/>
                          </a:lnTo>
                          <a:lnTo>
                            <a:pt x="81255" y="6881"/>
                          </a:lnTo>
                          <a:lnTo>
                            <a:pt x="0" y="6881"/>
                          </a:lnTo>
                          <a:close/>
                        </a:path>
                      </a:pathLst>
                    </a:custGeom>
                    <a:solidFill>
                      <a:srgbClr val="98A5F6"/>
                    </a:solidFill>
                    <a:ln w="13208" cap="flat">
                      <a:noFill/>
                      <a:prstDash val="solid"/>
                      <a:miter/>
                    </a:ln>
                  </p:spPr>
                  <p:txBody>
                    <a:bodyPr rtlCol="0" anchor="ctr"/>
                    <a:lstStyle/>
                    <a:p>
                      <a:endParaRPr lang="en-GB"/>
                    </a:p>
                  </p:txBody>
                </p:sp>
                <p:sp>
                  <p:nvSpPr>
                    <p:cNvPr id="157" name="Freeform: Shape 156">
                      <a:extLst>
                        <a:ext uri="{FF2B5EF4-FFF2-40B4-BE49-F238E27FC236}">
                          <a16:creationId xmlns:a16="http://schemas.microsoft.com/office/drawing/2014/main" id="{F88D0B86-8566-4687-2EC3-800DDD38A650}"/>
                        </a:ext>
                      </a:extLst>
                    </p:cNvPr>
                    <p:cNvSpPr/>
                    <p:nvPr/>
                  </p:nvSpPr>
                  <p:spPr>
                    <a:xfrm rot="9054600">
                      <a:off x="6474047" y="5137042"/>
                      <a:ext cx="23688" cy="6881"/>
                    </a:xfrm>
                    <a:custGeom>
                      <a:avLst/>
                      <a:gdLst>
                        <a:gd name="connsiteX0" fmla="*/ 0 w 23688"/>
                        <a:gd name="connsiteY0" fmla="*/ 0 h 6881"/>
                        <a:gd name="connsiteX1" fmla="*/ 23688 w 23688"/>
                        <a:gd name="connsiteY1" fmla="*/ 0 h 6881"/>
                        <a:gd name="connsiteX2" fmla="*/ 23688 w 23688"/>
                        <a:gd name="connsiteY2" fmla="*/ 6881 h 6881"/>
                        <a:gd name="connsiteX3" fmla="*/ 0 w 23688"/>
                        <a:gd name="connsiteY3" fmla="*/ 6881 h 6881"/>
                      </a:gdLst>
                      <a:ahLst/>
                      <a:cxnLst>
                        <a:cxn ang="0">
                          <a:pos x="connsiteX0" y="connsiteY0"/>
                        </a:cxn>
                        <a:cxn ang="0">
                          <a:pos x="connsiteX1" y="connsiteY1"/>
                        </a:cxn>
                        <a:cxn ang="0">
                          <a:pos x="connsiteX2" y="connsiteY2"/>
                        </a:cxn>
                        <a:cxn ang="0">
                          <a:pos x="connsiteX3" y="connsiteY3"/>
                        </a:cxn>
                      </a:cxnLst>
                      <a:rect l="l" t="t" r="r" b="b"/>
                      <a:pathLst>
                        <a:path w="23688" h="6881">
                          <a:moveTo>
                            <a:pt x="0" y="0"/>
                          </a:moveTo>
                          <a:lnTo>
                            <a:pt x="23688" y="0"/>
                          </a:lnTo>
                          <a:lnTo>
                            <a:pt x="23688" y="6881"/>
                          </a:lnTo>
                          <a:lnTo>
                            <a:pt x="0" y="6881"/>
                          </a:lnTo>
                          <a:close/>
                        </a:path>
                      </a:pathLst>
                    </a:custGeom>
                    <a:solidFill>
                      <a:srgbClr val="98A5F6"/>
                    </a:solidFill>
                    <a:ln w="13208" cap="flat">
                      <a:noFill/>
                      <a:prstDash val="solid"/>
                      <a:miter/>
                    </a:ln>
                  </p:spPr>
                  <p:txBody>
                    <a:bodyPr rtlCol="0" anchor="ctr"/>
                    <a:lstStyle/>
                    <a:p>
                      <a:endParaRPr lang="en-GB"/>
                    </a:p>
                  </p:txBody>
                </p:sp>
                <p:sp>
                  <p:nvSpPr>
                    <p:cNvPr id="158" name="Freeform: Shape 157">
                      <a:extLst>
                        <a:ext uri="{FF2B5EF4-FFF2-40B4-BE49-F238E27FC236}">
                          <a16:creationId xmlns:a16="http://schemas.microsoft.com/office/drawing/2014/main" id="{A882D5D5-9A83-3B69-0FDA-B8CD8F9FE4B6}"/>
                        </a:ext>
                      </a:extLst>
                    </p:cNvPr>
                    <p:cNvSpPr/>
                    <p:nvPr/>
                  </p:nvSpPr>
                  <p:spPr>
                    <a:xfrm>
                      <a:off x="6527922" y="5056194"/>
                      <a:ext cx="59551" cy="59551"/>
                    </a:xfrm>
                    <a:custGeom>
                      <a:avLst/>
                      <a:gdLst>
                        <a:gd name="connsiteX0" fmla="*/ 59552 w 59551"/>
                        <a:gd name="connsiteY0" fmla="*/ 38246 h 59551"/>
                        <a:gd name="connsiteX1" fmla="*/ 21306 w 59551"/>
                        <a:gd name="connsiteY1" fmla="*/ 59552 h 59551"/>
                        <a:gd name="connsiteX2" fmla="*/ 0 w 59551"/>
                        <a:gd name="connsiteY2" fmla="*/ 21306 h 59551"/>
                        <a:gd name="connsiteX3" fmla="*/ 38245 w 59551"/>
                        <a:gd name="connsiteY3" fmla="*/ 0 h 59551"/>
                        <a:gd name="connsiteX4" fmla="*/ 59552 w 59551"/>
                        <a:gd name="connsiteY4" fmla="*/ 38246 h 59551"/>
                        <a:gd name="connsiteX5" fmla="*/ 22630 w 59551"/>
                        <a:gd name="connsiteY5" fmla="*/ 55052 h 59551"/>
                        <a:gd name="connsiteX6" fmla="*/ 55185 w 59551"/>
                        <a:gd name="connsiteY6" fmla="*/ 36922 h 59551"/>
                        <a:gd name="connsiteX7" fmla="*/ 37054 w 59551"/>
                        <a:gd name="connsiteY7" fmla="*/ 4367 h 59551"/>
                        <a:gd name="connsiteX8" fmla="*/ 4499 w 59551"/>
                        <a:gd name="connsiteY8" fmla="*/ 22497 h 59551"/>
                        <a:gd name="connsiteX9" fmla="*/ 22630 w 59551"/>
                        <a:gd name="connsiteY9" fmla="*/ 55052 h 5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551" h="59551">
                          <a:moveTo>
                            <a:pt x="59552" y="38246"/>
                          </a:moveTo>
                          <a:lnTo>
                            <a:pt x="21306" y="59552"/>
                          </a:lnTo>
                          <a:lnTo>
                            <a:pt x="0" y="21306"/>
                          </a:lnTo>
                          <a:lnTo>
                            <a:pt x="38245" y="0"/>
                          </a:lnTo>
                          <a:lnTo>
                            <a:pt x="59552" y="38246"/>
                          </a:lnTo>
                          <a:close/>
                          <a:moveTo>
                            <a:pt x="22630" y="55052"/>
                          </a:moveTo>
                          <a:lnTo>
                            <a:pt x="55185" y="36922"/>
                          </a:lnTo>
                          <a:lnTo>
                            <a:pt x="37054" y="4367"/>
                          </a:lnTo>
                          <a:lnTo>
                            <a:pt x="4499" y="22497"/>
                          </a:lnTo>
                          <a:lnTo>
                            <a:pt x="22630" y="55052"/>
                          </a:lnTo>
                          <a:close/>
                        </a:path>
                      </a:pathLst>
                    </a:custGeom>
                    <a:solidFill>
                      <a:srgbClr val="98A5F6"/>
                    </a:solidFill>
                    <a:ln w="13208" cap="flat">
                      <a:noFill/>
                      <a:prstDash val="solid"/>
                      <a:miter/>
                    </a:ln>
                  </p:spPr>
                  <p:txBody>
                    <a:bodyPr rtlCol="0" anchor="ctr"/>
                    <a:lstStyle/>
                    <a:p>
                      <a:endParaRPr lang="en-GB"/>
                    </a:p>
                  </p:txBody>
                </p:sp>
                <p:sp>
                  <p:nvSpPr>
                    <p:cNvPr id="159" name="Freeform: Shape 158">
                      <a:extLst>
                        <a:ext uri="{FF2B5EF4-FFF2-40B4-BE49-F238E27FC236}">
                          <a16:creationId xmlns:a16="http://schemas.microsoft.com/office/drawing/2014/main" id="{BAD63865-CE5D-BF5F-09AB-C5DDF2265D62}"/>
                        </a:ext>
                      </a:extLst>
                    </p:cNvPr>
                    <p:cNvSpPr/>
                    <p:nvPr/>
                  </p:nvSpPr>
                  <p:spPr>
                    <a:xfrm>
                      <a:off x="6479751" y="4957735"/>
                      <a:ext cx="37848" cy="41686"/>
                    </a:xfrm>
                    <a:custGeom>
                      <a:avLst/>
                      <a:gdLst>
                        <a:gd name="connsiteX0" fmla="*/ 23821 w 37848"/>
                        <a:gd name="connsiteY0" fmla="*/ 41686 h 41686"/>
                        <a:gd name="connsiteX1" fmla="*/ 0 w 37848"/>
                        <a:gd name="connsiteY1" fmla="*/ 35996 h 41686"/>
                        <a:gd name="connsiteX2" fmla="*/ 1323 w 37848"/>
                        <a:gd name="connsiteY2" fmla="*/ 30702 h 41686"/>
                        <a:gd name="connsiteX3" fmla="*/ 20380 w 37848"/>
                        <a:gd name="connsiteY3" fmla="*/ 35334 h 41686"/>
                        <a:gd name="connsiteX4" fmla="*/ 32687 w 37848"/>
                        <a:gd name="connsiteY4" fmla="*/ 0 h 41686"/>
                        <a:gd name="connsiteX5" fmla="*/ 37848 w 37848"/>
                        <a:gd name="connsiteY5" fmla="*/ 1720 h 41686"/>
                        <a:gd name="connsiteX6" fmla="*/ 23821 w 37848"/>
                        <a:gd name="connsiteY6" fmla="*/ 41686 h 4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48" h="41686">
                          <a:moveTo>
                            <a:pt x="23821" y="41686"/>
                          </a:moveTo>
                          <a:lnTo>
                            <a:pt x="0" y="35996"/>
                          </a:lnTo>
                          <a:lnTo>
                            <a:pt x="1323" y="30702"/>
                          </a:lnTo>
                          <a:lnTo>
                            <a:pt x="20380" y="35334"/>
                          </a:lnTo>
                          <a:lnTo>
                            <a:pt x="32687" y="0"/>
                          </a:lnTo>
                          <a:lnTo>
                            <a:pt x="37848" y="1720"/>
                          </a:lnTo>
                          <a:lnTo>
                            <a:pt x="23821" y="41686"/>
                          </a:lnTo>
                          <a:close/>
                        </a:path>
                      </a:pathLst>
                    </a:custGeom>
                    <a:solidFill>
                      <a:srgbClr val="F76363"/>
                    </a:solidFill>
                    <a:ln w="13208" cap="flat">
                      <a:noFill/>
                      <a:prstDash val="solid"/>
                      <a:miter/>
                    </a:ln>
                  </p:spPr>
                  <p:txBody>
                    <a:bodyPr rtlCol="0" anchor="ctr"/>
                    <a:lstStyle/>
                    <a:p>
                      <a:endParaRPr lang="en-GB"/>
                    </a:p>
                  </p:txBody>
                </p:sp>
                <p:sp>
                  <p:nvSpPr>
                    <p:cNvPr id="160" name="Freeform: Shape 159">
                      <a:extLst>
                        <a:ext uri="{FF2B5EF4-FFF2-40B4-BE49-F238E27FC236}">
                          <a16:creationId xmlns:a16="http://schemas.microsoft.com/office/drawing/2014/main" id="{29C0188F-4A89-B331-9834-27E1F0D544D2}"/>
                        </a:ext>
                      </a:extLst>
                    </p:cNvPr>
                    <p:cNvSpPr/>
                    <p:nvPr/>
                  </p:nvSpPr>
                  <p:spPr>
                    <a:xfrm>
                      <a:off x="6508071" y="5008553"/>
                      <a:ext cx="37715" cy="41686"/>
                    </a:xfrm>
                    <a:custGeom>
                      <a:avLst/>
                      <a:gdLst>
                        <a:gd name="connsiteX0" fmla="*/ 23821 w 37715"/>
                        <a:gd name="connsiteY0" fmla="*/ 41686 h 41686"/>
                        <a:gd name="connsiteX1" fmla="*/ 0 w 37715"/>
                        <a:gd name="connsiteY1" fmla="*/ 35996 h 41686"/>
                        <a:gd name="connsiteX2" fmla="*/ 1323 w 37715"/>
                        <a:gd name="connsiteY2" fmla="*/ 30834 h 41686"/>
                        <a:gd name="connsiteX3" fmla="*/ 20380 w 37715"/>
                        <a:gd name="connsiteY3" fmla="*/ 35334 h 41686"/>
                        <a:gd name="connsiteX4" fmla="*/ 32687 w 37715"/>
                        <a:gd name="connsiteY4" fmla="*/ 0 h 41686"/>
                        <a:gd name="connsiteX5" fmla="*/ 37716 w 37715"/>
                        <a:gd name="connsiteY5" fmla="*/ 1720 h 41686"/>
                        <a:gd name="connsiteX6" fmla="*/ 23821 w 37715"/>
                        <a:gd name="connsiteY6" fmla="*/ 41686 h 4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5" h="41686">
                          <a:moveTo>
                            <a:pt x="23821" y="41686"/>
                          </a:moveTo>
                          <a:lnTo>
                            <a:pt x="0" y="35996"/>
                          </a:lnTo>
                          <a:lnTo>
                            <a:pt x="1323" y="30834"/>
                          </a:lnTo>
                          <a:lnTo>
                            <a:pt x="20380" y="35334"/>
                          </a:lnTo>
                          <a:lnTo>
                            <a:pt x="32687" y="0"/>
                          </a:lnTo>
                          <a:lnTo>
                            <a:pt x="37716" y="1720"/>
                          </a:lnTo>
                          <a:lnTo>
                            <a:pt x="23821" y="41686"/>
                          </a:lnTo>
                          <a:close/>
                        </a:path>
                      </a:pathLst>
                    </a:custGeom>
                    <a:solidFill>
                      <a:srgbClr val="F76363"/>
                    </a:solidFill>
                    <a:ln w="13208" cap="flat">
                      <a:noFill/>
                      <a:prstDash val="solid"/>
                      <a:miter/>
                    </a:ln>
                  </p:spPr>
                  <p:txBody>
                    <a:bodyPr rtlCol="0" anchor="ctr"/>
                    <a:lstStyle/>
                    <a:p>
                      <a:endParaRPr lang="en-GB"/>
                    </a:p>
                  </p:txBody>
                </p:sp>
                <p:sp>
                  <p:nvSpPr>
                    <p:cNvPr id="161" name="Freeform: Shape 160">
                      <a:extLst>
                        <a:ext uri="{FF2B5EF4-FFF2-40B4-BE49-F238E27FC236}">
                          <a16:creationId xmlns:a16="http://schemas.microsoft.com/office/drawing/2014/main" id="{791B5788-CA40-EB2B-BC6F-C1EC9E53CF2B}"/>
                        </a:ext>
                      </a:extLst>
                    </p:cNvPr>
                    <p:cNvSpPr/>
                    <p:nvPr/>
                  </p:nvSpPr>
                  <p:spPr>
                    <a:xfrm>
                      <a:off x="6536391" y="5059371"/>
                      <a:ext cx="37715" cy="41818"/>
                    </a:xfrm>
                    <a:custGeom>
                      <a:avLst/>
                      <a:gdLst>
                        <a:gd name="connsiteX0" fmla="*/ 23821 w 37715"/>
                        <a:gd name="connsiteY0" fmla="*/ 41819 h 41818"/>
                        <a:gd name="connsiteX1" fmla="*/ 0 w 37715"/>
                        <a:gd name="connsiteY1" fmla="*/ 35996 h 41818"/>
                        <a:gd name="connsiteX2" fmla="*/ 1191 w 37715"/>
                        <a:gd name="connsiteY2" fmla="*/ 30834 h 41818"/>
                        <a:gd name="connsiteX3" fmla="*/ 20248 w 37715"/>
                        <a:gd name="connsiteY3" fmla="*/ 35334 h 41818"/>
                        <a:gd name="connsiteX4" fmla="*/ 32687 w 37715"/>
                        <a:gd name="connsiteY4" fmla="*/ 0 h 41818"/>
                        <a:gd name="connsiteX5" fmla="*/ 37716 w 37715"/>
                        <a:gd name="connsiteY5" fmla="*/ 1853 h 41818"/>
                        <a:gd name="connsiteX6" fmla="*/ 23821 w 37715"/>
                        <a:gd name="connsiteY6" fmla="*/ 41819 h 4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5" h="41818">
                          <a:moveTo>
                            <a:pt x="23821" y="41819"/>
                          </a:moveTo>
                          <a:lnTo>
                            <a:pt x="0" y="35996"/>
                          </a:lnTo>
                          <a:lnTo>
                            <a:pt x="1191" y="30834"/>
                          </a:lnTo>
                          <a:lnTo>
                            <a:pt x="20248" y="35334"/>
                          </a:lnTo>
                          <a:lnTo>
                            <a:pt x="32687" y="0"/>
                          </a:lnTo>
                          <a:lnTo>
                            <a:pt x="37716" y="1853"/>
                          </a:lnTo>
                          <a:lnTo>
                            <a:pt x="23821" y="41819"/>
                          </a:lnTo>
                          <a:close/>
                        </a:path>
                      </a:pathLst>
                    </a:custGeom>
                    <a:solidFill>
                      <a:srgbClr val="F76363"/>
                    </a:solidFill>
                    <a:ln w="13208" cap="flat">
                      <a:noFill/>
                      <a:prstDash val="solid"/>
                      <a:miter/>
                    </a:ln>
                  </p:spPr>
                  <p:txBody>
                    <a:bodyPr rtlCol="0" anchor="ctr"/>
                    <a:lstStyle/>
                    <a:p>
                      <a:endParaRPr lang="en-GB"/>
                    </a:p>
                  </p:txBody>
                </p:sp>
              </p:grpSp>
              <p:sp>
                <p:nvSpPr>
                  <p:cNvPr id="141" name="Freeform: Shape 140">
                    <a:extLst>
                      <a:ext uri="{FF2B5EF4-FFF2-40B4-BE49-F238E27FC236}">
                        <a16:creationId xmlns:a16="http://schemas.microsoft.com/office/drawing/2014/main" id="{6AAC6A9B-340B-079E-E080-01F1C7797C89}"/>
                      </a:ext>
                    </a:extLst>
                  </p:cNvPr>
                  <p:cNvSpPr/>
                  <p:nvPr/>
                </p:nvSpPr>
                <p:spPr>
                  <a:xfrm>
                    <a:off x="6578342" y="5231012"/>
                    <a:ext cx="251143" cy="476148"/>
                  </a:xfrm>
                  <a:custGeom>
                    <a:avLst/>
                    <a:gdLst>
                      <a:gd name="connsiteX0" fmla="*/ 242441 w 251143"/>
                      <a:gd name="connsiteY0" fmla="*/ 391585 h 476148"/>
                      <a:gd name="connsiteX1" fmla="*/ 240986 w 251143"/>
                      <a:gd name="connsiteY1" fmla="*/ 444123 h 476148"/>
                      <a:gd name="connsiteX2" fmla="*/ 161583 w 251143"/>
                      <a:gd name="connsiteY2" fmla="*/ 476148 h 476148"/>
                      <a:gd name="connsiteX3" fmla="*/ 0 w 251143"/>
                      <a:gd name="connsiteY3" fmla="*/ 413024 h 476148"/>
                      <a:gd name="connsiteX4" fmla="*/ 43936 w 251143"/>
                      <a:gd name="connsiteY4" fmla="*/ 282539 h 476148"/>
                      <a:gd name="connsiteX5" fmla="*/ 158672 w 251143"/>
                      <a:gd name="connsiteY5" fmla="*/ 283598 h 476148"/>
                      <a:gd name="connsiteX6" fmla="*/ 248661 w 251143"/>
                      <a:gd name="connsiteY6" fmla="*/ 0 h 476148"/>
                      <a:gd name="connsiteX7" fmla="*/ 242441 w 251143"/>
                      <a:gd name="connsiteY7" fmla="*/ 391585 h 47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143" h="476148">
                        <a:moveTo>
                          <a:pt x="242441" y="391585"/>
                        </a:moveTo>
                        <a:cubicBezTo>
                          <a:pt x="239133" y="409186"/>
                          <a:pt x="239662" y="427184"/>
                          <a:pt x="240986" y="444123"/>
                        </a:cubicBezTo>
                        <a:lnTo>
                          <a:pt x="161583" y="476148"/>
                        </a:lnTo>
                        <a:lnTo>
                          <a:pt x="0" y="413024"/>
                        </a:lnTo>
                        <a:lnTo>
                          <a:pt x="43936" y="282539"/>
                        </a:lnTo>
                        <a:lnTo>
                          <a:pt x="158672" y="283598"/>
                        </a:lnTo>
                        <a:lnTo>
                          <a:pt x="248661" y="0"/>
                        </a:lnTo>
                        <a:cubicBezTo>
                          <a:pt x="248661" y="0"/>
                          <a:pt x="257263" y="312183"/>
                          <a:pt x="242441" y="391585"/>
                        </a:cubicBezTo>
                        <a:close/>
                      </a:path>
                    </a:pathLst>
                  </a:custGeom>
                  <a:solidFill>
                    <a:srgbClr val="CA6702"/>
                  </a:solidFill>
                  <a:ln w="13208" cap="flat">
                    <a:noFill/>
                    <a:prstDash val="solid"/>
                    <a:miter/>
                  </a:ln>
                </p:spPr>
                <p:txBody>
                  <a:bodyPr rtlCol="0" anchor="ctr"/>
                  <a:lstStyle/>
                  <a:p>
                    <a:endParaRPr lang="en-GB"/>
                  </a:p>
                </p:txBody>
              </p:sp>
              <p:sp>
                <p:nvSpPr>
                  <p:cNvPr id="142" name="Freeform: Shape 141">
                    <a:extLst>
                      <a:ext uri="{FF2B5EF4-FFF2-40B4-BE49-F238E27FC236}">
                        <a16:creationId xmlns:a16="http://schemas.microsoft.com/office/drawing/2014/main" id="{4747C6C1-DE14-7CD7-D24B-2F7DA406A806}"/>
                      </a:ext>
                    </a:extLst>
                  </p:cNvPr>
                  <p:cNvSpPr/>
                  <p:nvPr/>
                </p:nvSpPr>
                <p:spPr>
                  <a:xfrm>
                    <a:off x="6431316" y="5142610"/>
                    <a:ext cx="389467" cy="456959"/>
                  </a:xfrm>
                  <a:custGeom>
                    <a:avLst/>
                    <a:gdLst>
                      <a:gd name="connsiteX0" fmla="*/ 314433 w 389467"/>
                      <a:gd name="connsiteY0" fmla="*/ 436448 h 456959"/>
                      <a:gd name="connsiteX1" fmla="*/ 240986 w 389467"/>
                      <a:gd name="connsiteY1" fmla="*/ 456960 h 456959"/>
                      <a:gd name="connsiteX2" fmla="*/ 0 w 389467"/>
                      <a:gd name="connsiteY2" fmla="*/ 291009 h 456959"/>
                      <a:gd name="connsiteX3" fmla="*/ 57566 w 389467"/>
                      <a:gd name="connsiteY3" fmla="*/ 226561 h 456959"/>
                      <a:gd name="connsiteX4" fmla="*/ 225767 w 389467"/>
                      <a:gd name="connsiteY4" fmla="*/ 303846 h 456959"/>
                      <a:gd name="connsiteX5" fmla="*/ 235163 w 389467"/>
                      <a:gd name="connsiteY5" fmla="*/ 0 h 456959"/>
                      <a:gd name="connsiteX6" fmla="*/ 334416 w 389467"/>
                      <a:gd name="connsiteY6" fmla="*/ 17601 h 456959"/>
                      <a:gd name="connsiteX7" fmla="*/ 389468 w 389467"/>
                      <a:gd name="connsiteY7" fmla="*/ 90254 h 456959"/>
                      <a:gd name="connsiteX8" fmla="*/ 314433 w 389467"/>
                      <a:gd name="connsiteY8" fmla="*/ 436448 h 4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467" h="456959">
                        <a:moveTo>
                          <a:pt x="314433" y="436448"/>
                        </a:moveTo>
                        <a:cubicBezTo>
                          <a:pt x="300008" y="454578"/>
                          <a:pt x="240986" y="456960"/>
                          <a:pt x="240986" y="456960"/>
                        </a:cubicBezTo>
                        <a:lnTo>
                          <a:pt x="0" y="291009"/>
                        </a:lnTo>
                        <a:lnTo>
                          <a:pt x="57566" y="226561"/>
                        </a:lnTo>
                        <a:lnTo>
                          <a:pt x="225767" y="303846"/>
                        </a:lnTo>
                        <a:lnTo>
                          <a:pt x="235163" y="0"/>
                        </a:lnTo>
                        <a:lnTo>
                          <a:pt x="334416" y="17601"/>
                        </a:lnTo>
                        <a:lnTo>
                          <a:pt x="389468" y="90254"/>
                        </a:lnTo>
                        <a:cubicBezTo>
                          <a:pt x="389468" y="90254"/>
                          <a:pt x="367500" y="365912"/>
                          <a:pt x="314433" y="436448"/>
                        </a:cubicBezTo>
                        <a:close/>
                      </a:path>
                    </a:pathLst>
                  </a:custGeom>
                  <a:solidFill>
                    <a:srgbClr val="EE9B00"/>
                  </a:solidFill>
                  <a:ln w="13208" cap="flat">
                    <a:noFill/>
                    <a:prstDash val="solid"/>
                    <a:miter/>
                  </a:ln>
                </p:spPr>
                <p:txBody>
                  <a:bodyPr rtlCol="0" anchor="ctr"/>
                  <a:lstStyle/>
                  <a:p>
                    <a:endParaRPr lang="en-GB"/>
                  </a:p>
                </p:txBody>
              </p:sp>
            </p:grpSp>
          </p:grpSp>
        </p:grpSp>
      </p:grpSp>
      <p:grpSp>
        <p:nvGrpSpPr>
          <p:cNvPr id="175" name="Group 174">
            <a:extLst>
              <a:ext uri="{FF2B5EF4-FFF2-40B4-BE49-F238E27FC236}">
                <a16:creationId xmlns:a16="http://schemas.microsoft.com/office/drawing/2014/main" id="{C180E0C7-61A9-F2C3-35E3-604050E10B2E}"/>
              </a:ext>
            </a:extLst>
          </p:cNvPr>
          <p:cNvGrpSpPr/>
          <p:nvPr/>
        </p:nvGrpSpPr>
        <p:grpSpPr>
          <a:xfrm>
            <a:off x="308392" y="3170713"/>
            <a:ext cx="3728596" cy="2828438"/>
            <a:chOff x="-5286656" y="-457922"/>
            <a:chExt cx="4249082" cy="3223268"/>
          </a:xfrm>
        </p:grpSpPr>
        <p:sp>
          <p:nvSpPr>
            <p:cNvPr id="18" name="Free-form: Shape 17">
              <a:extLst>
                <a:ext uri="{FF2B5EF4-FFF2-40B4-BE49-F238E27FC236}">
                  <a16:creationId xmlns:a16="http://schemas.microsoft.com/office/drawing/2014/main" id="{A91B8034-597B-0F4C-4128-15A9CBCE2B51}"/>
                </a:ext>
              </a:extLst>
            </p:cNvPr>
            <p:cNvSpPr/>
            <p:nvPr/>
          </p:nvSpPr>
          <p:spPr>
            <a:xfrm>
              <a:off x="-5286656" y="-457922"/>
              <a:ext cx="4249082" cy="457922"/>
            </a:xfrm>
            <a:custGeom>
              <a:avLst/>
              <a:gdLst>
                <a:gd name="connsiteX0" fmla="*/ 130269 w 4249082"/>
                <a:gd name="connsiteY0" fmla="*/ 0 h 457922"/>
                <a:gd name="connsiteX1" fmla="*/ 4118813 w 4249082"/>
                <a:gd name="connsiteY1" fmla="*/ 0 h 457922"/>
                <a:gd name="connsiteX2" fmla="*/ 4249082 w 4249082"/>
                <a:gd name="connsiteY2" fmla="*/ 130269 h 457922"/>
                <a:gd name="connsiteX3" fmla="*/ 4249082 w 4249082"/>
                <a:gd name="connsiteY3" fmla="*/ 457922 h 457922"/>
                <a:gd name="connsiteX4" fmla="*/ 0 w 4249082"/>
                <a:gd name="connsiteY4" fmla="*/ 457922 h 457922"/>
                <a:gd name="connsiteX5" fmla="*/ 0 w 4249082"/>
                <a:gd name="connsiteY5" fmla="*/ 130269 h 457922"/>
                <a:gd name="connsiteX6" fmla="*/ 130269 w 4249082"/>
                <a:gd name="connsiteY6" fmla="*/ 0 h 45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9082" h="457922">
                  <a:moveTo>
                    <a:pt x="130269" y="0"/>
                  </a:moveTo>
                  <a:lnTo>
                    <a:pt x="4118813" y="0"/>
                  </a:lnTo>
                  <a:cubicBezTo>
                    <a:pt x="4190759" y="0"/>
                    <a:pt x="4249082" y="58323"/>
                    <a:pt x="4249082" y="130269"/>
                  </a:cubicBezTo>
                  <a:lnTo>
                    <a:pt x="4249082" y="457922"/>
                  </a:lnTo>
                  <a:lnTo>
                    <a:pt x="0" y="457922"/>
                  </a:lnTo>
                  <a:lnTo>
                    <a:pt x="0" y="130269"/>
                  </a:lnTo>
                  <a:cubicBezTo>
                    <a:pt x="0" y="58323"/>
                    <a:pt x="58323" y="0"/>
                    <a:pt x="130269" y="0"/>
                  </a:cubicBezTo>
                  <a:close/>
                </a:path>
              </a:pathLst>
            </a:custGeom>
            <a:solidFill>
              <a:schemeClr val="bg2"/>
            </a:solidFill>
            <a:ln>
              <a:noFill/>
            </a:ln>
            <a:effectLst>
              <a:outerShdw blurRad="50800" dist="444500" dir="5400000" algn="t" rotWithShape="0">
                <a:prstClr val="black">
                  <a:alpha val="25000"/>
                </a:prstClr>
              </a:outerShdw>
            </a:effectLst>
            <a:scene3d>
              <a:camera prst="orthographicFront"/>
              <a:lightRig rig="threePt" dir="t"/>
            </a:scene3d>
            <a:sp3d>
              <a:bevelT w="44450" h="6350" prst="coolSlant"/>
            </a:sp3d>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r>
                <a:rPr lang="en-GB" sz="1200" b="1">
                  <a:solidFill>
                    <a:schemeClr val="tx1"/>
                  </a:solidFill>
                  <a:latin typeface="Helvetica" pitchFamily="2" charset="0"/>
                </a:rPr>
                <a:t>Request Visibility</a:t>
              </a:r>
            </a:p>
          </p:txBody>
        </p:sp>
        <p:sp>
          <p:nvSpPr>
            <p:cNvPr id="19" name="Free-form: Shape 18">
              <a:extLst>
                <a:ext uri="{FF2B5EF4-FFF2-40B4-BE49-F238E27FC236}">
                  <a16:creationId xmlns:a16="http://schemas.microsoft.com/office/drawing/2014/main" id="{06F77215-8C3B-66EC-4C50-2F7E8A1A7BAC}"/>
                </a:ext>
              </a:extLst>
            </p:cNvPr>
            <p:cNvSpPr/>
            <p:nvPr/>
          </p:nvSpPr>
          <p:spPr>
            <a:xfrm>
              <a:off x="-5286656" y="1"/>
              <a:ext cx="4249082" cy="2765345"/>
            </a:xfrm>
            <a:custGeom>
              <a:avLst/>
              <a:gdLst>
                <a:gd name="connsiteX0" fmla="*/ 0 w 4249082"/>
                <a:gd name="connsiteY0" fmla="*/ 0 h 2765345"/>
                <a:gd name="connsiteX1" fmla="*/ 4249082 w 4249082"/>
                <a:gd name="connsiteY1" fmla="*/ 0 h 2765345"/>
                <a:gd name="connsiteX2" fmla="*/ 4249082 w 4249082"/>
                <a:gd name="connsiteY2" fmla="*/ 2662643 h 2765345"/>
                <a:gd name="connsiteX3" fmla="*/ 4146380 w 4249082"/>
                <a:gd name="connsiteY3" fmla="*/ 2765345 h 2765345"/>
                <a:gd name="connsiteX4" fmla="*/ 102702 w 4249082"/>
                <a:gd name="connsiteY4" fmla="*/ 2765345 h 2765345"/>
                <a:gd name="connsiteX5" fmla="*/ 0 w 4249082"/>
                <a:gd name="connsiteY5" fmla="*/ 2662643 h 2765345"/>
                <a:gd name="connsiteX6" fmla="*/ 0 w 4249082"/>
                <a:gd name="connsiteY6" fmla="*/ 0 h 276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9082" h="2765345">
                  <a:moveTo>
                    <a:pt x="0" y="0"/>
                  </a:moveTo>
                  <a:lnTo>
                    <a:pt x="4249082" y="0"/>
                  </a:lnTo>
                  <a:lnTo>
                    <a:pt x="4249082" y="2662643"/>
                  </a:lnTo>
                  <a:cubicBezTo>
                    <a:pt x="4249082" y="2719364"/>
                    <a:pt x="4203101" y="2765345"/>
                    <a:pt x="4146380" y="2765345"/>
                  </a:cubicBezTo>
                  <a:lnTo>
                    <a:pt x="102702" y="2765345"/>
                  </a:lnTo>
                  <a:cubicBezTo>
                    <a:pt x="45981" y="2765345"/>
                    <a:pt x="0" y="2719364"/>
                    <a:pt x="0" y="2662643"/>
                  </a:cubicBezTo>
                  <a:lnTo>
                    <a:pt x="0" y="0"/>
                  </a:lnTo>
                  <a:close/>
                </a:path>
              </a:pathLst>
            </a:custGeom>
            <a:solidFill>
              <a:schemeClr val="bg1"/>
            </a:solidFill>
            <a:ln>
              <a:noFill/>
            </a:ln>
            <a:effectLst>
              <a:outerShdw blurRad="50800" dist="444500" dir="5400000" algn="t" rotWithShape="0">
                <a:prstClr val="black">
                  <a:alpha val="25000"/>
                </a:prstClr>
              </a:outerShdw>
            </a:effectLst>
            <a:scene3d>
              <a:camera prst="orthographicFront"/>
              <a:lightRig rig="threePt" dir="t"/>
            </a:scene3d>
            <a:sp3d>
              <a:bevelT w="44450" h="6350" prst="coolSlant"/>
            </a:sp3d>
          </p:spPr>
          <p:style>
            <a:lnRef idx="0">
              <a:scrgbClr r="0" g="0" b="0"/>
            </a:lnRef>
            <a:fillRef idx="0">
              <a:scrgbClr r="0" g="0" b="0"/>
            </a:fillRef>
            <a:effectRef idx="0">
              <a:scrgbClr r="0" g="0" b="0"/>
            </a:effectRef>
            <a:fontRef idx="minor">
              <a:schemeClr val="lt1"/>
            </a:fontRef>
          </p:style>
          <p:txBody>
            <a:bodyPr wrap="square" lIns="180000" tIns="180000" rIns="180000" bIns="180000" rtlCol="0" anchor="ctr">
              <a:noAutofit/>
            </a:bodyPr>
            <a:lstStyle/>
            <a:p>
              <a:pPr algn="ctr"/>
              <a:endParaRPr lang="en-GB" sz="1200" b="1">
                <a:solidFill>
                  <a:schemeClr val="tx1"/>
                </a:solidFill>
                <a:latin typeface="Helvetica" pitchFamily="2" charset="0"/>
              </a:endParaRPr>
            </a:p>
          </p:txBody>
        </p:sp>
        <p:sp>
          <p:nvSpPr>
            <p:cNvPr id="99" name="request visiblity 02">
              <a:extLst>
                <a:ext uri="{FF2B5EF4-FFF2-40B4-BE49-F238E27FC236}">
                  <a16:creationId xmlns:a16="http://schemas.microsoft.com/office/drawing/2014/main" id="{39E01FA9-55B7-FA69-C8A6-7393A4AA22EB}"/>
                </a:ext>
              </a:extLst>
            </p:cNvPr>
            <p:cNvSpPr/>
            <p:nvPr/>
          </p:nvSpPr>
          <p:spPr>
            <a:xfrm>
              <a:off x="-5142604" y="271702"/>
              <a:ext cx="3899486" cy="2007039"/>
            </a:xfrm>
            <a:prstGeom prst="roundRect">
              <a:avLst>
                <a:gd name="adj" fmla="val 0"/>
              </a:avLst>
            </a:prstGeom>
            <a:blipFill dpi="0" rotWithShape="1">
              <a:blip r:embed="rId8">
                <a:extLst>
                  <a:ext uri="{28A0092B-C50C-407E-A947-70E740481C1C}">
                    <a14:useLocalDpi xmlns:a14="http://schemas.microsoft.com/office/drawing/2010/main" val="0"/>
                  </a:ext>
                </a:extLst>
              </a:blip>
              <a:srcRect/>
              <a:stretch>
                <a:fillRect/>
              </a:stretch>
            </a:blipFill>
            <a:ln w="793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59170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176"/>
                                        </p:tgtEl>
                                        <p:attrNameLst>
                                          <p:attrName>style.visibility</p:attrName>
                                        </p:attrNameLst>
                                      </p:cBhvr>
                                      <p:to>
                                        <p:strVal val="visible"/>
                                      </p:to>
                                    </p:set>
                                    <p:anim calcmode="lin" valueType="num">
                                      <p:cBhvr additive="base">
                                        <p:cTn id="13" dur="500" fill="hold"/>
                                        <p:tgtEl>
                                          <p:spTgt spid="176"/>
                                        </p:tgtEl>
                                        <p:attrNameLst>
                                          <p:attrName>ppt_x</p:attrName>
                                        </p:attrNameLst>
                                      </p:cBhvr>
                                      <p:tavLst>
                                        <p:tav tm="0">
                                          <p:val>
                                            <p:strVal val="0-#ppt_w/2"/>
                                          </p:val>
                                        </p:tav>
                                        <p:tav tm="100000">
                                          <p:val>
                                            <p:strVal val="#ppt_x"/>
                                          </p:val>
                                        </p:tav>
                                      </p:tavLst>
                                    </p:anim>
                                    <p:anim calcmode="lin" valueType="num">
                                      <p:cBhvr additive="base">
                                        <p:cTn id="14" dur="500" fill="hold"/>
                                        <p:tgtEl>
                                          <p:spTgt spid="17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92"/>
                                        </p:tgtEl>
                                        <p:attrNameLst>
                                          <p:attrName>style.visibility</p:attrName>
                                        </p:attrNameLst>
                                      </p:cBhvr>
                                      <p:to>
                                        <p:strVal val="visible"/>
                                      </p:to>
                                    </p:set>
                                    <p:anim calcmode="lin" valueType="num">
                                      <p:cBhvr additive="base">
                                        <p:cTn id="19" dur="500" fill="hold"/>
                                        <p:tgtEl>
                                          <p:spTgt spid="192"/>
                                        </p:tgtEl>
                                        <p:attrNameLst>
                                          <p:attrName>ppt_x</p:attrName>
                                        </p:attrNameLst>
                                      </p:cBhvr>
                                      <p:tavLst>
                                        <p:tav tm="0">
                                          <p:val>
                                            <p:strVal val="#ppt_x"/>
                                          </p:val>
                                        </p:tav>
                                        <p:tav tm="100000">
                                          <p:val>
                                            <p:strVal val="#ppt_x"/>
                                          </p:val>
                                        </p:tav>
                                      </p:tavLst>
                                    </p:anim>
                                    <p:anim calcmode="lin" valueType="num">
                                      <p:cBhvr additive="base">
                                        <p:cTn id="20" dur="500" fill="hold"/>
                                        <p:tgtEl>
                                          <p:spTgt spid="19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86"/>
                                        </p:tgtEl>
                                        <p:attrNameLst>
                                          <p:attrName>style.visibility</p:attrName>
                                        </p:attrNameLst>
                                      </p:cBhvr>
                                      <p:to>
                                        <p:strVal val="visible"/>
                                      </p:to>
                                    </p:set>
                                    <p:anim calcmode="lin" valueType="num">
                                      <p:cBhvr additive="base">
                                        <p:cTn id="25" dur="500" fill="hold"/>
                                        <p:tgtEl>
                                          <p:spTgt spid="186"/>
                                        </p:tgtEl>
                                        <p:attrNameLst>
                                          <p:attrName>ppt_x</p:attrName>
                                        </p:attrNameLst>
                                      </p:cBhvr>
                                      <p:tavLst>
                                        <p:tav tm="0">
                                          <p:val>
                                            <p:strVal val="1+#ppt_w/2"/>
                                          </p:val>
                                        </p:tav>
                                        <p:tav tm="100000">
                                          <p:val>
                                            <p:strVal val="#ppt_x"/>
                                          </p:val>
                                        </p:tav>
                                      </p:tavLst>
                                    </p:anim>
                                    <p:anim calcmode="lin" valueType="num">
                                      <p:cBhvr additive="base">
                                        <p:cTn id="26" dur="500" fill="hold"/>
                                        <p:tgtEl>
                                          <p:spTgt spid="18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75"/>
                                        </p:tgtEl>
                                        <p:attrNameLst>
                                          <p:attrName>style.visibility</p:attrName>
                                        </p:attrNameLst>
                                      </p:cBhvr>
                                      <p:to>
                                        <p:strVal val="visible"/>
                                      </p:to>
                                    </p:set>
                                    <p:anim calcmode="lin" valueType="num">
                                      <p:cBhvr additive="base">
                                        <p:cTn id="31" dur="500" fill="hold"/>
                                        <p:tgtEl>
                                          <p:spTgt spid="175"/>
                                        </p:tgtEl>
                                        <p:attrNameLst>
                                          <p:attrName>ppt_x</p:attrName>
                                        </p:attrNameLst>
                                      </p:cBhvr>
                                      <p:tavLst>
                                        <p:tav tm="0">
                                          <p:val>
                                            <p:strVal val="0-#ppt_w/2"/>
                                          </p:val>
                                        </p:tav>
                                        <p:tav tm="100000">
                                          <p:val>
                                            <p:strVal val="#ppt_x"/>
                                          </p:val>
                                        </p:tav>
                                      </p:tavLst>
                                    </p:anim>
                                    <p:anim calcmode="lin" valueType="num">
                                      <p:cBhvr additive="base">
                                        <p:cTn id="32" dur="500" fill="hold"/>
                                        <p:tgtEl>
                                          <p:spTgt spid="17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85"/>
                                        </p:tgtEl>
                                        <p:attrNameLst>
                                          <p:attrName>style.visibility</p:attrName>
                                        </p:attrNameLst>
                                      </p:cBhvr>
                                      <p:to>
                                        <p:strVal val="visible"/>
                                      </p:to>
                                    </p:set>
                                    <p:anim calcmode="lin" valueType="num">
                                      <p:cBhvr additive="base">
                                        <p:cTn id="37" dur="500" fill="hold"/>
                                        <p:tgtEl>
                                          <p:spTgt spid="185"/>
                                        </p:tgtEl>
                                        <p:attrNameLst>
                                          <p:attrName>ppt_x</p:attrName>
                                        </p:attrNameLst>
                                      </p:cBhvr>
                                      <p:tavLst>
                                        <p:tav tm="0">
                                          <p:val>
                                            <p:strVal val="1+#ppt_w/2"/>
                                          </p:val>
                                        </p:tav>
                                        <p:tav tm="100000">
                                          <p:val>
                                            <p:strVal val="#ppt_x"/>
                                          </p:val>
                                        </p:tav>
                                      </p:tavLst>
                                    </p:anim>
                                    <p:anim calcmode="lin" valueType="num">
                                      <p:cBhvr additive="base">
                                        <p:cTn id="38" dur="500" fill="hold"/>
                                        <p:tgtEl>
                                          <p:spTgt spid="1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FCF4C-4670-C30C-9D15-D8993131A172}"/>
              </a:ext>
            </a:extLst>
          </p:cNvPr>
          <p:cNvSpPr>
            <a:spLocks noGrp="1"/>
          </p:cNvSpPr>
          <p:nvPr>
            <p:ph type="title"/>
          </p:nvPr>
        </p:nvSpPr>
        <p:spPr/>
        <p:txBody>
          <a:bodyPr/>
          <a:lstStyle/>
          <a:p>
            <a:r>
              <a:rPr lang="en-GB" dirty="0"/>
              <a:t>ServiceNow ITSM Dashboard</a:t>
            </a:r>
          </a:p>
        </p:txBody>
      </p:sp>
      <p:grpSp>
        <p:nvGrpSpPr>
          <p:cNvPr id="12" name="Expo.e Logo">
            <a:extLst>
              <a:ext uri="{FF2B5EF4-FFF2-40B4-BE49-F238E27FC236}">
                <a16:creationId xmlns:a16="http://schemas.microsoft.com/office/drawing/2014/main" id="{AD9B198B-7F01-689B-A963-BEB6EA1BE4E1}"/>
              </a:ext>
            </a:extLst>
          </p:cNvPr>
          <p:cNvGrpSpPr/>
          <p:nvPr/>
        </p:nvGrpSpPr>
        <p:grpSpPr>
          <a:xfrm>
            <a:off x="368300" y="241303"/>
            <a:ext cx="2057353" cy="324928"/>
            <a:chOff x="368300" y="241303"/>
            <a:chExt cx="2057353" cy="324928"/>
          </a:xfrm>
          <a:solidFill>
            <a:schemeClr val="bg2"/>
          </a:solidFill>
        </p:grpSpPr>
        <p:sp>
          <p:nvSpPr>
            <p:cNvPr id="13" name="Free-form: Shape 12">
              <a:extLst>
                <a:ext uri="{FF2B5EF4-FFF2-40B4-BE49-F238E27FC236}">
                  <a16:creationId xmlns:a16="http://schemas.microsoft.com/office/drawing/2014/main" id="{13979F3B-53A3-30C1-1F9F-54B709CF3295}"/>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4" name="Free-form: Shape 13">
              <a:extLst>
                <a:ext uri="{FF2B5EF4-FFF2-40B4-BE49-F238E27FC236}">
                  <a16:creationId xmlns:a16="http://schemas.microsoft.com/office/drawing/2014/main" id="{23C68C32-6F91-7858-257A-85BE7D10414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5" name="Free-form: Shape 14">
              <a:extLst>
                <a:ext uri="{FF2B5EF4-FFF2-40B4-BE49-F238E27FC236}">
                  <a16:creationId xmlns:a16="http://schemas.microsoft.com/office/drawing/2014/main" id="{BA231C99-30C4-7239-F41F-36196CA9954A}"/>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6" name="Free-form: Shape 15">
              <a:extLst>
                <a:ext uri="{FF2B5EF4-FFF2-40B4-BE49-F238E27FC236}">
                  <a16:creationId xmlns:a16="http://schemas.microsoft.com/office/drawing/2014/main" id="{5DAAA27F-268A-091F-BCB7-F41332789F97}"/>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7" name="Free-form: Shape 16">
              <a:extLst>
                <a:ext uri="{FF2B5EF4-FFF2-40B4-BE49-F238E27FC236}">
                  <a16:creationId xmlns:a16="http://schemas.microsoft.com/office/drawing/2014/main" id="{C47B8A9F-01BE-34F1-FDEC-5C27AB6E280A}"/>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8" name="Free-form: Shape 17">
              <a:extLst>
                <a:ext uri="{FF2B5EF4-FFF2-40B4-BE49-F238E27FC236}">
                  <a16:creationId xmlns:a16="http://schemas.microsoft.com/office/drawing/2014/main" id="{30627603-0F6A-6AAE-601C-44419882D430}"/>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grpSp>
      <p:sp>
        <p:nvSpPr>
          <p:cNvPr id="5" name="Content Placeholder 2">
            <a:extLst>
              <a:ext uri="{FF2B5EF4-FFF2-40B4-BE49-F238E27FC236}">
                <a16:creationId xmlns:a16="http://schemas.microsoft.com/office/drawing/2014/main" id="{22CE2314-D9CE-8494-1E1F-95B1CCAEC3D6}"/>
              </a:ext>
            </a:extLst>
          </p:cNvPr>
          <p:cNvSpPr txBox="1">
            <a:spLocks/>
          </p:cNvSpPr>
          <p:nvPr/>
        </p:nvSpPr>
        <p:spPr>
          <a:xfrm>
            <a:off x="411572" y="1633868"/>
            <a:ext cx="6548028" cy="4881563"/>
          </a:xfr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buFont typeface="Arial"/>
              <a:buNone/>
            </a:pPr>
            <a:endParaRPr lang="en-GB" sz="2000" dirty="0">
              <a:latin typeface="Helvetica" pitchFamily="2" charset="0"/>
            </a:endParaRPr>
          </a:p>
        </p:txBody>
      </p:sp>
      <p:sp>
        <p:nvSpPr>
          <p:cNvPr id="9" name="TextBox 8">
            <a:extLst>
              <a:ext uri="{FF2B5EF4-FFF2-40B4-BE49-F238E27FC236}">
                <a16:creationId xmlns:a16="http://schemas.microsoft.com/office/drawing/2014/main" id="{3F80C285-1552-1745-A4FB-ADF406CBB324}"/>
              </a:ext>
            </a:extLst>
          </p:cNvPr>
          <p:cNvSpPr txBox="1"/>
          <p:nvPr/>
        </p:nvSpPr>
        <p:spPr>
          <a:xfrm>
            <a:off x="474785" y="1425693"/>
            <a:ext cx="3695282" cy="2031325"/>
          </a:xfrm>
          <a:prstGeom prst="rect">
            <a:avLst/>
          </a:prstGeom>
          <a:noFill/>
        </p:spPr>
        <p:txBody>
          <a:bodyPr wrap="square">
            <a:spAutoFit/>
          </a:bodyPr>
          <a:lstStyle/>
          <a:p>
            <a:pPr algn="l"/>
            <a:r>
              <a:rPr lang="en-GB" sz="1400" b="1" i="0" dirty="0">
                <a:effectLst/>
                <a:latin typeface="-apple-system"/>
              </a:rPr>
              <a:t>Initial Costs</a:t>
            </a:r>
            <a:r>
              <a:rPr lang="en-GB" sz="1400" b="0" i="0" dirty="0">
                <a:effectLst/>
                <a:latin typeface="-apple-system"/>
              </a:rPr>
              <a:t>:</a:t>
            </a:r>
          </a:p>
          <a:p>
            <a:pPr marL="285750" indent="-285750">
              <a:buFont typeface="Arial" panose="020B0604020202020204" pitchFamily="34" charset="0"/>
              <a:buChar char="•"/>
            </a:pPr>
            <a:r>
              <a:rPr lang="en-GB" sz="1400" b="1" i="0" dirty="0">
                <a:effectLst/>
                <a:latin typeface="-apple-system"/>
              </a:rPr>
              <a:t>Infrastructure</a:t>
            </a:r>
            <a:r>
              <a:rPr lang="en-GB" sz="1400" b="0" i="0" dirty="0">
                <a:effectLst/>
                <a:latin typeface="-apple-system"/>
              </a:rPr>
              <a:t>: Acquiring hardware, software licenses, and building the physical or virtual SOC space.</a:t>
            </a:r>
          </a:p>
          <a:p>
            <a:pPr marL="285750" indent="-285750">
              <a:buFont typeface="Arial" panose="020B0604020202020204" pitchFamily="34" charset="0"/>
              <a:buChar char="•"/>
            </a:pPr>
            <a:r>
              <a:rPr lang="en-GB" sz="1400" b="1" i="0" dirty="0">
                <a:effectLst/>
                <a:latin typeface="-apple-system"/>
              </a:rPr>
              <a:t>Personnel</a:t>
            </a:r>
            <a:r>
              <a:rPr lang="en-GB" sz="1400" b="0" i="0" dirty="0">
                <a:effectLst/>
                <a:latin typeface="-apple-system"/>
              </a:rPr>
              <a:t>: Hiring and training security experts (analysts, incident responders, etc.).</a:t>
            </a:r>
          </a:p>
          <a:p>
            <a:pPr marL="285750" indent="-285750">
              <a:buFont typeface="Arial" panose="020B0604020202020204" pitchFamily="34" charset="0"/>
              <a:buChar char="•"/>
            </a:pPr>
            <a:r>
              <a:rPr lang="en-GB" sz="1400" b="1" i="0" dirty="0">
                <a:effectLst/>
                <a:latin typeface="-apple-system"/>
              </a:rPr>
              <a:t>Process Development</a:t>
            </a:r>
            <a:r>
              <a:rPr lang="en-GB" sz="1400" b="0" i="0" dirty="0">
                <a:effectLst/>
                <a:latin typeface="-apple-system"/>
              </a:rPr>
              <a:t>: Creating incident response playbooks, policies, and procedures.</a:t>
            </a:r>
          </a:p>
        </p:txBody>
      </p:sp>
      <p:sp>
        <p:nvSpPr>
          <p:cNvPr id="10" name="TextBox 9">
            <a:extLst>
              <a:ext uri="{FF2B5EF4-FFF2-40B4-BE49-F238E27FC236}">
                <a16:creationId xmlns:a16="http://schemas.microsoft.com/office/drawing/2014/main" id="{3680BD0E-8EC0-4115-D450-FA9982C9B43D}"/>
              </a:ext>
            </a:extLst>
          </p:cNvPr>
          <p:cNvSpPr txBox="1"/>
          <p:nvPr/>
        </p:nvSpPr>
        <p:spPr>
          <a:xfrm>
            <a:off x="4170067" y="1425693"/>
            <a:ext cx="4079789" cy="2462213"/>
          </a:xfrm>
          <a:prstGeom prst="rect">
            <a:avLst/>
          </a:prstGeom>
          <a:noFill/>
        </p:spPr>
        <p:txBody>
          <a:bodyPr wrap="square">
            <a:spAutoFit/>
          </a:bodyPr>
          <a:lstStyle/>
          <a:p>
            <a:pPr algn="l"/>
            <a:r>
              <a:rPr lang="en-GB" sz="1400" b="1" i="0" dirty="0">
                <a:effectLst/>
                <a:latin typeface="-apple-system"/>
              </a:rPr>
              <a:t>Ongoing Costs</a:t>
            </a:r>
            <a:r>
              <a:rPr lang="en-GB" sz="1400" b="0" i="0" dirty="0">
                <a:effectLst/>
                <a:latin typeface="-apple-system"/>
              </a:rPr>
              <a:t>:</a:t>
            </a:r>
          </a:p>
          <a:p>
            <a:pPr marL="285750" indent="-285750">
              <a:buFont typeface="Arial" panose="020B0604020202020204" pitchFamily="34" charset="0"/>
              <a:buChar char="•"/>
            </a:pPr>
            <a:r>
              <a:rPr lang="en-GB" sz="1400" b="1" i="0" dirty="0">
                <a:effectLst/>
                <a:latin typeface="-apple-system"/>
              </a:rPr>
              <a:t>Salaries and Benefits</a:t>
            </a:r>
            <a:r>
              <a:rPr lang="en-GB" sz="1400" b="0" i="0" dirty="0">
                <a:effectLst/>
                <a:latin typeface="-apple-system"/>
              </a:rPr>
              <a:t>: Payroll for SOC staff.</a:t>
            </a:r>
          </a:p>
          <a:p>
            <a:pPr marL="285750" indent="-285750">
              <a:buFont typeface="Arial" panose="020B0604020202020204" pitchFamily="34" charset="0"/>
              <a:buChar char="•"/>
            </a:pPr>
            <a:r>
              <a:rPr lang="en-GB" sz="1400" b="1" i="0" dirty="0">
                <a:effectLst/>
                <a:latin typeface="-apple-system"/>
              </a:rPr>
              <a:t>Maintenance and Upgrades</a:t>
            </a:r>
            <a:r>
              <a:rPr lang="en-GB" sz="1400" b="0" i="0" dirty="0">
                <a:effectLst/>
                <a:latin typeface="-apple-system"/>
              </a:rPr>
              <a:t>: Regular updates to hardware, software, and tools.</a:t>
            </a:r>
          </a:p>
          <a:p>
            <a:pPr marL="285750" indent="-285750">
              <a:buFont typeface="Arial" panose="020B0604020202020204" pitchFamily="34" charset="0"/>
              <a:buChar char="•"/>
            </a:pPr>
            <a:r>
              <a:rPr lang="en-GB" sz="1400" b="1" i="0" dirty="0">
                <a:effectLst/>
                <a:latin typeface="-apple-system"/>
              </a:rPr>
              <a:t>Training</a:t>
            </a:r>
            <a:r>
              <a:rPr lang="en-GB" sz="1400" b="0" i="0" dirty="0">
                <a:effectLst/>
                <a:latin typeface="-apple-system"/>
              </a:rPr>
              <a:t>: Continuous education for staff.</a:t>
            </a:r>
          </a:p>
          <a:p>
            <a:pPr marL="285750" indent="-285750">
              <a:buFont typeface="Arial" panose="020B0604020202020204" pitchFamily="34" charset="0"/>
              <a:buChar char="•"/>
            </a:pPr>
            <a:r>
              <a:rPr lang="en-GB" sz="1400" b="1" i="0" dirty="0">
                <a:effectLst/>
                <a:latin typeface="-apple-system"/>
              </a:rPr>
              <a:t>Operational Costs</a:t>
            </a:r>
            <a:r>
              <a:rPr lang="en-GB" sz="1400" b="0" i="0" dirty="0">
                <a:effectLst/>
                <a:latin typeface="-apple-system"/>
              </a:rPr>
              <a:t>: Electricity, cooling, and other utilities.</a:t>
            </a:r>
          </a:p>
          <a:p>
            <a:pPr marL="285750" indent="-285750">
              <a:buFont typeface="Arial" panose="020B0604020202020204" pitchFamily="34" charset="0"/>
              <a:buChar char="•"/>
            </a:pPr>
            <a:r>
              <a:rPr lang="en-GB" sz="1400" b="1" i="0" dirty="0">
                <a:effectLst/>
                <a:latin typeface="-apple-system"/>
              </a:rPr>
              <a:t>Security Tools and Licenses</a:t>
            </a:r>
            <a:r>
              <a:rPr lang="en-GB" sz="1400" b="0" i="0" dirty="0">
                <a:effectLst/>
                <a:latin typeface="-apple-system"/>
              </a:rPr>
              <a:t>: SIEM, IDS/IPS, threat intelligence feeds, etc.</a:t>
            </a:r>
          </a:p>
          <a:p>
            <a:pPr marL="285750" indent="-285750">
              <a:buFont typeface="Arial" panose="020B0604020202020204" pitchFamily="34" charset="0"/>
              <a:buChar char="•"/>
            </a:pPr>
            <a:r>
              <a:rPr lang="en-GB" sz="1400" b="1" i="0" dirty="0">
                <a:effectLst/>
                <a:latin typeface="-apple-system"/>
              </a:rPr>
              <a:t>Compliance and Auditing</a:t>
            </a:r>
            <a:r>
              <a:rPr lang="en-GB" sz="1400" b="0" i="0" dirty="0">
                <a:effectLst/>
                <a:latin typeface="-apple-system"/>
              </a:rPr>
              <a:t>: Ensuring adherence to industry standards.</a:t>
            </a:r>
          </a:p>
        </p:txBody>
      </p:sp>
      <p:sp>
        <p:nvSpPr>
          <p:cNvPr id="11" name="TextBox 10">
            <a:extLst>
              <a:ext uri="{FF2B5EF4-FFF2-40B4-BE49-F238E27FC236}">
                <a16:creationId xmlns:a16="http://schemas.microsoft.com/office/drawing/2014/main" id="{AD01A10F-EDA6-F84F-E177-7809DEEB9BF4}"/>
              </a:ext>
            </a:extLst>
          </p:cNvPr>
          <p:cNvSpPr txBox="1"/>
          <p:nvPr/>
        </p:nvSpPr>
        <p:spPr>
          <a:xfrm>
            <a:off x="8249856" y="1425693"/>
            <a:ext cx="3144795" cy="2246769"/>
          </a:xfrm>
          <a:prstGeom prst="rect">
            <a:avLst/>
          </a:prstGeom>
          <a:noFill/>
        </p:spPr>
        <p:txBody>
          <a:bodyPr wrap="square">
            <a:spAutoFit/>
          </a:bodyPr>
          <a:lstStyle/>
          <a:p>
            <a:pPr algn="l"/>
            <a:r>
              <a:rPr lang="en-GB" sz="1400" b="1" i="0" dirty="0">
                <a:effectLst/>
                <a:latin typeface="-apple-system"/>
              </a:rPr>
              <a:t>Challenges</a:t>
            </a:r>
            <a:r>
              <a:rPr lang="en-GB" sz="1400" b="0" i="0" dirty="0">
                <a:effectLst/>
                <a:latin typeface="-apple-system"/>
              </a:rPr>
              <a:t>:</a:t>
            </a:r>
          </a:p>
          <a:p>
            <a:pPr algn="l">
              <a:buFont typeface="Arial" panose="020B0604020202020204" pitchFamily="34" charset="0"/>
              <a:buChar char="•"/>
            </a:pPr>
            <a:r>
              <a:rPr lang="en-GB" sz="1400" b="1" i="0" dirty="0">
                <a:effectLst/>
                <a:latin typeface="-apple-system"/>
              </a:rPr>
              <a:t>Expertise</a:t>
            </a:r>
            <a:r>
              <a:rPr lang="en-GB" sz="1400" b="0" i="0" dirty="0">
                <a:effectLst/>
                <a:latin typeface="-apple-system"/>
              </a:rPr>
              <a:t>: Building and retaining a skilled team.</a:t>
            </a:r>
          </a:p>
          <a:p>
            <a:pPr algn="l">
              <a:buFont typeface="Arial" panose="020B0604020202020204" pitchFamily="34" charset="0"/>
              <a:buChar char="•"/>
            </a:pPr>
            <a:r>
              <a:rPr lang="en-GB" sz="1400" b="1" i="0" dirty="0">
                <a:effectLst/>
                <a:latin typeface="-apple-system"/>
              </a:rPr>
              <a:t>Scalability</a:t>
            </a:r>
            <a:r>
              <a:rPr lang="en-GB" sz="1400" b="0" i="0" dirty="0">
                <a:effectLst/>
                <a:latin typeface="-apple-system"/>
              </a:rPr>
              <a:t>: Adapting to changing threat landscapes.</a:t>
            </a:r>
          </a:p>
          <a:p>
            <a:pPr algn="l">
              <a:buFont typeface="Arial" panose="020B0604020202020204" pitchFamily="34" charset="0"/>
              <a:buChar char="•"/>
            </a:pPr>
            <a:r>
              <a:rPr lang="en-GB" sz="1400" b="1" i="0" dirty="0">
                <a:effectLst/>
                <a:latin typeface="-apple-system"/>
              </a:rPr>
              <a:t>Time to Maturity</a:t>
            </a:r>
            <a:r>
              <a:rPr lang="en-GB" sz="1400" b="0" i="0" dirty="0">
                <a:effectLst/>
                <a:latin typeface="-apple-system"/>
              </a:rPr>
              <a:t>: SOC effectiveness takes time to develop.</a:t>
            </a:r>
          </a:p>
          <a:p>
            <a:pPr algn="l">
              <a:buFont typeface="Arial" panose="020B0604020202020204" pitchFamily="34" charset="0"/>
              <a:buChar char="•"/>
            </a:pPr>
            <a:r>
              <a:rPr lang="en-GB" sz="1400" b="1" i="0" dirty="0">
                <a:effectLst/>
                <a:latin typeface="-apple-system"/>
              </a:rPr>
              <a:t>Risk</a:t>
            </a:r>
            <a:r>
              <a:rPr lang="en-GB" sz="1400" b="0" i="0" dirty="0">
                <a:effectLst/>
                <a:latin typeface="-apple-system"/>
              </a:rPr>
              <a:t>: In-house SOC may miss emerging threats</a:t>
            </a:r>
          </a:p>
          <a:p>
            <a:pPr algn="l"/>
            <a:endParaRPr lang="en-GB" sz="1400" b="0" i="0" dirty="0">
              <a:solidFill>
                <a:schemeClr val="bg2"/>
              </a:solidFill>
              <a:effectLst/>
              <a:latin typeface="-apple-system"/>
            </a:endParaRPr>
          </a:p>
        </p:txBody>
      </p:sp>
      <p:pic>
        <p:nvPicPr>
          <p:cNvPr id="4" name="Content Placeholder 9" descr="A screenshot of a computer&#10;&#10;Description automatically generated">
            <a:extLst>
              <a:ext uri="{FF2B5EF4-FFF2-40B4-BE49-F238E27FC236}">
                <a16:creationId xmlns:a16="http://schemas.microsoft.com/office/drawing/2014/main" id="{2CD4E057-B280-58BD-D1C7-EB315B782AF4}"/>
              </a:ext>
            </a:extLst>
          </p:cNvPr>
          <p:cNvPicPr>
            <a:picLocks noChangeAspect="1"/>
          </p:cNvPicPr>
          <p:nvPr/>
        </p:nvPicPr>
        <p:blipFill>
          <a:blip r:embed="rId3">
            <a:extLst>
              <a:ext uri="{28A0092B-C50C-407E-A947-70E740481C1C}">
                <a14:useLocalDpi xmlns:a14="http://schemas.microsoft.com/office/drawing/2010/main" val="0"/>
              </a:ext>
            </a:extLst>
          </a:blip>
          <a:srcRect t="6057"/>
          <a:stretch/>
        </p:blipFill>
        <p:spPr>
          <a:xfrm>
            <a:off x="985260" y="766961"/>
            <a:ext cx="10221480" cy="5402322"/>
          </a:xfrm>
          <a:prstGeom prst="rect">
            <a:avLst/>
          </a:prstGeom>
        </p:spPr>
      </p:pic>
    </p:spTree>
    <p:extLst>
      <p:ext uri="{BB962C8B-B14F-4D97-AF65-F5344CB8AC3E}">
        <p14:creationId xmlns:p14="http://schemas.microsoft.com/office/powerpoint/2010/main" val="13864539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6F733-A2FF-7CCB-4D69-D1A5E646B0A5}"/>
            </a:ext>
          </a:extLst>
        </p:cNvPr>
        <p:cNvGrpSpPr/>
        <p:nvPr/>
      </p:nvGrpSpPr>
      <p:grpSpPr>
        <a:xfrm>
          <a:off x="0" y="0"/>
          <a:ext cx="0" cy="0"/>
          <a:chOff x="0" y="0"/>
          <a:chExt cx="0" cy="0"/>
        </a:xfrm>
      </p:grpSpPr>
      <p:cxnSp>
        <p:nvCxnSpPr>
          <p:cNvPr id="58" name="Straight Connector 57">
            <a:extLst>
              <a:ext uri="{FF2B5EF4-FFF2-40B4-BE49-F238E27FC236}">
                <a16:creationId xmlns:a16="http://schemas.microsoft.com/office/drawing/2014/main" id="{593A2B39-4106-EC3E-4089-5648E0E20FAD}"/>
              </a:ext>
            </a:extLst>
          </p:cNvPr>
          <p:cNvCxnSpPr/>
          <p:nvPr/>
        </p:nvCxnSpPr>
        <p:spPr>
          <a:xfrm>
            <a:off x="1279463" y="3893339"/>
            <a:ext cx="9633073" cy="0"/>
          </a:xfrm>
          <a:prstGeom prst="line">
            <a:avLst/>
          </a:prstGeom>
          <a:ln w="25400"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Title 1">
            <a:extLst>
              <a:ext uri="{FF2B5EF4-FFF2-40B4-BE49-F238E27FC236}">
                <a16:creationId xmlns:a16="http://schemas.microsoft.com/office/drawing/2014/main" id="{09A605A6-5C09-C2E0-1907-E3C1EFBC81B0}"/>
              </a:ext>
            </a:extLst>
          </p:cNvPr>
          <p:cNvSpPr>
            <a:spLocks noGrp="1"/>
          </p:cNvSpPr>
          <p:nvPr>
            <p:ph type="title"/>
          </p:nvPr>
        </p:nvSpPr>
        <p:spPr/>
        <p:txBody>
          <a:bodyPr/>
          <a:lstStyle/>
          <a:p>
            <a:r>
              <a:rPr lang="en-GB" dirty="0"/>
              <a:t>Indicative ServiceNow Project Delivery</a:t>
            </a:r>
            <a:endParaRPr lang="en-GB" sz="2000" dirty="0"/>
          </a:p>
        </p:txBody>
      </p:sp>
      <p:grpSp>
        <p:nvGrpSpPr>
          <p:cNvPr id="12" name="Expo.e Logo">
            <a:extLst>
              <a:ext uri="{FF2B5EF4-FFF2-40B4-BE49-F238E27FC236}">
                <a16:creationId xmlns:a16="http://schemas.microsoft.com/office/drawing/2014/main" id="{7DC08834-AA21-3ABD-221C-B36BEE313173}"/>
              </a:ext>
            </a:extLst>
          </p:cNvPr>
          <p:cNvGrpSpPr/>
          <p:nvPr/>
        </p:nvGrpSpPr>
        <p:grpSpPr>
          <a:xfrm>
            <a:off x="368300" y="241303"/>
            <a:ext cx="2057353" cy="324928"/>
            <a:chOff x="368300" y="241303"/>
            <a:chExt cx="2057353" cy="324928"/>
          </a:xfrm>
          <a:solidFill>
            <a:schemeClr val="bg2"/>
          </a:solidFill>
        </p:grpSpPr>
        <p:sp>
          <p:nvSpPr>
            <p:cNvPr id="13" name="Free-form: Shape 12">
              <a:extLst>
                <a:ext uri="{FF2B5EF4-FFF2-40B4-BE49-F238E27FC236}">
                  <a16:creationId xmlns:a16="http://schemas.microsoft.com/office/drawing/2014/main" id="{E89CD979-C398-B07B-2A6B-08E0877D3935}"/>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4" name="Free-form: Shape 13">
              <a:extLst>
                <a:ext uri="{FF2B5EF4-FFF2-40B4-BE49-F238E27FC236}">
                  <a16:creationId xmlns:a16="http://schemas.microsoft.com/office/drawing/2014/main" id="{7DA32219-EBEF-3197-D343-8E381B8E2C86}"/>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5" name="Free-form: Shape 14">
              <a:extLst>
                <a:ext uri="{FF2B5EF4-FFF2-40B4-BE49-F238E27FC236}">
                  <a16:creationId xmlns:a16="http://schemas.microsoft.com/office/drawing/2014/main" id="{D433B05F-6976-5C51-38E1-B1941F685E5E}"/>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6" name="Free-form: Shape 15">
              <a:extLst>
                <a:ext uri="{FF2B5EF4-FFF2-40B4-BE49-F238E27FC236}">
                  <a16:creationId xmlns:a16="http://schemas.microsoft.com/office/drawing/2014/main" id="{1FFAD8B2-5458-4A29-9765-575596C6299E}"/>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7" name="Free-form: Shape 16">
              <a:extLst>
                <a:ext uri="{FF2B5EF4-FFF2-40B4-BE49-F238E27FC236}">
                  <a16:creationId xmlns:a16="http://schemas.microsoft.com/office/drawing/2014/main" id="{860FA172-B486-FFB9-D7F6-1CC1FBB6BA27}"/>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8" name="Free-form: Shape 17">
              <a:extLst>
                <a:ext uri="{FF2B5EF4-FFF2-40B4-BE49-F238E27FC236}">
                  <a16:creationId xmlns:a16="http://schemas.microsoft.com/office/drawing/2014/main" id="{7B28CD17-B138-126C-7E40-D23FFF6B03DB}"/>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grpSp>
      <p:sp>
        <p:nvSpPr>
          <p:cNvPr id="5" name="Content Placeholder 2">
            <a:extLst>
              <a:ext uri="{FF2B5EF4-FFF2-40B4-BE49-F238E27FC236}">
                <a16:creationId xmlns:a16="http://schemas.microsoft.com/office/drawing/2014/main" id="{0BFBF9AB-4A8F-44AF-4B61-828C8D25FAFF}"/>
              </a:ext>
            </a:extLst>
          </p:cNvPr>
          <p:cNvSpPr txBox="1">
            <a:spLocks/>
          </p:cNvSpPr>
          <p:nvPr/>
        </p:nvSpPr>
        <p:spPr>
          <a:xfrm>
            <a:off x="411572" y="1633868"/>
            <a:ext cx="6548028" cy="4881563"/>
          </a:xfr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buFont typeface="Arial"/>
              <a:buNone/>
            </a:pPr>
            <a:endParaRPr lang="en-GB" sz="2000" dirty="0">
              <a:latin typeface="Helvetica" pitchFamily="2" charset="0"/>
            </a:endParaRPr>
          </a:p>
        </p:txBody>
      </p:sp>
      <p:grpSp>
        <p:nvGrpSpPr>
          <p:cNvPr id="3" name="Group 2">
            <a:extLst>
              <a:ext uri="{FF2B5EF4-FFF2-40B4-BE49-F238E27FC236}">
                <a16:creationId xmlns:a16="http://schemas.microsoft.com/office/drawing/2014/main" id="{2AA038FE-5963-9FE5-612E-2BCD4473485B}"/>
              </a:ext>
            </a:extLst>
          </p:cNvPr>
          <p:cNvGrpSpPr/>
          <p:nvPr/>
        </p:nvGrpSpPr>
        <p:grpSpPr>
          <a:xfrm>
            <a:off x="138398" y="1436479"/>
            <a:ext cx="11915203" cy="4320124"/>
            <a:chOff x="199431" y="1863226"/>
            <a:chExt cx="11915203" cy="4320124"/>
          </a:xfrm>
        </p:grpSpPr>
        <p:grpSp>
          <p:nvGrpSpPr>
            <p:cNvPr id="6" name="Group 5">
              <a:extLst>
                <a:ext uri="{FF2B5EF4-FFF2-40B4-BE49-F238E27FC236}">
                  <a16:creationId xmlns:a16="http://schemas.microsoft.com/office/drawing/2014/main" id="{F0913124-12AE-ED61-4E5D-DAD70D068F31}"/>
                </a:ext>
              </a:extLst>
            </p:cNvPr>
            <p:cNvGrpSpPr/>
            <p:nvPr/>
          </p:nvGrpSpPr>
          <p:grpSpPr>
            <a:xfrm>
              <a:off x="322459" y="1863226"/>
              <a:ext cx="1929559" cy="3357789"/>
              <a:chOff x="322459" y="1863226"/>
              <a:chExt cx="1929559" cy="3357789"/>
            </a:xfrm>
          </p:grpSpPr>
          <p:sp>
            <p:nvSpPr>
              <p:cNvPr id="54" name="Freeform 3">
                <a:extLst>
                  <a:ext uri="{FF2B5EF4-FFF2-40B4-BE49-F238E27FC236}">
                    <a16:creationId xmlns:a16="http://schemas.microsoft.com/office/drawing/2014/main" id="{800CD936-C322-D128-F421-E9E16AA5935F}"/>
                  </a:ext>
                </a:extLst>
              </p:cNvPr>
              <p:cNvSpPr/>
              <p:nvPr/>
            </p:nvSpPr>
            <p:spPr>
              <a:xfrm>
                <a:off x="322459" y="1863226"/>
                <a:ext cx="1718362" cy="1945938"/>
              </a:xfrm>
              <a:custGeom>
                <a:avLst/>
                <a:gdLst>
                  <a:gd name="connsiteX0" fmla="*/ 1775460 w 3550920"/>
                  <a:gd name="connsiteY0" fmla="*/ 0 h 4021194"/>
                  <a:gd name="connsiteX1" fmla="*/ 3550920 w 3550920"/>
                  <a:gd name="connsiteY1" fmla="*/ 1775460 h 4021194"/>
                  <a:gd name="connsiteX2" fmla="*/ 2303428 w 3550920"/>
                  <a:gd name="connsiteY2" fmla="*/ 3471099 h 4021194"/>
                  <a:gd name="connsiteX3" fmla="*/ 2242123 w 3550920"/>
                  <a:gd name="connsiteY3" fmla="*/ 3486862 h 4021194"/>
                  <a:gd name="connsiteX4" fmla="*/ 2226626 w 3550920"/>
                  <a:gd name="connsiteY4" fmla="*/ 3494251 h 4021194"/>
                  <a:gd name="connsiteX5" fmla="*/ 2065018 w 3550920"/>
                  <a:gd name="connsiteY5" fmla="*/ 3627121 h 4021194"/>
                  <a:gd name="connsiteX6" fmla="*/ 1887217 w 3550920"/>
                  <a:gd name="connsiteY6" fmla="*/ 3916653 h 4021194"/>
                  <a:gd name="connsiteX7" fmla="*/ 1783077 w 3550920"/>
                  <a:gd name="connsiteY7" fmla="*/ 4020793 h 4021194"/>
                  <a:gd name="connsiteX8" fmla="*/ 1645917 w 3550920"/>
                  <a:gd name="connsiteY8" fmla="*/ 3886173 h 4021194"/>
                  <a:gd name="connsiteX9" fmla="*/ 1494788 w 3550920"/>
                  <a:gd name="connsiteY9" fmla="*/ 3646170 h 4021194"/>
                  <a:gd name="connsiteX10" fmla="*/ 1401651 w 3550920"/>
                  <a:gd name="connsiteY10" fmla="*/ 3541725 h 4021194"/>
                  <a:gd name="connsiteX11" fmla="*/ 1328569 w 3550920"/>
                  <a:gd name="connsiteY11" fmla="*/ 3491946 h 4021194"/>
                  <a:gd name="connsiteX12" fmla="*/ 1247493 w 3550920"/>
                  <a:gd name="connsiteY12" fmla="*/ 3471099 h 4021194"/>
                  <a:gd name="connsiteX13" fmla="*/ 0 w 3550920"/>
                  <a:gd name="connsiteY13" fmla="*/ 1775460 h 4021194"/>
                  <a:gd name="connsiteX14" fmla="*/ 1775460 w 3550920"/>
                  <a:gd name="connsiteY14" fmla="*/ 0 h 40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0920" h="4021194">
                    <a:moveTo>
                      <a:pt x="1775460" y="0"/>
                    </a:moveTo>
                    <a:cubicBezTo>
                      <a:pt x="2756019" y="0"/>
                      <a:pt x="3550920" y="794901"/>
                      <a:pt x="3550920" y="1775460"/>
                    </a:cubicBezTo>
                    <a:cubicBezTo>
                      <a:pt x="3550920" y="2572164"/>
                      <a:pt x="3026161" y="3246305"/>
                      <a:pt x="2303428" y="3471099"/>
                    </a:cubicBezTo>
                    <a:lnTo>
                      <a:pt x="2242123" y="3486862"/>
                    </a:lnTo>
                    <a:lnTo>
                      <a:pt x="2226626" y="3494251"/>
                    </a:lnTo>
                    <a:cubicBezTo>
                      <a:pt x="2179742" y="3517481"/>
                      <a:pt x="2114548" y="3555792"/>
                      <a:pt x="2065018" y="3627121"/>
                    </a:cubicBezTo>
                    <a:cubicBezTo>
                      <a:pt x="2018028" y="3708820"/>
                      <a:pt x="1934207" y="3851041"/>
                      <a:pt x="1887217" y="3916653"/>
                    </a:cubicBezTo>
                    <a:cubicBezTo>
                      <a:pt x="1840227" y="3982265"/>
                      <a:pt x="1823294" y="4025873"/>
                      <a:pt x="1783077" y="4020793"/>
                    </a:cubicBezTo>
                    <a:cubicBezTo>
                      <a:pt x="1742860" y="4015713"/>
                      <a:pt x="1720847" y="3998352"/>
                      <a:pt x="1645917" y="3886173"/>
                    </a:cubicBezTo>
                    <a:cubicBezTo>
                      <a:pt x="1597869" y="3823736"/>
                      <a:pt x="1546858" y="3735912"/>
                      <a:pt x="1494788" y="3646170"/>
                    </a:cubicBezTo>
                    <a:cubicBezTo>
                      <a:pt x="1473198" y="3607225"/>
                      <a:pt x="1439424" y="3572420"/>
                      <a:pt x="1401651" y="3541725"/>
                    </a:cubicBezTo>
                    <a:lnTo>
                      <a:pt x="1328569" y="3491946"/>
                    </a:lnTo>
                    <a:lnTo>
                      <a:pt x="1247493" y="3471099"/>
                    </a:lnTo>
                    <a:cubicBezTo>
                      <a:pt x="524759" y="3246305"/>
                      <a:pt x="0" y="2572164"/>
                      <a:pt x="0" y="1775460"/>
                    </a:cubicBezTo>
                    <a:cubicBezTo>
                      <a:pt x="0" y="794901"/>
                      <a:pt x="794901" y="0"/>
                      <a:pt x="177546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55" name="Picture 54">
                <a:extLst>
                  <a:ext uri="{FF2B5EF4-FFF2-40B4-BE49-F238E27FC236}">
                    <a16:creationId xmlns:a16="http://schemas.microsoft.com/office/drawing/2014/main" id="{F0FC554B-FF47-1D81-1198-E143FE81F39D}"/>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367201" y="1990929"/>
                <a:ext cx="1884817" cy="1920671"/>
              </a:xfrm>
              <a:prstGeom prst="rect">
                <a:avLst/>
              </a:prstGeom>
              <a:ln>
                <a:noFill/>
              </a:ln>
            </p:spPr>
          </p:pic>
          <p:sp>
            <p:nvSpPr>
              <p:cNvPr id="56" name="TextBox 55">
                <a:extLst>
                  <a:ext uri="{FF2B5EF4-FFF2-40B4-BE49-F238E27FC236}">
                    <a16:creationId xmlns:a16="http://schemas.microsoft.com/office/drawing/2014/main" id="{8C752509-DF38-6110-E5D5-A776B868925B}"/>
                  </a:ext>
                </a:extLst>
              </p:cNvPr>
              <p:cNvSpPr txBox="1"/>
              <p:nvPr/>
            </p:nvSpPr>
            <p:spPr>
              <a:xfrm>
                <a:off x="386115" y="4728572"/>
                <a:ext cx="1582773" cy="49244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chemeClr val="bg1"/>
                    </a:solidFill>
                    <a:effectLst/>
                    <a:uLnTx/>
                    <a:uFillTx/>
                    <a:latin typeface="helvetca"/>
                    <a:ea typeface="+mn-ea"/>
                    <a:cs typeface="+mn-cs"/>
                  </a:rPr>
                  <a:t>Project Preparation</a:t>
                </a:r>
                <a:endParaRPr kumimoji="0" lang="en-GB" sz="1300" b="0" i="0" u="none" strike="noStrike" kern="1200" cap="none" spc="0" normalizeH="0" baseline="0" noProof="0" dirty="0">
                  <a:ln>
                    <a:noFill/>
                  </a:ln>
                  <a:solidFill>
                    <a:schemeClr val="bg1"/>
                  </a:solidFill>
                  <a:effectLst/>
                  <a:uLnTx/>
                  <a:uFillTx/>
                  <a:latin typeface="Calibri"/>
                  <a:ea typeface="+mn-ea"/>
                  <a:cs typeface="+mn-cs"/>
                </a:endParaRPr>
              </a:p>
            </p:txBody>
          </p:sp>
          <p:sp>
            <p:nvSpPr>
              <p:cNvPr id="57" name="Oval 56">
                <a:extLst>
                  <a:ext uri="{FF2B5EF4-FFF2-40B4-BE49-F238E27FC236}">
                    <a16:creationId xmlns:a16="http://schemas.microsoft.com/office/drawing/2014/main" id="{679F6AE1-CD89-E724-313D-12B889250612}"/>
                  </a:ext>
                </a:extLst>
              </p:cNvPr>
              <p:cNvSpPr/>
              <p:nvPr/>
            </p:nvSpPr>
            <p:spPr>
              <a:xfrm>
                <a:off x="1075900" y="4208326"/>
                <a:ext cx="223520" cy="2235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7881FEF0-F0DF-89E6-D14F-7E89EA901E89}"/>
                </a:ext>
              </a:extLst>
            </p:cNvPr>
            <p:cNvGrpSpPr/>
            <p:nvPr/>
          </p:nvGrpSpPr>
          <p:grpSpPr>
            <a:xfrm>
              <a:off x="2340437" y="1863226"/>
              <a:ext cx="1929559" cy="3357789"/>
              <a:chOff x="2340437" y="1863226"/>
              <a:chExt cx="1929559" cy="3357789"/>
            </a:xfrm>
          </p:grpSpPr>
          <p:sp>
            <p:nvSpPr>
              <p:cNvPr id="50" name="Freeform 9">
                <a:extLst>
                  <a:ext uri="{FF2B5EF4-FFF2-40B4-BE49-F238E27FC236}">
                    <a16:creationId xmlns:a16="http://schemas.microsoft.com/office/drawing/2014/main" id="{FF8384B4-41DC-4A2D-41C2-53A2D0061D8C}"/>
                  </a:ext>
                </a:extLst>
              </p:cNvPr>
              <p:cNvSpPr/>
              <p:nvPr/>
            </p:nvSpPr>
            <p:spPr>
              <a:xfrm>
                <a:off x="2340437" y="1863226"/>
                <a:ext cx="1718362" cy="1945938"/>
              </a:xfrm>
              <a:custGeom>
                <a:avLst/>
                <a:gdLst>
                  <a:gd name="connsiteX0" fmla="*/ 1775460 w 3550920"/>
                  <a:gd name="connsiteY0" fmla="*/ 0 h 4021194"/>
                  <a:gd name="connsiteX1" fmla="*/ 3550920 w 3550920"/>
                  <a:gd name="connsiteY1" fmla="*/ 1775460 h 4021194"/>
                  <a:gd name="connsiteX2" fmla="*/ 2303428 w 3550920"/>
                  <a:gd name="connsiteY2" fmla="*/ 3471099 h 4021194"/>
                  <a:gd name="connsiteX3" fmla="*/ 2242123 w 3550920"/>
                  <a:gd name="connsiteY3" fmla="*/ 3486862 h 4021194"/>
                  <a:gd name="connsiteX4" fmla="*/ 2226626 w 3550920"/>
                  <a:gd name="connsiteY4" fmla="*/ 3494251 h 4021194"/>
                  <a:gd name="connsiteX5" fmla="*/ 2065018 w 3550920"/>
                  <a:gd name="connsiteY5" fmla="*/ 3627121 h 4021194"/>
                  <a:gd name="connsiteX6" fmla="*/ 1887217 w 3550920"/>
                  <a:gd name="connsiteY6" fmla="*/ 3916653 h 4021194"/>
                  <a:gd name="connsiteX7" fmla="*/ 1783077 w 3550920"/>
                  <a:gd name="connsiteY7" fmla="*/ 4020793 h 4021194"/>
                  <a:gd name="connsiteX8" fmla="*/ 1645917 w 3550920"/>
                  <a:gd name="connsiteY8" fmla="*/ 3886173 h 4021194"/>
                  <a:gd name="connsiteX9" fmla="*/ 1494788 w 3550920"/>
                  <a:gd name="connsiteY9" fmla="*/ 3646170 h 4021194"/>
                  <a:gd name="connsiteX10" fmla="*/ 1401651 w 3550920"/>
                  <a:gd name="connsiteY10" fmla="*/ 3541725 h 4021194"/>
                  <a:gd name="connsiteX11" fmla="*/ 1328569 w 3550920"/>
                  <a:gd name="connsiteY11" fmla="*/ 3491946 h 4021194"/>
                  <a:gd name="connsiteX12" fmla="*/ 1247493 w 3550920"/>
                  <a:gd name="connsiteY12" fmla="*/ 3471099 h 4021194"/>
                  <a:gd name="connsiteX13" fmla="*/ 0 w 3550920"/>
                  <a:gd name="connsiteY13" fmla="*/ 1775460 h 4021194"/>
                  <a:gd name="connsiteX14" fmla="*/ 1775460 w 3550920"/>
                  <a:gd name="connsiteY14" fmla="*/ 0 h 40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0920" h="4021194">
                    <a:moveTo>
                      <a:pt x="1775460" y="0"/>
                    </a:moveTo>
                    <a:cubicBezTo>
                      <a:pt x="2756019" y="0"/>
                      <a:pt x="3550920" y="794901"/>
                      <a:pt x="3550920" y="1775460"/>
                    </a:cubicBezTo>
                    <a:cubicBezTo>
                      <a:pt x="3550920" y="2572164"/>
                      <a:pt x="3026161" y="3246305"/>
                      <a:pt x="2303428" y="3471099"/>
                    </a:cubicBezTo>
                    <a:lnTo>
                      <a:pt x="2242123" y="3486862"/>
                    </a:lnTo>
                    <a:lnTo>
                      <a:pt x="2226626" y="3494251"/>
                    </a:lnTo>
                    <a:cubicBezTo>
                      <a:pt x="2179742" y="3517481"/>
                      <a:pt x="2114548" y="3555792"/>
                      <a:pt x="2065018" y="3627121"/>
                    </a:cubicBezTo>
                    <a:cubicBezTo>
                      <a:pt x="2018028" y="3708820"/>
                      <a:pt x="1934207" y="3851041"/>
                      <a:pt x="1887217" y="3916653"/>
                    </a:cubicBezTo>
                    <a:cubicBezTo>
                      <a:pt x="1840227" y="3982265"/>
                      <a:pt x="1823294" y="4025873"/>
                      <a:pt x="1783077" y="4020793"/>
                    </a:cubicBezTo>
                    <a:cubicBezTo>
                      <a:pt x="1742860" y="4015713"/>
                      <a:pt x="1720847" y="3998352"/>
                      <a:pt x="1645917" y="3886173"/>
                    </a:cubicBezTo>
                    <a:cubicBezTo>
                      <a:pt x="1597869" y="3823736"/>
                      <a:pt x="1546858" y="3735912"/>
                      <a:pt x="1494788" y="3646170"/>
                    </a:cubicBezTo>
                    <a:cubicBezTo>
                      <a:pt x="1473198" y="3607225"/>
                      <a:pt x="1439424" y="3572420"/>
                      <a:pt x="1401651" y="3541725"/>
                    </a:cubicBezTo>
                    <a:lnTo>
                      <a:pt x="1328569" y="3491946"/>
                    </a:lnTo>
                    <a:lnTo>
                      <a:pt x="1247493" y="3471099"/>
                    </a:lnTo>
                    <a:cubicBezTo>
                      <a:pt x="524759" y="3246305"/>
                      <a:pt x="0" y="2572164"/>
                      <a:pt x="0" y="1775460"/>
                    </a:cubicBezTo>
                    <a:cubicBezTo>
                      <a:pt x="0" y="794901"/>
                      <a:pt x="794901" y="0"/>
                      <a:pt x="1775460" y="0"/>
                    </a:cubicBezTo>
                    <a:close/>
                  </a:path>
                </a:pathLst>
              </a:cu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51" name="Picture 50">
                <a:extLst>
                  <a:ext uri="{FF2B5EF4-FFF2-40B4-BE49-F238E27FC236}">
                    <a16:creationId xmlns:a16="http://schemas.microsoft.com/office/drawing/2014/main" id="{021CF0E1-1FB3-1816-0EE4-1BF6434D612C}"/>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2385179" y="1990929"/>
                <a:ext cx="1884817" cy="1920671"/>
              </a:xfrm>
              <a:prstGeom prst="rect">
                <a:avLst/>
              </a:prstGeom>
              <a:ln>
                <a:noFill/>
              </a:ln>
            </p:spPr>
          </p:pic>
          <p:sp>
            <p:nvSpPr>
              <p:cNvPr id="52" name="TextBox 51">
                <a:extLst>
                  <a:ext uri="{FF2B5EF4-FFF2-40B4-BE49-F238E27FC236}">
                    <a16:creationId xmlns:a16="http://schemas.microsoft.com/office/drawing/2014/main" id="{3D68C086-936A-4E29-44BD-9DEDA620FE17}"/>
                  </a:ext>
                </a:extLst>
              </p:cNvPr>
              <p:cNvSpPr txBox="1"/>
              <p:nvPr/>
            </p:nvSpPr>
            <p:spPr>
              <a:xfrm>
                <a:off x="2408230" y="4728572"/>
                <a:ext cx="1582773" cy="49244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chemeClr val="bg1"/>
                    </a:solidFill>
                    <a:effectLst/>
                    <a:uLnTx/>
                    <a:uFillTx/>
                    <a:latin typeface="helvetca"/>
                    <a:ea typeface="+mn-ea"/>
                    <a:cs typeface="+mn-cs"/>
                  </a:rPr>
                  <a:t>Prerequisite Gathering</a:t>
                </a:r>
                <a:endParaRPr kumimoji="0" lang="en-GB" sz="1300" b="0" i="0" u="none" strike="noStrike" kern="1200" cap="none" spc="0" normalizeH="0" baseline="0" noProof="0" dirty="0">
                  <a:ln>
                    <a:noFill/>
                  </a:ln>
                  <a:solidFill>
                    <a:schemeClr val="bg1"/>
                  </a:solidFill>
                  <a:effectLst/>
                  <a:uLnTx/>
                  <a:uFillTx/>
                  <a:latin typeface="helvetca"/>
                  <a:ea typeface="+mn-ea"/>
                  <a:cs typeface="+mn-cs"/>
                </a:endParaRPr>
              </a:p>
            </p:txBody>
          </p:sp>
          <p:sp>
            <p:nvSpPr>
              <p:cNvPr id="53" name="Oval 52">
                <a:extLst>
                  <a:ext uri="{FF2B5EF4-FFF2-40B4-BE49-F238E27FC236}">
                    <a16:creationId xmlns:a16="http://schemas.microsoft.com/office/drawing/2014/main" id="{1B60DA56-D1C4-46E5-24D0-5153759E70BB}"/>
                  </a:ext>
                </a:extLst>
              </p:cNvPr>
              <p:cNvSpPr/>
              <p:nvPr/>
            </p:nvSpPr>
            <p:spPr>
              <a:xfrm>
                <a:off x="3087856" y="4208326"/>
                <a:ext cx="223520" cy="223520"/>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8" name="Group 7">
              <a:extLst>
                <a:ext uri="{FF2B5EF4-FFF2-40B4-BE49-F238E27FC236}">
                  <a16:creationId xmlns:a16="http://schemas.microsoft.com/office/drawing/2014/main" id="{F46C1343-83F4-37E4-AC9E-1CD00F378588}"/>
                </a:ext>
              </a:extLst>
            </p:cNvPr>
            <p:cNvGrpSpPr/>
            <p:nvPr/>
          </p:nvGrpSpPr>
          <p:grpSpPr>
            <a:xfrm>
              <a:off x="4094042" y="1863226"/>
              <a:ext cx="2147855" cy="3157734"/>
              <a:chOff x="4094042" y="1863226"/>
              <a:chExt cx="2147855" cy="3157734"/>
            </a:xfrm>
          </p:grpSpPr>
          <p:sp>
            <p:nvSpPr>
              <p:cNvPr id="46" name="Freeform 13">
                <a:extLst>
                  <a:ext uri="{FF2B5EF4-FFF2-40B4-BE49-F238E27FC236}">
                    <a16:creationId xmlns:a16="http://schemas.microsoft.com/office/drawing/2014/main" id="{9039328B-2AC3-2200-9C2F-48265C725DB8}"/>
                  </a:ext>
                </a:extLst>
              </p:cNvPr>
              <p:cNvSpPr/>
              <p:nvPr/>
            </p:nvSpPr>
            <p:spPr>
              <a:xfrm>
                <a:off x="4302435" y="1863226"/>
                <a:ext cx="1718362" cy="1945938"/>
              </a:xfrm>
              <a:custGeom>
                <a:avLst/>
                <a:gdLst>
                  <a:gd name="connsiteX0" fmla="*/ 1775460 w 3550920"/>
                  <a:gd name="connsiteY0" fmla="*/ 0 h 4021194"/>
                  <a:gd name="connsiteX1" fmla="*/ 3550920 w 3550920"/>
                  <a:gd name="connsiteY1" fmla="*/ 1775460 h 4021194"/>
                  <a:gd name="connsiteX2" fmla="*/ 2303428 w 3550920"/>
                  <a:gd name="connsiteY2" fmla="*/ 3471099 h 4021194"/>
                  <a:gd name="connsiteX3" fmla="*/ 2242123 w 3550920"/>
                  <a:gd name="connsiteY3" fmla="*/ 3486862 h 4021194"/>
                  <a:gd name="connsiteX4" fmla="*/ 2226626 w 3550920"/>
                  <a:gd name="connsiteY4" fmla="*/ 3494251 h 4021194"/>
                  <a:gd name="connsiteX5" fmla="*/ 2065018 w 3550920"/>
                  <a:gd name="connsiteY5" fmla="*/ 3627121 h 4021194"/>
                  <a:gd name="connsiteX6" fmla="*/ 1887217 w 3550920"/>
                  <a:gd name="connsiteY6" fmla="*/ 3916653 h 4021194"/>
                  <a:gd name="connsiteX7" fmla="*/ 1783077 w 3550920"/>
                  <a:gd name="connsiteY7" fmla="*/ 4020793 h 4021194"/>
                  <a:gd name="connsiteX8" fmla="*/ 1645917 w 3550920"/>
                  <a:gd name="connsiteY8" fmla="*/ 3886173 h 4021194"/>
                  <a:gd name="connsiteX9" fmla="*/ 1494788 w 3550920"/>
                  <a:gd name="connsiteY9" fmla="*/ 3646170 h 4021194"/>
                  <a:gd name="connsiteX10" fmla="*/ 1401651 w 3550920"/>
                  <a:gd name="connsiteY10" fmla="*/ 3541725 h 4021194"/>
                  <a:gd name="connsiteX11" fmla="*/ 1328569 w 3550920"/>
                  <a:gd name="connsiteY11" fmla="*/ 3491946 h 4021194"/>
                  <a:gd name="connsiteX12" fmla="*/ 1247493 w 3550920"/>
                  <a:gd name="connsiteY12" fmla="*/ 3471099 h 4021194"/>
                  <a:gd name="connsiteX13" fmla="*/ 0 w 3550920"/>
                  <a:gd name="connsiteY13" fmla="*/ 1775460 h 4021194"/>
                  <a:gd name="connsiteX14" fmla="*/ 1775460 w 3550920"/>
                  <a:gd name="connsiteY14" fmla="*/ 0 h 40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0920" h="4021194">
                    <a:moveTo>
                      <a:pt x="1775460" y="0"/>
                    </a:moveTo>
                    <a:cubicBezTo>
                      <a:pt x="2756019" y="0"/>
                      <a:pt x="3550920" y="794901"/>
                      <a:pt x="3550920" y="1775460"/>
                    </a:cubicBezTo>
                    <a:cubicBezTo>
                      <a:pt x="3550920" y="2572164"/>
                      <a:pt x="3026161" y="3246305"/>
                      <a:pt x="2303428" y="3471099"/>
                    </a:cubicBezTo>
                    <a:lnTo>
                      <a:pt x="2242123" y="3486862"/>
                    </a:lnTo>
                    <a:lnTo>
                      <a:pt x="2226626" y="3494251"/>
                    </a:lnTo>
                    <a:cubicBezTo>
                      <a:pt x="2179742" y="3517481"/>
                      <a:pt x="2114548" y="3555792"/>
                      <a:pt x="2065018" y="3627121"/>
                    </a:cubicBezTo>
                    <a:cubicBezTo>
                      <a:pt x="2018028" y="3708820"/>
                      <a:pt x="1934207" y="3851041"/>
                      <a:pt x="1887217" y="3916653"/>
                    </a:cubicBezTo>
                    <a:cubicBezTo>
                      <a:pt x="1840227" y="3982265"/>
                      <a:pt x="1823294" y="4025873"/>
                      <a:pt x="1783077" y="4020793"/>
                    </a:cubicBezTo>
                    <a:cubicBezTo>
                      <a:pt x="1742860" y="4015713"/>
                      <a:pt x="1720847" y="3998352"/>
                      <a:pt x="1645917" y="3886173"/>
                    </a:cubicBezTo>
                    <a:cubicBezTo>
                      <a:pt x="1597869" y="3823736"/>
                      <a:pt x="1546858" y="3735912"/>
                      <a:pt x="1494788" y="3646170"/>
                    </a:cubicBezTo>
                    <a:cubicBezTo>
                      <a:pt x="1473198" y="3607225"/>
                      <a:pt x="1439424" y="3572420"/>
                      <a:pt x="1401651" y="3541725"/>
                    </a:cubicBezTo>
                    <a:lnTo>
                      <a:pt x="1328569" y="3491946"/>
                    </a:lnTo>
                    <a:lnTo>
                      <a:pt x="1247493" y="3471099"/>
                    </a:lnTo>
                    <a:cubicBezTo>
                      <a:pt x="524759" y="3246305"/>
                      <a:pt x="0" y="2572164"/>
                      <a:pt x="0" y="1775460"/>
                    </a:cubicBezTo>
                    <a:cubicBezTo>
                      <a:pt x="0" y="794901"/>
                      <a:pt x="794901" y="0"/>
                      <a:pt x="1775460" y="0"/>
                    </a:cubicBezTo>
                    <a:close/>
                  </a:path>
                </a:pathLst>
              </a:cu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47" name="Picture 46">
                <a:extLst>
                  <a:ext uri="{FF2B5EF4-FFF2-40B4-BE49-F238E27FC236}">
                    <a16:creationId xmlns:a16="http://schemas.microsoft.com/office/drawing/2014/main" id="{6120B1F3-1816-1AEE-20AD-FCA3EA96287E}"/>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4347177" y="1990929"/>
                <a:ext cx="1884817" cy="1920671"/>
              </a:xfrm>
              <a:prstGeom prst="rect">
                <a:avLst/>
              </a:prstGeom>
              <a:ln>
                <a:noFill/>
              </a:ln>
            </p:spPr>
          </p:pic>
          <p:sp>
            <p:nvSpPr>
              <p:cNvPr id="48" name="TextBox 47">
                <a:extLst>
                  <a:ext uri="{FF2B5EF4-FFF2-40B4-BE49-F238E27FC236}">
                    <a16:creationId xmlns:a16="http://schemas.microsoft.com/office/drawing/2014/main" id="{E88C3D4A-FB41-8CAB-30A5-8057B9B44194}"/>
                  </a:ext>
                </a:extLst>
              </p:cNvPr>
              <p:cNvSpPr txBox="1"/>
              <p:nvPr/>
            </p:nvSpPr>
            <p:spPr>
              <a:xfrm>
                <a:off x="4094042" y="4728572"/>
                <a:ext cx="2147855" cy="29238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chemeClr val="bg1"/>
                    </a:solidFill>
                    <a:effectLst/>
                    <a:uLnTx/>
                    <a:uFillTx/>
                    <a:latin typeface="helvetca"/>
                    <a:ea typeface="+mn-ea"/>
                    <a:cs typeface="+mn-cs"/>
                  </a:rPr>
                  <a:t>Kick-off Call</a:t>
                </a:r>
                <a:endParaRPr kumimoji="0" lang="en-GB" sz="1300" b="0" i="0" u="none" strike="noStrike" kern="1200" cap="none" spc="0" normalizeH="0" baseline="0" noProof="0" dirty="0">
                  <a:ln>
                    <a:noFill/>
                  </a:ln>
                  <a:solidFill>
                    <a:schemeClr val="bg1"/>
                  </a:solidFill>
                  <a:effectLst/>
                  <a:uLnTx/>
                  <a:uFillTx/>
                  <a:latin typeface="helvetca"/>
                  <a:ea typeface="+mn-ea"/>
                  <a:cs typeface="+mn-cs"/>
                </a:endParaRPr>
              </a:p>
            </p:txBody>
          </p:sp>
          <p:sp>
            <p:nvSpPr>
              <p:cNvPr id="49" name="Oval 48">
                <a:extLst>
                  <a:ext uri="{FF2B5EF4-FFF2-40B4-BE49-F238E27FC236}">
                    <a16:creationId xmlns:a16="http://schemas.microsoft.com/office/drawing/2014/main" id="{DE5026FD-CD51-CD86-AB17-C68928969883}"/>
                  </a:ext>
                </a:extLst>
              </p:cNvPr>
              <p:cNvSpPr/>
              <p:nvPr/>
            </p:nvSpPr>
            <p:spPr>
              <a:xfrm>
                <a:off x="5049856" y="4208326"/>
                <a:ext cx="223520" cy="223520"/>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 name="Group 18">
              <a:extLst>
                <a:ext uri="{FF2B5EF4-FFF2-40B4-BE49-F238E27FC236}">
                  <a16:creationId xmlns:a16="http://schemas.microsoft.com/office/drawing/2014/main" id="{E5809667-36A9-076B-9004-0BB70EACFC56}"/>
                </a:ext>
              </a:extLst>
            </p:cNvPr>
            <p:cNvGrpSpPr/>
            <p:nvPr/>
          </p:nvGrpSpPr>
          <p:grpSpPr>
            <a:xfrm>
              <a:off x="6257137" y="1863226"/>
              <a:ext cx="1929559" cy="3357789"/>
              <a:chOff x="6257137" y="1863226"/>
              <a:chExt cx="1929559" cy="3357789"/>
            </a:xfrm>
          </p:grpSpPr>
          <p:sp>
            <p:nvSpPr>
              <p:cNvPr id="42" name="Freeform 17">
                <a:extLst>
                  <a:ext uri="{FF2B5EF4-FFF2-40B4-BE49-F238E27FC236}">
                    <a16:creationId xmlns:a16="http://schemas.microsoft.com/office/drawing/2014/main" id="{04CA6799-4B89-9AA7-5BAF-B49F7BF3C741}"/>
                  </a:ext>
                </a:extLst>
              </p:cNvPr>
              <p:cNvSpPr/>
              <p:nvPr/>
            </p:nvSpPr>
            <p:spPr>
              <a:xfrm>
                <a:off x="6257137" y="1863226"/>
                <a:ext cx="1718362" cy="1945938"/>
              </a:xfrm>
              <a:custGeom>
                <a:avLst/>
                <a:gdLst>
                  <a:gd name="connsiteX0" fmla="*/ 1775460 w 3550920"/>
                  <a:gd name="connsiteY0" fmla="*/ 0 h 4021194"/>
                  <a:gd name="connsiteX1" fmla="*/ 3550920 w 3550920"/>
                  <a:gd name="connsiteY1" fmla="*/ 1775460 h 4021194"/>
                  <a:gd name="connsiteX2" fmla="*/ 2303428 w 3550920"/>
                  <a:gd name="connsiteY2" fmla="*/ 3471099 h 4021194"/>
                  <a:gd name="connsiteX3" fmla="*/ 2242123 w 3550920"/>
                  <a:gd name="connsiteY3" fmla="*/ 3486862 h 4021194"/>
                  <a:gd name="connsiteX4" fmla="*/ 2226626 w 3550920"/>
                  <a:gd name="connsiteY4" fmla="*/ 3494251 h 4021194"/>
                  <a:gd name="connsiteX5" fmla="*/ 2065018 w 3550920"/>
                  <a:gd name="connsiteY5" fmla="*/ 3627121 h 4021194"/>
                  <a:gd name="connsiteX6" fmla="*/ 1887217 w 3550920"/>
                  <a:gd name="connsiteY6" fmla="*/ 3916653 h 4021194"/>
                  <a:gd name="connsiteX7" fmla="*/ 1783077 w 3550920"/>
                  <a:gd name="connsiteY7" fmla="*/ 4020793 h 4021194"/>
                  <a:gd name="connsiteX8" fmla="*/ 1645917 w 3550920"/>
                  <a:gd name="connsiteY8" fmla="*/ 3886173 h 4021194"/>
                  <a:gd name="connsiteX9" fmla="*/ 1494788 w 3550920"/>
                  <a:gd name="connsiteY9" fmla="*/ 3646170 h 4021194"/>
                  <a:gd name="connsiteX10" fmla="*/ 1401651 w 3550920"/>
                  <a:gd name="connsiteY10" fmla="*/ 3541725 h 4021194"/>
                  <a:gd name="connsiteX11" fmla="*/ 1328569 w 3550920"/>
                  <a:gd name="connsiteY11" fmla="*/ 3491946 h 4021194"/>
                  <a:gd name="connsiteX12" fmla="*/ 1247493 w 3550920"/>
                  <a:gd name="connsiteY12" fmla="*/ 3471099 h 4021194"/>
                  <a:gd name="connsiteX13" fmla="*/ 0 w 3550920"/>
                  <a:gd name="connsiteY13" fmla="*/ 1775460 h 4021194"/>
                  <a:gd name="connsiteX14" fmla="*/ 1775460 w 3550920"/>
                  <a:gd name="connsiteY14" fmla="*/ 0 h 40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0920" h="4021194">
                    <a:moveTo>
                      <a:pt x="1775460" y="0"/>
                    </a:moveTo>
                    <a:cubicBezTo>
                      <a:pt x="2756019" y="0"/>
                      <a:pt x="3550920" y="794901"/>
                      <a:pt x="3550920" y="1775460"/>
                    </a:cubicBezTo>
                    <a:cubicBezTo>
                      <a:pt x="3550920" y="2572164"/>
                      <a:pt x="3026161" y="3246305"/>
                      <a:pt x="2303428" y="3471099"/>
                    </a:cubicBezTo>
                    <a:lnTo>
                      <a:pt x="2242123" y="3486862"/>
                    </a:lnTo>
                    <a:lnTo>
                      <a:pt x="2226626" y="3494251"/>
                    </a:lnTo>
                    <a:cubicBezTo>
                      <a:pt x="2179742" y="3517481"/>
                      <a:pt x="2114548" y="3555792"/>
                      <a:pt x="2065018" y="3627121"/>
                    </a:cubicBezTo>
                    <a:cubicBezTo>
                      <a:pt x="2018028" y="3708820"/>
                      <a:pt x="1934207" y="3851041"/>
                      <a:pt x="1887217" y="3916653"/>
                    </a:cubicBezTo>
                    <a:cubicBezTo>
                      <a:pt x="1840227" y="3982265"/>
                      <a:pt x="1823294" y="4025873"/>
                      <a:pt x="1783077" y="4020793"/>
                    </a:cubicBezTo>
                    <a:cubicBezTo>
                      <a:pt x="1742860" y="4015713"/>
                      <a:pt x="1720847" y="3998352"/>
                      <a:pt x="1645917" y="3886173"/>
                    </a:cubicBezTo>
                    <a:cubicBezTo>
                      <a:pt x="1597869" y="3823736"/>
                      <a:pt x="1546858" y="3735912"/>
                      <a:pt x="1494788" y="3646170"/>
                    </a:cubicBezTo>
                    <a:cubicBezTo>
                      <a:pt x="1473198" y="3607225"/>
                      <a:pt x="1439424" y="3572420"/>
                      <a:pt x="1401651" y="3541725"/>
                    </a:cubicBezTo>
                    <a:lnTo>
                      <a:pt x="1328569" y="3491946"/>
                    </a:lnTo>
                    <a:lnTo>
                      <a:pt x="1247493" y="3471099"/>
                    </a:lnTo>
                    <a:cubicBezTo>
                      <a:pt x="524759" y="3246305"/>
                      <a:pt x="0" y="2572164"/>
                      <a:pt x="0" y="1775460"/>
                    </a:cubicBezTo>
                    <a:cubicBezTo>
                      <a:pt x="0" y="794901"/>
                      <a:pt x="794901" y="0"/>
                      <a:pt x="1775460" y="0"/>
                    </a:cubicBezTo>
                    <a:close/>
                  </a:path>
                </a:pathLst>
              </a:cu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43" name="Picture 42">
                <a:extLst>
                  <a:ext uri="{FF2B5EF4-FFF2-40B4-BE49-F238E27FC236}">
                    <a16:creationId xmlns:a16="http://schemas.microsoft.com/office/drawing/2014/main" id="{308A6389-F075-D350-F2F8-EF636D9C46BB}"/>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6301879" y="1990929"/>
                <a:ext cx="1884817" cy="1920671"/>
              </a:xfrm>
              <a:prstGeom prst="rect">
                <a:avLst/>
              </a:prstGeom>
              <a:ln>
                <a:noFill/>
              </a:ln>
            </p:spPr>
          </p:pic>
          <p:sp>
            <p:nvSpPr>
              <p:cNvPr id="44" name="TextBox 43">
                <a:extLst>
                  <a:ext uri="{FF2B5EF4-FFF2-40B4-BE49-F238E27FC236}">
                    <a16:creationId xmlns:a16="http://schemas.microsoft.com/office/drawing/2014/main" id="{CA8FA238-1331-A784-C13F-F23D7B2F9405}"/>
                  </a:ext>
                </a:extLst>
              </p:cNvPr>
              <p:cNvSpPr txBox="1"/>
              <p:nvPr/>
            </p:nvSpPr>
            <p:spPr>
              <a:xfrm>
                <a:off x="6324930" y="4728572"/>
                <a:ext cx="1582773" cy="49244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b="1" dirty="0">
                    <a:solidFill>
                      <a:schemeClr val="bg1"/>
                    </a:solidFill>
                    <a:latin typeface="helvetca"/>
                  </a:rPr>
                  <a:t>Development &amp; UAT</a:t>
                </a:r>
                <a:endParaRPr kumimoji="0" lang="en-GB" sz="1300" b="0" i="0" u="none" strike="noStrike" kern="1200" cap="none" spc="0" normalizeH="0" baseline="0" noProof="0" dirty="0">
                  <a:ln>
                    <a:noFill/>
                  </a:ln>
                  <a:solidFill>
                    <a:schemeClr val="bg1"/>
                  </a:solidFill>
                  <a:effectLst/>
                  <a:uLnTx/>
                  <a:uFillTx/>
                  <a:latin typeface="helvetca"/>
                  <a:ea typeface="+mn-ea"/>
                  <a:cs typeface="+mn-cs"/>
                </a:endParaRPr>
              </a:p>
            </p:txBody>
          </p:sp>
          <p:sp>
            <p:nvSpPr>
              <p:cNvPr id="45" name="Oval 44">
                <a:extLst>
                  <a:ext uri="{FF2B5EF4-FFF2-40B4-BE49-F238E27FC236}">
                    <a16:creationId xmlns:a16="http://schemas.microsoft.com/office/drawing/2014/main" id="{D4D4B635-4E0E-4E04-C0C8-9A6085DAEF23}"/>
                  </a:ext>
                </a:extLst>
              </p:cNvPr>
              <p:cNvSpPr/>
              <p:nvPr/>
            </p:nvSpPr>
            <p:spPr>
              <a:xfrm>
                <a:off x="6987159" y="4208326"/>
                <a:ext cx="223520" cy="22352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 name="Group 19">
              <a:extLst>
                <a:ext uri="{FF2B5EF4-FFF2-40B4-BE49-F238E27FC236}">
                  <a16:creationId xmlns:a16="http://schemas.microsoft.com/office/drawing/2014/main" id="{6AC7A829-8382-7BD5-42F5-010F9F914BAE}"/>
                </a:ext>
              </a:extLst>
            </p:cNvPr>
            <p:cNvGrpSpPr/>
            <p:nvPr/>
          </p:nvGrpSpPr>
          <p:grpSpPr>
            <a:xfrm>
              <a:off x="8211839" y="1863226"/>
              <a:ext cx="1929559" cy="3157734"/>
              <a:chOff x="8211839" y="1863226"/>
              <a:chExt cx="1929559" cy="3157734"/>
            </a:xfrm>
          </p:grpSpPr>
          <p:sp>
            <p:nvSpPr>
              <p:cNvPr id="38" name="Freeform 21">
                <a:extLst>
                  <a:ext uri="{FF2B5EF4-FFF2-40B4-BE49-F238E27FC236}">
                    <a16:creationId xmlns:a16="http://schemas.microsoft.com/office/drawing/2014/main" id="{650016C5-2BC6-3364-D78F-7221CD6F8EBB}"/>
                  </a:ext>
                </a:extLst>
              </p:cNvPr>
              <p:cNvSpPr/>
              <p:nvPr/>
            </p:nvSpPr>
            <p:spPr>
              <a:xfrm>
                <a:off x="8211839" y="1863226"/>
                <a:ext cx="1718362" cy="1945938"/>
              </a:xfrm>
              <a:custGeom>
                <a:avLst/>
                <a:gdLst>
                  <a:gd name="connsiteX0" fmla="*/ 1775460 w 3550920"/>
                  <a:gd name="connsiteY0" fmla="*/ 0 h 4021194"/>
                  <a:gd name="connsiteX1" fmla="*/ 3550920 w 3550920"/>
                  <a:gd name="connsiteY1" fmla="*/ 1775460 h 4021194"/>
                  <a:gd name="connsiteX2" fmla="*/ 2303428 w 3550920"/>
                  <a:gd name="connsiteY2" fmla="*/ 3471099 h 4021194"/>
                  <a:gd name="connsiteX3" fmla="*/ 2242123 w 3550920"/>
                  <a:gd name="connsiteY3" fmla="*/ 3486862 h 4021194"/>
                  <a:gd name="connsiteX4" fmla="*/ 2226626 w 3550920"/>
                  <a:gd name="connsiteY4" fmla="*/ 3494251 h 4021194"/>
                  <a:gd name="connsiteX5" fmla="*/ 2065018 w 3550920"/>
                  <a:gd name="connsiteY5" fmla="*/ 3627121 h 4021194"/>
                  <a:gd name="connsiteX6" fmla="*/ 1887217 w 3550920"/>
                  <a:gd name="connsiteY6" fmla="*/ 3916653 h 4021194"/>
                  <a:gd name="connsiteX7" fmla="*/ 1783077 w 3550920"/>
                  <a:gd name="connsiteY7" fmla="*/ 4020793 h 4021194"/>
                  <a:gd name="connsiteX8" fmla="*/ 1645917 w 3550920"/>
                  <a:gd name="connsiteY8" fmla="*/ 3886173 h 4021194"/>
                  <a:gd name="connsiteX9" fmla="*/ 1494788 w 3550920"/>
                  <a:gd name="connsiteY9" fmla="*/ 3646170 h 4021194"/>
                  <a:gd name="connsiteX10" fmla="*/ 1401651 w 3550920"/>
                  <a:gd name="connsiteY10" fmla="*/ 3541725 h 4021194"/>
                  <a:gd name="connsiteX11" fmla="*/ 1328569 w 3550920"/>
                  <a:gd name="connsiteY11" fmla="*/ 3491946 h 4021194"/>
                  <a:gd name="connsiteX12" fmla="*/ 1247493 w 3550920"/>
                  <a:gd name="connsiteY12" fmla="*/ 3471099 h 4021194"/>
                  <a:gd name="connsiteX13" fmla="*/ 0 w 3550920"/>
                  <a:gd name="connsiteY13" fmla="*/ 1775460 h 4021194"/>
                  <a:gd name="connsiteX14" fmla="*/ 1775460 w 3550920"/>
                  <a:gd name="connsiteY14" fmla="*/ 0 h 40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0920" h="4021194">
                    <a:moveTo>
                      <a:pt x="1775460" y="0"/>
                    </a:moveTo>
                    <a:cubicBezTo>
                      <a:pt x="2756019" y="0"/>
                      <a:pt x="3550920" y="794901"/>
                      <a:pt x="3550920" y="1775460"/>
                    </a:cubicBezTo>
                    <a:cubicBezTo>
                      <a:pt x="3550920" y="2572164"/>
                      <a:pt x="3026161" y="3246305"/>
                      <a:pt x="2303428" y="3471099"/>
                    </a:cubicBezTo>
                    <a:lnTo>
                      <a:pt x="2242123" y="3486862"/>
                    </a:lnTo>
                    <a:lnTo>
                      <a:pt x="2226626" y="3494251"/>
                    </a:lnTo>
                    <a:cubicBezTo>
                      <a:pt x="2179742" y="3517481"/>
                      <a:pt x="2114548" y="3555792"/>
                      <a:pt x="2065018" y="3627121"/>
                    </a:cubicBezTo>
                    <a:cubicBezTo>
                      <a:pt x="2018028" y="3708820"/>
                      <a:pt x="1934207" y="3851041"/>
                      <a:pt x="1887217" y="3916653"/>
                    </a:cubicBezTo>
                    <a:cubicBezTo>
                      <a:pt x="1840227" y="3982265"/>
                      <a:pt x="1823294" y="4025873"/>
                      <a:pt x="1783077" y="4020793"/>
                    </a:cubicBezTo>
                    <a:cubicBezTo>
                      <a:pt x="1742860" y="4015713"/>
                      <a:pt x="1720847" y="3998352"/>
                      <a:pt x="1645917" y="3886173"/>
                    </a:cubicBezTo>
                    <a:cubicBezTo>
                      <a:pt x="1597869" y="3823736"/>
                      <a:pt x="1546858" y="3735912"/>
                      <a:pt x="1494788" y="3646170"/>
                    </a:cubicBezTo>
                    <a:cubicBezTo>
                      <a:pt x="1473198" y="3607225"/>
                      <a:pt x="1439424" y="3572420"/>
                      <a:pt x="1401651" y="3541725"/>
                    </a:cubicBezTo>
                    <a:lnTo>
                      <a:pt x="1328569" y="3491946"/>
                    </a:lnTo>
                    <a:lnTo>
                      <a:pt x="1247493" y="3471099"/>
                    </a:lnTo>
                    <a:cubicBezTo>
                      <a:pt x="524759" y="3246305"/>
                      <a:pt x="0" y="2572164"/>
                      <a:pt x="0" y="1775460"/>
                    </a:cubicBezTo>
                    <a:cubicBezTo>
                      <a:pt x="0" y="794901"/>
                      <a:pt x="794901" y="0"/>
                      <a:pt x="1775460" y="0"/>
                    </a:cubicBezTo>
                    <a:close/>
                  </a:path>
                </a:pathLst>
              </a:cu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39" name="Picture 38">
                <a:extLst>
                  <a:ext uri="{FF2B5EF4-FFF2-40B4-BE49-F238E27FC236}">
                    <a16:creationId xmlns:a16="http://schemas.microsoft.com/office/drawing/2014/main" id="{3AAB1D6F-EF07-12D7-B2AC-5FCE2D9832AA}"/>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8256581" y="1990929"/>
                <a:ext cx="1884817" cy="1920671"/>
              </a:xfrm>
              <a:prstGeom prst="rect">
                <a:avLst/>
              </a:prstGeom>
              <a:ln>
                <a:noFill/>
              </a:ln>
            </p:spPr>
          </p:pic>
          <p:sp>
            <p:nvSpPr>
              <p:cNvPr id="40" name="TextBox 39">
                <a:extLst>
                  <a:ext uri="{FF2B5EF4-FFF2-40B4-BE49-F238E27FC236}">
                    <a16:creationId xmlns:a16="http://schemas.microsoft.com/office/drawing/2014/main" id="{069ADC5E-9976-186E-0B7A-417FD21D59AE}"/>
                  </a:ext>
                </a:extLst>
              </p:cNvPr>
              <p:cNvSpPr txBox="1"/>
              <p:nvPr/>
            </p:nvSpPr>
            <p:spPr>
              <a:xfrm>
                <a:off x="8256581" y="4728572"/>
                <a:ext cx="1582773" cy="29238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chemeClr val="bg1"/>
                    </a:solidFill>
                    <a:effectLst/>
                    <a:uLnTx/>
                    <a:uFillTx/>
                    <a:latin typeface="helvetca"/>
                    <a:ea typeface="+mn-ea"/>
                    <a:cs typeface="+mn-cs"/>
                  </a:rPr>
                  <a:t>Release</a:t>
                </a:r>
              </a:p>
            </p:txBody>
          </p:sp>
          <p:sp>
            <p:nvSpPr>
              <p:cNvPr id="41" name="Oval 40">
                <a:extLst>
                  <a:ext uri="{FF2B5EF4-FFF2-40B4-BE49-F238E27FC236}">
                    <a16:creationId xmlns:a16="http://schemas.microsoft.com/office/drawing/2014/main" id="{4C3E0BFD-FF4C-2F58-5430-7BDCDB817E7C}"/>
                  </a:ext>
                </a:extLst>
              </p:cNvPr>
              <p:cNvSpPr/>
              <p:nvPr/>
            </p:nvSpPr>
            <p:spPr>
              <a:xfrm>
                <a:off x="8959260" y="4208326"/>
                <a:ext cx="223520" cy="223520"/>
              </a:xfrm>
              <a:prstGeom prst="ellipse">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1" name="Group 20">
              <a:extLst>
                <a:ext uri="{FF2B5EF4-FFF2-40B4-BE49-F238E27FC236}">
                  <a16:creationId xmlns:a16="http://schemas.microsoft.com/office/drawing/2014/main" id="{25D1A7B5-D24A-266F-82F1-B64D25EB39FE}"/>
                </a:ext>
              </a:extLst>
            </p:cNvPr>
            <p:cNvGrpSpPr/>
            <p:nvPr/>
          </p:nvGrpSpPr>
          <p:grpSpPr>
            <a:xfrm>
              <a:off x="10185075" y="1863226"/>
              <a:ext cx="1929559" cy="3411308"/>
              <a:chOff x="10185075" y="1863226"/>
              <a:chExt cx="1929559" cy="3411308"/>
            </a:xfrm>
          </p:grpSpPr>
          <p:sp>
            <p:nvSpPr>
              <p:cNvPr id="34" name="Freeform 25">
                <a:extLst>
                  <a:ext uri="{FF2B5EF4-FFF2-40B4-BE49-F238E27FC236}">
                    <a16:creationId xmlns:a16="http://schemas.microsoft.com/office/drawing/2014/main" id="{A7042912-A32A-E112-6F8A-0F59969BAC8E}"/>
                  </a:ext>
                </a:extLst>
              </p:cNvPr>
              <p:cNvSpPr/>
              <p:nvPr/>
            </p:nvSpPr>
            <p:spPr>
              <a:xfrm>
                <a:off x="10185075" y="1863226"/>
                <a:ext cx="1718362" cy="1945938"/>
              </a:xfrm>
              <a:custGeom>
                <a:avLst/>
                <a:gdLst>
                  <a:gd name="connsiteX0" fmla="*/ 1775460 w 3550920"/>
                  <a:gd name="connsiteY0" fmla="*/ 0 h 4021194"/>
                  <a:gd name="connsiteX1" fmla="*/ 3550920 w 3550920"/>
                  <a:gd name="connsiteY1" fmla="*/ 1775460 h 4021194"/>
                  <a:gd name="connsiteX2" fmla="*/ 2303428 w 3550920"/>
                  <a:gd name="connsiteY2" fmla="*/ 3471099 h 4021194"/>
                  <a:gd name="connsiteX3" fmla="*/ 2242123 w 3550920"/>
                  <a:gd name="connsiteY3" fmla="*/ 3486862 h 4021194"/>
                  <a:gd name="connsiteX4" fmla="*/ 2226626 w 3550920"/>
                  <a:gd name="connsiteY4" fmla="*/ 3494251 h 4021194"/>
                  <a:gd name="connsiteX5" fmla="*/ 2065018 w 3550920"/>
                  <a:gd name="connsiteY5" fmla="*/ 3627121 h 4021194"/>
                  <a:gd name="connsiteX6" fmla="*/ 1887217 w 3550920"/>
                  <a:gd name="connsiteY6" fmla="*/ 3916653 h 4021194"/>
                  <a:gd name="connsiteX7" fmla="*/ 1783077 w 3550920"/>
                  <a:gd name="connsiteY7" fmla="*/ 4020793 h 4021194"/>
                  <a:gd name="connsiteX8" fmla="*/ 1645917 w 3550920"/>
                  <a:gd name="connsiteY8" fmla="*/ 3886173 h 4021194"/>
                  <a:gd name="connsiteX9" fmla="*/ 1494788 w 3550920"/>
                  <a:gd name="connsiteY9" fmla="*/ 3646170 h 4021194"/>
                  <a:gd name="connsiteX10" fmla="*/ 1401651 w 3550920"/>
                  <a:gd name="connsiteY10" fmla="*/ 3541725 h 4021194"/>
                  <a:gd name="connsiteX11" fmla="*/ 1328569 w 3550920"/>
                  <a:gd name="connsiteY11" fmla="*/ 3491946 h 4021194"/>
                  <a:gd name="connsiteX12" fmla="*/ 1247493 w 3550920"/>
                  <a:gd name="connsiteY12" fmla="*/ 3471099 h 4021194"/>
                  <a:gd name="connsiteX13" fmla="*/ 0 w 3550920"/>
                  <a:gd name="connsiteY13" fmla="*/ 1775460 h 4021194"/>
                  <a:gd name="connsiteX14" fmla="*/ 1775460 w 3550920"/>
                  <a:gd name="connsiteY14" fmla="*/ 0 h 40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0920" h="4021194">
                    <a:moveTo>
                      <a:pt x="1775460" y="0"/>
                    </a:moveTo>
                    <a:cubicBezTo>
                      <a:pt x="2756019" y="0"/>
                      <a:pt x="3550920" y="794901"/>
                      <a:pt x="3550920" y="1775460"/>
                    </a:cubicBezTo>
                    <a:cubicBezTo>
                      <a:pt x="3550920" y="2572164"/>
                      <a:pt x="3026161" y="3246305"/>
                      <a:pt x="2303428" y="3471099"/>
                    </a:cubicBezTo>
                    <a:lnTo>
                      <a:pt x="2242123" y="3486862"/>
                    </a:lnTo>
                    <a:lnTo>
                      <a:pt x="2226626" y="3494251"/>
                    </a:lnTo>
                    <a:cubicBezTo>
                      <a:pt x="2179742" y="3517481"/>
                      <a:pt x="2114548" y="3555792"/>
                      <a:pt x="2065018" y="3627121"/>
                    </a:cubicBezTo>
                    <a:cubicBezTo>
                      <a:pt x="2018028" y="3708820"/>
                      <a:pt x="1934207" y="3851041"/>
                      <a:pt x="1887217" y="3916653"/>
                    </a:cubicBezTo>
                    <a:cubicBezTo>
                      <a:pt x="1840227" y="3982265"/>
                      <a:pt x="1823294" y="4025873"/>
                      <a:pt x="1783077" y="4020793"/>
                    </a:cubicBezTo>
                    <a:cubicBezTo>
                      <a:pt x="1742860" y="4015713"/>
                      <a:pt x="1720847" y="3998352"/>
                      <a:pt x="1645917" y="3886173"/>
                    </a:cubicBezTo>
                    <a:cubicBezTo>
                      <a:pt x="1597869" y="3823736"/>
                      <a:pt x="1546858" y="3735912"/>
                      <a:pt x="1494788" y="3646170"/>
                    </a:cubicBezTo>
                    <a:cubicBezTo>
                      <a:pt x="1473198" y="3607225"/>
                      <a:pt x="1439424" y="3572420"/>
                      <a:pt x="1401651" y="3541725"/>
                    </a:cubicBezTo>
                    <a:lnTo>
                      <a:pt x="1328569" y="3491946"/>
                    </a:lnTo>
                    <a:lnTo>
                      <a:pt x="1247493" y="3471099"/>
                    </a:lnTo>
                    <a:cubicBezTo>
                      <a:pt x="524759" y="3246305"/>
                      <a:pt x="0" y="2572164"/>
                      <a:pt x="0" y="1775460"/>
                    </a:cubicBezTo>
                    <a:cubicBezTo>
                      <a:pt x="0" y="794901"/>
                      <a:pt x="794901" y="0"/>
                      <a:pt x="1775460" y="0"/>
                    </a:cubicBezTo>
                    <a:close/>
                  </a:path>
                </a:pathLst>
              </a:cu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35" name="Picture 34">
                <a:extLst>
                  <a:ext uri="{FF2B5EF4-FFF2-40B4-BE49-F238E27FC236}">
                    <a16:creationId xmlns:a16="http://schemas.microsoft.com/office/drawing/2014/main" id="{F9852223-16D5-7DE1-A2F4-7E267A4169CA}"/>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10229817" y="1990929"/>
                <a:ext cx="1884817" cy="1920671"/>
              </a:xfrm>
              <a:prstGeom prst="rect">
                <a:avLst/>
              </a:prstGeom>
              <a:ln>
                <a:noFill/>
              </a:ln>
            </p:spPr>
          </p:pic>
          <p:sp>
            <p:nvSpPr>
              <p:cNvPr id="36" name="TextBox 35">
                <a:extLst>
                  <a:ext uri="{FF2B5EF4-FFF2-40B4-BE49-F238E27FC236}">
                    <a16:creationId xmlns:a16="http://schemas.microsoft.com/office/drawing/2014/main" id="{13EB9B4A-2FC5-9930-932A-12544077ACD4}"/>
                  </a:ext>
                </a:extLst>
              </p:cNvPr>
              <p:cNvSpPr txBox="1"/>
              <p:nvPr/>
            </p:nvSpPr>
            <p:spPr>
              <a:xfrm>
                <a:off x="10252867" y="4582037"/>
                <a:ext cx="1524001" cy="6924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b="1" dirty="0">
                    <a:solidFill>
                      <a:schemeClr val="bg1"/>
                    </a:solidFill>
                    <a:latin typeface="helvetca"/>
                  </a:rPr>
                  <a:t>Post-implementation Support</a:t>
                </a:r>
                <a:endParaRPr kumimoji="0" lang="en-GB" sz="1300" b="1" i="0" u="none" strike="noStrike" kern="1200" cap="none" spc="0" normalizeH="0" baseline="0" noProof="0" dirty="0">
                  <a:ln>
                    <a:noFill/>
                  </a:ln>
                  <a:solidFill>
                    <a:schemeClr val="bg1"/>
                  </a:solidFill>
                  <a:effectLst/>
                  <a:uLnTx/>
                  <a:uFillTx/>
                  <a:latin typeface="helvetca"/>
                  <a:ea typeface="+mn-ea"/>
                  <a:cs typeface="+mn-cs"/>
                </a:endParaRPr>
              </a:p>
            </p:txBody>
          </p:sp>
          <p:sp>
            <p:nvSpPr>
              <p:cNvPr id="37" name="Oval 36">
                <a:extLst>
                  <a:ext uri="{FF2B5EF4-FFF2-40B4-BE49-F238E27FC236}">
                    <a16:creationId xmlns:a16="http://schemas.microsoft.com/office/drawing/2014/main" id="{3D5E24A4-0D85-B5CA-8E2C-34DC8C57091E}"/>
                  </a:ext>
                </a:extLst>
              </p:cNvPr>
              <p:cNvSpPr/>
              <p:nvPr/>
            </p:nvSpPr>
            <p:spPr>
              <a:xfrm>
                <a:off x="10932493" y="4208326"/>
                <a:ext cx="223520" cy="22352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2" name="TextBox 21">
              <a:extLst>
                <a:ext uri="{FF2B5EF4-FFF2-40B4-BE49-F238E27FC236}">
                  <a16:creationId xmlns:a16="http://schemas.microsoft.com/office/drawing/2014/main" id="{8F98E43C-486F-4335-C8F3-C67B7B428136}"/>
                </a:ext>
              </a:extLst>
            </p:cNvPr>
            <p:cNvSpPr txBox="1"/>
            <p:nvPr/>
          </p:nvSpPr>
          <p:spPr>
            <a:xfrm>
              <a:off x="2424325" y="5682184"/>
              <a:ext cx="1582773" cy="49244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chemeClr val="bg1"/>
                  </a:solidFill>
                  <a:effectLst/>
                  <a:uLnTx/>
                  <a:uFillTx/>
                  <a:latin typeface="helvetca"/>
                  <a:ea typeface="+mn-ea"/>
                  <a:cs typeface="+mn-cs"/>
                </a:rPr>
                <a:t>Initiation Period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chemeClr val="bg1"/>
                  </a:solidFill>
                  <a:effectLst/>
                  <a:uLnTx/>
                  <a:uFillTx/>
                  <a:latin typeface="helvetca"/>
                  <a:ea typeface="+mn-ea"/>
                  <a:cs typeface="+mn-cs"/>
                </a:rPr>
                <a:t>– 4 weeks</a:t>
              </a:r>
              <a:endParaRPr kumimoji="0" lang="en-GB" sz="1300" b="0" i="0" u="none" strike="noStrike" kern="1200" cap="none" spc="0" normalizeH="0" baseline="0" noProof="0" dirty="0">
                <a:ln>
                  <a:noFill/>
                </a:ln>
                <a:solidFill>
                  <a:schemeClr val="bg1"/>
                </a:solidFill>
                <a:effectLst/>
                <a:uLnTx/>
                <a:uFillTx/>
                <a:latin typeface="Calibri"/>
                <a:ea typeface="+mn-ea"/>
                <a:cs typeface="+mn-cs"/>
              </a:endParaRPr>
            </a:p>
          </p:txBody>
        </p:sp>
        <p:sp>
          <p:nvSpPr>
            <p:cNvPr id="23" name="Oval 22">
              <a:extLst>
                <a:ext uri="{FF2B5EF4-FFF2-40B4-BE49-F238E27FC236}">
                  <a16:creationId xmlns:a16="http://schemas.microsoft.com/office/drawing/2014/main" id="{00C26D5D-F24F-EBE9-9FC1-06C1B17AE394}"/>
                </a:ext>
              </a:extLst>
            </p:cNvPr>
            <p:cNvSpPr/>
            <p:nvPr/>
          </p:nvSpPr>
          <p:spPr>
            <a:xfrm>
              <a:off x="199431" y="4099572"/>
              <a:ext cx="6032563" cy="1468956"/>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a:extLst>
                <a:ext uri="{FF2B5EF4-FFF2-40B4-BE49-F238E27FC236}">
                  <a16:creationId xmlns:a16="http://schemas.microsoft.com/office/drawing/2014/main" id="{D2316A16-3EFB-39B5-11AD-654677AC4332}"/>
                </a:ext>
              </a:extLst>
            </p:cNvPr>
            <p:cNvSpPr/>
            <p:nvPr/>
          </p:nvSpPr>
          <p:spPr>
            <a:xfrm>
              <a:off x="6301880" y="4099572"/>
              <a:ext cx="3465796" cy="1468956"/>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a:extLst>
                <a:ext uri="{FF2B5EF4-FFF2-40B4-BE49-F238E27FC236}">
                  <a16:creationId xmlns:a16="http://schemas.microsoft.com/office/drawing/2014/main" id="{B6E14767-122E-A244-B83C-360A5588D5A2}"/>
                </a:ext>
              </a:extLst>
            </p:cNvPr>
            <p:cNvSpPr/>
            <p:nvPr/>
          </p:nvSpPr>
          <p:spPr>
            <a:xfrm>
              <a:off x="9837562" y="4101702"/>
              <a:ext cx="2277071" cy="1468956"/>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A7F4F688-13B2-7DFC-4708-7F74ADD5C630}"/>
                </a:ext>
              </a:extLst>
            </p:cNvPr>
            <p:cNvSpPr txBox="1"/>
            <p:nvPr/>
          </p:nvSpPr>
          <p:spPr>
            <a:xfrm>
              <a:off x="7151197" y="5690907"/>
              <a:ext cx="1972101" cy="49244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chemeClr val="bg1"/>
                  </a:solidFill>
                  <a:effectLst/>
                  <a:uLnTx/>
                  <a:uFillTx/>
                  <a:latin typeface="helvetca"/>
                  <a:ea typeface="+mn-ea"/>
                  <a:cs typeface="+mn-cs"/>
                </a:rPr>
                <a:t>Implementation Phase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chemeClr val="bg1"/>
                  </a:solidFill>
                  <a:effectLst/>
                  <a:uLnTx/>
                  <a:uFillTx/>
                  <a:latin typeface="helvetca"/>
                  <a:ea typeface="+mn-ea"/>
                  <a:cs typeface="+mn-cs"/>
                </a:rPr>
                <a:t>– 4 weeks</a:t>
              </a:r>
              <a:endParaRPr kumimoji="0" lang="en-GB" sz="1300" b="0" i="0" u="none" strike="noStrike" kern="1200" cap="none" spc="0" normalizeH="0" baseline="0" noProof="0" dirty="0">
                <a:ln>
                  <a:noFill/>
                </a:ln>
                <a:solidFill>
                  <a:schemeClr val="bg1"/>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335AE87D-9A3E-AF14-A885-3A3CF9E519F3}"/>
                </a:ext>
              </a:extLst>
            </p:cNvPr>
            <p:cNvSpPr txBox="1"/>
            <p:nvPr/>
          </p:nvSpPr>
          <p:spPr>
            <a:xfrm>
              <a:off x="10223482" y="5670906"/>
              <a:ext cx="1582773" cy="49244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chemeClr val="bg1"/>
                  </a:solidFill>
                  <a:effectLst/>
                  <a:uLnTx/>
                  <a:uFillTx/>
                  <a:latin typeface="helvetca"/>
                  <a:ea typeface="+mn-ea"/>
                  <a:cs typeface="+mn-cs"/>
                </a:rPr>
                <a:t>Support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chemeClr val="bg1"/>
                  </a:solidFill>
                  <a:effectLst/>
                  <a:uLnTx/>
                  <a:uFillTx/>
                  <a:latin typeface="helvetca"/>
                  <a:ea typeface="+mn-ea"/>
                  <a:cs typeface="+mn-cs"/>
                </a:rPr>
                <a:t>– 4 weeks</a:t>
              </a:r>
              <a:endParaRPr kumimoji="0" lang="en-GB" sz="1300" b="0" i="0" u="none" strike="noStrike" kern="1200" cap="none" spc="0" normalizeH="0" baseline="0" noProof="0" dirty="0">
                <a:ln>
                  <a:noFill/>
                </a:ln>
                <a:solidFill>
                  <a:schemeClr val="bg1"/>
                </a:solidFill>
                <a:effectLst/>
                <a:uLnTx/>
                <a:uFillTx/>
                <a:latin typeface="Calibri"/>
                <a:ea typeface="+mn-ea"/>
                <a:cs typeface="+mn-cs"/>
              </a:endParaRPr>
            </a:p>
          </p:txBody>
        </p:sp>
        <p:pic>
          <p:nvPicPr>
            <p:cNvPr id="28" name="Picture 27">
              <a:extLst>
                <a:ext uri="{FF2B5EF4-FFF2-40B4-BE49-F238E27FC236}">
                  <a16:creationId xmlns:a16="http://schemas.microsoft.com/office/drawing/2014/main" id="{DDEC8FCD-26CA-C5F2-3CC3-27054B111B7B}"/>
                </a:ext>
              </a:extLst>
            </p:cNvPr>
            <p:cNvPicPr>
              <a:picLocks noChangeAspect="1"/>
            </p:cNvPicPr>
            <p:nvPr/>
          </p:nvPicPr>
          <p:blipFill rotWithShape="1">
            <a:blip r:embed="rId4">
              <a:extLst>
                <a:ext uri="{28A0092B-C50C-407E-A947-70E740481C1C}">
                  <a14:useLocalDpi xmlns:a14="http://schemas.microsoft.com/office/drawing/2010/main" val="0"/>
                </a:ext>
              </a:extLst>
            </a:blip>
            <a:srcRect l="38136" t="4191" r="54780" b="85079"/>
            <a:stretch/>
          </p:blipFill>
          <p:spPr>
            <a:xfrm>
              <a:off x="2836193" y="2479670"/>
              <a:ext cx="720000" cy="614399"/>
            </a:xfrm>
            <a:prstGeom prst="rect">
              <a:avLst/>
            </a:prstGeom>
            <a:ln>
              <a:noFill/>
            </a:ln>
          </p:spPr>
        </p:pic>
        <p:pic>
          <p:nvPicPr>
            <p:cNvPr id="29" name="Picture 28">
              <a:extLst>
                <a:ext uri="{FF2B5EF4-FFF2-40B4-BE49-F238E27FC236}">
                  <a16:creationId xmlns:a16="http://schemas.microsoft.com/office/drawing/2014/main" id="{62619C61-763D-DEDC-E977-B5F42862A6D9}"/>
                </a:ext>
              </a:extLst>
            </p:cNvPr>
            <p:cNvPicPr>
              <a:picLocks noChangeAspect="1"/>
            </p:cNvPicPr>
            <p:nvPr/>
          </p:nvPicPr>
          <p:blipFill rotWithShape="1">
            <a:blip r:embed="rId5">
              <a:extLst>
                <a:ext uri="{28A0092B-C50C-407E-A947-70E740481C1C}">
                  <a14:useLocalDpi xmlns:a14="http://schemas.microsoft.com/office/drawing/2010/main" val="0"/>
                </a:ext>
              </a:extLst>
            </a:blip>
            <a:srcRect l="48950" r="35404"/>
            <a:stretch/>
          </p:blipFill>
          <p:spPr>
            <a:xfrm>
              <a:off x="741822" y="2382013"/>
              <a:ext cx="720000" cy="609108"/>
            </a:xfrm>
            <a:prstGeom prst="rect">
              <a:avLst/>
            </a:prstGeom>
          </p:spPr>
        </p:pic>
        <p:pic>
          <p:nvPicPr>
            <p:cNvPr id="30" name="Picture 29">
              <a:extLst>
                <a:ext uri="{FF2B5EF4-FFF2-40B4-BE49-F238E27FC236}">
                  <a16:creationId xmlns:a16="http://schemas.microsoft.com/office/drawing/2014/main" id="{B17C31E7-8FF9-1D30-D33C-AF998DCA346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80487" r="3867"/>
            <a:stretch/>
          </p:blipFill>
          <p:spPr>
            <a:xfrm>
              <a:off x="6731967" y="2382013"/>
              <a:ext cx="720000" cy="609108"/>
            </a:xfrm>
            <a:prstGeom prst="rect">
              <a:avLst/>
            </a:prstGeom>
          </p:spPr>
        </p:pic>
        <p:pic>
          <p:nvPicPr>
            <p:cNvPr id="31" name="Picture 30">
              <a:extLst>
                <a:ext uri="{FF2B5EF4-FFF2-40B4-BE49-F238E27FC236}">
                  <a16:creationId xmlns:a16="http://schemas.microsoft.com/office/drawing/2014/main" id="{E3D14607-DCAD-B215-A7A8-B4A7503A9553}"/>
                </a:ext>
              </a:extLst>
            </p:cNvPr>
            <p:cNvPicPr>
              <a:picLocks noChangeAspect="1"/>
            </p:cNvPicPr>
            <p:nvPr/>
          </p:nvPicPr>
          <p:blipFill rotWithShape="1">
            <a:blip r:embed="rId6">
              <a:extLst>
                <a:ext uri="{28A0092B-C50C-407E-A947-70E740481C1C}">
                  <a14:useLocalDpi xmlns:a14="http://schemas.microsoft.com/office/drawing/2010/main" val="0"/>
                </a:ext>
              </a:extLst>
            </a:blip>
            <a:srcRect l="52343" t="76291" r="41200" b="11352"/>
            <a:stretch/>
          </p:blipFill>
          <p:spPr>
            <a:xfrm>
              <a:off x="8764191" y="2346501"/>
              <a:ext cx="720000" cy="776287"/>
            </a:xfrm>
            <a:prstGeom prst="rect">
              <a:avLst/>
            </a:prstGeom>
            <a:ln>
              <a:noFill/>
            </a:ln>
          </p:spPr>
        </p:pic>
        <p:pic>
          <p:nvPicPr>
            <p:cNvPr id="32" name="Picture 31">
              <a:extLst>
                <a:ext uri="{FF2B5EF4-FFF2-40B4-BE49-F238E27FC236}">
                  <a16:creationId xmlns:a16="http://schemas.microsoft.com/office/drawing/2014/main" id="{29712FA6-B7C7-5F43-9306-0010DF40ED72}"/>
                </a:ext>
              </a:extLst>
            </p:cNvPr>
            <p:cNvPicPr>
              <a:picLocks noChangeAspect="1"/>
            </p:cNvPicPr>
            <p:nvPr/>
          </p:nvPicPr>
          <p:blipFill rotWithShape="1">
            <a:blip r:embed="rId7">
              <a:extLst>
                <a:ext uri="{28A0092B-C50C-407E-A947-70E740481C1C}">
                  <a14:useLocalDpi xmlns:a14="http://schemas.microsoft.com/office/drawing/2010/main" val="0"/>
                </a:ext>
              </a:extLst>
            </a:blip>
            <a:srcRect l="10218" t="2768" r="82340" b="84420"/>
            <a:stretch/>
          </p:blipFill>
          <p:spPr>
            <a:xfrm>
              <a:off x="4797399" y="2390891"/>
              <a:ext cx="705091" cy="684000"/>
            </a:xfrm>
            <a:prstGeom prst="rect">
              <a:avLst/>
            </a:prstGeom>
            <a:effectLst/>
          </p:spPr>
        </p:pic>
        <p:pic>
          <p:nvPicPr>
            <p:cNvPr id="33" name="Picture 32">
              <a:extLst>
                <a:ext uri="{FF2B5EF4-FFF2-40B4-BE49-F238E27FC236}">
                  <a16:creationId xmlns:a16="http://schemas.microsoft.com/office/drawing/2014/main" id="{DBBE3222-8F12-151A-179F-C2837FF8CCDB}"/>
                </a:ext>
              </a:extLst>
            </p:cNvPr>
            <p:cNvPicPr>
              <a:picLocks noChangeAspect="1"/>
            </p:cNvPicPr>
            <p:nvPr/>
          </p:nvPicPr>
          <p:blipFill rotWithShape="1">
            <a:blip r:embed="rId4">
              <a:extLst>
                <a:ext uri="{28A0092B-C50C-407E-A947-70E740481C1C}">
                  <a14:useLocalDpi xmlns:a14="http://schemas.microsoft.com/office/drawing/2010/main" val="0"/>
                </a:ext>
              </a:extLst>
            </a:blip>
            <a:srcRect l="85646" t="4191" r="7270" b="85079"/>
            <a:stretch/>
          </p:blipFill>
          <p:spPr>
            <a:xfrm>
              <a:off x="10707643" y="2488547"/>
              <a:ext cx="720000" cy="614399"/>
            </a:xfrm>
            <a:prstGeom prst="rect">
              <a:avLst/>
            </a:prstGeom>
            <a:ln>
              <a:noFill/>
            </a:ln>
          </p:spPr>
        </p:pic>
      </p:grpSp>
    </p:spTree>
    <p:extLst>
      <p:ext uri="{BB962C8B-B14F-4D97-AF65-F5344CB8AC3E}">
        <p14:creationId xmlns:p14="http://schemas.microsoft.com/office/powerpoint/2010/main" val="40173494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wipe(left)">
                                      <p:cBhvr>
                                        <p:cTn id="10" dur="175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86064-8E0C-4A90-EB98-D8ABF8E779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8371F3-7782-CE55-BC6C-883088106253}"/>
              </a:ext>
            </a:extLst>
          </p:cNvPr>
          <p:cNvSpPr>
            <a:spLocks noGrp="1"/>
          </p:cNvSpPr>
          <p:nvPr>
            <p:ph type="title"/>
          </p:nvPr>
        </p:nvSpPr>
        <p:spPr/>
        <p:txBody>
          <a:bodyPr/>
          <a:lstStyle/>
          <a:p>
            <a:r>
              <a:rPr lang="en-GB" dirty="0"/>
              <a:t>Use Cases</a:t>
            </a:r>
          </a:p>
        </p:txBody>
      </p:sp>
      <p:grpSp>
        <p:nvGrpSpPr>
          <p:cNvPr id="12" name="Expo.e Logo">
            <a:extLst>
              <a:ext uri="{FF2B5EF4-FFF2-40B4-BE49-F238E27FC236}">
                <a16:creationId xmlns:a16="http://schemas.microsoft.com/office/drawing/2014/main" id="{308365D2-B3F8-EE10-EBFD-93FD7AAC8D8D}"/>
              </a:ext>
            </a:extLst>
          </p:cNvPr>
          <p:cNvGrpSpPr/>
          <p:nvPr/>
        </p:nvGrpSpPr>
        <p:grpSpPr>
          <a:xfrm>
            <a:off x="368300" y="241303"/>
            <a:ext cx="2057353" cy="324928"/>
            <a:chOff x="368300" y="241303"/>
            <a:chExt cx="2057353" cy="324928"/>
          </a:xfrm>
          <a:solidFill>
            <a:schemeClr val="bg2"/>
          </a:solidFill>
        </p:grpSpPr>
        <p:sp>
          <p:nvSpPr>
            <p:cNvPr id="13" name="Free-form: Shape 12">
              <a:extLst>
                <a:ext uri="{FF2B5EF4-FFF2-40B4-BE49-F238E27FC236}">
                  <a16:creationId xmlns:a16="http://schemas.microsoft.com/office/drawing/2014/main" id="{5E2B8819-D6D7-B0B9-72C2-176414B52E65}"/>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4" name="Free-form: Shape 13">
              <a:extLst>
                <a:ext uri="{FF2B5EF4-FFF2-40B4-BE49-F238E27FC236}">
                  <a16:creationId xmlns:a16="http://schemas.microsoft.com/office/drawing/2014/main" id="{3F58CFAD-69AD-58D0-FD9C-FB098B62A68C}"/>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5" name="Free-form: Shape 14">
              <a:extLst>
                <a:ext uri="{FF2B5EF4-FFF2-40B4-BE49-F238E27FC236}">
                  <a16:creationId xmlns:a16="http://schemas.microsoft.com/office/drawing/2014/main" id="{BCC30642-231B-FA35-60F4-AF870FDDB6FE}"/>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6" name="Free-form: Shape 15">
              <a:extLst>
                <a:ext uri="{FF2B5EF4-FFF2-40B4-BE49-F238E27FC236}">
                  <a16:creationId xmlns:a16="http://schemas.microsoft.com/office/drawing/2014/main" id="{49024AAF-971B-6AB4-6F72-3FB195A22965}"/>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7" name="Free-form: Shape 16">
              <a:extLst>
                <a:ext uri="{FF2B5EF4-FFF2-40B4-BE49-F238E27FC236}">
                  <a16:creationId xmlns:a16="http://schemas.microsoft.com/office/drawing/2014/main" id="{5CA5EFF2-230D-EEEF-FE02-8FE50069CE56}"/>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8" name="Free-form: Shape 17">
              <a:extLst>
                <a:ext uri="{FF2B5EF4-FFF2-40B4-BE49-F238E27FC236}">
                  <a16:creationId xmlns:a16="http://schemas.microsoft.com/office/drawing/2014/main" id="{FF9B1F1E-82F7-7A3E-94C6-C697B17190D4}"/>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grpSp>
      <p:sp>
        <p:nvSpPr>
          <p:cNvPr id="5" name="Content Placeholder 2">
            <a:extLst>
              <a:ext uri="{FF2B5EF4-FFF2-40B4-BE49-F238E27FC236}">
                <a16:creationId xmlns:a16="http://schemas.microsoft.com/office/drawing/2014/main" id="{96859C21-D554-F4F1-5942-04CE908F1DE1}"/>
              </a:ext>
            </a:extLst>
          </p:cNvPr>
          <p:cNvSpPr txBox="1">
            <a:spLocks/>
          </p:cNvSpPr>
          <p:nvPr/>
        </p:nvSpPr>
        <p:spPr>
          <a:xfrm>
            <a:off x="411572" y="1633868"/>
            <a:ext cx="6548028" cy="4881563"/>
          </a:xfr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buFont typeface="Arial"/>
              <a:buNone/>
            </a:pPr>
            <a:endParaRPr lang="en-GB" sz="2000" dirty="0">
              <a:latin typeface="Helvetica" pitchFamily="2" charset="0"/>
            </a:endParaRPr>
          </a:p>
        </p:txBody>
      </p:sp>
      <p:sp>
        <p:nvSpPr>
          <p:cNvPr id="3" name="TextBox 2">
            <a:extLst>
              <a:ext uri="{FF2B5EF4-FFF2-40B4-BE49-F238E27FC236}">
                <a16:creationId xmlns:a16="http://schemas.microsoft.com/office/drawing/2014/main" id="{05A8D9D0-4783-704A-CB59-9C4247395F57}"/>
              </a:ext>
            </a:extLst>
          </p:cNvPr>
          <p:cNvSpPr txBox="1"/>
          <p:nvPr/>
        </p:nvSpPr>
        <p:spPr>
          <a:xfrm>
            <a:off x="747655" y="960850"/>
            <a:ext cx="5096554" cy="1812099"/>
          </a:xfrm>
          <a:prstGeom prst="rect">
            <a:avLst/>
          </a:prstGeom>
          <a:solidFill>
            <a:srgbClr val="1A1C2B">
              <a:alpha val="50000"/>
            </a:srgbClr>
          </a:solidFill>
          <a:ln>
            <a:solidFill>
              <a:schemeClr val="bg2"/>
            </a:solidFill>
          </a:ln>
        </p:spPr>
        <p:txBody>
          <a:bodyPr wrap="square" rtlCol="0">
            <a:spAutoFit/>
          </a:bodyPr>
          <a:lstStyle/>
          <a:p>
            <a:pPr marL="136525" lvl="1">
              <a:lnSpc>
                <a:spcPct val="115000"/>
              </a:lnSpc>
            </a:pPr>
            <a:r>
              <a:rPr lang="en-GB" sz="1400" b="1" dirty="0">
                <a:solidFill>
                  <a:schemeClr val="bg1"/>
                </a:solidFill>
                <a:latin typeface="Calibri" panose="020F0502020204030204" pitchFamily="34" charset="0"/>
                <a:cs typeface="Times New Roman" panose="02020603050405020304" pitchFamily="18" charset="0"/>
              </a:rPr>
              <a:t>Small IT Enterprise</a:t>
            </a:r>
            <a:r>
              <a:rPr lang="en-GB" sz="1400" dirty="0">
                <a:solidFill>
                  <a:schemeClr val="bg1"/>
                </a:solidFill>
                <a:latin typeface="Calibri" panose="020F0502020204030204" pitchFamily="34" charset="0"/>
                <a:cs typeface="Times New Roman" panose="02020603050405020304" pitchFamily="18" charset="0"/>
              </a:rPr>
              <a:t>: A standard package designed for a variety of businesses seeking to enhance their IT operations and customer service management with ServiceNow.</a:t>
            </a:r>
          </a:p>
          <a:p>
            <a:pPr marL="936625" lvl="2" indent="-342900">
              <a:lnSpc>
                <a:spcPct val="115000"/>
              </a:lnSpc>
              <a:buFont typeface="Arial" panose="020B0604020202020204" pitchFamily="34" charset="0"/>
              <a:buChar char="•"/>
            </a:pPr>
            <a:r>
              <a:rPr lang="en-GB" sz="1400" dirty="0">
                <a:solidFill>
                  <a:schemeClr val="bg1"/>
                </a:solidFill>
                <a:latin typeface="Calibri" panose="020F0502020204030204" pitchFamily="34" charset="0"/>
                <a:cs typeface="Times New Roman" panose="02020603050405020304" pitchFamily="18" charset="0"/>
              </a:rPr>
              <a:t>Comprehensive IT and customer service management.</a:t>
            </a:r>
          </a:p>
          <a:p>
            <a:pPr marL="936625" lvl="2" indent="-342900">
              <a:lnSpc>
                <a:spcPct val="115000"/>
              </a:lnSpc>
              <a:buFont typeface="Arial" panose="020B0604020202020204" pitchFamily="34" charset="0"/>
              <a:buChar char="•"/>
            </a:pPr>
            <a:r>
              <a:rPr lang="en-GB" sz="1400" dirty="0">
                <a:solidFill>
                  <a:schemeClr val="bg1"/>
                </a:solidFill>
                <a:latin typeface="Calibri" panose="020F0502020204030204" pitchFamily="34" charset="0"/>
                <a:cs typeface="Times New Roman" panose="02020603050405020304" pitchFamily="18" charset="0"/>
              </a:rPr>
              <a:t>Enhanced operational visibility and efficiency.</a:t>
            </a:r>
          </a:p>
          <a:p>
            <a:pPr marL="936625" lvl="2" indent="-342900">
              <a:lnSpc>
                <a:spcPct val="115000"/>
              </a:lnSpc>
              <a:buFont typeface="Arial" panose="020B0604020202020204" pitchFamily="34" charset="0"/>
              <a:buChar char="•"/>
            </a:pPr>
            <a:r>
              <a:rPr lang="en-GB" sz="1400" dirty="0">
                <a:solidFill>
                  <a:schemeClr val="bg1"/>
                </a:solidFill>
                <a:latin typeface="Calibri" panose="020F0502020204030204" pitchFamily="34" charset="0"/>
                <a:cs typeface="Times New Roman" panose="02020603050405020304" pitchFamily="18" charset="0"/>
              </a:rPr>
              <a:t>Scalable solutions to match business growth.</a:t>
            </a:r>
          </a:p>
          <a:p>
            <a:pPr marL="936625" lvl="2" indent="-342900">
              <a:lnSpc>
                <a:spcPct val="115000"/>
              </a:lnSpc>
              <a:buFont typeface="Arial" panose="020B0604020202020204" pitchFamily="34" charset="0"/>
              <a:buChar char="•"/>
            </a:pPr>
            <a:endParaRPr lang="en-GB" sz="1400" dirty="0">
              <a:solidFill>
                <a:schemeClr val="bg1"/>
              </a:solidFill>
              <a:latin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C0B6A9E-C86F-2582-169B-B1D012BDBA1B}"/>
              </a:ext>
            </a:extLst>
          </p:cNvPr>
          <p:cNvSpPr txBox="1"/>
          <p:nvPr/>
        </p:nvSpPr>
        <p:spPr>
          <a:xfrm>
            <a:off x="6347792" y="960850"/>
            <a:ext cx="5096553" cy="1812099"/>
          </a:xfrm>
          <a:prstGeom prst="rect">
            <a:avLst/>
          </a:prstGeom>
          <a:solidFill>
            <a:srgbClr val="1A1C2B">
              <a:alpha val="50000"/>
            </a:srgbClr>
          </a:solidFill>
          <a:ln>
            <a:solidFill>
              <a:schemeClr val="bg2"/>
            </a:solidFill>
          </a:ln>
        </p:spPr>
        <p:txBody>
          <a:bodyPr wrap="square" rtlCol="0">
            <a:spAutoFit/>
          </a:bodyPr>
          <a:lstStyle/>
          <a:p>
            <a:pPr marL="136525" lvl="1">
              <a:lnSpc>
                <a:spcPct val="115000"/>
              </a:lnSpc>
            </a:pPr>
            <a:r>
              <a:rPr lang="en-GB" sz="1400" b="1" dirty="0">
                <a:solidFill>
                  <a:schemeClr val="bg1"/>
                </a:solidFill>
                <a:latin typeface="Calibri" panose="020F0502020204030204" pitchFamily="34" charset="0"/>
                <a:cs typeface="Times New Roman" panose="02020603050405020304" pitchFamily="18" charset="0"/>
              </a:rPr>
              <a:t>IT Operations Management (ITOM)</a:t>
            </a:r>
            <a:r>
              <a:rPr lang="en-GB" sz="1400" dirty="0">
                <a:solidFill>
                  <a:schemeClr val="bg1"/>
                </a:solidFill>
                <a:latin typeface="Calibri" panose="020F0502020204030204" pitchFamily="34" charset="0"/>
                <a:cs typeface="Times New Roman" panose="02020603050405020304" pitchFamily="18" charset="0"/>
              </a:rPr>
              <a:t>: Vertical discovery of end-user devices, combined service desk sales, and flexible management of desktops and servers.</a:t>
            </a:r>
          </a:p>
          <a:p>
            <a:pPr marL="936625" lvl="2" indent="-342900">
              <a:lnSpc>
                <a:spcPct val="115000"/>
              </a:lnSpc>
              <a:buFont typeface="Arial" panose="020B0604020202020204" pitchFamily="34" charset="0"/>
              <a:buChar char="•"/>
            </a:pPr>
            <a:r>
              <a:rPr lang="en-GB" sz="1400" dirty="0">
                <a:solidFill>
                  <a:schemeClr val="bg1"/>
                </a:solidFill>
                <a:latin typeface="Calibri" panose="020F0502020204030204" pitchFamily="34" charset="0"/>
                <a:cs typeface="Times New Roman" panose="02020603050405020304" pitchFamily="18" charset="0"/>
              </a:rPr>
              <a:t>Extensive visibility into IT operations.</a:t>
            </a:r>
          </a:p>
          <a:p>
            <a:pPr marL="936625" lvl="2" indent="-342900">
              <a:lnSpc>
                <a:spcPct val="115000"/>
              </a:lnSpc>
              <a:buFont typeface="Arial" panose="020B0604020202020204" pitchFamily="34" charset="0"/>
              <a:buChar char="•"/>
            </a:pPr>
            <a:r>
              <a:rPr lang="en-GB" sz="1400" dirty="0">
                <a:solidFill>
                  <a:schemeClr val="bg1"/>
                </a:solidFill>
                <a:latin typeface="Calibri" panose="020F0502020204030204" pitchFamily="34" charset="0"/>
                <a:cs typeface="Times New Roman" panose="02020603050405020304" pitchFamily="18" charset="0"/>
              </a:rPr>
              <a:t>Streamlined service desk operations and end-user device management.</a:t>
            </a:r>
          </a:p>
          <a:p>
            <a:pPr marL="936625" lvl="2" indent="-342900">
              <a:lnSpc>
                <a:spcPct val="115000"/>
              </a:lnSpc>
              <a:buFont typeface="Arial" panose="020B0604020202020204" pitchFamily="34" charset="0"/>
              <a:buChar char="•"/>
            </a:pPr>
            <a:r>
              <a:rPr lang="en-GB" sz="1400" dirty="0">
                <a:solidFill>
                  <a:schemeClr val="bg1"/>
                </a:solidFill>
                <a:latin typeface="Calibri" panose="020F0502020204030204" pitchFamily="34" charset="0"/>
                <a:cs typeface="Times New Roman" panose="02020603050405020304" pitchFamily="18" charset="0"/>
              </a:rPr>
              <a:t>Flexible and scalable management of IT assets.</a:t>
            </a:r>
          </a:p>
        </p:txBody>
      </p:sp>
      <p:sp>
        <p:nvSpPr>
          <p:cNvPr id="7" name="TextBox 6">
            <a:extLst>
              <a:ext uri="{FF2B5EF4-FFF2-40B4-BE49-F238E27FC236}">
                <a16:creationId xmlns:a16="http://schemas.microsoft.com/office/drawing/2014/main" id="{AD1E89ED-498A-03CE-73A9-25AB596E3C16}"/>
              </a:ext>
            </a:extLst>
          </p:cNvPr>
          <p:cNvSpPr txBox="1"/>
          <p:nvPr/>
        </p:nvSpPr>
        <p:spPr>
          <a:xfrm>
            <a:off x="747656" y="3276304"/>
            <a:ext cx="5096554" cy="2307619"/>
          </a:xfrm>
          <a:prstGeom prst="rect">
            <a:avLst/>
          </a:prstGeom>
          <a:solidFill>
            <a:srgbClr val="1A1C2B">
              <a:alpha val="50000"/>
            </a:srgbClr>
          </a:solidFill>
          <a:ln>
            <a:solidFill>
              <a:schemeClr val="bg2"/>
            </a:solidFill>
          </a:ln>
        </p:spPr>
        <p:txBody>
          <a:bodyPr wrap="square" rtlCol="0">
            <a:spAutoFit/>
          </a:bodyPr>
          <a:lstStyle/>
          <a:p>
            <a:pPr marL="136525" lvl="1">
              <a:lnSpc>
                <a:spcPct val="115000"/>
              </a:lnSpc>
            </a:pPr>
            <a:r>
              <a:rPr lang="en-GB" sz="1400" b="1" dirty="0">
                <a:solidFill>
                  <a:schemeClr val="bg1"/>
                </a:solidFill>
                <a:latin typeface="Calibri" panose="020F0502020204030204" pitchFamily="34" charset="0"/>
                <a:cs typeface="Times New Roman" panose="02020603050405020304" pitchFamily="18" charset="0"/>
              </a:rPr>
              <a:t>Customization and development</a:t>
            </a:r>
            <a:r>
              <a:rPr lang="en-GB" sz="1400" dirty="0">
                <a:solidFill>
                  <a:schemeClr val="bg1"/>
                </a:solidFill>
                <a:latin typeface="Calibri" panose="020F0502020204030204" pitchFamily="34" charset="0"/>
                <a:cs typeface="Times New Roman" panose="02020603050405020304" pitchFamily="18" charset="0"/>
              </a:rPr>
              <a:t>: Tailored to specific organizational needs, with emphasis on development, catalogue, and workflow creation.</a:t>
            </a:r>
          </a:p>
          <a:p>
            <a:pPr marL="936625" lvl="2" indent="-342900">
              <a:lnSpc>
                <a:spcPct val="115000"/>
              </a:lnSpc>
              <a:buFont typeface="Arial" panose="020B0604020202020204" pitchFamily="34" charset="0"/>
              <a:buChar char="•"/>
            </a:pPr>
            <a:r>
              <a:rPr lang="en-GB" sz="1400" dirty="0">
                <a:solidFill>
                  <a:schemeClr val="bg1"/>
                </a:solidFill>
                <a:latin typeface="Calibri" panose="020F0502020204030204" pitchFamily="34" charset="0"/>
                <a:cs typeface="Times New Roman" panose="02020603050405020304" pitchFamily="18" charset="0"/>
              </a:rPr>
              <a:t>Customised workflow and catalogue creation.</a:t>
            </a:r>
          </a:p>
          <a:p>
            <a:pPr marL="936625" lvl="2" indent="-342900">
              <a:lnSpc>
                <a:spcPct val="115000"/>
              </a:lnSpc>
              <a:buFont typeface="Arial" panose="020B0604020202020204" pitchFamily="34" charset="0"/>
              <a:buChar char="•"/>
            </a:pPr>
            <a:r>
              <a:rPr lang="en-GB" sz="1400" dirty="0">
                <a:solidFill>
                  <a:schemeClr val="bg1"/>
                </a:solidFill>
                <a:latin typeface="Calibri" panose="020F0502020204030204" pitchFamily="34" charset="0"/>
                <a:cs typeface="Times New Roman" panose="02020603050405020304" pitchFamily="18" charset="0"/>
              </a:rPr>
              <a:t>Enhanced development capabilities.</a:t>
            </a:r>
          </a:p>
          <a:p>
            <a:pPr marL="936625" lvl="2" indent="-342900">
              <a:lnSpc>
                <a:spcPct val="115000"/>
              </a:lnSpc>
              <a:buFont typeface="Arial" panose="020B0604020202020204" pitchFamily="34" charset="0"/>
              <a:buChar char="•"/>
            </a:pPr>
            <a:r>
              <a:rPr lang="en-GB" sz="1400" dirty="0">
                <a:solidFill>
                  <a:schemeClr val="bg1"/>
                </a:solidFill>
                <a:latin typeface="Calibri" panose="020F0502020204030204" pitchFamily="34" charset="0"/>
                <a:cs typeface="Times New Roman" panose="02020603050405020304" pitchFamily="18" charset="0"/>
              </a:rPr>
              <a:t>Efficient service management through domain and resolver group setup.</a:t>
            </a:r>
          </a:p>
          <a:p>
            <a:pPr marL="936625" lvl="2" indent="-342900">
              <a:lnSpc>
                <a:spcPct val="115000"/>
              </a:lnSpc>
              <a:buFont typeface="Arial" panose="020B0604020202020204" pitchFamily="34" charset="0"/>
              <a:buChar char="•"/>
            </a:pPr>
            <a:r>
              <a:rPr lang="en-GB" sz="1400" dirty="0">
                <a:solidFill>
                  <a:schemeClr val="bg1"/>
                </a:solidFill>
                <a:latin typeface="Calibri" panose="020F0502020204030204" pitchFamily="34" charset="0"/>
                <a:cs typeface="Times New Roman" panose="02020603050405020304" pitchFamily="18" charset="0"/>
              </a:rPr>
              <a:t>Flexible solutions tailored to specific organisational needs.</a:t>
            </a:r>
          </a:p>
        </p:txBody>
      </p:sp>
      <p:sp>
        <p:nvSpPr>
          <p:cNvPr id="8" name="TextBox 7">
            <a:extLst>
              <a:ext uri="{FF2B5EF4-FFF2-40B4-BE49-F238E27FC236}">
                <a16:creationId xmlns:a16="http://schemas.microsoft.com/office/drawing/2014/main" id="{A13F4FA9-1581-98A7-D156-92D208002513}"/>
              </a:ext>
            </a:extLst>
          </p:cNvPr>
          <p:cNvSpPr txBox="1"/>
          <p:nvPr/>
        </p:nvSpPr>
        <p:spPr>
          <a:xfrm>
            <a:off x="6347792" y="3276304"/>
            <a:ext cx="5096552" cy="2307619"/>
          </a:xfrm>
          <a:prstGeom prst="rect">
            <a:avLst/>
          </a:prstGeom>
          <a:solidFill>
            <a:srgbClr val="1A1C2B">
              <a:alpha val="50000"/>
            </a:srgbClr>
          </a:solidFill>
          <a:ln>
            <a:solidFill>
              <a:schemeClr val="bg2"/>
            </a:solidFill>
          </a:ln>
        </p:spPr>
        <p:txBody>
          <a:bodyPr wrap="square" rtlCol="0">
            <a:spAutoFit/>
          </a:bodyPr>
          <a:lstStyle/>
          <a:p>
            <a:pPr marL="136525" lvl="1">
              <a:lnSpc>
                <a:spcPct val="115000"/>
              </a:lnSpc>
            </a:pPr>
            <a:r>
              <a:rPr lang="en-GB" sz="1400" b="1" dirty="0">
                <a:solidFill>
                  <a:schemeClr val="bg1"/>
                </a:solidFill>
                <a:latin typeface="Calibri" panose="020F0502020204030204" pitchFamily="34" charset="0"/>
                <a:cs typeface="Times New Roman" panose="02020603050405020304" pitchFamily="18" charset="0"/>
              </a:rPr>
              <a:t>IT Service Management (ITSM) improvement</a:t>
            </a:r>
            <a:r>
              <a:rPr lang="en-GB" sz="1400" dirty="0">
                <a:solidFill>
                  <a:schemeClr val="bg1"/>
                </a:solidFill>
                <a:latin typeface="Calibri" panose="020F0502020204030204" pitchFamily="34" charset="0"/>
                <a:cs typeface="Times New Roman" panose="02020603050405020304" pitchFamily="18" charset="0"/>
              </a:rPr>
              <a:t>: Optimizing ITSM practices for enhanced ITSM management.</a:t>
            </a:r>
          </a:p>
          <a:p>
            <a:pPr marL="936625" lvl="2" indent="-342900">
              <a:lnSpc>
                <a:spcPct val="115000"/>
              </a:lnSpc>
              <a:buFont typeface="Arial" panose="020B0604020202020204" pitchFamily="34" charset="0"/>
              <a:buChar char="•"/>
            </a:pPr>
            <a:r>
              <a:rPr lang="en-GB" sz="1400" dirty="0">
                <a:solidFill>
                  <a:schemeClr val="bg1"/>
                </a:solidFill>
                <a:latin typeface="Calibri" panose="020F0502020204030204" pitchFamily="34" charset="0"/>
                <a:cs typeface="Times New Roman" panose="02020603050405020304" pitchFamily="18" charset="0"/>
              </a:rPr>
              <a:t>Improved resolver group efficiency.</a:t>
            </a:r>
          </a:p>
          <a:p>
            <a:pPr marL="936625" lvl="2" indent="-342900">
              <a:lnSpc>
                <a:spcPct val="115000"/>
              </a:lnSpc>
              <a:buFont typeface="Arial" panose="020B0604020202020204" pitchFamily="34" charset="0"/>
              <a:buChar char="•"/>
            </a:pPr>
            <a:r>
              <a:rPr lang="en-GB" sz="1400" dirty="0">
                <a:solidFill>
                  <a:schemeClr val="bg1"/>
                </a:solidFill>
                <a:latin typeface="Calibri" panose="020F0502020204030204" pitchFamily="34" charset="0"/>
                <a:cs typeface="Times New Roman" panose="02020603050405020304" pitchFamily="18" charset="0"/>
              </a:rPr>
              <a:t>Streamlined IT operations tailored for the public sector.</a:t>
            </a:r>
          </a:p>
          <a:p>
            <a:pPr marL="936625" lvl="2" indent="-342900">
              <a:lnSpc>
                <a:spcPct val="115000"/>
              </a:lnSpc>
              <a:buFont typeface="Arial" panose="020B0604020202020204" pitchFamily="34" charset="0"/>
              <a:buChar char="•"/>
            </a:pPr>
            <a:r>
              <a:rPr lang="en-GB" sz="1400" dirty="0">
                <a:solidFill>
                  <a:schemeClr val="bg1"/>
                </a:solidFill>
                <a:latin typeface="Calibri" panose="020F0502020204030204" pitchFamily="34" charset="0"/>
                <a:cs typeface="Times New Roman" panose="02020603050405020304" pitchFamily="18" charset="0"/>
              </a:rPr>
              <a:t>Robust support and maintenance for IT infrastructure.</a:t>
            </a:r>
          </a:p>
          <a:p>
            <a:pPr marL="936625" lvl="2" indent="-342900">
              <a:lnSpc>
                <a:spcPct val="115000"/>
              </a:lnSpc>
              <a:buFont typeface="Arial" panose="020B0604020202020204" pitchFamily="34" charset="0"/>
              <a:buChar char="•"/>
            </a:pPr>
            <a:endParaRPr lang="en-GB" sz="1400" dirty="0">
              <a:solidFill>
                <a:schemeClr val="bg1"/>
              </a:solidFill>
              <a:latin typeface="Calibri" panose="020F0502020204030204" pitchFamily="34" charset="0"/>
              <a:cs typeface="Times New Roman" panose="02020603050405020304" pitchFamily="18" charset="0"/>
            </a:endParaRPr>
          </a:p>
          <a:p>
            <a:pPr marL="936625" lvl="2" indent="-342900">
              <a:lnSpc>
                <a:spcPct val="115000"/>
              </a:lnSpc>
              <a:buFont typeface="Arial" panose="020B0604020202020204" pitchFamily="34" charset="0"/>
              <a:buChar char="•"/>
            </a:pPr>
            <a:endParaRPr lang="en-GB" sz="1400" dirty="0">
              <a:solidFill>
                <a:schemeClr val="bg1"/>
              </a:solidFill>
              <a:latin typeface="Calibri" panose="020F0502020204030204" pitchFamily="34" charset="0"/>
              <a:cs typeface="Times New Roman" panose="02020603050405020304" pitchFamily="18" charset="0"/>
            </a:endParaRPr>
          </a:p>
          <a:p>
            <a:pPr marL="936625" lvl="2" indent="-342900">
              <a:lnSpc>
                <a:spcPct val="115000"/>
              </a:lnSpc>
              <a:buFont typeface="Arial" panose="020B0604020202020204" pitchFamily="34" charset="0"/>
              <a:buChar char="•"/>
            </a:pPr>
            <a:endParaRPr lang="en-GB" sz="1400" dirty="0">
              <a:solidFill>
                <a:schemeClr val="bg1"/>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31079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5">
            <a:extLst>
              <a:ext uri="{FF2B5EF4-FFF2-40B4-BE49-F238E27FC236}">
                <a16:creationId xmlns:a16="http://schemas.microsoft.com/office/drawing/2014/main" id="{E07565E0-A1CA-8021-E273-D189B02B6136}"/>
              </a:ext>
            </a:extLst>
          </p:cNvPr>
          <p:cNvSpPr/>
          <p:nvPr/>
        </p:nvSpPr>
        <p:spPr>
          <a:xfrm>
            <a:off x="4444118" y="1496195"/>
            <a:ext cx="1651214" cy="1733422"/>
          </a:xfrm>
          <a:custGeom>
            <a:avLst/>
            <a:gdLst>
              <a:gd name="connsiteX0" fmla="*/ 0 w 2049017"/>
              <a:gd name="connsiteY0" fmla="*/ 1482281 h 2151030"/>
              <a:gd name="connsiteX1" fmla="*/ 2049018 w 2049017"/>
              <a:gd name="connsiteY1" fmla="*/ 2151031 h 2151030"/>
              <a:gd name="connsiteX2" fmla="*/ 2049018 w 2049017"/>
              <a:gd name="connsiteY2" fmla="*/ 0 h 2151030"/>
              <a:gd name="connsiteX3" fmla="*/ 0 w 2049017"/>
              <a:gd name="connsiteY3" fmla="*/ 1482281 h 2151030"/>
            </a:gdLst>
            <a:ahLst/>
            <a:cxnLst>
              <a:cxn ang="0">
                <a:pos x="connsiteX0" y="connsiteY0"/>
              </a:cxn>
              <a:cxn ang="0">
                <a:pos x="connsiteX1" y="connsiteY1"/>
              </a:cxn>
              <a:cxn ang="0">
                <a:pos x="connsiteX2" y="connsiteY2"/>
              </a:cxn>
              <a:cxn ang="0">
                <a:pos x="connsiteX3" y="connsiteY3"/>
              </a:cxn>
            </a:cxnLst>
            <a:rect l="l" t="t" r="r" b="b"/>
            <a:pathLst>
              <a:path w="2049017" h="2151030">
                <a:moveTo>
                  <a:pt x="0" y="1482281"/>
                </a:moveTo>
                <a:lnTo>
                  <a:pt x="2049018" y="2151031"/>
                </a:lnTo>
                <a:lnTo>
                  <a:pt x="2049018" y="0"/>
                </a:lnTo>
                <a:cubicBezTo>
                  <a:pt x="1093470" y="0"/>
                  <a:pt x="283178" y="621506"/>
                  <a:pt x="0" y="1482281"/>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41" name="4">
            <a:extLst>
              <a:ext uri="{FF2B5EF4-FFF2-40B4-BE49-F238E27FC236}">
                <a16:creationId xmlns:a16="http://schemas.microsoft.com/office/drawing/2014/main" id="{D4F08FE8-373A-2C13-ADEB-419245DE710E}"/>
              </a:ext>
            </a:extLst>
          </p:cNvPr>
          <p:cNvSpPr/>
          <p:nvPr/>
        </p:nvSpPr>
        <p:spPr>
          <a:xfrm>
            <a:off x="4357305" y="2690700"/>
            <a:ext cx="3391468" cy="1952719"/>
          </a:xfrm>
          <a:custGeom>
            <a:avLst/>
            <a:gdLst>
              <a:gd name="connsiteX0" fmla="*/ 2156746 w 4208525"/>
              <a:gd name="connsiteY0" fmla="*/ 668750 h 2423159"/>
              <a:gd name="connsiteX1" fmla="*/ 2156746 w 4208525"/>
              <a:gd name="connsiteY1" fmla="*/ 674465 h 2423159"/>
              <a:gd name="connsiteX2" fmla="*/ 2156746 w 4208525"/>
              <a:gd name="connsiteY2" fmla="*/ 668750 h 2423159"/>
              <a:gd name="connsiteX3" fmla="*/ 107728 w 4208525"/>
              <a:gd name="connsiteY3" fmla="*/ 0 h 2423159"/>
              <a:gd name="connsiteX4" fmla="*/ 106585 w 4208525"/>
              <a:gd name="connsiteY4" fmla="*/ 3620 h 2423159"/>
              <a:gd name="connsiteX5" fmla="*/ 2155508 w 4208525"/>
              <a:gd name="connsiteY5" fmla="*/ 673418 h 2423159"/>
              <a:gd name="connsiteX6" fmla="*/ 106490 w 4208525"/>
              <a:gd name="connsiteY6" fmla="*/ 3620 h 2423159"/>
              <a:gd name="connsiteX7" fmla="*/ 0 w 4208525"/>
              <a:gd name="connsiteY7" fmla="*/ 674465 h 2423159"/>
              <a:gd name="connsiteX8" fmla="*/ 892112 w 4208525"/>
              <a:gd name="connsiteY8" fmla="*/ 2421541 h 2423159"/>
              <a:gd name="connsiteX9" fmla="*/ 2153698 w 4208525"/>
              <a:gd name="connsiteY9" fmla="*/ 674370 h 2423159"/>
              <a:gd name="connsiteX10" fmla="*/ 892112 w 4208525"/>
              <a:gd name="connsiteY10" fmla="*/ 2421541 h 2423159"/>
              <a:gd name="connsiteX11" fmla="*/ 894398 w 4208525"/>
              <a:gd name="connsiteY11" fmla="*/ 2423160 h 2423159"/>
              <a:gd name="connsiteX12" fmla="*/ 2158651 w 4208525"/>
              <a:gd name="connsiteY12" fmla="*/ 674275 h 2423159"/>
              <a:gd name="connsiteX13" fmla="*/ 4208526 w 4208525"/>
              <a:gd name="connsiteY13" fmla="*/ 8668 h 2423159"/>
              <a:gd name="connsiteX14" fmla="*/ 4207574 w 4208525"/>
              <a:gd name="connsiteY14" fmla="*/ 5810 h 2423159"/>
              <a:gd name="connsiteX15" fmla="*/ 2160270 w 4208525"/>
              <a:gd name="connsiteY15" fmla="*/ 669893 h 2423159"/>
              <a:gd name="connsiteX16" fmla="*/ 2156651 w 4208525"/>
              <a:gd name="connsiteY16" fmla="*/ 668750 h 2423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08525" h="2423159">
                <a:moveTo>
                  <a:pt x="2156746" y="668750"/>
                </a:moveTo>
                <a:lnTo>
                  <a:pt x="2156746" y="674465"/>
                </a:lnTo>
                <a:lnTo>
                  <a:pt x="2156746" y="668750"/>
                </a:lnTo>
                <a:lnTo>
                  <a:pt x="107728" y="0"/>
                </a:lnTo>
                <a:cubicBezTo>
                  <a:pt x="107347" y="1238"/>
                  <a:pt x="106966" y="2381"/>
                  <a:pt x="106585" y="3620"/>
                </a:cubicBezTo>
                <a:lnTo>
                  <a:pt x="2155508" y="673418"/>
                </a:lnTo>
                <a:lnTo>
                  <a:pt x="106490" y="3620"/>
                </a:lnTo>
                <a:cubicBezTo>
                  <a:pt x="37529" y="214789"/>
                  <a:pt x="0" y="440246"/>
                  <a:pt x="0" y="674465"/>
                </a:cubicBezTo>
                <a:cubicBezTo>
                  <a:pt x="0" y="1393127"/>
                  <a:pt x="351568" y="2029587"/>
                  <a:pt x="892112" y="2421541"/>
                </a:cubicBezTo>
                <a:lnTo>
                  <a:pt x="2153698" y="674370"/>
                </a:lnTo>
                <a:lnTo>
                  <a:pt x="892112" y="2421541"/>
                </a:lnTo>
                <a:cubicBezTo>
                  <a:pt x="892874" y="2422112"/>
                  <a:pt x="893636" y="2422684"/>
                  <a:pt x="894398" y="2423160"/>
                </a:cubicBezTo>
                <a:lnTo>
                  <a:pt x="2158651" y="674275"/>
                </a:lnTo>
                <a:lnTo>
                  <a:pt x="4208526" y="8668"/>
                </a:lnTo>
                <a:cubicBezTo>
                  <a:pt x="4208240" y="7715"/>
                  <a:pt x="4207955" y="6763"/>
                  <a:pt x="4207574" y="5810"/>
                </a:cubicBezTo>
                <a:lnTo>
                  <a:pt x="2160270" y="669893"/>
                </a:lnTo>
                <a:lnTo>
                  <a:pt x="2156651" y="668750"/>
                </a:ln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42" name="3">
            <a:extLst>
              <a:ext uri="{FF2B5EF4-FFF2-40B4-BE49-F238E27FC236}">
                <a16:creationId xmlns:a16="http://schemas.microsoft.com/office/drawing/2014/main" id="{5638E910-135B-D037-99D2-20B55A88B28A}"/>
              </a:ext>
            </a:extLst>
          </p:cNvPr>
          <p:cNvSpPr/>
          <p:nvPr/>
        </p:nvSpPr>
        <p:spPr>
          <a:xfrm>
            <a:off x="5078062" y="3234069"/>
            <a:ext cx="2037307" cy="1738182"/>
          </a:xfrm>
          <a:custGeom>
            <a:avLst/>
            <a:gdLst>
              <a:gd name="connsiteX0" fmla="*/ 0 w 2528125"/>
              <a:gd name="connsiteY0" fmla="*/ 1748885 h 2156936"/>
              <a:gd name="connsiteX1" fmla="*/ 1262348 w 2528125"/>
              <a:gd name="connsiteY1" fmla="*/ 2156936 h 2156936"/>
              <a:gd name="connsiteX2" fmla="*/ 2528126 w 2528125"/>
              <a:gd name="connsiteY2" fmla="*/ 1746409 h 2156936"/>
              <a:gd name="connsiteX3" fmla="*/ 1264253 w 2528125"/>
              <a:gd name="connsiteY3" fmla="*/ 0 h 2156936"/>
              <a:gd name="connsiteX4" fmla="*/ 0 w 2528125"/>
              <a:gd name="connsiteY4" fmla="*/ 1748885 h 215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8125" h="2156936">
                <a:moveTo>
                  <a:pt x="0" y="1748885"/>
                </a:moveTo>
                <a:cubicBezTo>
                  <a:pt x="354902" y="2005489"/>
                  <a:pt x="790956" y="2156936"/>
                  <a:pt x="1262348" y="2156936"/>
                </a:cubicBezTo>
                <a:cubicBezTo>
                  <a:pt x="1733741" y="2156936"/>
                  <a:pt x="2172653" y="2004536"/>
                  <a:pt x="2528126" y="1746409"/>
                </a:cubicBezTo>
                <a:lnTo>
                  <a:pt x="1264253" y="0"/>
                </a:lnTo>
                <a:lnTo>
                  <a:pt x="0" y="1748885"/>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43" name="2">
            <a:extLst>
              <a:ext uri="{FF2B5EF4-FFF2-40B4-BE49-F238E27FC236}">
                <a16:creationId xmlns:a16="http://schemas.microsoft.com/office/drawing/2014/main" id="{9C762C69-137D-6F63-9D4B-22EDE41E36BA}"/>
              </a:ext>
            </a:extLst>
          </p:cNvPr>
          <p:cNvSpPr/>
          <p:nvPr/>
        </p:nvSpPr>
        <p:spPr>
          <a:xfrm>
            <a:off x="6096945" y="2697686"/>
            <a:ext cx="1736416" cy="1942281"/>
          </a:xfrm>
          <a:custGeom>
            <a:avLst/>
            <a:gdLst>
              <a:gd name="connsiteX0" fmla="*/ 1266253 w 2154745"/>
              <a:gd name="connsiteY0" fmla="*/ 2410206 h 2410206"/>
              <a:gd name="connsiteX1" fmla="*/ 2154745 w 2154745"/>
              <a:gd name="connsiteY1" fmla="*/ 665797 h 2410206"/>
              <a:gd name="connsiteX2" fmla="*/ 2049875 w 2154745"/>
              <a:gd name="connsiteY2" fmla="*/ 0 h 2410206"/>
              <a:gd name="connsiteX3" fmla="*/ 0 w 2154745"/>
              <a:gd name="connsiteY3" fmla="*/ 665607 h 2410206"/>
              <a:gd name="connsiteX4" fmla="*/ 1266349 w 2154745"/>
              <a:gd name="connsiteY4" fmla="*/ 2410206 h 2410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4745" h="2410206">
                <a:moveTo>
                  <a:pt x="1266253" y="2410206"/>
                </a:moveTo>
                <a:cubicBezTo>
                  <a:pt x="1804702" y="2018062"/>
                  <a:pt x="2154745" y="1382839"/>
                  <a:pt x="2154745" y="665797"/>
                </a:cubicBezTo>
                <a:cubicBezTo>
                  <a:pt x="2154745" y="433388"/>
                  <a:pt x="2117884" y="209645"/>
                  <a:pt x="2049875" y="0"/>
                </a:cubicBezTo>
                <a:lnTo>
                  <a:pt x="0" y="665607"/>
                </a:lnTo>
                <a:lnTo>
                  <a:pt x="1266349" y="2410206"/>
                </a:lnTo>
                <a:close/>
              </a:path>
            </a:pathLst>
          </a:custGeom>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40" name="1">
            <a:extLst>
              <a:ext uri="{FF2B5EF4-FFF2-40B4-BE49-F238E27FC236}">
                <a16:creationId xmlns:a16="http://schemas.microsoft.com/office/drawing/2014/main" id="{98B1BC35-2132-5E21-E4D4-77DF12FA0C44}"/>
              </a:ext>
            </a:extLst>
          </p:cNvPr>
          <p:cNvSpPr/>
          <p:nvPr/>
        </p:nvSpPr>
        <p:spPr>
          <a:xfrm>
            <a:off x="6095333" y="1496195"/>
            <a:ext cx="1652673" cy="1734343"/>
          </a:xfrm>
          <a:custGeom>
            <a:avLst/>
            <a:gdLst>
              <a:gd name="connsiteX0" fmla="*/ 3524 w 2050827"/>
              <a:gd name="connsiteY0" fmla="*/ 2152174 h 2152173"/>
              <a:gd name="connsiteX1" fmla="*/ 2050828 w 2050827"/>
              <a:gd name="connsiteY1" fmla="*/ 1488091 h 2152173"/>
              <a:gd name="connsiteX2" fmla="*/ 0 w 2050827"/>
              <a:gd name="connsiteY2" fmla="*/ 0 h 2152173"/>
              <a:gd name="connsiteX3" fmla="*/ 0 w 2050827"/>
              <a:gd name="connsiteY3" fmla="*/ 2151031 h 2152173"/>
              <a:gd name="connsiteX4" fmla="*/ 3620 w 2050827"/>
              <a:gd name="connsiteY4" fmla="*/ 2152174 h 2152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827" h="2152173">
                <a:moveTo>
                  <a:pt x="3524" y="2152174"/>
                </a:moveTo>
                <a:lnTo>
                  <a:pt x="2050828" y="1488091"/>
                </a:lnTo>
                <a:cubicBezTo>
                  <a:pt x="1769459" y="624269"/>
                  <a:pt x="957644" y="0"/>
                  <a:pt x="0" y="0"/>
                </a:cubicBezTo>
                <a:lnTo>
                  <a:pt x="0" y="2151031"/>
                </a:lnTo>
                <a:lnTo>
                  <a:pt x="3620" y="2152174"/>
                </a:lnTo>
                <a:close/>
              </a:path>
            </a:pathLst>
          </a:cu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grpSp>
        <p:nvGrpSpPr>
          <p:cNvPr id="63" name="Divides">
            <a:extLst>
              <a:ext uri="{FF2B5EF4-FFF2-40B4-BE49-F238E27FC236}">
                <a16:creationId xmlns:a16="http://schemas.microsoft.com/office/drawing/2014/main" id="{33E98A06-4FA4-990B-079E-1EF7F471BAA0}"/>
              </a:ext>
            </a:extLst>
          </p:cNvPr>
          <p:cNvGrpSpPr/>
          <p:nvPr/>
        </p:nvGrpSpPr>
        <p:grpSpPr>
          <a:xfrm>
            <a:off x="0" y="-187235"/>
            <a:ext cx="12192000" cy="6348205"/>
            <a:chOff x="0" y="-187235"/>
            <a:chExt cx="12192000" cy="6348205"/>
          </a:xfrm>
        </p:grpSpPr>
        <p:cxnSp>
          <p:nvCxnSpPr>
            <p:cNvPr id="46" name="Straight Connector 45">
              <a:extLst>
                <a:ext uri="{FF2B5EF4-FFF2-40B4-BE49-F238E27FC236}">
                  <a16:creationId xmlns:a16="http://schemas.microsoft.com/office/drawing/2014/main" id="{BBA2116D-16D6-0A7B-5EC3-965FA9ECE49F}"/>
                </a:ext>
              </a:extLst>
            </p:cNvPr>
            <p:cNvCxnSpPr>
              <a:stCxn id="41" idx="0"/>
            </p:cNvCxnSpPr>
            <p:nvPr/>
          </p:nvCxnSpPr>
          <p:spPr>
            <a:xfrm flipH="1" flipV="1">
              <a:off x="0" y="1213050"/>
              <a:ext cx="6095333" cy="2016567"/>
            </a:xfrm>
            <a:prstGeom prst="line">
              <a:avLst/>
            </a:prstGeom>
            <a:ln>
              <a:gradFill>
                <a:gsLst>
                  <a:gs pos="0">
                    <a:schemeClr val="accent1">
                      <a:lumMod val="5000"/>
                      <a:lumOff val="95000"/>
                    </a:schemeClr>
                  </a:gs>
                  <a:gs pos="100000">
                    <a:schemeClr val="accent1">
                      <a:lumMod val="30000"/>
                      <a:lumOff val="70000"/>
                      <a:alpha val="0"/>
                    </a:schemeClr>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B75D8751-471D-FAF0-26CE-17DFC425E44B}"/>
                </a:ext>
              </a:extLst>
            </p:cNvPr>
            <p:cNvCxnSpPr>
              <a:stCxn id="43" idx="3"/>
            </p:cNvCxnSpPr>
            <p:nvPr/>
          </p:nvCxnSpPr>
          <p:spPr>
            <a:xfrm flipV="1">
              <a:off x="6096945" y="1248610"/>
              <a:ext cx="6095055" cy="1985460"/>
            </a:xfrm>
            <a:prstGeom prst="line">
              <a:avLst/>
            </a:prstGeom>
            <a:ln>
              <a:gradFill>
                <a:gsLst>
                  <a:gs pos="0">
                    <a:schemeClr val="accent1">
                      <a:lumMod val="5000"/>
                      <a:lumOff val="95000"/>
                    </a:schemeClr>
                  </a:gs>
                  <a:gs pos="100000">
                    <a:schemeClr val="accent1">
                      <a:lumMod val="30000"/>
                      <a:lumOff val="70000"/>
                      <a:alpha val="0"/>
                    </a:schemeClr>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F6D6AF1A-448C-55AA-D5F9-9207876FCB92}"/>
                </a:ext>
              </a:extLst>
            </p:cNvPr>
            <p:cNvCxnSpPr>
              <a:stCxn id="43" idx="3"/>
            </p:cNvCxnSpPr>
            <p:nvPr/>
          </p:nvCxnSpPr>
          <p:spPr>
            <a:xfrm flipH="1" flipV="1">
              <a:off x="6094381" y="-187235"/>
              <a:ext cx="2564" cy="3421305"/>
            </a:xfrm>
            <a:prstGeom prst="line">
              <a:avLst/>
            </a:prstGeom>
            <a:ln>
              <a:gradFill>
                <a:gsLst>
                  <a:gs pos="0">
                    <a:schemeClr val="accent1">
                      <a:lumMod val="5000"/>
                      <a:lumOff val="95000"/>
                    </a:schemeClr>
                  </a:gs>
                  <a:gs pos="100000">
                    <a:schemeClr val="accent1">
                      <a:lumMod val="30000"/>
                      <a:lumOff val="70000"/>
                      <a:alpha val="0"/>
                    </a:schemeClr>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8F06AB9B-B1BF-FF65-ED8E-E28F9875338A}"/>
                </a:ext>
              </a:extLst>
            </p:cNvPr>
            <p:cNvCxnSpPr>
              <a:stCxn id="42" idx="3"/>
            </p:cNvCxnSpPr>
            <p:nvPr/>
          </p:nvCxnSpPr>
          <p:spPr>
            <a:xfrm flipH="1">
              <a:off x="3960057" y="3234069"/>
              <a:ext cx="2136812" cy="2886261"/>
            </a:xfrm>
            <a:prstGeom prst="line">
              <a:avLst/>
            </a:prstGeom>
            <a:ln>
              <a:gradFill>
                <a:gsLst>
                  <a:gs pos="0">
                    <a:schemeClr val="accent1">
                      <a:lumMod val="5000"/>
                      <a:lumOff val="95000"/>
                    </a:schemeClr>
                  </a:gs>
                  <a:gs pos="100000">
                    <a:schemeClr val="bg1">
                      <a:alpha val="0"/>
                    </a:schemeClr>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DF5FA2EE-6896-1E63-3B10-CBAD764E6197}"/>
                </a:ext>
              </a:extLst>
            </p:cNvPr>
            <p:cNvCxnSpPr>
              <a:stCxn id="43" idx="3"/>
            </p:cNvCxnSpPr>
            <p:nvPr/>
          </p:nvCxnSpPr>
          <p:spPr>
            <a:xfrm>
              <a:off x="6096945" y="3234070"/>
              <a:ext cx="2118366" cy="2926900"/>
            </a:xfrm>
            <a:prstGeom prst="line">
              <a:avLst/>
            </a:prstGeom>
            <a:ln>
              <a:gradFill>
                <a:gsLst>
                  <a:gs pos="0">
                    <a:schemeClr val="accent1">
                      <a:lumMod val="5000"/>
                      <a:lumOff val="95000"/>
                    </a:schemeClr>
                  </a:gs>
                  <a:gs pos="100000">
                    <a:schemeClr val="accent1">
                      <a:lumMod val="30000"/>
                      <a:lumOff val="70000"/>
                      <a:alpha val="0"/>
                    </a:schemeClr>
                  </a:gs>
                </a:gsLst>
                <a:lin ang="5400000" scaled="1"/>
              </a:gradFill>
            </a:ln>
            <a:effectLst/>
          </p:spPr>
          <p:style>
            <a:lnRef idx="2">
              <a:schemeClr val="accent1"/>
            </a:lnRef>
            <a:fillRef idx="0">
              <a:schemeClr val="accent1"/>
            </a:fillRef>
            <a:effectRef idx="1">
              <a:schemeClr val="accent1"/>
            </a:effectRef>
            <a:fontRef idx="minor">
              <a:schemeClr val="tx1"/>
            </a:fontRef>
          </p:style>
        </p:cxnSp>
      </p:grpSp>
      <p:grpSp>
        <p:nvGrpSpPr>
          <p:cNvPr id="61" name="Logo e">
            <a:extLst>
              <a:ext uri="{FF2B5EF4-FFF2-40B4-BE49-F238E27FC236}">
                <a16:creationId xmlns:a16="http://schemas.microsoft.com/office/drawing/2014/main" id="{A55E6539-5E4B-256A-3C02-68B08364BDD8}"/>
              </a:ext>
            </a:extLst>
          </p:cNvPr>
          <p:cNvGrpSpPr/>
          <p:nvPr/>
        </p:nvGrpSpPr>
        <p:grpSpPr>
          <a:xfrm>
            <a:off x="3568306" y="829467"/>
            <a:ext cx="4813694" cy="4686458"/>
            <a:chOff x="3590906" y="974624"/>
            <a:chExt cx="4813694" cy="4686458"/>
          </a:xfrm>
        </p:grpSpPr>
        <p:pic>
          <p:nvPicPr>
            <p:cNvPr id="55" name="Picture 54">
              <a:extLst>
                <a:ext uri="{FF2B5EF4-FFF2-40B4-BE49-F238E27FC236}">
                  <a16:creationId xmlns:a16="http://schemas.microsoft.com/office/drawing/2014/main" id="{EF317D73-289F-6E39-6172-F7FA222E38B3}"/>
                </a:ext>
              </a:extLst>
            </p:cNvPr>
            <p:cNvPicPr>
              <a:picLocks noChangeAspect="1"/>
            </p:cNvPicPr>
            <p:nvPr/>
          </p:nvPicPr>
          <p:blipFill rotWithShape="1">
            <a:blip r:embed="rId3">
              <a:extLst>
                <a:ext uri="{28A0092B-C50C-407E-A947-70E740481C1C}">
                  <a14:useLocalDpi xmlns:a14="http://schemas.microsoft.com/office/drawing/2010/main" val="0"/>
                </a:ext>
              </a:extLst>
            </a:blip>
            <a:srcRect l="57809" t="23597" r="9439" b="19742"/>
            <a:stretch/>
          </p:blipFill>
          <p:spPr>
            <a:xfrm>
              <a:off x="3590906" y="974624"/>
              <a:ext cx="4813694" cy="4686458"/>
            </a:xfrm>
            <a:prstGeom prst="rect">
              <a:avLst/>
            </a:prstGeom>
          </p:spPr>
        </p:pic>
        <p:pic>
          <p:nvPicPr>
            <p:cNvPr id="58" name="Graphic 57">
              <a:extLst>
                <a:ext uri="{FF2B5EF4-FFF2-40B4-BE49-F238E27FC236}">
                  <a16:creationId xmlns:a16="http://schemas.microsoft.com/office/drawing/2014/main" id="{3D633189-79CD-459A-BE4E-D88F2B6221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15883" y="2728881"/>
              <a:ext cx="1490196" cy="1317242"/>
            </a:xfrm>
            <a:prstGeom prst="rect">
              <a:avLst/>
            </a:prstGeom>
          </p:spPr>
        </p:pic>
      </p:grpSp>
      <p:sp>
        <p:nvSpPr>
          <p:cNvPr id="2" name="Title 1">
            <a:extLst>
              <a:ext uri="{FF2B5EF4-FFF2-40B4-BE49-F238E27FC236}">
                <a16:creationId xmlns:a16="http://schemas.microsoft.com/office/drawing/2014/main" id="{C9BDA14A-2885-6850-14BF-77B7800A45EB}"/>
              </a:ext>
            </a:extLst>
          </p:cNvPr>
          <p:cNvSpPr>
            <a:spLocks noGrp="1"/>
          </p:cNvSpPr>
          <p:nvPr>
            <p:ph type="title"/>
          </p:nvPr>
        </p:nvSpPr>
        <p:spPr>
          <a:xfrm>
            <a:off x="2130640" y="-73302"/>
            <a:ext cx="9887064" cy="749300"/>
          </a:xfrm>
        </p:spPr>
        <p:txBody>
          <a:bodyPr/>
          <a:lstStyle/>
          <a:p>
            <a:r>
              <a:rPr lang="en-GB" dirty="0"/>
              <a:t>ITSM in the UK</a:t>
            </a:r>
          </a:p>
        </p:txBody>
      </p:sp>
      <p:sp>
        <p:nvSpPr>
          <p:cNvPr id="69" name="TextBox 68">
            <a:extLst>
              <a:ext uri="{FF2B5EF4-FFF2-40B4-BE49-F238E27FC236}">
                <a16:creationId xmlns:a16="http://schemas.microsoft.com/office/drawing/2014/main" id="{6453D125-04E0-6243-1179-2AB63A7F791D}"/>
              </a:ext>
            </a:extLst>
          </p:cNvPr>
          <p:cNvSpPr txBox="1"/>
          <p:nvPr/>
        </p:nvSpPr>
        <p:spPr>
          <a:xfrm>
            <a:off x="7172644" y="479655"/>
            <a:ext cx="2888716" cy="1631216"/>
          </a:xfrm>
          <a:prstGeom prst="rect">
            <a:avLst/>
          </a:prstGeom>
          <a:noFill/>
        </p:spPr>
        <p:txBody>
          <a:bodyPr wrap="square">
            <a:spAutoFit/>
          </a:bodyPr>
          <a:lstStyle/>
          <a:p>
            <a:pPr lvl="0" algn="ctr">
              <a:defRPr/>
            </a:pPr>
            <a:r>
              <a:rPr lang="en-GB" sz="4000" b="1" dirty="0">
                <a:solidFill>
                  <a:srgbClr val="00FF2D"/>
                </a:solidFill>
                <a:latin typeface="Helvetica" pitchFamily="2" charset="0"/>
              </a:rPr>
              <a:t>78%</a:t>
            </a:r>
            <a:br>
              <a:rPr kumimoji="0" lang="en-GB" sz="1500" b="1" i="0" u="none" strike="noStrike" kern="1200" cap="none" spc="0" normalizeH="0" baseline="0" noProof="0" dirty="0">
                <a:ln>
                  <a:noFill/>
                </a:ln>
                <a:solidFill>
                  <a:prstClr val="white"/>
                </a:solidFill>
                <a:effectLst/>
                <a:uLnTx/>
                <a:uFillTx/>
                <a:latin typeface="Helvetica" pitchFamily="2" charset="0"/>
                <a:ea typeface="+mn-ea"/>
                <a:cs typeface="+mn-cs"/>
              </a:rPr>
            </a:br>
            <a:r>
              <a:rPr lang="en-GB" sz="1500" dirty="0">
                <a:solidFill>
                  <a:prstClr val="white"/>
                </a:solidFill>
                <a:latin typeface="Helvetica" pitchFamily="2" charset="0"/>
              </a:rPr>
              <a:t>The ITSM Tool category held 78% share of the total market at $7.1b in 2022 with a growth rate of 16.8% year on year</a:t>
            </a:r>
          </a:p>
        </p:txBody>
      </p:sp>
      <p:sp>
        <p:nvSpPr>
          <p:cNvPr id="3" name="TextBox 2">
            <a:extLst>
              <a:ext uri="{FF2B5EF4-FFF2-40B4-BE49-F238E27FC236}">
                <a16:creationId xmlns:a16="http://schemas.microsoft.com/office/drawing/2014/main" id="{8EA76246-A936-1C70-063A-DB75BA018618}"/>
              </a:ext>
            </a:extLst>
          </p:cNvPr>
          <p:cNvSpPr txBox="1"/>
          <p:nvPr/>
        </p:nvSpPr>
        <p:spPr>
          <a:xfrm>
            <a:off x="1425358" y="608645"/>
            <a:ext cx="4131174" cy="1169551"/>
          </a:xfrm>
          <a:prstGeom prst="rect">
            <a:avLst/>
          </a:prstGeom>
          <a:noFill/>
        </p:spPr>
        <p:txBody>
          <a:bodyPr wrap="square">
            <a:spAutoFit/>
          </a:bodyPr>
          <a:lstStyle/>
          <a:p>
            <a:pPr lvl="0" algn="ctr">
              <a:defRPr/>
            </a:pPr>
            <a:r>
              <a:rPr lang="en-GB" sz="4000" b="1" dirty="0">
                <a:solidFill>
                  <a:srgbClr val="00FF2D"/>
                </a:solidFill>
                <a:latin typeface="Helvetica" pitchFamily="2" charset="0"/>
              </a:rPr>
              <a:t>45.2%</a:t>
            </a:r>
            <a:br>
              <a:rPr kumimoji="0" lang="en-GB" sz="1500" b="1" i="0" u="none" strike="noStrike" kern="1200" cap="none" spc="0" normalizeH="0" baseline="0" noProof="0" dirty="0">
                <a:ln>
                  <a:noFill/>
                </a:ln>
                <a:solidFill>
                  <a:prstClr val="white"/>
                </a:solidFill>
                <a:effectLst/>
                <a:uLnTx/>
                <a:uFillTx/>
                <a:latin typeface="Helvetica" pitchFamily="2" charset="0"/>
                <a:ea typeface="+mn-ea"/>
                <a:cs typeface="+mn-cs"/>
              </a:rPr>
            </a:br>
            <a:r>
              <a:rPr lang="en-GB" sz="1500" dirty="0">
                <a:solidFill>
                  <a:prstClr val="white"/>
                </a:solidFill>
                <a:latin typeface="Helvetica" pitchFamily="2" charset="0"/>
              </a:rPr>
              <a:t>ServiceNow leads the market share of the ITSM software market at 45.2%</a:t>
            </a:r>
          </a:p>
        </p:txBody>
      </p:sp>
      <p:sp>
        <p:nvSpPr>
          <p:cNvPr id="4" name="TextBox 3">
            <a:extLst>
              <a:ext uri="{FF2B5EF4-FFF2-40B4-BE49-F238E27FC236}">
                <a16:creationId xmlns:a16="http://schemas.microsoft.com/office/drawing/2014/main" id="{27E966E6-F73C-E7D2-B308-9239E6D3DD34}"/>
              </a:ext>
            </a:extLst>
          </p:cNvPr>
          <p:cNvSpPr txBox="1"/>
          <p:nvPr/>
        </p:nvSpPr>
        <p:spPr>
          <a:xfrm>
            <a:off x="8247883" y="2892998"/>
            <a:ext cx="3237720" cy="2015936"/>
          </a:xfrm>
          <a:prstGeom prst="rect">
            <a:avLst/>
          </a:prstGeom>
          <a:noFill/>
        </p:spPr>
        <p:txBody>
          <a:bodyPr wrap="square">
            <a:spAutoFit/>
          </a:bodyPr>
          <a:lstStyle/>
          <a:p>
            <a:pPr lvl="0" algn="ctr">
              <a:defRPr/>
            </a:pPr>
            <a:r>
              <a:rPr lang="en-GB" sz="4000" b="1" dirty="0">
                <a:solidFill>
                  <a:srgbClr val="00FF2D"/>
                </a:solidFill>
                <a:latin typeface="Helvetica" pitchFamily="2" charset="0"/>
              </a:rPr>
              <a:t>55% of companies</a:t>
            </a:r>
            <a:br>
              <a:rPr lang="en-GB" sz="1500" b="1" dirty="0">
                <a:solidFill>
                  <a:prstClr val="white"/>
                </a:solidFill>
                <a:latin typeface="Helvetica" pitchFamily="2" charset="0"/>
              </a:rPr>
            </a:br>
            <a:r>
              <a:rPr lang="en-GB" sz="1500" dirty="0">
                <a:solidFill>
                  <a:prstClr val="white"/>
                </a:solidFill>
                <a:latin typeface="Helvetica" pitchFamily="2" charset="0"/>
              </a:rPr>
              <a:t>are approaching MSP’s to opt for their value-added services and reduce security risks</a:t>
            </a:r>
          </a:p>
        </p:txBody>
      </p:sp>
      <p:sp>
        <p:nvSpPr>
          <p:cNvPr id="5" name="TextBox 4">
            <a:extLst>
              <a:ext uri="{FF2B5EF4-FFF2-40B4-BE49-F238E27FC236}">
                <a16:creationId xmlns:a16="http://schemas.microsoft.com/office/drawing/2014/main" id="{14F4BB5F-6417-59C5-33AD-764558D85153}"/>
              </a:ext>
            </a:extLst>
          </p:cNvPr>
          <p:cNvSpPr txBox="1"/>
          <p:nvPr/>
        </p:nvSpPr>
        <p:spPr>
          <a:xfrm>
            <a:off x="4499840" y="4902732"/>
            <a:ext cx="3259201" cy="1400383"/>
          </a:xfrm>
          <a:prstGeom prst="rect">
            <a:avLst/>
          </a:prstGeom>
          <a:noFill/>
        </p:spPr>
        <p:txBody>
          <a:bodyPr wrap="square">
            <a:spAutoFit/>
          </a:bodyPr>
          <a:lstStyle/>
          <a:p>
            <a:pPr lvl="0" algn="ctr">
              <a:defRPr/>
            </a:pPr>
            <a:r>
              <a:rPr lang="en-GB" sz="4000" b="1" dirty="0">
                <a:solidFill>
                  <a:srgbClr val="00FF2D"/>
                </a:solidFill>
                <a:latin typeface="Helvetica" pitchFamily="2" charset="0"/>
              </a:rPr>
              <a:t>AI &amp; ML</a:t>
            </a:r>
            <a:br>
              <a:rPr kumimoji="0" lang="en-GB" sz="1500" b="1" i="0" u="none" strike="noStrike" kern="1200" cap="none" spc="0" normalizeH="0" baseline="0" noProof="0" dirty="0">
                <a:ln>
                  <a:noFill/>
                </a:ln>
                <a:solidFill>
                  <a:prstClr val="white"/>
                </a:solidFill>
                <a:effectLst/>
                <a:uLnTx/>
                <a:uFillTx/>
                <a:latin typeface="Helvetica" pitchFamily="2" charset="0"/>
                <a:ea typeface="+mn-ea"/>
                <a:cs typeface="+mn-cs"/>
              </a:rPr>
            </a:br>
            <a:r>
              <a:rPr kumimoji="0" lang="en-GB" sz="1500" i="0" u="none" strike="noStrike" kern="1200" cap="none" spc="0" normalizeH="0" baseline="0" noProof="0" dirty="0">
                <a:ln>
                  <a:noFill/>
                </a:ln>
                <a:solidFill>
                  <a:prstClr val="white"/>
                </a:solidFill>
                <a:effectLst/>
                <a:uLnTx/>
                <a:uFillTx/>
                <a:latin typeface="Helvetica" pitchFamily="2" charset="0"/>
              </a:rPr>
              <a:t>increasingly being integrated into ITSM solutions to automate tasks and improve efficiencies</a:t>
            </a:r>
          </a:p>
        </p:txBody>
      </p:sp>
      <p:sp>
        <p:nvSpPr>
          <p:cNvPr id="7" name="TextBox 6">
            <a:extLst>
              <a:ext uri="{FF2B5EF4-FFF2-40B4-BE49-F238E27FC236}">
                <a16:creationId xmlns:a16="http://schemas.microsoft.com/office/drawing/2014/main" id="{7EDDF331-5B1E-9E13-B6CE-5574D3CFD9D6}"/>
              </a:ext>
            </a:extLst>
          </p:cNvPr>
          <p:cNvSpPr txBox="1"/>
          <p:nvPr/>
        </p:nvSpPr>
        <p:spPr>
          <a:xfrm>
            <a:off x="882290" y="2747373"/>
            <a:ext cx="2929191" cy="2092881"/>
          </a:xfrm>
          <a:prstGeom prst="rect">
            <a:avLst/>
          </a:prstGeom>
          <a:noFill/>
        </p:spPr>
        <p:txBody>
          <a:bodyPr wrap="square">
            <a:spAutoFit/>
          </a:bodyPr>
          <a:lstStyle/>
          <a:p>
            <a:pPr lvl="0" algn="ctr">
              <a:defRPr/>
            </a:pPr>
            <a:r>
              <a:rPr lang="en-GB" sz="4000" b="1" dirty="0">
                <a:solidFill>
                  <a:srgbClr val="00FF2D"/>
                </a:solidFill>
                <a:latin typeface="Helvetica" pitchFamily="2" charset="0"/>
              </a:rPr>
              <a:t>$17.8b</a:t>
            </a:r>
            <a:endParaRPr lang="en-GB" sz="4000" b="1" noProof="0" dirty="0">
              <a:solidFill>
                <a:srgbClr val="00FF2D"/>
              </a:solidFill>
              <a:latin typeface="Helvetica" pitchFamily="2" charset="0"/>
            </a:endParaRPr>
          </a:p>
          <a:p>
            <a:pPr lvl="0" algn="ctr">
              <a:defRPr/>
            </a:pPr>
            <a:r>
              <a:rPr lang="en-GB" sz="1500" dirty="0">
                <a:solidFill>
                  <a:prstClr val="white"/>
                </a:solidFill>
                <a:latin typeface="Helvetica" pitchFamily="2" charset="0"/>
              </a:rPr>
              <a:t>The market is inclining towards cloud based ITSM solutions for the flexibility &amp; scalability with the Cloud ITSM Market expected to reach $17.8b by 2029</a:t>
            </a:r>
          </a:p>
        </p:txBody>
      </p:sp>
    </p:spTree>
    <p:extLst>
      <p:ext uri="{BB962C8B-B14F-4D97-AF65-F5344CB8AC3E}">
        <p14:creationId xmlns:p14="http://schemas.microsoft.com/office/powerpoint/2010/main" val="5399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500" fill="hold"/>
                                        <p:tgtEl>
                                          <p:spTgt spid="61"/>
                                        </p:tgtEl>
                                        <p:attrNameLst>
                                          <p:attrName>ppt_w</p:attrName>
                                        </p:attrNameLst>
                                      </p:cBhvr>
                                      <p:tavLst>
                                        <p:tav tm="0">
                                          <p:val>
                                            <p:fltVal val="0"/>
                                          </p:val>
                                        </p:tav>
                                        <p:tav tm="100000">
                                          <p:val>
                                            <p:strVal val="#ppt_w"/>
                                          </p:val>
                                        </p:tav>
                                      </p:tavLst>
                                    </p:anim>
                                    <p:anim calcmode="lin" valueType="num">
                                      <p:cBhvr>
                                        <p:cTn id="8" dur="500" fill="hold"/>
                                        <p:tgtEl>
                                          <p:spTgt spid="61"/>
                                        </p:tgtEl>
                                        <p:attrNameLst>
                                          <p:attrName>ppt_h</p:attrName>
                                        </p:attrNameLst>
                                      </p:cBhvr>
                                      <p:tavLst>
                                        <p:tav tm="0">
                                          <p:val>
                                            <p:fltVal val="0"/>
                                          </p:val>
                                        </p:tav>
                                        <p:tav tm="100000">
                                          <p:val>
                                            <p:strVal val="#ppt_h"/>
                                          </p:val>
                                        </p:tav>
                                      </p:tavLst>
                                    </p:anim>
                                    <p:animEffect transition="in" filter="fade">
                                      <p:cBhvr>
                                        <p:cTn id="9" dur="500"/>
                                        <p:tgtEl>
                                          <p:spTgt spid="61"/>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21" presetClass="entr" presetSubtype="1"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wheel(1)">
                                      <p:cBhvr>
                                        <p:cTn id="16" dur="1600"/>
                                        <p:tgtEl>
                                          <p:spTgt spid="63"/>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fade">
                                      <p:cBhvr>
                                        <p:cTn id="33" dur="500"/>
                                        <p:tgtEl>
                                          <p:spTgt spid="6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2" grpId="0" animBg="1"/>
      <p:bldP spid="43" grpId="0" animBg="1"/>
      <p:bldP spid="40" grpId="0" animBg="1"/>
      <p:bldP spid="69" grpId="0"/>
      <p:bldP spid="3" grpId="0"/>
      <p:bldP spid="4" grpId="0"/>
      <p:bldP spid="5"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A35B4-3E45-1BD3-6B16-3187AE194428}"/>
            </a:ext>
          </a:extLst>
        </p:cNvPr>
        <p:cNvGrpSpPr/>
        <p:nvPr/>
      </p:nvGrpSpPr>
      <p:grpSpPr>
        <a:xfrm>
          <a:off x="0" y="0"/>
          <a:ext cx="0" cy="0"/>
          <a:chOff x="0" y="0"/>
          <a:chExt cx="0" cy="0"/>
        </a:xfrm>
      </p:grpSpPr>
      <p:sp>
        <p:nvSpPr>
          <p:cNvPr id="102" name="Title 4">
            <a:extLst>
              <a:ext uri="{FF2B5EF4-FFF2-40B4-BE49-F238E27FC236}">
                <a16:creationId xmlns:a16="http://schemas.microsoft.com/office/drawing/2014/main" id="{AFE80505-EE43-61CE-5862-9CC32202B1FA}"/>
              </a:ext>
            </a:extLst>
          </p:cNvPr>
          <p:cNvSpPr txBox="1">
            <a:spLocks/>
          </p:cNvSpPr>
          <p:nvPr/>
        </p:nvSpPr>
        <p:spPr>
          <a:xfrm>
            <a:off x="6935795" y="1576490"/>
            <a:ext cx="1675533" cy="540044"/>
          </a:xfrm>
          <a:prstGeom prst="rect">
            <a:avLst/>
          </a:prstGeom>
          <a:ln>
            <a:noFill/>
          </a:ln>
        </p:spPr>
        <p:txBody>
          <a:bodyPr vert="horz" anchor="ctr"/>
          <a:lstStyle>
            <a:lvl1pPr marL="0" algn="r" defTabSz="609585" rtl="0" eaLnBrk="1" latinLnBrk="0" hangingPunct="1">
              <a:spcBef>
                <a:spcPct val="0"/>
              </a:spcBef>
              <a:buNone/>
              <a:defRPr lang="en-US" sz="2800" kern="1200" dirty="0">
                <a:solidFill>
                  <a:srgbClr val="1A1C2B"/>
                </a:solidFill>
                <a:latin typeface="HelveticaNowText Medium" panose="020B0604030202020204" pitchFamily="34" charset="0"/>
                <a:ea typeface="+mj-ea"/>
                <a:cs typeface="HelveticaNowText Medium" panose="020B0604030202020204" pitchFamily="34" charset="0"/>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endParaRPr kumimoji="0" lang="en-GB" sz="1300" b="1" i="0" u="none" strike="noStrike" kern="1200" cap="none" spc="0" normalizeH="0" baseline="0" noProof="0" dirty="0">
              <a:ln>
                <a:noFill/>
              </a:ln>
              <a:solidFill>
                <a:prstClr val="white"/>
              </a:solidFill>
              <a:effectLst/>
              <a:uLnTx/>
              <a:uFillTx/>
              <a:latin typeface="Helvetica" pitchFamily="2" charset="0"/>
              <a:ea typeface="+mj-ea"/>
            </a:endParaRPr>
          </a:p>
        </p:txBody>
      </p:sp>
      <p:sp>
        <p:nvSpPr>
          <p:cNvPr id="2" name="Title 1">
            <a:extLst>
              <a:ext uri="{FF2B5EF4-FFF2-40B4-BE49-F238E27FC236}">
                <a16:creationId xmlns:a16="http://schemas.microsoft.com/office/drawing/2014/main" id="{5B2B6C51-1D24-C5BF-A268-9E2940106CB3}"/>
              </a:ext>
            </a:extLst>
          </p:cNvPr>
          <p:cNvSpPr txBox="1">
            <a:spLocks/>
          </p:cNvSpPr>
          <p:nvPr/>
        </p:nvSpPr>
        <p:spPr>
          <a:xfrm>
            <a:off x="3043771" y="4046"/>
            <a:ext cx="8966200" cy="749300"/>
          </a:xfrm>
          <a:prstGeom prst="rect">
            <a:avLst/>
          </a:prstGeom>
          <a:ln>
            <a:noFill/>
          </a:ln>
        </p:spPr>
        <p:txBody>
          <a:bodyPr vert="horz" anchor="ctr"/>
          <a:lstStyle>
            <a:lvl1pPr marL="0" algn="r" defTabSz="609585" rtl="0" eaLnBrk="1" latinLnBrk="0" hangingPunct="1">
              <a:spcBef>
                <a:spcPct val="0"/>
              </a:spcBef>
              <a:buNone/>
              <a:defRPr lang="en-US" sz="2800" kern="1200" dirty="0">
                <a:solidFill>
                  <a:srgbClr val="1A1C2B"/>
                </a:solidFill>
                <a:latin typeface="Helvetica" pitchFamily="2" charset="0"/>
                <a:ea typeface="+mj-ea"/>
                <a:cs typeface="Helvetica" pitchFamily="2" charset="0"/>
              </a:defRPr>
            </a:lvl1pPr>
          </a:lstStyle>
          <a:p>
            <a:r>
              <a:rPr lang="en-GB" dirty="0"/>
              <a:t>Discovery Questions</a:t>
            </a:r>
          </a:p>
        </p:txBody>
      </p:sp>
      <p:sp>
        <p:nvSpPr>
          <p:cNvPr id="6" name="TextBox 5">
            <a:extLst>
              <a:ext uri="{FF2B5EF4-FFF2-40B4-BE49-F238E27FC236}">
                <a16:creationId xmlns:a16="http://schemas.microsoft.com/office/drawing/2014/main" id="{5FF72027-6800-203E-5671-E5DEDF7DA8C7}"/>
              </a:ext>
            </a:extLst>
          </p:cNvPr>
          <p:cNvSpPr txBox="1"/>
          <p:nvPr/>
        </p:nvSpPr>
        <p:spPr>
          <a:xfrm>
            <a:off x="4109726" y="1160269"/>
            <a:ext cx="7327669" cy="4779065"/>
          </a:xfrm>
          <a:prstGeom prst="rect">
            <a:avLst/>
          </a:prstGeom>
          <a:noFill/>
        </p:spPr>
        <p:txBody>
          <a:bodyPr wrap="square">
            <a:spAutoFit/>
          </a:bodyPr>
          <a:lstStyle>
            <a:defPPr>
              <a:defRPr lang="en-US"/>
            </a:defPPr>
            <a:lvl2pPr marL="479425" lvl="1" indent="-342900" algn="just">
              <a:lnSpc>
                <a:spcPct val="115000"/>
              </a:lnSpc>
              <a:buFont typeface="+mj-lt"/>
              <a:buAutoNum type="arabicPeriod"/>
              <a:defRPr sz="1400">
                <a:effectLst/>
                <a:latin typeface="Calibri" panose="020F0502020204030204" pitchFamily="34" charset="0"/>
                <a:ea typeface="Calibri" panose="020F0502020204030204" pitchFamily="34" charset="0"/>
                <a:cs typeface="Times New Roman" panose="02020603050405020304" pitchFamily="18" charset="0"/>
              </a:defRPr>
            </a:lvl2pPr>
          </a:lstStyle>
          <a:p>
            <a:pPr lvl="1"/>
            <a:r>
              <a:rPr lang="en-GB" dirty="0">
                <a:latin typeface="Helvetica" panose="020B0604020202020204" charset="0"/>
                <a:cs typeface="Helvetica" panose="020B0604020202020204" charset="0"/>
              </a:rPr>
              <a:t>Can you describe your current IT infrastructure, including hardware, software, and network components?</a:t>
            </a:r>
          </a:p>
          <a:p>
            <a:pPr lvl="1"/>
            <a:r>
              <a:rPr lang="en-GB" dirty="0">
                <a:latin typeface="Helvetica" panose="020B0604020202020204" charset="0"/>
                <a:cs typeface="Helvetica" panose="020B0604020202020204" charset="0"/>
              </a:rPr>
              <a:t>How do you currently monitor and manage your IT operations?</a:t>
            </a:r>
          </a:p>
          <a:p>
            <a:pPr lvl="1"/>
            <a:r>
              <a:rPr lang="en-GB" dirty="0">
                <a:latin typeface="Helvetica" panose="020B0604020202020204" charset="0"/>
                <a:cs typeface="Helvetica" panose="020B0604020202020204" charset="0"/>
              </a:rPr>
              <a:t>What are the key challenges you currently face in managing your IT operations?</a:t>
            </a:r>
          </a:p>
          <a:p>
            <a:pPr lvl="1"/>
            <a:r>
              <a:rPr lang="en-GB" dirty="0">
                <a:latin typeface="Helvetica" panose="020B0604020202020204" charset="0"/>
                <a:cs typeface="Helvetica" panose="020B0604020202020204" charset="0"/>
              </a:rPr>
              <a:t>What specific functionalities are you looking for in an ITSM solution?</a:t>
            </a:r>
          </a:p>
          <a:p>
            <a:pPr lvl="1"/>
            <a:r>
              <a:rPr lang="en-GB" dirty="0">
                <a:latin typeface="Helvetica" panose="020B0604020202020204" charset="0"/>
                <a:cs typeface="Helvetica" panose="020B0604020202020204" charset="0"/>
              </a:rPr>
              <a:t>Are there any particular pain points in your current ITSM processes that you are looking to address?</a:t>
            </a:r>
          </a:p>
          <a:p>
            <a:pPr lvl="1"/>
            <a:r>
              <a:rPr lang="en-GB" dirty="0">
                <a:latin typeface="Helvetica" panose="020B0604020202020204" charset="0"/>
                <a:cs typeface="Helvetica" panose="020B0604020202020204" charset="0"/>
              </a:rPr>
              <a:t>How important is customisation in your ITSM solution?</a:t>
            </a:r>
          </a:p>
          <a:p>
            <a:pPr lvl="1"/>
            <a:r>
              <a:rPr lang="en-GB" dirty="0">
                <a:latin typeface="Helvetica" panose="020B0604020202020204" charset="0"/>
                <a:cs typeface="Helvetica" panose="020B0604020202020204" charset="0"/>
              </a:rPr>
              <a:t>What are the main challenges you face in your current IT operations management (CMDB management)?</a:t>
            </a:r>
          </a:p>
          <a:p>
            <a:pPr lvl="1"/>
            <a:r>
              <a:rPr lang="en-GB" dirty="0">
                <a:latin typeface="Helvetica" panose="020B0604020202020204" charset="0"/>
                <a:cs typeface="Helvetica" panose="020B0604020202020204" charset="0"/>
              </a:rPr>
              <a:t>Have you experienced any significant downtimes or disruptions? Can you provide examples?</a:t>
            </a:r>
          </a:p>
          <a:p>
            <a:pPr lvl="1"/>
            <a:r>
              <a:rPr lang="en-GB" dirty="0">
                <a:latin typeface="Helvetica" panose="020B0604020202020204" charset="0"/>
                <a:cs typeface="Helvetica" panose="020B0604020202020204" charset="0"/>
              </a:rPr>
              <a:t>How do you currently track and manage your IT assets, such as servers, workstations, and network devices?</a:t>
            </a:r>
          </a:p>
          <a:p>
            <a:pPr lvl="1"/>
            <a:r>
              <a:rPr lang="en-GB" dirty="0">
                <a:latin typeface="Helvetica" panose="020B0604020202020204" charset="0"/>
                <a:cs typeface="Helvetica" panose="020B0604020202020204" charset="0"/>
              </a:rPr>
              <a:t>Are there any specific difficulties you face in maintaining an accurate inventory of your IT assets?</a:t>
            </a:r>
          </a:p>
          <a:p>
            <a:pPr lvl="1"/>
            <a:r>
              <a:rPr lang="en-GB" dirty="0">
                <a:latin typeface="Helvetica" panose="020B0604020202020204" charset="0"/>
                <a:cs typeface="Helvetica" panose="020B0604020202020204" charset="0"/>
              </a:rPr>
              <a:t>What are your organisation’s requirements regarding data security and compliance?</a:t>
            </a:r>
          </a:p>
          <a:p>
            <a:pPr lvl="1"/>
            <a:r>
              <a:rPr lang="en-GB" dirty="0">
                <a:latin typeface="Helvetica" panose="020B0604020202020204" charset="0"/>
                <a:cs typeface="Helvetica" panose="020B0604020202020204" charset="0"/>
              </a:rPr>
              <a:t>Do you have any specific compliance standards (like ISO, ITIL) that your ITSM solution needs to adhere to?</a:t>
            </a:r>
          </a:p>
        </p:txBody>
      </p:sp>
      <p:sp>
        <p:nvSpPr>
          <p:cNvPr id="7" name="Main Text Box">
            <a:extLst>
              <a:ext uri="{FF2B5EF4-FFF2-40B4-BE49-F238E27FC236}">
                <a16:creationId xmlns:a16="http://schemas.microsoft.com/office/drawing/2014/main" id="{0A013713-B923-0BF5-9B81-ABDA24FA7F45}"/>
              </a:ext>
            </a:extLst>
          </p:cNvPr>
          <p:cNvSpPr/>
          <p:nvPr/>
        </p:nvSpPr>
        <p:spPr>
          <a:xfrm>
            <a:off x="526777" y="1073426"/>
            <a:ext cx="3582949" cy="4865907"/>
          </a:xfrm>
          <a:prstGeom prst="roundRect">
            <a:avLst>
              <a:gd name="adj" fmla="val 5059"/>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360000" tIns="180000" rIns="180000" bIns="180000" rtlCol="0" anchor="ctr"/>
          <a:lstStyle/>
          <a:p>
            <a:pPr lvl="0">
              <a:defRPr/>
            </a:pPr>
            <a:r>
              <a:rPr lang="en-GB" sz="4000" b="1" dirty="0">
                <a:solidFill>
                  <a:srgbClr val="1A1C2B"/>
                </a:solidFill>
                <a:latin typeface="Helvetica" pitchFamily="2" charset="0"/>
              </a:rPr>
              <a:t>Discovery Questions</a:t>
            </a:r>
          </a:p>
          <a:p>
            <a:pPr lvl="0">
              <a:defRPr/>
            </a:pPr>
            <a:endParaRPr lang="en-GB" sz="1200" b="1" dirty="0">
              <a:solidFill>
                <a:srgbClr val="1A1C2B"/>
              </a:solidFill>
              <a:latin typeface="Helvetica" pitchFamily="2" charset="0"/>
            </a:endParaRPr>
          </a:p>
        </p:txBody>
      </p:sp>
    </p:spTree>
    <p:extLst>
      <p:ext uri="{BB962C8B-B14F-4D97-AF65-F5344CB8AC3E}">
        <p14:creationId xmlns:p14="http://schemas.microsoft.com/office/powerpoint/2010/main" val="69174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0000" decel="68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F9863-D78C-075A-0A83-96F93AE0D0EB}"/>
            </a:ext>
          </a:extLst>
        </p:cNvPr>
        <p:cNvGrpSpPr/>
        <p:nvPr/>
      </p:nvGrpSpPr>
      <p:grpSpPr>
        <a:xfrm>
          <a:off x="0" y="0"/>
          <a:ext cx="0" cy="0"/>
          <a:chOff x="0" y="0"/>
          <a:chExt cx="0" cy="0"/>
        </a:xfrm>
      </p:grpSpPr>
      <p:sp>
        <p:nvSpPr>
          <p:cNvPr id="102" name="Title 4">
            <a:extLst>
              <a:ext uri="{FF2B5EF4-FFF2-40B4-BE49-F238E27FC236}">
                <a16:creationId xmlns:a16="http://schemas.microsoft.com/office/drawing/2014/main" id="{A0C8C9FE-FDA8-33EC-BFE4-5CB6F5AAF587}"/>
              </a:ext>
            </a:extLst>
          </p:cNvPr>
          <p:cNvSpPr txBox="1">
            <a:spLocks/>
          </p:cNvSpPr>
          <p:nvPr/>
        </p:nvSpPr>
        <p:spPr>
          <a:xfrm>
            <a:off x="6935795" y="1576490"/>
            <a:ext cx="1675533" cy="540044"/>
          </a:xfrm>
          <a:prstGeom prst="rect">
            <a:avLst/>
          </a:prstGeom>
          <a:ln>
            <a:noFill/>
          </a:ln>
        </p:spPr>
        <p:txBody>
          <a:bodyPr vert="horz" anchor="ctr"/>
          <a:lstStyle>
            <a:lvl1pPr marL="0" algn="r" defTabSz="609585" rtl="0" eaLnBrk="1" latinLnBrk="0" hangingPunct="1">
              <a:spcBef>
                <a:spcPct val="0"/>
              </a:spcBef>
              <a:buNone/>
              <a:defRPr lang="en-US" sz="2800" kern="1200" dirty="0">
                <a:solidFill>
                  <a:srgbClr val="1A1C2B"/>
                </a:solidFill>
                <a:latin typeface="HelveticaNowText Medium" panose="020B0604030202020204" pitchFamily="34" charset="0"/>
                <a:ea typeface="+mj-ea"/>
                <a:cs typeface="HelveticaNowText Medium" panose="020B0604030202020204" pitchFamily="34" charset="0"/>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endParaRPr kumimoji="0" lang="en-GB" sz="1300" b="1" i="0" u="none" strike="noStrike" kern="1200" cap="none" spc="0" normalizeH="0" baseline="0" noProof="0" dirty="0">
              <a:ln>
                <a:noFill/>
              </a:ln>
              <a:solidFill>
                <a:prstClr val="white"/>
              </a:solidFill>
              <a:effectLst/>
              <a:uLnTx/>
              <a:uFillTx/>
              <a:latin typeface="Helvetica" pitchFamily="2" charset="0"/>
              <a:ea typeface="+mj-ea"/>
            </a:endParaRPr>
          </a:p>
        </p:txBody>
      </p:sp>
      <p:sp>
        <p:nvSpPr>
          <p:cNvPr id="2" name="Title 1">
            <a:extLst>
              <a:ext uri="{FF2B5EF4-FFF2-40B4-BE49-F238E27FC236}">
                <a16:creationId xmlns:a16="http://schemas.microsoft.com/office/drawing/2014/main" id="{9DCB909B-19C8-5354-9A1A-C52CE90C4F48}"/>
              </a:ext>
            </a:extLst>
          </p:cNvPr>
          <p:cNvSpPr txBox="1">
            <a:spLocks/>
          </p:cNvSpPr>
          <p:nvPr/>
        </p:nvSpPr>
        <p:spPr>
          <a:xfrm>
            <a:off x="3043771" y="4046"/>
            <a:ext cx="8966200" cy="749300"/>
          </a:xfrm>
          <a:prstGeom prst="rect">
            <a:avLst/>
          </a:prstGeom>
          <a:ln>
            <a:noFill/>
          </a:ln>
        </p:spPr>
        <p:txBody>
          <a:bodyPr vert="horz" anchor="ctr"/>
          <a:lstStyle>
            <a:lvl1pPr marL="0" algn="r" defTabSz="609585" rtl="0" eaLnBrk="1" latinLnBrk="0" hangingPunct="1">
              <a:spcBef>
                <a:spcPct val="0"/>
              </a:spcBef>
              <a:buNone/>
              <a:defRPr lang="en-US" sz="2800" kern="1200" dirty="0">
                <a:solidFill>
                  <a:srgbClr val="1A1C2B"/>
                </a:solidFill>
                <a:latin typeface="Helvetica" pitchFamily="2" charset="0"/>
                <a:ea typeface="+mj-ea"/>
                <a:cs typeface="Helvetica" pitchFamily="2" charset="0"/>
              </a:defRPr>
            </a:lvl1pPr>
          </a:lstStyle>
          <a:p>
            <a:r>
              <a:rPr lang="en-GB" dirty="0"/>
              <a:t>Qualification Questions</a:t>
            </a:r>
          </a:p>
        </p:txBody>
      </p:sp>
      <p:sp>
        <p:nvSpPr>
          <p:cNvPr id="6" name="TextBox 5">
            <a:extLst>
              <a:ext uri="{FF2B5EF4-FFF2-40B4-BE49-F238E27FC236}">
                <a16:creationId xmlns:a16="http://schemas.microsoft.com/office/drawing/2014/main" id="{CDA54014-02DC-8972-6133-24E9EF406CA6}"/>
              </a:ext>
            </a:extLst>
          </p:cNvPr>
          <p:cNvSpPr txBox="1"/>
          <p:nvPr/>
        </p:nvSpPr>
        <p:spPr>
          <a:xfrm>
            <a:off x="4482548" y="1073426"/>
            <a:ext cx="7182675" cy="2893100"/>
          </a:xfrm>
          <a:prstGeom prst="rect">
            <a:avLst/>
          </a:prstGeom>
          <a:noFill/>
        </p:spPr>
        <p:txBody>
          <a:bodyPr wrap="square">
            <a:spAutoFit/>
          </a:bodyPr>
          <a:lstStyle>
            <a:defPPr>
              <a:defRPr lang="en-US"/>
            </a:defPPr>
            <a:lvl2pPr marL="479425" lvl="1" indent="-342900" algn="just">
              <a:lnSpc>
                <a:spcPct val="115000"/>
              </a:lnSpc>
              <a:buFont typeface="+mj-lt"/>
              <a:buAutoNum type="arabicPeriod"/>
              <a:defRPr sz="1400">
                <a:effectLst/>
                <a:latin typeface="Calibri" panose="020F0502020204030204" pitchFamily="34" charset="0"/>
                <a:ea typeface="Calibri" panose="020F0502020204030204" pitchFamily="34" charset="0"/>
                <a:cs typeface="Times New Roman" panose="02020603050405020304" pitchFamily="18" charset="0"/>
              </a:defRPr>
            </a:lvl2pPr>
          </a:lstStyle>
          <a:p>
            <a:pPr algn="l" rtl="0">
              <a:buFont typeface="+mj-lt"/>
              <a:buAutoNum type="arabicPeriod"/>
            </a:pPr>
            <a:r>
              <a:rPr lang="en-GB" sz="1400" b="0" i="0" dirty="0">
                <a:solidFill>
                  <a:srgbClr val="212121"/>
                </a:solidFill>
                <a:effectLst/>
                <a:latin typeface="Helvetica" panose="020B0604020202020204" charset="0"/>
                <a:cs typeface="Helvetica" panose="020B0604020202020204" charset="0"/>
              </a:rPr>
              <a:t>  What ITSM solution are you currently using? Are you familiar with ServiceNow?</a:t>
            </a:r>
            <a:br>
              <a:rPr lang="en-GB" sz="1400" b="0" i="0" dirty="0">
                <a:solidFill>
                  <a:srgbClr val="212121"/>
                </a:solidFill>
                <a:effectLst/>
                <a:latin typeface="Helvetica" panose="020B0604020202020204" charset="0"/>
                <a:cs typeface="Helvetica" panose="020B0604020202020204" charset="0"/>
              </a:rPr>
            </a:br>
            <a:endParaRPr lang="en-GB" sz="1400" b="0" i="0" dirty="0">
              <a:solidFill>
                <a:srgbClr val="212121"/>
              </a:solidFill>
              <a:effectLst/>
              <a:latin typeface="Helvetica" panose="020B0604020202020204" charset="0"/>
              <a:cs typeface="Helvetica" panose="020B0604020202020204" charset="0"/>
            </a:endParaRPr>
          </a:p>
          <a:p>
            <a:pPr algn="l" rtl="0">
              <a:buFont typeface="+mj-lt"/>
              <a:buAutoNum type="arabicPeriod"/>
            </a:pPr>
            <a:r>
              <a:rPr lang="en-GB" sz="1400" b="0" i="0" dirty="0">
                <a:solidFill>
                  <a:srgbClr val="212121"/>
                </a:solidFill>
                <a:effectLst/>
                <a:latin typeface="Helvetica" panose="020B0604020202020204" charset="0"/>
                <a:cs typeface="Helvetica" panose="020B0604020202020204" charset="0"/>
              </a:rPr>
              <a:t>  Do you have the necessary internal resources and expertise to implement and manage a sophisticated ITSM solution?</a:t>
            </a:r>
            <a:br>
              <a:rPr lang="en-GB" sz="1400" b="0" i="0" dirty="0">
                <a:solidFill>
                  <a:srgbClr val="212121"/>
                </a:solidFill>
                <a:effectLst/>
                <a:latin typeface="Helvetica" panose="020B0604020202020204" charset="0"/>
                <a:cs typeface="Helvetica" panose="020B0604020202020204" charset="0"/>
              </a:rPr>
            </a:br>
            <a:endParaRPr lang="en-GB" sz="1400" b="0" i="0" dirty="0">
              <a:solidFill>
                <a:srgbClr val="212121"/>
              </a:solidFill>
              <a:effectLst/>
              <a:latin typeface="Helvetica" panose="020B0604020202020204" charset="0"/>
              <a:cs typeface="Helvetica" panose="020B0604020202020204" charset="0"/>
            </a:endParaRPr>
          </a:p>
          <a:p>
            <a:pPr algn="l" rtl="0">
              <a:buFont typeface="+mj-lt"/>
              <a:buAutoNum type="arabicPeriod"/>
            </a:pPr>
            <a:r>
              <a:rPr lang="en-GB" sz="1400" b="0" i="0" dirty="0">
                <a:solidFill>
                  <a:srgbClr val="212121"/>
                </a:solidFill>
                <a:effectLst/>
                <a:latin typeface="Helvetica" panose="020B0604020202020204" charset="0"/>
                <a:cs typeface="Helvetica" panose="020B0604020202020204" charset="0"/>
              </a:rPr>
              <a:t>  Are there any specific timelines or constraints that we should be aware of for ITSM implementation?</a:t>
            </a:r>
            <a:br>
              <a:rPr lang="en-GB" sz="1400" b="0" i="0" dirty="0">
                <a:solidFill>
                  <a:srgbClr val="212121"/>
                </a:solidFill>
                <a:effectLst/>
                <a:latin typeface="Helvetica" panose="020B0604020202020204" charset="0"/>
                <a:cs typeface="Helvetica" panose="020B0604020202020204" charset="0"/>
              </a:rPr>
            </a:br>
            <a:endParaRPr lang="en-GB" sz="1400" b="0" i="0" dirty="0">
              <a:solidFill>
                <a:srgbClr val="212121"/>
              </a:solidFill>
              <a:effectLst/>
              <a:latin typeface="Helvetica" panose="020B0604020202020204" charset="0"/>
              <a:cs typeface="Helvetica" panose="020B0604020202020204" charset="0"/>
            </a:endParaRPr>
          </a:p>
          <a:p>
            <a:pPr algn="l" rtl="0">
              <a:buFont typeface="+mj-lt"/>
              <a:buAutoNum type="arabicPeriod"/>
            </a:pPr>
            <a:r>
              <a:rPr lang="en-GB" sz="1400" b="0" i="0" dirty="0">
                <a:solidFill>
                  <a:srgbClr val="212121"/>
                </a:solidFill>
                <a:effectLst/>
                <a:latin typeface="Helvetica" panose="020B0604020202020204" charset="0"/>
                <a:cs typeface="Helvetica" panose="020B0604020202020204" charset="0"/>
              </a:rPr>
              <a:t>  Are there any existing systems or tools that the ITSM solution needs to be compatible with?</a:t>
            </a:r>
            <a:br>
              <a:rPr lang="en-GB" sz="1400" b="0" i="0" dirty="0">
                <a:solidFill>
                  <a:srgbClr val="212121"/>
                </a:solidFill>
                <a:effectLst/>
                <a:latin typeface="Helvetica" panose="020B0604020202020204" charset="0"/>
                <a:cs typeface="Helvetica" panose="020B0604020202020204" charset="0"/>
              </a:rPr>
            </a:br>
            <a:endParaRPr lang="en-GB" sz="1400" b="0" i="0" dirty="0">
              <a:solidFill>
                <a:srgbClr val="212121"/>
              </a:solidFill>
              <a:effectLst/>
              <a:latin typeface="Helvetica" panose="020B0604020202020204" charset="0"/>
              <a:cs typeface="Helvetica" panose="020B0604020202020204" charset="0"/>
            </a:endParaRPr>
          </a:p>
          <a:p>
            <a:pPr algn="l" rtl="0">
              <a:buFont typeface="+mj-lt"/>
              <a:buAutoNum type="arabicPeriod"/>
            </a:pPr>
            <a:r>
              <a:rPr lang="en-GB" sz="1400" b="0" i="0" dirty="0">
                <a:solidFill>
                  <a:srgbClr val="212121"/>
                </a:solidFill>
                <a:effectLst/>
                <a:latin typeface="Helvetica" panose="020B0604020202020204" charset="0"/>
                <a:cs typeface="Helvetica" panose="020B0604020202020204" charset="0"/>
              </a:rPr>
              <a:t>  Does your organisation anticipate significant changes or growth that your ITSM tool will need to accommodate?</a:t>
            </a:r>
          </a:p>
        </p:txBody>
      </p:sp>
      <p:sp>
        <p:nvSpPr>
          <p:cNvPr id="7" name="Main Text Box">
            <a:extLst>
              <a:ext uri="{FF2B5EF4-FFF2-40B4-BE49-F238E27FC236}">
                <a16:creationId xmlns:a16="http://schemas.microsoft.com/office/drawing/2014/main" id="{D2CEA86F-B37D-8CA5-63D3-61070B735CF2}"/>
              </a:ext>
            </a:extLst>
          </p:cNvPr>
          <p:cNvSpPr/>
          <p:nvPr/>
        </p:nvSpPr>
        <p:spPr>
          <a:xfrm>
            <a:off x="526777" y="1073426"/>
            <a:ext cx="3810777" cy="4865907"/>
          </a:xfrm>
          <a:prstGeom prst="roundRect">
            <a:avLst>
              <a:gd name="adj" fmla="val 5059"/>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360000" tIns="180000" rIns="180000" bIns="180000" rtlCol="0" anchor="ctr"/>
          <a:lstStyle/>
          <a:p>
            <a:pPr lvl="0">
              <a:defRPr/>
            </a:pPr>
            <a:r>
              <a:rPr lang="en-GB" sz="4000" b="1" dirty="0">
                <a:solidFill>
                  <a:srgbClr val="1A1C2B"/>
                </a:solidFill>
                <a:latin typeface="Helvetica" pitchFamily="2" charset="0"/>
              </a:rPr>
              <a:t>Qualification Questions</a:t>
            </a:r>
          </a:p>
          <a:p>
            <a:pPr lvl="0">
              <a:defRPr/>
            </a:pPr>
            <a:endParaRPr lang="en-GB" sz="1200" b="1" dirty="0">
              <a:solidFill>
                <a:srgbClr val="1A1C2B"/>
              </a:solidFill>
              <a:latin typeface="Helvetica" pitchFamily="2" charset="0"/>
            </a:endParaRPr>
          </a:p>
        </p:txBody>
      </p:sp>
    </p:spTree>
    <p:extLst>
      <p:ext uri="{BB962C8B-B14F-4D97-AF65-F5344CB8AC3E}">
        <p14:creationId xmlns:p14="http://schemas.microsoft.com/office/powerpoint/2010/main" val="181209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0000" decel="68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D381F-0B58-7F54-71DA-16D0BE2BA52D}"/>
            </a:ext>
          </a:extLst>
        </p:cNvPr>
        <p:cNvGrpSpPr/>
        <p:nvPr/>
      </p:nvGrpSpPr>
      <p:grpSpPr>
        <a:xfrm>
          <a:off x="0" y="0"/>
          <a:ext cx="0" cy="0"/>
          <a:chOff x="0" y="0"/>
          <a:chExt cx="0" cy="0"/>
        </a:xfrm>
      </p:grpSpPr>
      <p:sp>
        <p:nvSpPr>
          <p:cNvPr id="102" name="Title 4">
            <a:extLst>
              <a:ext uri="{FF2B5EF4-FFF2-40B4-BE49-F238E27FC236}">
                <a16:creationId xmlns:a16="http://schemas.microsoft.com/office/drawing/2014/main" id="{EBE9FF87-4298-5B41-4ADC-BCFF894A5354}"/>
              </a:ext>
            </a:extLst>
          </p:cNvPr>
          <p:cNvSpPr txBox="1">
            <a:spLocks/>
          </p:cNvSpPr>
          <p:nvPr/>
        </p:nvSpPr>
        <p:spPr>
          <a:xfrm>
            <a:off x="6935795" y="1576490"/>
            <a:ext cx="1675533" cy="540044"/>
          </a:xfrm>
          <a:prstGeom prst="rect">
            <a:avLst/>
          </a:prstGeom>
          <a:ln>
            <a:noFill/>
          </a:ln>
        </p:spPr>
        <p:txBody>
          <a:bodyPr vert="horz" anchor="ctr"/>
          <a:lstStyle>
            <a:lvl1pPr marL="0" algn="r" defTabSz="609585" rtl="0" eaLnBrk="1" latinLnBrk="0" hangingPunct="1">
              <a:spcBef>
                <a:spcPct val="0"/>
              </a:spcBef>
              <a:buNone/>
              <a:defRPr lang="en-US" sz="2800" kern="1200" dirty="0">
                <a:solidFill>
                  <a:srgbClr val="1A1C2B"/>
                </a:solidFill>
                <a:latin typeface="HelveticaNowText Medium" panose="020B0604030202020204" pitchFamily="34" charset="0"/>
                <a:ea typeface="+mj-ea"/>
                <a:cs typeface="HelveticaNowText Medium" panose="020B0604030202020204" pitchFamily="34" charset="0"/>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endParaRPr kumimoji="0" lang="en-GB" sz="1300" b="1" i="0" u="none" strike="noStrike" kern="1200" cap="none" spc="0" normalizeH="0" baseline="0" noProof="0" dirty="0">
              <a:ln>
                <a:noFill/>
              </a:ln>
              <a:solidFill>
                <a:prstClr val="white"/>
              </a:solidFill>
              <a:effectLst/>
              <a:uLnTx/>
              <a:uFillTx/>
              <a:latin typeface="Helvetica" pitchFamily="2" charset="0"/>
              <a:ea typeface="+mj-ea"/>
            </a:endParaRPr>
          </a:p>
        </p:txBody>
      </p:sp>
      <p:sp>
        <p:nvSpPr>
          <p:cNvPr id="2" name="Title 1">
            <a:extLst>
              <a:ext uri="{FF2B5EF4-FFF2-40B4-BE49-F238E27FC236}">
                <a16:creationId xmlns:a16="http://schemas.microsoft.com/office/drawing/2014/main" id="{2B6280C0-0B1F-B6A6-96A1-0EE6D7787592}"/>
              </a:ext>
            </a:extLst>
          </p:cNvPr>
          <p:cNvSpPr txBox="1">
            <a:spLocks/>
          </p:cNvSpPr>
          <p:nvPr/>
        </p:nvSpPr>
        <p:spPr>
          <a:xfrm>
            <a:off x="3043771" y="4046"/>
            <a:ext cx="8966200" cy="749300"/>
          </a:xfrm>
          <a:prstGeom prst="rect">
            <a:avLst/>
          </a:prstGeom>
          <a:ln>
            <a:noFill/>
          </a:ln>
        </p:spPr>
        <p:txBody>
          <a:bodyPr vert="horz" anchor="ctr"/>
          <a:lstStyle>
            <a:lvl1pPr marL="0" algn="r" defTabSz="609585" rtl="0" eaLnBrk="1" latinLnBrk="0" hangingPunct="1">
              <a:spcBef>
                <a:spcPct val="0"/>
              </a:spcBef>
              <a:buNone/>
              <a:defRPr lang="en-US" sz="2800" kern="1200" dirty="0">
                <a:solidFill>
                  <a:srgbClr val="1A1C2B"/>
                </a:solidFill>
                <a:latin typeface="Helvetica" pitchFamily="2" charset="0"/>
                <a:ea typeface="+mj-ea"/>
                <a:cs typeface="Helvetica" pitchFamily="2" charset="0"/>
              </a:defRPr>
            </a:lvl1pPr>
          </a:lstStyle>
          <a:p>
            <a:r>
              <a:rPr lang="en-GB" dirty="0"/>
              <a:t>Case Study - Nest</a:t>
            </a:r>
          </a:p>
        </p:txBody>
      </p:sp>
      <p:grpSp>
        <p:nvGrpSpPr>
          <p:cNvPr id="3" name="Group 2">
            <a:extLst>
              <a:ext uri="{FF2B5EF4-FFF2-40B4-BE49-F238E27FC236}">
                <a16:creationId xmlns:a16="http://schemas.microsoft.com/office/drawing/2014/main" id="{BBD8ECE8-F25F-1757-D7D8-29CC4FE07FD4}"/>
              </a:ext>
            </a:extLst>
          </p:cNvPr>
          <p:cNvGrpSpPr/>
          <p:nvPr/>
        </p:nvGrpSpPr>
        <p:grpSpPr>
          <a:xfrm>
            <a:off x="123231" y="754490"/>
            <a:ext cx="11981427" cy="5433803"/>
            <a:chOff x="60937" y="883350"/>
            <a:chExt cx="11981427" cy="5433803"/>
          </a:xfrm>
        </p:grpSpPr>
        <p:grpSp>
          <p:nvGrpSpPr>
            <p:cNvPr id="4" name="Group 3">
              <a:extLst>
                <a:ext uri="{FF2B5EF4-FFF2-40B4-BE49-F238E27FC236}">
                  <a16:creationId xmlns:a16="http://schemas.microsoft.com/office/drawing/2014/main" id="{F92C7F66-3CC0-B301-2FD3-AD65DFCC2FD7}"/>
                </a:ext>
              </a:extLst>
            </p:cNvPr>
            <p:cNvGrpSpPr/>
            <p:nvPr/>
          </p:nvGrpSpPr>
          <p:grpSpPr>
            <a:xfrm>
              <a:off x="91874" y="902503"/>
              <a:ext cx="1688832" cy="369332"/>
              <a:chOff x="264685" y="1063088"/>
              <a:chExt cx="1688832" cy="369332"/>
            </a:xfrm>
          </p:grpSpPr>
          <p:grpSp>
            <p:nvGrpSpPr>
              <p:cNvPr id="26" name="Group 25">
                <a:extLst>
                  <a:ext uri="{FF2B5EF4-FFF2-40B4-BE49-F238E27FC236}">
                    <a16:creationId xmlns:a16="http://schemas.microsoft.com/office/drawing/2014/main" id="{6657D731-EBD3-DBC1-F886-0E0036BAA5BB}"/>
                  </a:ext>
                </a:extLst>
              </p:cNvPr>
              <p:cNvGrpSpPr/>
              <p:nvPr/>
            </p:nvGrpSpPr>
            <p:grpSpPr>
              <a:xfrm>
                <a:off x="506037" y="1063088"/>
                <a:ext cx="1447480" cy="369332"/>
                <a:chOff x="500728" y="7479307"/>
                <a:chExt cx="1447480" cy="369332"/>
              </a:xfrm>
            </p:grpSpPr>
            <p:sp>
              <p:nvSpPr>
                <p:cNvPr id="30" name="Rectangle 29">
                  <a:extLst>
                    <a:ext uri="{FF2B5EF4-FFF2-40B4-BE49-F238E27FC236}">
                      <a16:creationId xmlns:a16="http://schemas.microsoft.com/office/drawing/2014/main" id="{5BA336CE-5DFC-640B-83BE-434524627283}"/>
                    </a:ext>
                  </a:extLst>
                </p:cNvPr>
                <p:cNvSpPr/>
                <p:nvPr/>
              </p:nvSpPr>
              <p:spPr>
                <a:xfrm>
                  <a:off x="500728" y="7546975"/>
                  <a:ext cx="1447480" cy="239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1" name="TextBox 17">
                  <a:extLst>
                    <a:ext uri="{FF2B5EF4-FFF2-40B4-BE49-F238E27FC236}">
                      <a16:creationId xmlns:a16="http://schemas.microsoft.com/office/drawing/2014/main" id="{5DAB3E2A-B179-E472-A500-A284FCE91313}"/>
                    </a:ext>
                  </a:extLst>
                </p:cNvPr>
                <p:cNvSpPr txBox="1"/>
                <p:nvPr/>
              </p:nvSpPr>
              <p:spPr>
                <a:xfrm>
                  <a:off x="591226" y="7479307"/>
                  <a:ext cx="1356981"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Helvetica" panose="020B0604020202020204" charset="0"/>
                      <a:cs typeface="Helvetica" panose="020B0604020202020204" charset="0"/>
                    </a:rPr>
                    <a:t>Challenges</a:t>
                  </a:r>
                </a:p>
              </p:txBody>
            </p:sp>
          </p:grpSp>
          <p:sp>
            <p:nvSpPr>
              <p:cNvPr id="27" name="Oval 26">
                <a:extLst>
                  <a:ext uri="{FF2B5EF4-FFF2-40B4-BE49-F238E27FC236}">
                    <a16:creationId xmlns:a16="http://schemas.microsoft.com/office/drawing/2014/main" id="{8BCF9CA4-9C42-B815-CE58-4C0449B9FE48}"/>
                  </a:ext>
                </a:extLst>
              </p:cNvPr>
              <p:cNvSpPr/>
              <p:nvPr/>
            </p:nvSpPr>
            <p:spPr>
              <a:xfrm>
                <a:off x="264685" y="1096777"/>
                <a:ext cx="294599" cy="3169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pic>
            <p:nvPicPr>
              <p:cNvPr id="28" name="Picture 27">
                <a:extLst>
                  <a:ext uri="{FF2B5EF4-FFF2-40B4-BE49-F238E27FC236}">
                    <a16:creationId xmlns:a16="http://schemas.microsoft.com/office/drawing/2014/main" id="{E1450490-DEC5-F653-E67F-A77C4A7E1D64}"/>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75529" t="27284" r="16926" b="55308"/>
              <a:stretch/>
            </p:blipFill>
            <p:spPr>
              <a:xfrm>
                <a:off x="340665" y="1159074"/>
                <a:ext cx="167577" cy="211530"/>
              </a:xfrm>
              <a:prstGeom prst="rect">
                <a:avLst/>
              </a:prstGeom>
              <a:ln>
                <a:noFill/>
              </a:ln>
            </p:spPr>
          </p:pic>
          <p:sp>
            <p:nvSpPr>
              <p:cNvPr id="29" name="Oval 28">
                <a:extLst>
                  <a:ext uri="{FF2B5EF4-FFF2-40B4-BE49-F238E27FC236}">
                    <a16:creationId xmlns:a16="http://schemas.microsoft.com/office/drawing/2014/main" id="{A6822DF2-1906-C4E6-B29D-DA1A82293761}"/>
                  </a:ext>
                </a:extLst>
              </p:cNvPr>
              <p:cNvSpPr/>
              <p:nvPr/>
            </p:nvSpPr>
            <p:spPr>
              <a:xfrm>
                <a:off x="276004" y="1110547"/>
                <a:ext cx="268842" cy="268842"/>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grpSp>
          <p:nvGrpSpPr>
            <p:cNvPr id="5" name="Group 4">
              <a:extLst>
                <a:ext uri="{FF2B5EF4-FFF2-40B4-BE49-F238E27FC236}">
                  <a16:creationId xmlns:a16="http://schemas.microsoft.com/office/drawing/2014/main" id="{E37FAF51-F299-695A-C0EE-22E0B0DEF540}"/>
                </a:ext>
              </a:extLst>
            </p:cNvPr>
            <p:cNvGrpSpPr/>
            <p:nvPr/>
          </p:nvGrpSpPr>
          <p:grpSpPr>
            <a:xfrm>
              <a:off x="60937" y="2471512"/>
              <a:ext cx="1719769" cy="369332"/>
              <a:chOff x="229682" y="3889508"/>
              <a:chExt cx="1719768" cy="369332"/>
            </a:xfrm>
          </p:grpSpPr>
          <p:grpSp>
            <p:nvGrpSpPr>
              <p:cNvPr id="19" name="Group 18">
                <a:extLst>
                  <a:ext uri="{FF2B5EF4-FFF2-40B4-BE49-F238E27FC236}">
                    <a16:creationId xmlns:a16="http://schemas.microsoft.com/office/drawing/2014/main" id="{EED22BE8-3972-E34C-230B-6D0DB8FA8F3D}"/>
                  </a:ext>
                </a:extLst>
              </p:cNvPr>
              <p:cNvGrpSpPr/>
              <p:nvPr/>
            </p:nvGrpSpPr>
            <p:grpSpPr>
              <a:xfrm>
                <a:off x="229682" y="3889508"/>
                <a:ext cx="1719768" cy="369332"/>
                <a:chOff x="260314" y="1054881"/>
                <a:chExt cx="1719768" cy="369332"/>
              </a:xfrm>
            </p:grpSpPr>
            <p:grpSp>
              <p:nvGrpSpPr>
                <p:cNvPr id="21" name="Group 20">
                  <a:extLst>
                    <a:ext uri="{FF2B5EF4-FFF2-40B4-BE49-F238E27FC236}">
                      <a16:creationId xmlns:a16="http://schemas.microsoft.com/office/drawing/2014/main" id="{91FA9245-C4DD-7FF2-E5D2-3529372CDA17}"/>
                    </a:ext>
                  </a:extLst>
                </p:cNvPr>
                <p:cNvGrpSpPr/>
                <p:nvPr/>
              </p:nvGrpSpPr>
              <p:grpSpPr>
                <a:xfrm>
                  <a:off x="506037" y="1054881"/>
                  <a:ext cx="1474045" cy="369332"/>
                  <a:chOff x="500728" y="7471100"/>
                  <a:chExt cx="1474045" cy="369332"/>
                </a:xfrm>
              </p:grpSpPr>
              <p:sp>
                <p:nvSpPr>
                  <p:cNvPr id="24" name="Rectangle 23">
                    <a:extLst>
                      <a:ext uri="{FF2B5EF4-FFF2-40B4-BE49-F238E27FC236}">
                        <a16:creationId xmlns:a16="http://schemas.microsoft.com/office/drawing/2014/main" id="{45261CBF-61A8-621E-840B-997C34BA1969}"/>
                      </a:ext>
                    </a:extLst>
                  </p:cNvPr>
                  <p:cNvSpPr/>
                  <p:nvPr/>
                </p:nvSpPr>
                <p:spPr>
                  <a:xfrm>
                    <a:off x="500728" y="7546974"/>
                    <a:ext cx="1474045" cy="2319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5" name="TextBox 25">
                    <a:extLst>
                      <a:ext uri="{FF2B5EF4-FFF2-40B4-BE49-F238E27FC236}">
                        <a16:creationId xmlns:a16="http://schemas.microsoft.com/office/drawing/2014/main" id="{6F7910FD-4F58-EF96-603C-737C94357E5F}"/>
                      </a:ext>
                    </a:extLst>
                  </p:cNvPr>
                  <p:cNvSpPr txBox="1"/>
                  <p:nvPr/>
                </p:nvSpPr>
                <p:spPr>
                  <a:xfrm>
                    <a:off x="643519" y="7471100"/>
                    <a:ext cx="123733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Helvetica" panose="020B0604020202020204" charset="0"/>
                        <a:cs typeface="Helvetica" panose="020B0604020202020204" charset="0"/>
                      </a:rPr>
                      <a:t>Outcomes</a:t>
                    </a:r>
                  </a:p>
                </p:txBody>
              </p:sp>
            </p:grpSp>
            <p:sp>
              <p:nvSpPr>
                <p:cNvPr id="22" name="Oval 21">
                  <a:extLst>
                    <a:ext uri="{FF2B5EF4-FFF2-40B4-BE49-F238E27FC236}">
                      <a16:creationId xmlns:a16="http://schemas.microsoft.com/office/drawing/2014/main" id="{E827E562-D169-40F1-F6BB-18144449DE32}"/>
                    </a:ext>
                  </a:extLst>
                </p:cNvPr>
                <p:cNvSpPr/>
                <p:nvPr/>
              </p:nvSpPr>
              <p:spPr>
                <a:xfrm>
                  <a:off x="260314" y="1082104"/>
                  <a:ext cx="294599" cy="3169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3" name="Oval 22">
                  <a:extLst>
                    <a:ext uri="{FF2B5EF4-FFF2-40B4-BE49-F238E27FC236}">
                      <a16:creationId xmlns:a16="http://schemas.microsoft.com/office/drawing/2014/main" id="{AEAA134C-E218-1CB4-81B4-4A690B657F01}"/>
                    </a:ext>
                  </a:extLst>
                </p:cNvPr>
                <p:cNvSpPr/>
                <p:nvPr/>
              </p:nvSpPr>
              <p:spPr>
                <a:xfrm>
                  <a:off x="276004" y="1110547"/>
                  <a:ext cx="268842" cy="268842"/>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pic>
            <p:nvPicPr>
              <p:cNvPr id="20" name="Picture 19">
                <a:extLst>
                  <a:ext uri="{FF2B5EF4-FFF2-40B4-BE49-F238E27FC236}">
                    <a16:creationId xmlns:a16="http://schemas.microsoft.com/office/drawing/2014/main" id="{BEA2D3A0-ED9B-1538-E3DD-0E76F6201F4F}"/>
                  </a:ext>
                </a:extLst>
              </p:cNvPr>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44640" t="27279" r="47270" b="55185"/>
              <a:stretch/>
            </p:blipFill>
            <p:spPr>
              <a:xfrm>
                <a:off x="301663" y="3991284"/>
                <a:ext cx="173742" cy="206066"/>
              </a:xfrm>
              <a:prstGeom prst="rect">
                <a:avLst/>
              </a:prstGeom>
            </p:spPr>
          </p:pic>
        </p:grpSp>
        <p:grpSp>
          <p:nvGrpSpPr>
            <p:cNvPr id="8" name="Group 7">
              <a:extLst>
                <a:ext uri="{FF2B5EF4-FFF2-40B4-BE49-F238E27FC236}">
                  <a16:creationId xmlns:a16="http://schemas.microsoft.com/office/drawing/2014/main" id="{3C55618A-3E28-76AE-3003-71E5AB7B78E2}"/>
                </a:ext>
              </a:extLst>
            </p:cNvPr>
            <p:cNvGrpSpPr/>
            <p:nvPr/>
          </p:nvGrpSpPr>
          <p:grpSpPr>
            <a:xfrm>
              <a:off x="6527859" y="883350"/>
              <a:ext cx="1582983" cy="369332"/>
              <a:chOff x="4269170" y="1014789"/>
              <a:chExt cx="1582982" cy="369331"/>
            </a:xfrm>
          </p:grpSpPr>
          <p:grpSp>
            <p:nvGrpSpPr>
              <p:cNvPr id="12" name="Group 11">
                <a:extLst>
                  <a:ext uri="{FF2B5EF4-FFF2-40B4-BE49-F238E27FC236}">
                    <a16:creationId xmlns:a16="http://schemas.microsoft.com/office/drawing/2014/main" id="{7F1D23E0-7786-8C5E-8C39-2D5CC53896E6}"/>
                  </a:ext>
                </a:extLst>
              </p:cNvPr>
              <p:cNvGrpSpPr/>
              <p:nvPr/>
            </p:nvGrpSpPr>
            <p:grpSpPr>
              <a:xfrm>
                <a:off x="4269170" y="1014789"/>
                <a:ext cx="1582982" cy="369331"/>
                <a:chOff x="287171" y="1060466"/>
                <a:chExt cx="1582982" cy="369331"/>
              </a:xfrm>
            </p:grpSpPr>
            <p:grpSp>
              <p:nvGrpSpPr>
                <p:cNvPr id="14" name="Group 13">
                  <a:extLst>
                    <a:ext uri="{FF2B5EF4-FFF2-40B4-BE49-F238E27FC236}">
                      <a16:creationId xmlns:a16="http://schemas.microsoft.com/office/drawing/2014/main" id="{3ED3CDA2-1E1E-CB27-307B-7409D52C9F72}"/>
                    </a:ext>
                  </a:extLst>
                </p:cNvPr>
                <p:cNvGrpSpPr/>
                <p:nvPr/>
              </p:nvGrpSpPr>
              <p:grpSpPr>
                <a:xfrm>
                  <a:off x="506037" y="1060466"/>
                  <a:ext cx="1364116" cy="369331"/>
                  <a:chOff x="500728" y="7476685"/>
                  <a:chExt cx="1364116" cy="369331"/>
                </a:xfrm>
              </p:grpSpPr>
              <p:sp>
                <p:nvSpPr>
                  <p:cNvPr id="17" name="Rectangle 16">
                    <a:extLst>
                      <a:ext uri="{FF2B5EF4-FFF2-40B4-BE49-F238E27FC236}">
                        <a16:creationId xmlns:a16="http://schemas.microsoft.com/office/drawing/2014/main" id="{97B4B970-51FE-F847-37DC-EBC9855A0C33}"/>
                      </a:ext>
                    </a:extLst>
                  </p:cNvPr>
                  <p:cNvSpPr/>
                  <p:nvPr/>
                </p:nvSpPr>
                <p:spPr>
                  <a:xfrm>
                    <a:off x="500728" y="7546360"/>
                    <a:ext cx="1188864" cy="2404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8" name="TextBox 33">
                    <a:extLst>
                      <a:ext uri="{FF2B5EF4-FFF2-40B4-BE49-F238E27FC236}">
                        <a16:creationId xmlns:a16="http://schemas.microsoft.com/office/drawing/2014/main" id="{BFCD6DA2-7D66-BE62-9567-2064615C867A}"/>
                      </a:ext>
                    </a:extLst>
                  </p:cNvPr>
                  <p:cNvSpPr txBox="1"/>
                  <p:nvPr/>
                </p:nvSpPr>
                <p:spPr>
                  <a:xfrm>
                    <a:off x="627505" y="7476685"/>
                    <a:ext cx="1237339" cy="369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Helvetica" panose="020B0604020202020204" charset="0"/>
                        <a:cs typeface="Helvetica" panose="020B0604020202020204" charset="0"/>
                      </a:rPr>
                      <a:t>Solution</a:t>
                    </a:r>
                  </a:p>
                </p:txBody>
              </p:sp>
            </p:grpSp>
            <p:sp>
              <p:nvSpPr>
                <p:cNvPr id="15" name="Oval 14">
                  <a:extLst>
                    <a:ext uri="{FF2B5EF4-FFF2-40B4-BE49-F238E27FC236}">
                      <a16:creationId xmlns:a16="http://schemas.microsoft.com/office/drawing/2014/main" id="{FCE5AA12-8D9B-AF69-D266-B8AA07164F18}"/>
                    </a:ext>
                  </a:extLst>
                </p:cNvPr>
                <p:cNvSpPr/>
                <p:nvPr/>
              </p:nvSpPr>
              <p:spPr>
                <a:xfrm>
                  <a:off x="287171" y="1085850"/>
                  <a:ext cx="294599" cy="3169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6" name="Oval 15">
                  <a:extLst>
                    <a:ext uri="{FF2B5EF4-FFF2-40B4-BE49-F238E27FC236}">
                      <a16:creationId xmlns:a16="http://schemas.microsoft.com/office/drawing/2014/main" id="{D63A9DB2-A7C3-A77A-D854-CCEC39DB3383}"/>
                    </a:ext>
                  </a:extLst>
                </p:cNvPr>
                <p:cNvSpPr/>
                <p:nvPr/>
              </p:nvSpPr>
              <p:spPr>
                <a:xfrm>
                  <a:off x="301253" y="1113308"/>
                  <a:ext cx="268842" cy="268842"/>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pic>
            <p:nvPicPr>
              <p:cNvPr id="13" name="Picture 12">
                <a:extLst>
                  <a:ext uri="{FF2B5EF4-FFF2-40B4-BE49-F238E27FC236}">
                    <a16:creationId xmlns:a16="http://schemas.microsoft.com/office/drawing/2014/main" id="{E1360AB1-7FEF-1A9A-91B0-0D4D5CCD4809}"/>
                  </a:ext>
                </a:extLst>
              </p:cNvPr>
              <p:cNvPicPr>
                <a:picLocks noChangeAspect="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val="0"/>
                  </a:ext>
                </a:extLst>
              </a:blip>
              <a:srcRect l="10916" t="27178" r="79204" b="55271"/>
              <a:stretch/>
            </p:blipFill>
            <p:spPr>
              <a:xfrm>
                <a:off x="4314207" y="1093408"/>
                <a:ext cx="204524" cy="198735"/>
              </a:xfrm>
              <a:prstGeom prst="rect">
                <a:avLst/>
              </a:prstGeom>
            </p:spPr>
          </p:pic>
        </p:grpSp>
        <p:sp>
          <p:nvSpPr>
            <p:cNvPr id="9" name="TextBox 8">
              <a:extLst>
                <a:ext uri="{FF2B5EF4-FFF2-40B4-BE49-F238E27FC236}">
                  <a16:creationId xmlns:a16="http://schemas.microsoft.com/office/drawing/2014/main" id="{2C50EFAC-6EEB-5749-2C5B-6C868C472367}"/>
                </a:ext>
              </a:extLst>
            </p:cNvPr>
            <p:cNvSpPr txBox="1"/>
            <p:nvPr/>
          </p:nvSpPr>
          <p:spPr>
            <a:xfrm>
              <a:off x="167854" y="1356999"/>
              <a:ext cx="6034397" cy="1015663"/>
            </a:xfrm>
            <a:prstGeom prst="rect">
              <a:avLst/>
            </a:prstGeom>
            <a:noFill/>
          </p:spPr>
          <p:txBody>
            <a:bodyPr wrap="square" rtlCol="0">
              <a:spAutoFit/>
            </a:bodyPr>
            <a:lstStyle/>
            <a:p>
              <a:pPr algn="just"/>
              <a:r>
                <a:rPr lang="en-GB" sz="1200" dirty="0">
                  <a:latin typeface="Helvetica" panose="020B0604020202020204" charset="0"/>
                  <a:cs typeface="Helvetica" panose="020B0604020202020204" charset="0"/>
                </a:rPr>
                <a:t>National Employment Savings Trust (NEST), a prominent public sector entity, required a robust and flexible IT Service Management (ITSM) solution to manage its complex IT operations efficiently. Their needs included a comprehensive ITSM build-out and an ITOM framework capable of discovering and managing a wide array of CIs, such as office devices, digital services, and laptops.</a:t>
              </a:r>
            </a:p>
          </p:txBody>
        </p:sp>
        <p:sp>
          <p:nvSpPr>
            <p:cNvPr id="10" name="TextBox 9">
              <a:extLst>
                <a:ext uri="{FF2B5EF4-FFF2-40B4-BE49-F238E27FC236}">
                  <a16:creationId xmlns:a16="http://schemas.microsoft.com/office/drawing/2014/main" id="{3095E358-BDAD-AB36-1A1F-B89425E8C08F}"/>
                </a:ext>
              </a:extLst>
            </p:cNvPr>
            <p:cNvSpPr txBox="1"/>
            <p:nvPr/>
          </p:nvSpPr>
          <p:spPr>
            <a:xfrm>
              <a:off x="6482639" y="1273288"/>
              <a:ext cx="5559725" cy="4893647"/>
            </a:xfrm>
            <a:prstGeom prst="rect">
              <a:avLst/>
            </a:prstGeom>
            <a:noFill/>
          </p:spPr>
          <p:txBody>
            <a:bodyPr wrap="square" rtlCol="0">
              <a:spAutoFit/>
            </a:bodyPr>
            <a:lstStyle/>
            <a:p>
              <a:pPr marL="285750" indent="-285750">
                <a:buFont typeface="Arial" panose="020B0604020202020204" pitchFamily="34" charset="0"/>
                <a:buChar char="•"/>
              </a:pPr>
              <a:r>
                <a:rPr lang="en-GB" sz="1200" b="1" dirty="0">
                  <a:latin typeface="Helvetica" panose="020B0604020202020204" charset="0"/>
                  <a:cs typeface="Helvetica" panose="020B0604020202020204" charset="0"/>
                </a:rPr>
                <a:t>Full Domain Separation for ITSM</a:t>
              </a:r>
              <a:r>
                <a:rPr lang="en-GB" sz="1200" dirty="0">
                  <a:latin typeface="Helvetica" panose="020B0604020202020204" charset="0"/>
                  <a:cs typeface="Helvetica" panose="020B0604020202020204" charset="0"/>
                </a:rPr>
                <a:t>: We utilised ServiceNow’s domain separation capability to create a fully isolated ITSM environment for NEST. This ensured that NEST’s ITSM processes were tailored to their specific operational needs while maintaining privacy and security. The ITSM build-out included incident, problem, and change management modules, service catalogue development, and a self-service portal, all tailored to NEST’s requirements.</a:t>
              </a:r>
            </a:p>
            <a:p>
              <a:pPr marL="285750" indent="-285750">
                <a:buFont typeface="Arial" panose="020B0604020202020204" pitchFamily="34" charset="0"/>
                <a:buChar char="•"/>
              </a:pPr>
              <a:endParaRPr lang="en-GB" sz="1200" dirty="0">
                <a:latin typeface="Helvetica" panose="020B0604020202020204" charset="0"/>
                <a:cs typeface="Helvetica" panose="020B0604020202020204" charset="0"/>
              </a:endParaRPr>
            </a:p>
            <a:p>
              <a:pPr marL="285750" indent="-285750">
                <a:buFont typeface="Arial" panose="020B0604020202020204" pitchFamily="34" charset="0"/>
                <a:buChar char="•"/>
              </a:pPr>
              <a:r>
                <a:rPr lang="en-GB" sz="1200" b="1" dirty="0">
                  <a:latin typeface="Helvetica" panose="020B0604020202020204" charset="0"/>
                  <a:cs typeface="Helvetica" panose="020B0604020202020204" charset="0"/>
                </a:rPr>
                <a:t>ITOM Discovery of CIs</a:t>
              </a:r>
              <a:r>
                <a:rPr lang="en-GB" sz="1200" dirty="0">
                  <a:latin typeface="Helvetica" panose="020B0604020202020204" charset="0"/>
                  <a:cs typeface="Helvetica" panose="020B0604020202020204" charset="0"/>
                </a:rPr>
                <a:t>: Our solution incorporated ITOM features to discover and manage CIs. This involved automatic scanning and mapping of NEST’s IT infrastructure, including devices, services, and laptops. The ITOM module provided real-time visibility into NEST’s IT landscape, ensuring efficient tracking and management of all their CIs.</a:t>
              </a:r>
            </a:p>
            <a:p>
              <a:pPr marL="285750" indent="-285750">
                <a:buFont typeface="Arial" panose="020B0604020202020204" pitchFamily="34" charset="0"/>
                <a:buChar char="•"/>
              </a:pPr>
              <a:endParaRPr lang="en-GB" sz="1200" dirty="0">
                <a:latin typeface="Helvetica" panose="020B0604020202020204" charset="0"/>
                <a:cs typeface="Helvetica" panose="020B0604020202020204" charset="0"/>
              </a:endParaRPr>
            </a:p>
            <a:p>
              <a:pPr marL="285750" indent="-285750">
                <a:buFont typeface="Arial" panose="020B0604020202020204" pitchFamily="34" charset="0"/>
                <a:buChar char="•"/>
              </a:pPr>
              <a:r>
                <a:rPr lang="en-GB" sz="1200" b="1" dirty="0">
                  <a:latin typeface="Helvetica" panose="020B0604020202020204" charset="0"/>
                  <a:cs typeface="Helvetica" panose="020B0604020202020204" charset="0"/>
                </a:rPr>
                <a:t>Integration with Existing Systems</a:t>
              </a:r>
              <a:r>
                <a:rPr lang="en-GB" sz="1200" dirty="0">
                  <a:latin typeface="Helvetica" panose="020B0604020202020204" charset="0"/>
                  <a:cs typeface="Helvetica" panose="020B0604020202020204" charset="0"/>
                </a:rPr>
                <a:t>: The ServiceNow platform was seamlessly integrated with NEST’s existing IT infrastructure and third-party applications, ensuring streamlined operations and data consistency. This integration facilitated the flow of information between ServiceNow and other systems, enhancing overall IT service management efficiency.</a:t>
              </a:r>
            </a:p>
            <a:p>
              <a:pPr marL="285750" indent="-285750">
                <a:buFont typeface="Arial" panose="020B0604020202020204" pitchFamily="34" charset="0"/>
                <a:buChar char="•"/>
              </a:pPr>
              <a:endParaRPr lang="en-GB" sz="1200" dirty="0">
                <a:latin typeface="Helvetica" panose="020B0604020202020204" charset="0"/>
                <a:cs typeface="Helvetica" panose="020B0604020202020204" charset="0"/>
              </a:endParaRPr>
            </a:p>
            <a:p>
              <a:pPr marL="285750" indent="-285750">
                <a:buFont typeface="Arial" panose="020B0604020202020204" pitchFamily="34" charset="0"/>
                <a:buChar char="•"/>
              </a:pPr>
              <a:r>
                <a:rPr lang="en-GB" sz="1200" b="1" dirty="0">
                  <a:latin typeface="Helvetica" panose="020B0604020202020204" charset="0"/>
                  <a:cs typeface="Helvetica" panose="020B0604020202020204" charset="0"/>
                </a:rPr>
                <a:t>12-Week Delivery Process</a:t>
              </a:r>
              <a:r>
                <a:rPr lang="en-GB" sz="1200" dirty="0">
                  <a:latin typeface="Helvetica" panose="020B0604020202020204" charset="0"/>
                  <a:cs typeface="Helvetica" panose="020B0604020202020204" charset="0"/>
                </a:rPr>
                <a:t>: The entire project, from initial planning to final deployment, was completed within a 12-week timeframe. This was achieved through meticulous planning, agile methodology, and close collaboration with NEST’s IT team. Regular updates and feedback sessions ensured that the project remained on track and aligned with NEST’s expectations.</a:t>
              </a:r>
            </a:p>
          </p:txBody>
        </p:sp>
        <p:sp>
          <p:nvSpPr>
            <p:cNvPr id="11" name="TextBox 10">
              <a:extLst>
                <a:ext uri="{FF2B5EF4-FFF2-40B4-BE49-F238E27FC236}">
                  <a16:creationId xmlns:a16="http://schemas.microsoft.com/office/drawing/2014/main" id="{65233408-C8F2-4A95-272F-0C92DFA8E926}"/>
                </a:ext>
              </a:extLst>
            </p:cNvPr>
            <p:cNvSpPr txBox="1"/>
            <p:nvPr/>
          </p:nvSpPr>
          <p:spPr>
            <a:xfrm>
              <a:off x="87794" y="2900833"/>
              <a:ext cx="6389173" cy="3416320"/>
            </a:xfrm>
            <a:prstGeom prst="rect">
              <a:avLst/>
            </a:prstGeom>
            <a:noFill/>
          </p:spPr>
          <p:txBody>
            <a:bodyPr wrap="square" rtlCol="0">
              <a:spAutoFit/>
            </a:bodyPr>
            <a:lstStyle/>
            <a:p>
              <a:pPr marL="285750" indent="-285750">
                <a:buFont typeface="Arial" panose="020B0604020202020204" pitchFamily="34" charset="0"/>
                <a:buChar char="•"/>
              </a:pPr>
              <a:r>
                <a:rPr lang="en-GB" sz="1200" dirty="0">
                  <a:latin typeface="Helvetica" panose="020B0604020202020204" charset="0"/>
                  <a:cs typeface="Helvetica" panose="020B0604020202020204" charset="0"/>
                </a:rPr>
                <a:t>Enhanced IT Service Management: The implementation led to more efficient resolution of IT issues and improved management of IT resources. NEST experienced a significant improvement in IT service delivery, enhancing overall operational efficiency.</a:t>
              </a:r>
            </a:p>
            <a:p>
              <a:pPr marL="285750" indent="-285750">
                <a:buFont typeface="Arial" panose="020B0604020202020204" pitchFamily="34" charset="0"/>
                <a:buChar char="•"/>
              </a:pPr>
              <a:endParaRPr lang="en-GB" sz="1200" dirty="0">
                <a:latin typeface="Helvetica" panose="020B0604020202020204" charset="0"/>
                <a:cs typeface="Helvetica" panose="020B0604020202020204" charset="0"/>
              </a:endParaRPr>
            </a:p>
            <a:p>
              <a:pPr marL="285750" indent="-285750">
                <a:buFont typeface="Arial" panose="020B0604020202020204" pitchFamily="34" charset="0"/>
                <a:buChar char="•"/>
              </a:pPr>
              <a:r>
                <a:rPr lang="en-GB" sz="1200" dirty="0">
                  <a:latin typeface="Helvetica" panose="020B0604020202020204" charset="0"/>
                  <a:cs typeface="Helvetica" panose="020B0604020202020204" charset="0"/>
                </a:rPr>
                <a:t>Streamlined IT Operations: The ITOM discovery component provided NEST with a clear and detailed view of their IT assets, improving their service desk’s ability to manage and respond to IT-related queries. Proactive identification and resolution of IT issues were enabled, reducing downtimes and improving user satisfaction.</a:t>
              </a:r>
            </a:p>
            <a:p>
              <a:pPr marL="285750" indent="-285750">
                <a:buFont typeface="Arial" panose="020B0604020202020204" pitchFamily="34" charset="0"/>
                <a:buChar char="•"/>
              </a:pPr>
              <a:endParaRPr lang="en-GB" sz="1200" dirty="0">
                <a:latin typeface="Helvetica" panose="020B0604020202020204" charset="0"/>
                <a:cs typeface="Helvetica" panose="020B0604020202020204" charset="0"/>
              </a:endParaRPr>
            </a:p>
            <a:p>
              <a:pPr marL="285750" indent="-285750">
                <a:buFont typeface="Arial" panose="020B0604020202020204" pitchFamily="34" charset="0"/>
                <a:buChar char="•"/>
              </a:pPr>
              <a:r>
                <a:rPr lang="en-GB" sz="1200" dirty="0">
                  <a:latin typeface="Helvetica" panose="020B0604020202020204" charset="0"/>
                  <a:cs typeface="Helvetica" panose="020B0604020202020204" charset="0"/>
                </a:rPr>
                <a:t>Cost-Effectiveness : Through the economies of scale offered by Exponential-e, NEST benefited from cost savings in ITSM without compromising on quality or functionality. The solution’s scalability meant that NEST could expand its ITSM capabilities as needed without substantial additional investments.</a:t>
              </a:r>
            </a:p>
            <a:p>
              <a:pPr marL="285750" indent="-285750">
                <a:buFont typeface="Arial" panose="020B0604020202020204" pitchFamily="34" charset="0"/>
                <a:buChar char="•"/>
              </a:pPr>
              <a:endParaRPr lang="en-GB" sz="1200" dirty="0">
                <a:latin typeface="Helvetica" panose="020B0604020202020204" charset="0"/>
                <a:cs typeface="Helvetica" panose="020B0604020202020204" charset="0"/>
              </a:endParaRPr>
            </a:p>
            <a:p>
              <a:pPr marL="285750" indent="-285750">
                <a:buFont typeface="Arial" panose="020B0604020202020204" pitchFamily="34" charset="0"/>
                <a:buChar char="•"/>
              </a:pPr>
              <a:r>
                <a:rPr lang="en-GB" sz="1200" dirty="0">
                  <a:latin typeface="Helvetica" panose="020B0604020202020204" charset="0"/>
                  <a:cs typeface="Helvetica" panose="020B0604020202020204" charset="0"/>
                </a:rPr>
                <a:t>Data Security and Compliance: The domain separation ensured that NEST’s data was securely managed and compliant with stringent public sector standards. Adherence to global standards like ISO and ITIL guaranteed best practices in IT service management, aligning with NEST’s compliance requirements.</a:t>
              </a:r>
            </a:p>
          </p:txBody>
        </p:sp>
      </p:grpSp>
    </p:spTree>
    <p:extLst>
      <p:ext uri="{BB962C8B-B14F-4D97-AF65-F5344CB8AC3E}">
        <p14:creationId xmlns:p14="http://schemas.microsoft.com/office/powerpoint/2010/main" val="4244552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6134574" y="1427713"/>
            <a:ext cx="2392408" cy="3675294"/>
            <a:chOff x="3232888" y="2639415"/>
            <a:chExt cx="2392408" cy="3675294"/>
          </a:xfrm>
        </p:grpSpPr>
        <p:sp>
          <p:nvSpPr>
            <p:cNvPr id="16" name="Freeform 15"/>
            <p:cNvSpPr/>
            <p:nvPr/>
          </p:nvSpPr>
          <p:spPr>
            <a:xfrm>
              <a:off x="3444999" y="2639415"/>
              <a:ext cx="1941656" cy="2198804"/>
            </a:xfrm>
            <a:custGeom>
              <a:avLst/>
              <a:gdLst>
                <a:gd name="connsiteX0" fmla="*/ 1775460 w 3550920"/>
                <a:gd name="connsiteY0" fmla="*/ 0 h 4021194"/>
                <a:gd name="connsiteX1" fmla="*/ 3550920 w 3550920"/>
                <a:gd name="connsiteY1" fmla="*/ 1775460 h 4021194"/>
                <a:gd name="connsiteX2" fmla="*/ 2303428 w 3550920"/>
                <a:gd name="connsiteY2" fmla="*/ 3471099 h 4021194"/>
                <a:gd name="connsiteX3" fmla="*/ 2242123 w 3550920"/>
                <a:gd name="connsiteY3" fmla="*/ 3486862 h 4021194"/>
                <a:gd name="connsiteX4" fmla="*/ 2226626 w 3550920"/>
                <a:gd name="connsiteY4" fmla="*/ 3494251 h 4021194"/>
                <a:gd name="connsiteX5" fmla="*/ 2065018 w 3550920"/>
                <a:gd name="connsiteY5" fmla="*/ 3627121 h 4021194"/>
                <a:gd name="connsiteX6" fmla="*/ 1887217 w 3550920"/>
                <a:gd name="connsiteY6" fmla="*/ 3916653 h 4021194"/>
                <a:gd name="connsiteX7" fmla="*/ 1783077 w 3550920"/>
                <a:gd name="connsiteY7" fmla="*/ 4020793 h 4021194"/>
                <a:gd name="connsiteX8" fmla="*/ 1645917 w 3550920"/>
                <a:gd name="connsiteY8" fmla="*/ 3886173 h 4021194"/>
                <a:gd name="connsiteX9" fmla="*/ 1494788 w 3550920"/>
                <a:gd name="connsiteY9" fmla="*/ 3646170 h 4021194"/>
                <a:gd name="connsiteX10" fmla="*/ 1401651 w 3550920"/>
                <a:gd name="connsiteY10" fmla="*/ 3541725 h 4021194"/>
                <a:gd name="connsiteX11" fmla="*/ 1328569 w 3550920"/>
                <a:gd name="connsiteY11" fmla="*/ 3491946 h 4021194"/>
                <a:gd name="connsiteX12" fmla="*/ 1247493 w 3550920"/>
                <a:gd name="connsiteY12" fmla="*/ 3471099 h 4021194"/>
                <a:gd name="connsiteX13" fmla="*/ 0 w 3550920"/>
                <a:gd name="connsiteY13" fmla="*/ 1775460 h 4021194"/>
                <a:gd name="connsiteX14" fmla="*/ 1775460 w 3550920"/>
                <a:gd name="connsiteY14" fmla="*/ 0 h 40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0920" h="4021194">
                  <a:moveTo>
                    <a:pt x="1775460" y="0"/>
                  </a:moveTo>
                  <a:cubicBezTo>
                    <a:pt x="2756019" y="0"/>
                    <a:pt x="3550920" y="794901"/>
                    <a:pt x="3550920" y="1775460"/>
                  </a:cubicBezTo>
                  <a:cubicBezTo>
                    <a:pt x="3550920" y="2572164"/>
                    <a:pt x="3026161" y="3246305"/>
                    <a:pt x="2303428" y="3471099"/>
                  </a:cubicBezTo>
                  <a:lnTo>
                    <a:pt x="2242123" y="3486862"/>
                  </a:lnTo>
                  <a:lnTo>
                    <a:pt x="2226626" y="3494251"/>
                  </a:lnTo>
                  <a:cubicBezTo>
                    <a:pt x="2179742" y="3517481"/>
                    <a:pt x="2114548" y="3555792"/>
                    <a:pt x="2065018" y="3627121"/>
                  </a:cubicBezTo>
                  <a:cubicBezTo>
                    <a:pt x="2018028" y="3708820"/>
                    <a:pt x="1934207" y="3851041"/>
                    <a:pt x="1887217" y="3916653"/>
                  </a:cubicBezTo>
                  <a:cubicBezTo>
                    <a:pt x="1840227" y="3982265"/>
                    <a:pt x="1823294" y="4025873"/>
                    <a:pt x="1783077" y="4020793"/>
                  </a:cubicBezTo>
                  <a:cubicBezTo>
                    <a:pt x="1742860" y="4015713"/>
                    <a:pt x="1720847" y="3998352"/>
                    <a:pt x="1645917" y="3886173"/>
                  </a:cubicBezTo>
                  <a:cubicBezTo>
                    <a:pt x="1597869" y="3823736"/>
                    <a:pt x="1546858" y="3735912"/>
                    <a:pt x="1494788" y="3646170"/>
                  </a:cubicBezTo>
                  <a:cubicBezTo>
                    <a:pt x="1473198" y="3607225"/>
                    <a:pt x="1439424" y="3572420"/>
                    <a:pt x="1401651" y="3541725"/>
                  </a:cubicBezTo>
                  <a:lnTo>
                    <a:pt x="1328569" y="3491946"/>
                  </a:lnTo>
                  <a:lnTo>
                    <a:pt x="1247493" y="3471099"/>
                  </a:lnTo>
                  <a:cubicBezTo>
                    <a:pt x="524759" y="3246305"/>
                    <a:pt x="0" y="2572164"/>
                    <a:pt x="0" y="1775460"/>
                  </a:cubicBezTo>
                  <a:cubicBezTo>
                    <a:pt x="0" y="794901"/>
                    <a:pt x="794901" y="0"/>
                    <a:pt x="1775460" y="0"/>
                  </a:cubicBezTo>
                  <a:close/>
                </a:path>
              </a:pathLst>
            </a:cu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latin typeface="Helvetica" pitchFamily="2" charset="0"/>
              </a:endParaRPr>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3495555" y="2783712"/>
              <a:ext cx="2129741" cy="2170254"/>
            </a:xfrm>
            <a:prstGeom prst="rect">
              <a:avLst/>
            </a:prstGeom>
            <a:ln>
              <a:noFill/>
            </a:ln>
          </p:spPr>
        </p:pic>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35408" t="8508" r="56801" b="78200"/>
            <a:stretch/>
          </p:blipFill>
          <p:spPr>
            <a:xfrm>
              <a:off x="3903095" y="3173567"/>
              <a:ext cx="949124" cy="912296"/>
            </a:xfrm>
            <a:prstGeom prst="rect">
              <a:avLst/>
            </a:prstGeom>
            <a:ln>
              <a:noFill/>
            </a:ln>
          </p:spPr>
        </p:pic>
        <p:sp>
          <p:nvSpPr>
            <p:cNvPr id="25" name="TextBox 24">
              <a:extLst>
                <a:ext uri="{FF2B5EF4-FFF2-40B4-BE49-F238E27FC236}">
                  <a16:creationId xmlns:a16="http://schemas.microsoft.com/office/drawing/2014/main" id="{613E8038-FC05-47C0-9525-38E5867A99EB}"/>
                </a:ext>
              </a:extLst>
            </p:cNvPr>
            <p:cNvSpPr txBox="1"/>
            <p:nvPr/>
          </p:nvSpPr>
          <p:spPr>
            <a:xfrm>
              <a:off x="3232888" y="5098263"/>
              <a:ext cx="2281944" cy="1216446"/>
            </a:xfrm>
            <a:prstGeom prst="roundRect">
              <a:avLst>
                <a:gd name="adj" fmla="val 7518"/>
              </a:avLst>
            </a:prstGeom>
            <a:noFill/>
            <a:ln>
              <a:noFill/>
            </a:ln>
          </p:spPr>
          <p:txBody>
            <a:bodyPr wrap="square" lIns="180000" tIns="180000" rIns="180000" bIns="180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latin typeface="Helvetica" pitchFamily="2" charset="0"/>
                </a:rPr>
                <a:t>Arrange </a:t>
              </a:r>
              <a:r>
                <a:rPr lang="en-GB" sz="1600" b="1" dirty="0" err="1">
                  <a:latin typeface="Helvetica" pitchFamily="2" charset="0"/>
                </a:rPr>
                <a:t>ITSMaaS</a:t>
              </a:r>
              <a:r>
                <a:rPr lang="en-GB" sz="1600" b="1" dirty="0">
                  <a:latin typeface="Helvetica" pitchFamily="2" charset="0"/>
                </a:rPr>
                <a:t> training for your Sales, Technical and Operational teams</a:t>
              </a:r>
              <a:endParaRPr kumimoji="0" lang="en-GB" sz="1600" b="0" i="0" u="none" strike="noStrike" kern="1200" cap="none" spc="0" normalizeH="0" baseline="0" noProof="0" dirty="0">
                <a:ln>
                  <a:noFill/>
                </a:ln>
                <a:effectLst/>
                <a:uLnTx/>
                <a:uFillTx/>
                <a:latin typeface="Helvetica" pitchFamily="2" charset="0"/>
                <a:ea typeface="+mn-ea"/>
                <a:cs typeface="+mn-cs"/>
              </a:endParaRPr>
            </a:p>
          </p:txBody>
        </p:sp>
      </p:grpSp>
      <p:grpSp>
        <p:nvGrpSpPr>
          <p:cNvPr id="30" name="Group 29"/>
          <p:cNvGrpSpPr/>
          <p:nvPr/>
        </p:nvGrpSpPr>
        <p:grpSpPr>
          <a:xfrm>
            <a:off x="3538249" y="1427713"/>
            <a:ext cx="2350441" cy="3674208"/>
            <a:chOff x="5665027" y="2639415"/>
            <a:chExt cx="2350441" cy="3674208"/>
          </a:xfrm>
        </p:grpSpPr>
        <p:sp>
          <p:nvSpPr>
            <p:cNvPr id="18" name="Freeform 17"/>
            <p:cNvSpPr/>
            <p:nvPr/>
          </p:nvSpPr>
          <p:spPr>
            <a:xfrm>
              <a:off x="5835171" y="2639415"/>
              <a:ext cx="1941656" cy="2198804"/>
            </a:xfrm>
            <a:custGeom>
              <a:avLst/>
              <a:gdLst>
                <a:gd name="connsiteX0" fmla="*/ 1775460 w 3550920"/>
                <a:gd name="connsiteY0" fmla="*/ 0 h 4021194"/>
                <a:gd name="connsiteX1" fmla="*/ 3550920 w 3550920"/>
                <a:gd name="connsiteY1" fmla="*/ 1775460 h 4021194"/>
                <a:gd name="connsiteX2" fmla="*/ 2303428 w 3550920"/>
                <a:gd name="connsiteY2" fmla="*/ 3471099 h 4021194"/>
                <a:gd name="connsiteX3" fmla="*/ 2242123 w 3550920"/>
                <a:gd name="connsiteY3" fmla="*/ 3486862 h 4021194"/>
                <a:gd name="connsiteX4" fmla="*/ 2226626 w 3550920"/>
                <a:gd name="connsiteY4" fmla="*/ 3494251 h 4021194"/>
                <a:gd name="connsiteX5" fmla="*/ 2065018 w 3550920"/>
                <a:gd name="connsiteY5" fmla="*/ 3627121 h 4021194"/>
                <a:gd name="connsiteX6" fmla="*/ 1887217 w 3550920"/>
                <a:gd name="connsiteY6" fmla="*/ 3916653 h 4021194"/>
                <a:gd name="connsiteX7" fmla="*/ 1783077 w 3550920"/>
                <a:gd name="connsiteY7" fmla="*/ 4020793 h 4021194"/>
                <a:gd name="connsiteX8" fmla="*/ 1645917 w 3550920"/>
                <a:gd name="connsiteY8" fmla="*/ 3886173 h 4021194"/>
                <a:gd name="connsiteX9" fmla="*/ 1494788 w 3550920"/>
                <a:gd name="connsiteY9" fmla="*/ 3646170 h 4021194"/>
                <a:gd name="connsiteX10" fmla="*/ 1401651 w 3550920"/>
                <a:gd name="connsiteY10" fmla="*/ 3541725 h 4021194"/>
                <a:gd name="connsiteX11" fmla="*/ 1328569 w 3550920"/>
                <a:gd name="connsiteY11" fmla="*/ 3491946 h 4021194"/>
                <a:gd name="connsiteX12" fmla="*/ 1247493 w 3550920"/>
                <a:gd name="connsiteY12" fmla="*/ 3471099 h 4021194"/>
                <a:gd name="connsiteX13" fmla="*/ 0 w 3550920"/>
                <a:gd name="connsiteY13" fmla="*/ 1775460 h 4021194"/>
                <a:gd name="connsiteX14" fmla="*/ 1775460 w 3550920"/>
                <a:gd name="connsiteY14" fmla="*/ 0 h 40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0920" h="4021194">
                  <a:moveTo>
                    <a:pt x="1775460" y="0"/>
                  </a:moveTo>
                  <a:cubicBezTo>
                    <a:pt x="2756019" y="0"/>
                    <a:pt x="3550920" y="794901"/>
                    <a:pt x="3550920" y="1775460"/>
                  </a:cubicBezTo>
                  <a:cubicBezTo>
                    <a:pt x="3550920" y="2572164"/>
                    <a:pt x="3026161" y="3246305"/>
                    <a:pt x="2303428" y="3471099"/>
                  </a:cubicBezTo>
                  <a:lnTo>
                    <a:pt x="2242123" y="3486862"/>
                  </a:lnTo>
                  <a:lnTo>
                    <a:pt x="2226626" y="3494251"/>
                  </a:lnTo>
                  <a:cubicBezTo>
                    <a:pt x="2179742" y="3517481"/>
                    <a:pt x="2114548" y="3555792"/>
                    <a:pt x="2065018" y="3627121"/>
                  </a:cubicBezTo>
                  <a:cubicBezTo>
                    <a:pt x="2018028" y="3708820"/>
                    <a:pt x="1934207" y="3851041"/>
                    <a:pt x="1887217" y="3916653"/>
                  </a:cubicBezTo>
                  <a:cubicBezTo>
                    <a:pt x="1840227" y="3982265"/>
                    <a:pt x="1823294" y="4025873"/>
                    <a:pt x="1783077" y="4020793"/>
                  </a:cubicBezTo>
                  <a:cubicBezTo>
                    <a:pt x="1742860" y="4015713"/>
                    <a:pt x="1720847" y="3998352"/>
                    <a:pt x="1645917" y="3886173"/>
                  </a:cubicBezTo>
                  <a:cubicBezTo>
                    <a:pt x="1597869" y="3823736"/>
                    <a:pt x="1546858" y="3735912"/>
                    <a:pt x="1494788" y="3646170"/>
                  </a:cubicBezTo>
                  <a:cubicBezTo>
                    <a:pt x="1473198" y="3607225"/>
                    <a:pt x="1439424" y="3572420"/>
                    <a:pt x="1401651" y="3541725"/>
                  </a:cubicBezTo>
                  <a:lnTo>
                    <a:pt x="1328569" y="3491946"/>
                  </a:lnTo>
                  <a:lnTo>
                    <a:pt x="1247493" y="3471099"/>
                  </a:lnTo>
                  <a:cubicBezTo>
                    <a:pt x="524759" y="3246305"/>
                    <a:pt x="0" y="2572164"/>
                    <a:pt x="0" y="1775460"/>
                  </a:cubicBezTo>
                  <a:cubicBezTo>
                    <a:pt x="0" y="794901"/>
                    <a:pt x="794901" y="0"/>
                    <a:pt x="1775460" y="0"/>
                  </a:cubicBezTo>
                  <a:close/>
                </a:path>
              </a:pathLst>
            </a:cu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latin typeface="Helvetica" pitchFamily="2" charset="0"/>
              </a:endParaRPr>
            </a:p>
          </p:txBody>
        </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5885727" y="2783712"/>
              <a:ext cx="2129741" cy="2170254"/>
            </a:xfrm>
            <a:prstGeom prst="rect">
              <a:avLst/>
            </a:prstGeom>
            <a:ln>
              <a:noFill/>
            </a:ln>
          </p:spPr>
        </p:pic>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l="58211" t="8508" r="33998" b="78200"/>
            <a:stretch/>
          </p:blipFill>
          <p:spPr>
            <a:xfrm>
              <a:off x="6331437" y="3152521"/>
              <a:ext cx="949124" cy="912296"/>
            </a:xfrm>
            <a:prstGeom prst="rect">
              <a:avLst/>
            </a:prstGeom>
            <a:ln>
              <a:noFill/>
            </a:ln>
          </p:spPr>
        </p:pic>
        <p:sp>
          <p:nvSpPr>
            <p:cNvPr id="26" name="TextBox 25">
              <a:extLst>
                <a:ext uri="{FF2B5EF4-FFF2-40B4-BE49-F238E27FC236}">
                  <a16:creationId xmlns:a16="http://schemas.microsoft.com/office/drawing/2014/main" id="{0481294E-5AD9-46AB-9C9F-C56CC3A794D8}"/>
                </a:ext>
              </a:extLst>
            </p:cNvPr>
            <p:cNvSpPr txBox="1"/>
            <p:nvPr/>
          </p:nvSpPr>
          <p:spPr>
            <a:xfrm>
              <a:off x="5665027" y="5097177"/>
              <a:ext cx="2281943" cy="1216446"/>
            </a:xfrm>
            <a:prstGeom prst="roundRect">
              <a:avLst>
                <a:gd name="adj" fmla="val 7518"/>
              </a:avLst>
            </a:prstGeom>
            <a:noFill/>
            <a:ln>
              <a:noFill/>
            </a:ln>
          </p:spPr>
          <p:txBody>
            <a:bodyPr wrap="square" lIns="180000" tIns="180000" rIns="180000" bIns="180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latin typeface="Helvetica" pitchFamily="2" charset="0"/>
                </a:rPr>
                <a:t>Identify target customers and create a joint sales creation campaign with us!</a:t>
              </a:r>
              <a:endParaRPr kumimoji="0" lang="en-GB" sz="1600" b="0" i="0" u="none" strike="noStrike" kern="1200" cap="none" spc="0" normalizeH="0" baseline="0" noProof="0" dirty="0">
                <a:ln>
                  <a:noFill/>
                </a:ln>
                <a:effectLst/>
                <a:uLnTx/>
                <a:uFillTx/>
                <a:latin typeface="Helvetica" pitchFamily="2" charset="0"/>
                <a:ea typeface="+mn-ea"/>
                <a:cs typeface="+mn-cs"/>
              </a:endParaRPr>
            </a:p>
          </p:txBody>
        </p:sp>
      </p:grpSp>
      <p:grpSp>
        <p:nvGrpSpPr>
          <p:cNvPr id="29" name="Group 28"/>
          <p:cNvGrpSpPr/>
          <p:nvPr/>
        </p:nvGrpSpPr>
        <p:grpSpPr>
          <a:xfrm>
            <a:off x="8842259" y="1427713"/>
            <a:ext cx="2659930" cy="3674208"/>
            <a:chOff x="7906542" y="2639415"/>
            <a:chExt cx="2659930" cy="3674208"/>
          </a:xfrm>
        </p:grpSpPr>
        <p:sp>
          <p:nvSpPr>
            <p:cNvPr id="20" name="Freeform 19"/>
            <p:cNvSpPr/>
            <p:nvPr/>
          </p:nvSpPr>
          <p:spPr>
            <a:xfrm>
              <a:off x="8225343" y="2639415"/>
              <a:ext cx="1941656" cy="2198804"/>
            </a:xfrm>
            <a:custGeom>
              <a:avLst/>
              <a:gdLst>
                <a:gd name="connsiteX0" fmla="*/ 1775460 w 3550920"/>
                <a:gd name="connsiteY0" fmla="*/ 0 h 4021194"/>
                <a:gd name="connsiteX1" fmla="*/ 3550920 w 3550920"/>
                <a:gd name="connsiteY1" fmla="*/ 1775460 h 4021194"/>
                <a:gd name="connsiteX2" fmla="*/ 2303428 w 3550920"/>
                <a:gd name="connsiteY2" fmla="*/ 3471099 h 4021194"/>
                <a:gd name="connsiteX3" fmla="*/ 2242123 w 3550920"/>
                <a:gd name="connsiteY3" fmla="*/ 3486862 h 4021194"/>
                <a:gd name="connsiteX4" fmla="*/ 2226626 w 3550920"/>
                <a:gd name="connsiteY4" fmla="*/ 3494251 h 4021194"/>
                <a:gd name="connsiteX5" fmla="*/ 2065018 w 3550920"/>
                <a:gd name="connsiteY5" fmla="*/ 3627121 h 4021194"/>
                <a:gd name="connsiteX6" fmla="*/ 1887217 w 3550920"/>
                <a:gd name="connsiteY6" fmla="*/ 3916653 h 4021194"/>
                <a:gd name="connsiteX7" fmla="*/ 1783077 w 3550920"/>
                <a:gd name="connsiteY7" fmla="*/ 4020793 h 4021194"/>
                <a:gd name="connsiteX8" fmla="*/ 1645917 w 3550920"/>
                <a:gd name="connsiteY8" fmla="*/ 3886173 h 4021194"/>
                <a:gd name="connsiteX9" fmla="*/ 1494788 w 3550920"/>
                <a:gd name="connsiteY9" fmla="*/ 3646170 h 4021194"/>
                <a:gd name="connsiteX10" fmla="*/ 1401651 w 3550920"/>
                <a:gd name="connsiteY10" fmla="*/ 3541725 h 4021194"/>
                <a:gd name="connsiteX11" fmla="*/ 1328569 w 3550920"/>
                <a:gd name="connsiteY11" fmla="*/ 3491946 h 4021194"/>
                <a:gd name="connsiteX12" fmla="*/ 1247493 w 3550920"/>
                <a:gd name="connsiteY12" fmla="*/ 3471099 h 4021194"/>
                <a:gd name="connsiteX13" fmla="*/ 0 w 3550920"/>
                <a:gd name="connsiteY13" fmla="*/ 1775460 h 4021194"/>
                <a:gd name="connsiteX14" fmla="*/ 1775460 w 3550920"/>
                <a:gd name="connsiteY14" fmla="*/ 0 h 40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0920" h="4021194">
                  <a:moveTo>
                    <a:pt x="1775460" y="0"/>
                  </a:moveTo>
                  <a:cubicBezTo>
                    <a:pt x="2756019" y="0"/>
                    <a:pt x="3550920" y="794901"/>
                    <a:pt x="3550920" y="1775460"/>
                  </a:cubicBezTo>
                  <a:cubicBezTo>
                    <a:pt x="3550920" y="2572164"/>
                    <a:pt x="3026161" y="3246305"/>
                    <a:pt x="2303428" y="3471099"/>
                  </a:cubicBezTo>
                  <a:lnTo>
                    <a:pt x="2242123" y="3486862"/>
                  </a:lnTo>
                  <a:lnTo>
                    <a:pt x="2226626" y="3494251"/>
                  </a:lnTo>
                  <a:cubicBezTo>
                    <a:pt x="2179742" y="3517481"/>
                    <a:pt x="2114548" y="3555792"/>
                    <a:pt x="2065018" y="3627121"/>
                  </a:cubicBezTo>
                  <a:cubicBezTo>
                    <a:pt x="2018028" y="3708820"/>
                    <a:pt x="1934207" y="3851041"/>
                    <a:pt x="1887217" y="3916653"/>
                  </a:cubicBezTo>
                  <a:cubicBezTo>
                    <a:pt x="1840227" y="3982265"/>
                    <a:pt x="1823294" y="4025873"/>
                    <a:pt x="1783077" y="4020793"/>
                  </a:cubicBezTo>
                  <a:cubicBezTo>
                    <a:pt x="1742860" y="4015713"/>
                    <a:pt x="1720847" y="3998352"/>
                    <a:pt x="1645917" y="3886173"/>
                  </a:cubicBezTo>
                  <a:cubicBezTo>
                    <a:pt x="1597869" y="3823736"/>
                    <a:pt x="1546858" y="3735912"/>
                    <a:pt x="1494788" y="3646170"/>
                  </a:cubicBezTo>
                  <a:cubicBezTo>
                    <a:pt x="1473198" y="3607225"/>
                    <a:pt x="1439424" y="3572420"/>
                    <a:pt x="1401651" y="3541725"/>
                  </a:cubicBezTo>
                  <a:lnTo>
                    <a:pt x="1328569" y="3491946"/>
                  </a:lnTo>
                  <a:lnTo>
                    <a:pt x="1247493" y="3471099"/>
                  </a:lnTo>
                  <a:cubicBezTo>
                    <a:pt x="524759" y="3246305"/>
                    <a:pt x="0" y="2572164"/>
                    <a:pt x="0" y="1775460"/>
                  </a:cubicBezTo>
                  <a:cubicBezTo>
                    <a:pt x="0" y="794901"/>
                    <a:pt x="794901" y="0"/>
                    <a:pt x="1775460" y="0"/>
                  </a:cubicBezTo>
                  <a:close/>
                </a:path>
              </a:pathLst>
            </a:cu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latin typeface="Helvetica" pitchFamily="2" charset="0"/>
              </a:endParaRPr>
            </a:p>
          </p:txBody>
        </p:sp>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8275899" y="2783712"/>
              <a:ext cx="2129741" cy="2170254"/>
            </a:xfrm>
            <a:prstGeom prst="rect">
              <a:avLst/>
            </a:prstGeom>
            <a:ln>
              <a:noFill/>
            </a:ln>
          </p:spPr>
        </p:pic>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80681" t="8508" r="11528" b="78200"/>
            <a:stretch/>
          </p:blipFill>
          <p:spPr>
            <a:xfrm>
              <a:off x="8727396" y="3152521"/>
              <a:ext cx="949124" cy="912296"/>
            </a:xfrm>
            <a:prstGeom prst="rect">
              <a:avLst/>
            </a:prstGeom>
            <a:ln>
              <a:noFill/>
            </a:ln>
          </p:spPr>
        </p:pic>
        <p:sp>
          <p:nvSpPr>
            <p:cNvPr id="27" name="TextBox 26">
              <a:extLst>
                <a:ext uri="{FF2B5EF4-FFF2-40B4-BE49-F238E27FC236}">
                  <a16:creationId xmlns:a16="http://schemas.microsoft.com/office/drawing/2014/main" id="{684FB99F-63C7-4C69-A827-80EB6DF63D8A}"/>
                </a:ext>
              </a:extLst>
            </p:cNvPr>
            <p:cNvSpPr txBox="1"/>
            <p:nvPr/>
          </p:nvSpPr>
          <p:spPr>
            <a:xfrm>
              <a:off x="7906542" y="5097177"/>
              <a:ext cx="2659930" cy="1216446"/>
            </a:xfrm>
            <a:prstGeom prst="roundRect">
              <a:avLst>
                <a:gd name="adj" fmla="val 7518"/>
              </a:avLst>
            </a:prstGeom>
            <a:noFill/>
            <a:ln>
              <a:noFill/>
            </a:ln>
          </p:spPr>
          <p:txBody>
            <a:bodyPr wrap="square" lIns="180000" tIns="180000" rIns="180000" bIns="180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latin typeface="Helvetica" pitchFamily="2" charset="0"/>
                </a:rPr>
                <a:t>Engage Marketing and Enablement teams to help drive tailored engagement and maximise ROI</a:t>
              </a:r>
              <a:endParaRPr kumimoji="0" lang="en-GB" sz="1600" b="0" i="0" u="none" strike="noStrike" kern="1200" cap="none" spc="0" normalizeH="0" baseline="0" noProof="0" dirty="0">
                <a:ln>
                  <a:noFill/>
                </a:ln>
                <a:effectLst/>
                <a:uLnTx/>
                <a:uFillTx/>
                <a:latin typeface="Helvetica" pitchFamily="2" charset="0"/>
                <a:ea typeface="+mn-ea"/>
                <a:cs typeface="+mn-cs"/>
              </a:endParaRPr>
            </a:p>
          </p:txBody>
        </p:sp>
      </p:grpSp>
      <p:grpSp>
        <p:nvGrpSpPr>
          <p:cNvPr id="32" name="Group 31"/>
          <p:cNvGrpSpPr/>
          <p:nvPr/>
        </p:nvGrpSpPr>
        <p:grpSpPr>
          <a:xfrm>
            <a:off x="544207" y="1427713"/>
            <a:ext cx="2884794" cy="3696076"/>
            <a:chOff x="583257" y="2639415"/>
            <a:chExt cx="2884794" cy="3829991"/>
          </a:xfrm>
        </p:grpSpPr>
        <p:sp>
          <p:nvSpPr>
            <p:cNvPr id="13" name="Freeform 12"/>
            <p:cNvSpPr/>
            <p:nvPr/>
          </p:nvSpPr>
          <p:spPr>
            <a:xfrm>
              <a:off x="1054827" y="2639415"/>
              <a:ext cx="1941656" cy="2278470"/>
            </a:xfrm>
            <a:custGeom>
              <a:avLst/>
              <a:gdLst>
                <a:gd name="connsiteX0" fmla="*/ 1775460 w 3550920"/>
                <a:gd name="connsiteY0" fmla="*/ 0 h 4021194"/>
                <a:gd name="connsiteX1" fmla="*/ 3550920 w 3550920"/>
                <a:gd name="connsiteY1" fmla="*/ 1775460 h 4021194"/>
                <a:gd name="connsiteX2" fmla="*/ 2303428 w 3550920"/>
                <a:gd name="connsiteY2" fmla="*/ 3471099 h 4021194"/>
                <a:gd name="connsiteX3" fmla="*/ 2242123 w 3550920"/>
                <a:gd name="connsiteY3" fmla="*/ 3486862 h 4021194"/>
                <a:gd name="connsiteX4" fmla="*/ 2226626 w 3550920"/>
                <a:gd name="connsiteY4" fmla="*/ 3494251 h 4021194"/>
                <a:gd name="connsiteX5" fmla="*/ 2065018 w 3550920"/>
                <a:gd name="connsiteY5" fmla="*/ 3627121 h 4021194"/>
                <a:gd name="connsiteX6" fmla="*/ 1887217 w 3550920"/>
                <a:gd name="connsiteY6" fmla="*/ 3916653 h 4021194"/>
                <a:gd name="connsiteX7" fmla="*/ 1783077 w 3550920"/>
                <a:gd name="connsiteY7" fmla="*/ 4020793 h 4021194"/>
                <a:gd name="connsiteX8" fmla="*/ 1645917 w 3550920"/>
                <a:gd name="connsiteY8" fmla="*/ 3886173 h 4021194"/>
                <a:gd name="connsiteX9" fmla="*/ 1494788 w 3550920"/>
                <a:gd name="connsiteY9" fmla="*/ 3646170 h 4021194"/>
                <a:gd name="connsiteX10" fmla="*/ 1401651 w 3550920"/>
                <a:gd name="connsiteY10" fmla="*/ 3541725 h 4021194"/>
                <a:gd name="connsiteX11" fmla="*/ 1328569 w 3550920"/>
                <a:gd name="connsiteY11" fmla="*/ 3491946 h 4021194"/>
                <a:gd name="connsiteX12" fmla="*/ 1247493 w 3550920"/>
                <a:gd name="connsiteY12" fmla="*/ 3471099 h 4021194"/>
                <a:gd name="connsiteX13" fmla="*/ 0 w 3550920"/>
                <a:gd name="connsiteY13" fmla="*/ 1775460 h 4021194"/>
                <a:gd name="connsiteX14" fmla="*/ 1775460 w 3550920"/>
                <a:gd name="connsiteY14" fmla="*/ 0 h 40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0920" h="4021194">
                  <a:moveTo>
                    <a:pt x="1775460" y="0"/>
                  </a:moveTo>
                  <a:cubicBezTo>
                    <a:pt x="2756019" y="0"/>
                    <a:pt x="3550920" y="794901"/>
                    <a:pt x="3550920" y="1775460"/>
                  </a:cubicBezTo>
                  <a:cubicBezTo>
                    <a:pt x="3550920" y="2572164"/>
                    <a:pt x="3026161" y="3246305"/>
                    <a:pt x="2303428" y="3471099"/>
                  </a:cubicBezTo>
                  <a:lnTo>
                    <a:pt x="2242123" y="3486862"/>
                  </a:lnTo>
                  <a:lnTo>
                    <a:pt x="2226626" y="3494251"/>
                  </a:lnTo>
                  <a:cubicBezTo>
                    <a:pt x="2179742" y="3517481"/>
                    <a:pt x="2114548" y="3555792"/>
                    <a:pt x="2065018" y="3627121"/>
                  </a:cubicBezTo>
                  <a:cubicBezTo>
                    <a:pt x="2018028" y="3708820"/>
                    <a:pt x="1934207" y="3851041"/>
                    <a:pt x="1887217" y="3916653"/>
                  </a:cubicBezTo>
                  <a:cubicBezTo>
                    <a:pt x="1840227" y="3982265"/>
                    <a:pt x="1823294" y="4025873"/>
                    <a:pt x="1783077" y="4020793"/>
                  </a:cubicBezTo>
                  <a:cubicBezTo>
                    <a:pt x="1742860" y="4015713"/>
                    <a:pt x="1720847" y="3998352"/>
                    <a:pt x="1645917" y="3886173"/>
                  </a:cubicBezTo>
                  <a:cubicBezTo>
                    <a:pt x="1597869" y="3823736"/>
                    <a:pt x="1546858" y="3735912"/>
                    <a:pt x="1494788" y="3646170"/>
                  </a:cubicBezTo>
                  <a:cubicBezTo>
                    <a:pt x="1473198" y="3607225"/>
                    <a:pt x="1439424" y="3572420"/>
                    <a:pt x="1401651" y="3541725"/>
                  </a:cubicBezTo>
                  <a:lnTo>
                    <a:pt x="1328569" y="3491946"/>
                  </a:lnTo>
                  <a:lnTo>
                    <a:pt x="1247493" y="3471099"/>
                  </a:lnTo>
                  <a:cubicBezTo>
                    <a:pt x="524759" y="3246305"/>
                    <a:pt x="0" y="2572164"/>
                    <a:pt x="0" y="1775460"/>
                  </a:cubicBezTo>
                  <a:cubicBezTo>
                    <a:pt x="0" y="794901"/>
                    <a:pt x="794901" y="0"/>
                    <a:pt x="177546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Helvetica" pitchFamily="2" charset="0"/>
              </a:endParaRP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1121337" y="2793088"/>
              <a:ext cx="2120385" cy="2223059"/>
            </a:xfrm>
            <a:prstGeom prst="rect">
              <a:avLst/>
            </a:prstGeom>
            <a:ln>
              <a:noFill/>
            </a:ln>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12273" t="8508" r="79936" b="79687"/>
            <a:stretch/>
          </p:blipFill>
          <p:spPr>
            <a:xfrm>
              <a:off x="1551092" y="3238672"/>
              <a:ext cx="949124" cy="810228"/>
            </a:xfrm>
            <a:prstGeom prst="rect">
              <a:avLst/>
            </a:prstGeom>
            <a:ln>
              <a:noFill/>
            </a:ln>
          </p:spPr>
        </p:pic>
        <p:sp>
          <p:nvSpPr>
            <p:cNvPr id="28" name="TextBox 27">
              <a:extLst>
                <a:ext uri="{FF2B5EF4-FFF2-40B4-BE49-F238E27FC236}">
                  <a16:creationId xmlns:a16="http://schemas.microsoft.com/office/drawing/2014/main" id="{1C389C82-EB65-4522-B3DF-F5D91A39F0AF}"/>
                </a:ext>
              </a:extLst>
            </p:cNvPr>
            <p:cNvSpPr txBox="1"/>
            <p:nvPr/>
          </p:nvSpPr>
          <p:spPr>
            <a:xfrm>
              <a:off x="583257" y="5252960"/>
              <a:ext cx="2884794" cy="1216446"/>
            </a:xfrm>
            <a:prstGeom prst="roundRect">
              <a:avLst>
                <a:gd name="adj" fmla="val 7518"/>
              </a:avLst>
            </a:prstGeom>
            <a:noFill/>
            <a:ln>
              <a:noFill/>
            </a:ln>
          </p:spPr>
          <p:txBody>
            <a:bodyPr wrap="square" lIns="180000" tIns="180000" rIns="180000" bIns="180000" rtlCol="0" anchor="ctr">
              <a:noAutofit/>
            </a:bodyPr>
            <a:lstStyle/>
            <a:p>
              <a:pPr algn="ctr">
                <a:defRPr/>
              </a:pPr>
              <a:r>
                <a:rPr lang="en-GB" sz="1600" b="1" dirty="0">
                  <a:latin typeface="Helvetica" pitchFamily="2" charset="0"/>
                </a:rPr>
                <a:t>Access </a:t>
              </a:r>
              <a:r>
                <a:rPr lang="en-GB" sz="1600" b="1" dirty="0" err="1">
                  <a:latin typeface="Helvetica" pitchFamily="2" charset="0"/>
                </a:rPr>
                <a:t>ITSMaaS</a:t>
              </a:r>
              <a:r>
                <a:rPr lang="en-GB" sz="1600" b="1" dirty="0">
                  <a:latin typeface="Helvetica" pitchFamily="2" charset="0"/>
                </a:rPr>
                <a:t> specific content in our </a:t>
              </a:r>
              <a:r>
                <a:rPr lang="en-GB" sz="1600" b="1" dirty="0">
                  <a:solidFill>
                    <a:srgbClr val="00B0F0"/>
                  </a:solidFill>
                  <a:latin typeface="Helvetica" pitchFamily="2" charset="0"/>
                  <a:hlinkClick r:id="rId4">
                    <a:extLst>
                      <a:ext uri="{A12FA001-AC4F-418D-AE19-62706E023703}">
                        <ahyp:hlinkClr xmlns:ahyp="http://schemas.microsoft.com/office/drawing/2018/hyperlinkcolor" val="tx"/>
                      </a:ext>
                    </a:extLst>
                  </a:hlinkClick>
                </a:rPr>
                <a:t>Partner Hub</a:t>
              </a:r>
              <a:r>
                <a:rPr lang="en-GB" sz="1600" b="1" dirty="0">
                  <a:latin typeface="Helvetica" pitchFamily="2" charset="0"/>
                </a:rPr>
                <a:t>: blog ideas, sales enablement, solution information, and more...</a:t>
              </a:r>
              <a:endParaRPr kumimoji="0" lang="en-GB" sz="1600" b="0" i="0" u="none" strike="noStrike" kern="1200" cap="none" spc="0" normalizeH="0" baseline="0" noProof="0" dirty="0">
                <a:ln>
                  <a:noFill/>
                </a:ln>
                <a:solidFill>
                  <a:srgbClr val="00B0F0"/>
                </a:solidFill>
                <a:effectLst/>
                <a:uLnTx/>
                <a:uFillTx/>
                <a:latin typeface="Helvetica" pitchFamily="2" charset="0"/>
                <a:ea typeface="+mn-ea"/>
                <a:cs typeface="+mn-cs"/>
              </a:endParaRPr>
            </a:p>
          </p:txBody>
        </p:sp>
      </p:grpSp>
      <p:sp>
        <p:nvSpPr>
          <p:cNvPr id="5" name="Title 4">
            <a:extLst>
              <a:ext uri="{FF2B5EF4-FFF2-40B4-BE49-F238E27FC236}">
                <a16:creationId xmlns:a16="http://schemas.microsoft.com/office/drawing/2014/main" id="{36064875-AC43-4362-BE65-42B37130F9AE}"/>
              </a:ext>
            </a:extLst>
          </p:cNvPr>
          <p:cNvSpPr>
            <a:spLocks noGrp="1"/>
          </p:cNvSpPr>
          <p:nvPr>
            <p:ph type="title"/>
          </p:nvPr>
        </p:nvSpPr>
        <p:spPr/>
        <p:txBody>
          <a:bodyPr>
            <a:normAutofit/>
          </a:bodyPr>
          <a:lstStyle/>
          <a:p>
            <a:r>
              <a:rPr lang="en-GB" dirty="0"/>
              <a:t>Next Steps / CTA’s / Engagement Process</a:t>
            </a:r>
          </a:p>
        </p:txBody>
      </p:sp>
    </p:spTree>
    <p:extLst>
      <p:ext uri="{BB962C8B-B14F-4D97-AF65-F5344CB8AC3E}">
        <p14:creationId xmlns:p14="http://schemas.microsoft.com/office/powerpoint/2010/main" val="18237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25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50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nodeType="withEffect">
                                  <p:stCondLst>
                                    <p:cond delay="75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en-GB" dirty="0"/>
              <a:t>Market Challenges</a:t>
            </a:r>
          </a:p>
        </p:txBody>
      </p:sp>
      <p:grpSp>
        <p:nvGrpSpPr>
          <p:cNvPr id="5" name="Group 4"/>
          <p:cNvGrpSpPr/>
          <p:nvPr/>
        </p:nvGrpSpPr>
        <p:grpSpPr>
          <a:xfrm>
            <a:off x="185944" y="864916"/>
            <a:ext cx="2146327" cy="4660350"/>
            <a:chOff x="744278" y="1154566"/>
            <a:chExt cx="2146327" cy="4660350"/>
          </a:xfrm>
        </p:grpSpPr>
        <p:sp>
          <p:nvSpPr>
            <p:cNvPr id="11" name="TextBox 10">
              <a:extLst>
                <a:ext uri="{FF2B5EF4-FFF2-40B4-BE49-F238E27FC236}">
                  <a16:creationId xmlns:a16="http://schemas.microsoft.com/office/drawing/2014/main" id="{2366A14A-E910-4446-8991-8BF8E2E6F834}"/>
                </a:ext>
              </a:extLst>
            </p:cNvPr>
            <p:cNvSpPr txBox="1"/>
            <p:nvPr/>
          </p:nvSpPr>
          <p:spPr>
            <a:xfrm>
              <a:off x="744278" y="3814368"/>
              <a:ext cx="1991276" cy="2000548"/>
            </a:xfrm>
            <a:prstGeom prst="rect">
              <a:avLst/>
            </a:prstGeom>
            <a:noFill/>
            <a:ln cap="flat">
              <a:noFill/>
            </a:ln>
          </p:spPr>
          <p:txBody>
            <a:bodyPr vert="horz" wrap="square" lIns="91440" tIns="45720" rIns="91440" bIns="45720" anchor="t" anchorCtr="0" compatLnSpc="1">
              <a:spAutoFit/>
            </a:bodyPr>
            <a:lstStyle/>
            <a:p>
              <a:pPr algn="ctr"/>
              <a:r>
                <a:rPr lang="en-GB" sz="1400" b="1" i="0" u="none" strike="noStrike" baseline="0" dirty="0">
                  <a:latin typeface="Helvetica" pitchFamily="2" charset="0"/>
                  <a:cs typeface="Helvetica" panose="020B0604020202020204" pitchFamily="34" charset="0"/>
                </a:rPr>
                <a:t>Lack of resources and skills sets</a:t>
              </a:r>
            </a:p>
            <a:p>
              <a:pPr algn="l"/>
              <a:endParaRPr lang="en-GB" sz="1200" b="0" i="0" u="none" strike="noStrike" baseline="0" dirty="0">
                <a:solidFill>
                  <a:srgbClr val="000000"/>
                </a:solidFill>
                <a:latin typeface="Helvetica" pitchFamily="2" charset="0"/>
                <a:cs typeface="Helvetica" panose="020B0604020202020204" pitchFamily="34" charset="0"/>
              </a:endParaRPr>
            </a:p>
            <a:p>
              <a:pPr algn="ctr"/>
              <a:r>
                <a:rPr lang="en-GB" sz="1200" b="0" i="0" u="none" strike="noStrike" baseline="0" dirty="0">
                  <a:latin typeface="Helvetica" pitchFamily="2" charset="0"/>
                  <a:cs typeface="Helvetica" panose="020B0604020202020204" pitchFamily="34" charset="0"/>
                </a:rPr>
                <a:t>Many organisations face a shortage of skilled IT personnel or lack the specific expertise needed to efficiently manage and maintain their ServiceNow instance.</a:t>
              </a:r>
            </a:p>
          </p:txBody>
        </p:sp>
        <p:grpSp>
          <p:nvGrpSpPr>
            <p:cNvPr id="43" name="Group 42"/>
            <p:cNvGrpSpPr/>
            <p:nvPr/>
          </p:nvGrpSpPr>
          <p:grpSpPr>
            <a:xfrm>
              <a:off x="892686" y="1154566"/>
              <a:ext cx="1997919" cy="2558749"/>
              <a:chOff x="720188" y="1412413"/>
              <a:chExt cx="1997919" cy="2558749"/>
            </a:xfrm>
          </p:grpSpPr>
          <p:sp>
            <p:nvSpPr>
              <p:cNvPr id="44" name="Oval 43"/>
              <p:cNvSpPr/>
              <p:nvPr/>
            </p:nvSpPr>
            <p:spPr>
              <a:xfrm>
                <a:off x="720188" y="1561657"/>
                <a:ext cx="1725434" cy="1725434"/>
              </a:xfrm>
              <a:prstGeom prst="ellips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45" name="Picture 44"/>
              <p:cNvPicPr>
                <a:picLocks noChangeAspect="1"/>
              </p:cNvPicPr>
              <p:nvPr/>
            </p:nvPicPr>
            <p:blipFill rotWithShape="1">
              <a:blip r:embed="rId3">
                <a:extLst>
                  <a:ext uri="{28A0092B-C50C-407E-A947-70E740481C1C}">
                    <a14:useLocalDpi xmlns:a14="http://schemas.microsoft.com/office/drawing/2010/main" val="0"/>
                  </a:ext>
                </a:extLst>
              </a:blip>
              <a:srcRect l="7549" t="64253" r="76662" b="10096"/>
              <a:stretch/>
            </p:blipFill>
            <p:spPr>
              <a:xfrm>
                <a:off x="786229" y="1627698"/>
                <a:ext cx="1931878" cy="1768282"/>
              </a:xfrm>
              <a:prstGeom prst="rect">
                <a:avLst/>
              </a:prstGeom>
              <a:effectLst/>
            </p:spPr>
          </p:pic>
          <p:grpSp>
            <p:nvGrpSpPr>
              <p:cNvPr id="46" name="Group 45"/>
              <p:cNvGrpSpPr/>
              <p:nvPr/>
            </p:nvGrpSpPr>
            <p:grpSpPr>
              <a:xfrm>
                <a:off x="1503393" y="1412413"/>
                <a:ext cx="1214714" cy="2558749"/>
                <a:chOff x="7534959" y="2643805"/>
                <a:chExt cx="1214714" cy="2558749"/>
              </a:xfrm>
              <a:effectLst/>
            </p:grpSpPr>
            <p:sp>
              <p:nvSpPr>
                <p:cNvPr id="48" name="Oval 8"/>
                <p:cNvSpPr/>
                <p:nvPr/>
              </p:nvSpPr>
              <p:spPr>
                <a:xfrm>
                  <a:off x="7581568" y="2643805"/>
                  <a:ext cx="1001865" cy="2003730"/>
                </a:xfrm>
                <a:custGeom>
                  <a:avLst/>
                  <a:gdLst>
                    <a:gd name="connsiteX0" fmla="*/ 0 w 2003730"/>
                    <a:gd name="connsiteY0" fmla="*/ 1001865 h 2003730"/>
                    <a:gd name="connsiteX1" fmla="*/ 1001865 w 2003730"/>
                    <a:gd name="connsiteY1" fmla="*/ 0 h 2003730"/>
                    <a:gd name="connsiteX2" fmla="*/ 2003730 w 2003730"/>
                    <a:gd name="connsiteY2" fmla="*/ 1001865 h 2003730"/>
                    <a:gd name="connsiteX3" fmla="*/ 1001865 w 2003730"/>
                    <a:gd name="connsiteY3" fmla="*/ 2003730 h 2003730"/>
                    <a:gd name="connsiteX4" fmla="*/ 0 w 2003730"/>
                    <a:gd name="connsiteY4" fmla="*/ 1001865 h 2003730"/>
                    <a:gd name="connsiteX0" fmla="*/ 0 w 2003730"/>
                    <a:gd name="connsiteY0" fmla="*/ 1001865 h 2003730"/>
                    <a:gd name="connsiteX1" fmla="*/ 1001865 w 2003730"/>
                    <a:gd name="connsiteY1" fmla="*/ 0 h 2003730"/>
                    <a:gd name="connsiteX2" fmla="*/ 2003730 w 2003730"/>
                    <a:gd name="connsiteY2" fmla="*/ 1001865 h 2003730"/>
                    <a:gd name="connsiteX3" fmla="*/ 1001865 w 2003730"/>
                    <a:gd name="connsiteY3" fmla="*/ 2003730 h 2003730"/>
                    <a:gd name="connsiteX4" fmla="*/ 91440 w 2003730"/>
                    <a:gd name="connsiteY4" fmla="*/ 1093305 h 2003730"/>
                    <a:gd name="connsiteX0" fmla="*/ 0 w 2003730"/>
                    <a:gd name="connsiteY0" fmla="*/ 1001865 h 2003730"/>
                    <a:gd name="connsiteX1" fmla="*/ 1001865 w 2003730"/>
                    <a:gd name="connsiteY1" fmla="*/ 0 h 2003730"/>
                    <a:gd name="connsiteX2" fmla="*/ 2003730 w 2003730"/>
                    <a:gd name="connsiteY2" fmla="*/ 1001865 h 2003730"/>
                    <a:gd name="connsiteX3" fmla="*/ 1001865 w 2003730"/>
                    <a:gd name="connsiteY3" fmla="*/ 2003730 h 2003730"/>
                    <a:gd name="connsiteX0" fmla="*/ 0 w 1001865"/>
                    <a:gd name="connsiteY0" fmla="*/ 0 h 2003730"/>
                    <a:gd name="connsiteX1" fmla="*/ 1001865 w 1001865"/>
                    <a:gd name="connsiteY1" fmla="*/ 1001865 h 2003730"/>
                    <a:gd name="connsiteX2" fmla="*/ 0 w 1001865"/>
                    <a:gd name="connsiteY2" fmla="*/ 2003730 h 2003730"/>
                  </a:gdLst>
                  <a:ahLst/>
                  <a:cxnLst>
                    <a:cxn ang="0">
                      <a:pos x="connsiteX0" y="connsiteY0"/>
                    </a:cxn>
                    <a:cxn ang="0">
                      <a:pos x="connsiteX1" y="connsiteY1"/>
                    </a:cxn>
                    <a:cxn ang="0">
                      <a:pos x="connsiteX2" y="connsiteY2"/>
                    </a:cxn>
                  </a:cxnLst>
                  <a:rect l="l" t="t" r="r" b="b"/>
                  <a:pathLst>
                    <a:path w="1001865" h="2003730">
                      <a:moveTo>
                        <a:pt x="0" y="0"/>
                      </a:moveTo>
                      <a:cubicBezTo>
                        <a:pt x="553315" y="0"/>
                        <a:pt x="1001865" y="448550"/>
                        <a:pt x="1001865" y="1001865"/>
                      </a:cubicBezTo>
                      <a:cubicBezTo>
                        <a:pt x="1001865" y="1555180"/>
                        <a:pt x="553315" y="2003730"/>
                        <a:pt x="0" y="2003730"/>
                      </a:cubicBezTo>
                    </a:path>
                  </a:pathLst>
                </a:custGeom>
                <a:no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49" name="Isosceles Triangle 48"/>
                <p:cNvSpPr/>
                <p:nvPr/>
              </p:nvSpPr>
              <p:spPr>
                <a:xfrm rot="5400000">
                  <a:off x="8570133" y="3559119"/>
                  <a:ext cx="192840" cy="16624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0" name="Oval 49"/>
                <p:cNvSpPr/>
                <p:nvPr/>
              </p:nvSpPr>
              <p:spPr>
                <a:xfrm>
                  <a:off x="7534959" y="5111909"/>
                  <a:ext cx="90645" cy="906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cxnSp>
              <p:nvCxnSpPr>
                <p:cNvPr id="51" name="Straight Connector 50"/>
                <p:cNvCxnSpPr/>
                <p:nvPr/>
              </p:nvCxnSpPr>
              <p:spPr>
                <a:xfrm>
                  <a:off x="7580282" y="4634944"/>
                  <a:ext cx="0" cy="497840"/>
                </a:xfrm>
                <a:prstGeom prst="line">
                  <a:avLst/>
                </a:prstGeom>
                <a:effectLst/>
              </p:spPr>
              <p:style>
                <a:lnRef idx="2">
                  <a:schemeClr val="accent1"/>
                </a:lnRef>
                <a:fillRef idx="0">
                  <a:schemeClr val="accent1"/>
                </a:fillRef>
                <a:effectRef idx="1">
                  <a:schemeClr val="accent1"/>
                </a:effectRef>
                <a:fontRef idx="minor">
                  <a:schemeClr val="tx1"/>
                </a:fontRef>
              </p:style>
            </p:cxnSp>
          </p:grpSp>
        </p:grpSp>
      </p:grpSp>
      <p:grpSp>
        <p:nvGrpSpPr>
          <p:cNvPr id="6" name="Group 5"/>
          <p:cNvGrpSpPr/>
          <p:nvPr/>
        </p:nvGrpSpPr>
        <p:grpSpPr>
          <a:xfrm>
            <a:off x="2647869" y="834259"/>
            <a:ext cx="2249042" cy="5075727"/>
            <a:chOff x="2867239" y="1154566"/>
            <a:chExt cx="2249042" cy="5075727"/>
          </a:xfrm>
        </p:grpSpPr>
        <p:sp>
          <p:nvSpPr>
            <p:cNvPr id="12" name="TextBox 11">
              <a:extLst>
                <a:ext uri="{FF2B5EF4-FFF2-40B4-BE49-F238E27FC236}">
                  <a16:creationId xmlns:a16="http://schemas.microsoft.com/office/drawing/2014/main" id="{2366A14A-E910-4446-8991-8BF8E2E6F834}"/>
                </a:ext>
              </a:extLst>
            </p:cNvPr>
            <p:cNvSpPr txBox="1"/>
            <p:nvPr/>
          </p:nvSpPr>
          <p:spPr>
            <a:xfrm>
              <a:off x="2867239" y="3845025"/>
              <a:ext cx="2190961" cy="2385268"/>
            </a:xfrm>
            <a:prstGeom prst="rect">
              <a:avLst/>
            </a:prstGeom>
            <a:noFill/>
            <a:ln cap="flat">
              <a:noFill/>
            </a:ln>
          </p:spPr>
          <p:txBody>
            <a:bodyPr vert="horz" wrap="square" lIns="91440" tIns="45720" rIns="91440" bIns="45720" anchor="t" anchorCtr="0" compatLnSpc="1">
              <a:spAutoFit/>
            </a:bodyPr>
            <a:lstStyle/>
            <a:p>
              <a:pPr algn="ctr"/>
              <a:r>
                <a:rPr lang="en-GB" sz="1400" b="1" i="0" u="none" strike="noStrike" baseline="0" dirty="0">
                  <a:latin typeface="Helvetica" pitchFamily="2" charset="0"/>
                  <a:cs typeface="Helvetica" panose="020B0604020202020204" pitchFamily="34" charset="0"/>
                </a:rPr>
                <a:t>Implementation Challenges</a:t>
              </a:r>
            </a:p>
            <a:p>
              <a:pPr algn="l"/>
              <a:endParaRPr lang="en-GB" sz="1100" b="0" i="0" u="none" strike="noStrike" baseline="0" dirty="0">
                <a:solidFill>
                  <a:srgbClr val="000000"/>
                </a:solidFill>
                <a:latin typeface="Helvetica" pitchFamily="2" charset="0"/>
                <a:cs typeface="Helvetica" panose="020B0604020202020204" pitchFamily="34" charset="0"/>
              </a:endParaRPr>
            </a:p>
            <a:p>
              <a:pPr algn="ctr"/>
              <a:r>
                <a:rPr lang="en-GB" sz="1200" b="0" i="0" u="none" strike="noStrike" baseline="0" dirty="0">
                  <a:latin typeface="Helvetica" pitchFamily="2" charset="0"/>
                  <a:cs typeface="Helvetica" panose="020B0604020202020204" pitchFamily="34" charset="0"/>
                </a:rPr>
                <a:t>ServiceNow is the preferred choice for many businesses, but its implementation comes with high costs and challenges as it required in-depth expertise and understanding of the processes.</a:t>
              </a:r>
            </a:p>
            <a:p>
              <a:pPr algn="ctr"/>
              <a:endParaRPr kumimoji="0" lang="en-GB" sz="1400" i="0" u="none" strike="noStrike" kern="1200" cap="none" spc="0" normalizeH="0" baseline="0" noProof="0" dirty="0">
                <a:ln>
                  <a:noFill/>
                </a:ln>
                <a:solidFill>
                  <a:srgbClr val="1A1C2B"/>
                </a:solidFill>
                <a:effectLst/>
                <a:uLnTx/>
                <a:uFillTx/>
                <a:latin typeface="Helvetica" pitchFamily="2" charset="0"/>
                <a:cs typeface="Helvetica" panose="020B0604020202020204" pitchFamily="34" charset="0"/>
              </a:endParaRPr>
            </a:p>
          </p:txBody>
        </p:sp>
        <p:grpSp>
          <p:nvGrpSpPr>
            <p:cNvPr id="52" name="Group 51"/>
            <p:cNvGrpSpPr/>
            <p:nvPr/>
          </p:nvGrpSpPr>
          <p:grpSpPr>
            <a:xfrm>
              <a:off x="3118362" y="1154566"/>
              <a:ext cx="1997919" cy="2558749"/>
              <a:chOff x="2963751" y="1412413"/>
              <a:chExt cx="1997919" cy="2558749"/>
            </a:xfrm>
          </p:grpSpPr>
          <p:sp>
            <p:nvSpPr>
              <p:cNvPr id="53" name="Oval 52"/>
              <p:cNvSpPr/>
              <p:nvPr/>
            </p:nvSpPr>
            <p:spPr>
              <a:xfrm>
                <a:off x="2963751" y="1561657"/>
                <a:ext cx="1725434" cy="1725434"/>
              </a:xfrm>
              <a:prstGeom prst="ellipse">
                <a:avLst/>
              </a:prstGeom>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54" name="Picture 53"/>
              <p:cNvPicPr>
                <a:picLocks noChangeAspect="1"/>
              </p:cNvPicPr>
              <p:nvPr/>
            </p:nvPicPr>
            <p:blipFill rotWithShape="1">
              <a:blip r:embed="rId3">
                <a:extLst>
                  <a:ext uri="{28A0092B-C50C-407E-A947-70E740481C1C}">
                    <a14:useLocalDpi xmlns:a14="http://schemas.microsoft.com/office/drawing/2010/main" val="0"/>
                  </a:ext>
                </a:extLst>
              </a:blip>
              <a:srcRect l="7549" t="64253" r="76662" b="10096"/>
              <a:stretch/>
            </p:blipFill>
            <p:spPr>
              <a:xfrm>
                <a:off x="3029792" y="1627698"/>
                <a:ext cx="1931878" cy="1768282"/>
              </a:xfrm>
              <a:prstGeom prst="rect">
                <a:avLst/>
              </a:prstGeom>
              <a:effectLst/>
            </p:spPr>
          </p:pic>
          <p:grpSp>
            <p:nvGrpSpPr>
              <p:cNvPr id="55" name="Group 54"/>
              <p:cNvGrpSpPr/>
              <p:nvPr/>
            </p:nvGrpSpPr>
            <p:grpSpPr>
              <a:xfrm>
                <a:off x="3746956" y="1412413"/>
                <a:ext cx="1214714" cy="2558749"/>
                <a:chOff x="7534959" y="2643805"/>
                <a:chExt cx="1214714" cy="2558749"/>
              </a:xfrm>
              <a:effectLst/>
            </p:grpSpPr>
            <p:sp>
              <p:nvSpPr>
                <p:cNvPr id="57" name="Oval 8"/>
                <p:cNvSpPr/>
                <p:nvPr/>
              </p:nvSpPr>
              <p:spPr>
                <a:xfrm>
                  <a:off x="7581568" y="2643805"/>
                  <a:ext cx="1001865" cy="2003730"/>
                </a:xfrm>
                <a:custGeom>
                  <a:avLst/>
                  <a:gdLst>
                    <a:gd name="connsiteX0" fmla="*/ 0 w 2003730"/>
                    <a:gd name="connsiteY0" fmla="*/ 1001865 h 2003730"/>
                    <a:gd name="connsiteX1" fmla="*/ 1001865 w 2003730"/>
                    <a:gd name="connsiteY1" fmla="*/ 0 h 2003730"/>
                    <a:gd name="connsiteX2" fmla="*/ 2003730 w 2003730"/>
                    <a:gd name="connsiteY2" fmla="*/ 1001865 h 2003730"/>
                    <a:gd name="connsiteX3" fmla="*/ 1001865 w 2003730"/>
                    <a:gd name="connsiteY3" fmla="*/ 2003730 h 2003730"/>
                    <a:gd name="connsiteX4" fmla="*/ 0 w 2003730"/>
                    <a:gd name="connsiteY4" fmla="*/ 1001865 h 2003730"/>
                    <a:gd name="connsiteX0" fmla="*/ 0 w 2003730"/>
                    <a:gd name="connsiteY0" fmla="*/ 1001865 h 2003730"/>
                    <a:gd name="connsiteX1" fmla="*/ 1001865 w 2003730"/>
                    <a:gd name="connsiteY1" fmla="*/ 0 h 2003730"/>
                    <a:gd name="connsiteX2" fmla="*/ 2003730 w 2003730"/>
                    <a:gd name="connsiteY2" fmla="*/ 1001865 h 2003730"/>
                    <a:gd name="connsiteX3" fmla="*/ 1001865 w 2003730"/>
                    <a:gd name="connsiteY3" fmla="*/ 2003730 h 2003730"/>
                    <a:gd name="connsiteX4" fmla="*/ 91440 w 2003730"/>
                    <a:gd name="connsiteY4" fmla="*/ 1093305 h 2003730"/>
                    <a:gd name="connsiteX0" fmla="*/ 0 w 2003730"/>
                    <a:gd name="connsiteY0" fmla="*/ 1001865 h 2003730"/>
                    <a:gd name="connsiteX1" fmla="*/ 1001865 w 2003730"/>
                    <a:gd name="connsiteY1" fmla="*/ 0 h 2003730"/>
                    <a:gd name="connsiteX2" fmla="*/ 2003730 w 2003730"/>
                    <a:gd name="connsiteY2" fmla="*/ 1001865 h 2003730"/>
                    <a:gd name="connsiteX3" fmla="*/ 1001865 w 2003730"/>
                    <a:gd name="connsiteY3" fmla="*/ 2003730 h 2003730"/>
                    <a:gd name="connsiteX0" fmla="*/ 0 w 1001865"/>
                    <a:gd name="connsiteY0" fmla="*/ 0 h 2003730"/>
                    <a:gd name="connsiteX1" fmla="*/ 1001865 w 1001865"/>
                    <a:gd name="connsiteY1" fmla="*/ 1001865 h 2003730"/>
                    <a:gd name="connsiteX2" fmla="*/ 0 w 1001865"/>
                    <a:gd name="connsiteY2" fmla="*/ 2003730 h 2003730"/>
                  </a:gdLst>
                  <a:ahLst/>
                  <a:cxnLst>
                    <a:cxn ang="0">
                      <a:pos x="connsiteX0" y="connsiteY0"/>
                    </a:cxn>
                    <a:cxn ang="0">
                      <a:pos x="connsiteX1" y="connsiteY1"/>
                    </a:cxn>
                    <a:cxn ang="0">
                      <a:pos x="connsiteX2" y="connsiteY2"/>
                    </a:cxn>
                  </a:cxnLst>
                  <a:rect l="l" t="t" r="r" b="b"/>
                  <a:pathLst>
                    <a:path w="1001865" h="2003730">
                      <a:moveTo>
                        <a:pt x="0" y="0"/>
                      </a:moveTo>
                      <a:cubicBezTo>
                        <a:pt x="553315" y="0"/>
                        <a:pt x="1001865" y="448550"/>
                        <a:pt x="1001865" y="1001865"/>
                      </a:cubicBezTo>
                      <a:cubicBezTo>
                        <a:pt x="1001865" y="1555180"/>
                        <a:pt x="553315" y="2003730"/>
                        <a:pt x="0" y="2003730"/>
                      </a:cubicBezTo>
                    </a:path>
                  </a:pathLst>
                </a:custGeom>
                <a:effectLst/>
              </p:spPr>
              <p:style>
                <a:lnRef idx="2">
                  <a:schemeClr val="accent2"/>
                </a:lnRef>
                <a:fillRef idx="0">
                  <a:schemeClr val="accent2"/>
                </a:fillRef>
                <a:effectRef idx="1">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58" name="Isosceles Triangle 57"/>
                <p:cNvSpPr/>
                <p:nvPr/>
              </p:nvSpPr>
              <p:spPr>
                <a:xfrm rot="5400000">
                  <a:off x="8570133" y="3559119"/>
                  <a:ext cx="192840" cy="166241"/>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9" name="Oval 58"/>
                <p:cNvSpPr/>
                <p:nvPr/>
              </p:nvSpPr>
              <p:spPr>
                <a:xfrm>
                  <a:off x="7534959" y="5111909"/>
                  <a:ext cx="90645" cy="90645"/>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cxnSp>
              <p:nvCxnSpPr>
                <p:cNvPr id="60" name="Straight Connector 59"/>
                <p:cNvCxnSpPr/>
                <p:nvPr/>
              </p:nvCxnSpPr>
              <p:spPr>
                <a:xfrm>
                  <a:off x="7580282" y="4634944"/>
                  <a:ext cx="0" cy="497840"/>
                </a:xfrm>
                <a:prstGeom prst="line">
                  <a:avLst/>
                </a:prstGeom>
              </p:spPr>
              <p:style>
                <a:lnRef idx="2">
                  <a:schemeClr val="accent2"/>
                </a:lnRef>
                <a:fillRef idx="0">
                  <a:schemeClr val="accent2"/>
                </a:fillRef>
                <a:effectRef idx="1">
                  <a:schemeClr val="accent2"/>
                </a:effectRef>
                <a:fontRef idx="minor">
                  <a:schemeClr val="tx1"/>
                </a:fontRef>
              </p:style>
            </p:cxnSp>
          </p:grpSp>
        </p:grpSp>
      </p:grpSp>
      <p:grpSp>
        <p:nvGrpSpPr>
          <p:cNvPr id="7" name="Group 6"/>
          <p:cNvGrpSpPr/>
          <p:nvPr/>
        </p:nvGrpSpPr>
        <p:grpSpPr>
          <a:xfrm>
            <a:off x="5062457" y="864916"/>
            <a:ext cx="2239007" cy="4471192"/>
            <a:chOff x="5091590" y="1154566"/>
            <a:chExt cx="2239007" cy="4471192"/>
          </a:xfrm>
        </p:grpSpPr>
        <p:sp>
          <p:nvSpPr>
            <p:cNvPr id="13" name="TextBox 12">
              <a:extLst>
                <a:ext uri="{FF2B5EF4-FFF2-40B4-BE49-F238E27FC236}">
                  <a16:creationId xmlns:a16="http://schemas.microsoft.com/office/drawing/2014/main" id="{2366A14A-E910-4446-8991-8BF8E2E6F834}"/>
                </a:ext>
              </a:extLst>
            </p:cNvPr>
            <p:cNvSpPr txBox="1"/>
            <p:nvPr/>
          </p:nvSpPr>
          <p:spPr>
            <a:xfrm>
              <a:off x="5091590" y="3871432"/>
              <a:ext cx="2210791" cy="1754326"/>
            </a:xfrm>
            <a:prstGeom prst="rect">
              <a:avLst/>
            </a:prstGeom>
            <a:noFill/>
            <a:ln cap="flat">
              <a:noFill/>
            </a:ln>
          </p:spPr>
          <p:txBody>
            <a:bodyPr vert="horz" wrap="square" lIns="91440" tIns="45720" rIns="91440" bIns="45720" anchor="t" anchorCtr="0" compatLnSpc="1">
              <a:spAutoFit/>
            </a:bodyPr>
            <a:lstStyle/>
            <a:p>
              <a:pPr algn="ctr"/>
              <a:r>
                <a:rPr lang="en-GB" sz="1400" b="1" i="0" u="none" strike="noStrike" baseline="0" dirty="0">
                  <a:latin typeface="Helvetica" pitchFamily="2" charset="0"/>
                  <a:cs typeface="Helvetica" panose="020B0604020202020204" pitchFamily="34" charset="0"/>
                </a:rPr>
                <a:t>Maintaining Service Quality</a:t>
              </a:r>
            </a:p>
            <a:p>
              <a:pPr algn="ctr"/>
              <a:r>
                <a:rPr lang="en-GB" sz="800" b="0" i="0" u="none" strike="noStrike" baseline="0" dirty="0">
                  <a:solidFill>
                    <a:srgbClr val="000000"/>
                  </a:solidFill>
                  <a:latin typeface="Helvetica" pitchFamily="2" charset="0"/>
                  <a:cs typeface="Helvetica" panose="020B0604020202020204" pitchFamily="34" charset="0"/>
                </a:rPr>
                <a:t> </a:t>
              </a:r>
            </a:p>
            <a:p>
              <a:pPr algn="ctr"/>
              <a:r>
                <a:rPr lang="en-GB" sz="1200" b="0" i="0" u="none" strike="noStrike" baseline="0" dirty="0">
                  <a:latin typeface="Helvetica" pitchFamily="2" charset="0"/>
                  <a:cs typeface="Helvetica" panose="020B0604020202020204" pitchFamily="34" charset="0"/>
                </a:rPr>
                <a:t>Maintaining consistent and </a:t>
              </a:r>
              <a:r>
                <a:rPr lang="en-GB" sz="1200" b="0" i="0" u="none" strike="noStrike" baseline="0">
                  <a:latin typeface="Helvetica" pitchFamily="2" charset="0"/>
                  <a:cs typeface="Helvetica" panose="020B0604020202020204" pitchFamily="34" charset="0"/>
                </a:rPr>
                <a:t>high-quality IT </a:t>
              </a:r>
              <a:r>
                <a:rPr lang="en-GB" sz="1200" b="0" i="0" u="none" strike="noStrike" baseline="0" dirty="0">
                  <a:latin typeface="Helvetica" pitchFamily="2" charset="0"/>
                  <a:cs typeface="Helvetica" panose="020B0604020202020204" pitchFamily="34" charset="0"/>
                </a:rPr>
                <a:t>services is a constant challenge, especially as organizations grow and IT environments become more complex.</a:t>
              </a:r>
              <a:endParaRPr kumimoji="0" lang="en-GB" sz="1200" b="1" i="0" u="none" strike="noStrike" kern="1200" cap="none" spc="0" normalizeH="0" baseline="0" noProof="0" dirty="0">
                <a:ln>
                  <a:noFill/>
                </a:ln>
                <a:solidFill>
                  <a:srgbClr val="1A1C2B"/>
                </a:solidFill>
                <a:effectLst/>
                <a:uLnTx/>
                <a:uFillTx/>
                <a:latin typeface="Helvetica" pitchFamily="2" charset="0"/>
                <a:cs typeface="Helvetica" panose="020B0604020202020204" pitchFamily="34" charset="0"/>
              </a:endParaRPr>
            </a:p>
          </p:txBody>
        </p:sp>
        <p:grpSp>
          <p:nvGrpSpPr>
            <p:cNvPr id="61" name="Group 60"/>
            <p:cNvGrpSpPr/>
            <p:nvPr/>
          </p:nvGrpSpPr>
          <p:grpSpPr>
            <a:xfrm>
              <a:off x="5332678" y="1154566"/>
              <a:ext cx="1997919" cy="2558749"/>
              <a:chOff x="5221908" y="1412413"/>
              <a:chExt cx="1997919" cy="2558749"/>
            </a:xfrm>
          </p:grpSpPr>
          <p:sp>
            <p:nvSpPr>
              <p:cNvPr id="62" name="Oval 61"/>
              <p:cNvSpPr/>
              <p:nvPr/>
            </p:nvSpPr>
            <p:spPr>
              <a:xfrm>
                <a:off x="5221908" y="1561657"/>
                <a:ext cx="1725434" cy="1725434"/>
              </a:xfrm>
              <a:prstGeom prst="ellipse">
                <a:avLst/>
              </a:prstGeom>
              <a:ln>
                <a:no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63" name="Picture 62"/>
              <p:cNvPicPr>
                <a:picLocks noChangeAspect="1"/>
              </p:cNvPicPr>
              <p:nvPr/>
            </p:nvPicPr>
            <p:blipFill rotWithShape="1">
              <a:blip r:embed="rId3">
                <a:extLst>
                  <a:ext uri="{28A0092B-C50C-407E-A947-70E740481C1C}">
                    <a14:useLocalDpi xmlns:a14="http://schemas.microsoft.com/office/drawing/2010/main" val="0"/>
                  </a:ext>
                </a:extLst>
              </a:blip>
              <a:srcRect l="7549" t="64253" r="76662" b="10096"/>
              <a:stretch/>
            </p:blipFill>
            <p:spPr>
              <a:xfrm>
                <a:off x="5287949" y="1627698"/>
                <a:ext cx="1931878" cy="1768282"/>
              </a:xfrm>
              <a:prstGeom prst="rect">
                <a:avLst/>
              </a:prstGeom>
              <a:effectLst/>
            </p:spPr>
          </p:pic>
          <p:grpSp>
            <p:nvGrpSpPr>
              <p:cNvPr id="64" name="Group 63"/>
              <p:cNvGrpSpPr/>
              <p:nvPr/>
            </p:nvGrpSpPr>
            <p:grpSpPr>
              <a:xfrm>
                <a:off x="6005113" y="1412413"/>
                <a:ext cx="1214714" cy="2558749"/>
                <a:chOff x="7534959" y="2643805"/>
                <a:chExt cx="1214714" cy="2558749"/>
              </a:xfrm>
              <a:effectLst/>
            </p:grpSpPr>
            <p:sp>
              <p:nvSpPr>
                <p:cNvPr id="66" name="Oval 8"/>
                <p:cNvSpPr/>
                <p:nvPr/>
              </p:nvSpPr>
              <p:spPr>
                <a:xfrm>
                  <a:off x="7581568" y="2643805"/>
                  <a:ext cx="1001865" cy="2003730"/>
                </a:xfrm>
                <a:custGeom>
                  <a:avLst/>
                  <a:gdLst>
                    <a:gd name="connsiteX0" fmla="*/ 0 w 2003730"/>
                    <a:gd name="connsiteY0" fmla="*/ 1001865 h 2003730"/>
                    <a:gd name="connsiteX1" fmla="*/ 1001865 w 2003730"/>
                    <a:gd name="connsiteY1" fmla="*/ 0 h 2003730"/>
                    <a:gd name="connsiteX2" fmla="*/ 2003730 w 2003730"/>
                    <a:gd name="connsiteY2" fmla="*/ 1001865 h 2003730"/>
                    <a:gd name="connsiteX3" fmla="*/ 1001865 w 2003730"/>
                    <a:gd name="connsiteY3" fmla="*/ 2003730 h 2003730"/>
                    <a:gd name="connsiteX4" fmla="*/ 0 w 2003730"/>
                    <a:gd name="connsiteY4" fmla="*/ 1001865 h 2003730"/>
                    <a:gd name="connsiteX0" fmla="*/ 0 w 2003730"/>
                    <a:gd name="connsiteY0" fmla="*/ 1001865 h 2003730"/>
                    <a:gd name="connsiteX1" fmla="*/ 1001865 w 2003730"/>
                    <a:gd name="connsiteY1" fmla="*/ 0 h 2003730"/>
                    <a:gd name="connsiteX2" fmla="*/ 2003730 w 2003730"/>
                    <a:gd name="connsiteY2" fmla="*/ 1001865 h 2003730"/>
                    <a:gd name="connsiteX3" fmla="*/ 1001865 w 2003730"/>
                    <a:gd name="connsiteY3" fmla="*/ 2003730 h 2003730"/>
                    <a:gd name="connsiteX4" fmla="*/ 91440 w 2003730"/>
                    <a:gd name="connsiteY4" fmla="*/ 1093305 h 2003730"/>
                    <a:gd name="connsiteX0" fmla="*/ 0 w 2003730"/>
                    <a:gd name="connsiteY0" fmla="*/ 1001865 h 2003730"/>
                    <a:gd name="connsiteX1" fmla="*/ 1001865 w 2003730"/>
                    <a:gd name="connsiteY1" fmla="*/ 0 h 2003730"/>
                    <a:gd name="connsiteX2" fmla="*/ 2003730 w 2003730"/>
                    <a:gd name="connsiteY2" fmla="*/ 1001865 h 2003730"/>
                    <a:gd name="connsiteX3" fmla="*/ 1001865 w 2003730"/>
                    <a:gd name="connsiteY3" fmla="*/ 2003730 h 2003730"/>
                    <a:gd name="connsiteX0" fmla="*/ 0 w 1001865"/>
                    <a:gd name="connsiteY0" fmla="*/ 0 h 2003730"/>
                    <a:gd name="connsiteX1" fmla="*/ 1001865 w 1001865"/>
                    <a:gd name="connsiteY1" fmla="*/ 1001865 h 2003730"/>
                    <a:gd name="connsiteX2" fmla="*/ 0 w 1001865"/>
                    <a:gd name="connsiteY2" fmla="*/ 2003730 h 2003730"/>
                  </a:gdLst>
                  <a:ahLst/>
                  <a:cxnLst>
                    <a:cxn ang="0">
                      <a:pos x="connsiteX0" y="connsiteY0"/>
                    </a:cxn>
                    <a:cxn ang="0">
                      <a:pos x="connsiteX1" y="connsiteY1"/>
                    </a:cxn>
                    <a:cxn ang="0">
                      <a:pos x="connsiteX2" y="connsiteY2"/>
                    </a:cxn>
                  </a:cxnLst>
                  <a:rect l="l" t="t" r="r" b="b"/>
                  <a:pathLst>
                    <a:path w="1001865" h="2003730">
                      <a:moveTo>
                        <a:pt x="0" y="0"/>
                      </a:moveTo>
                      <a:cubicBezTo>
                        <a:pt x="553315" y="0"/>
                        <a:pt x="1001865" y="448550"/>
                        <a:pt x="1001865" y="1001865"/>
                      </a:cubicBezTo>
                      <a:cubicBezTo>
                        <a:pt x="1001865" y="1555180"/>
                        <a:pt x="553315" y="2003730"/>
                        <a:pt x="0" y="2003730"/>
                      </a:cubicBezTo>
                    </a:path>
                  </a:pathLst>
                </a:custGeom>
                <a:effectLst/>
              </p:spPr>
              <p:style>
                <a:lnRef idx="2">
                  <a:schemeClr val="accent3"/>
                </a:lnRef>
                <a:fillRef idx="0">
                  <a:schemeClr val="accent3"/>
                </a:fillRef>
                <a:effectRef idx="1">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67" name="Isosceles Triangle 66"/>
                <p:cNvSpPr/>
                <p:nvPr/>
              </p:nvSpPr>
              <p:spPr>
                <a:xfrm rot="5400000">
                  <a:off x="8570133" y="3559119"/>
                  <a:ext cx="192840" cy="166241"/>
                </a:xfrm>
                <a:prstGeom prst="triangl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68" name="Oval 67"/>
                <p:cNvSpPr/>
                <p:nvPr/>
              </p:nvSpPr>
              <p:spPr>
                <a:xfrm>
                  <a:off x="7534959" y="5111909"/>
                  <a:ext cx="90645" cy="90645"/>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cxnSp>
              <p:nvCxnSpPr>
                <p:cNvPr id="69" name="Straight Connector 68"/>
                <p:cNvCxnSpPr/>
                <p:nvPr/>
              </p:nvCxnSpPr>
              <p:spPr>
                <a:xfrm>
                  <a:off x="7580282" y="4634944"/>
                  <a:ext cx="0" cy="497840"/>
                </a:xfrm>
                <a:prstGeom prst="line">
                  <a:avLst/>
                </a:prstGeom>
              </p:spPr>
              <p:style>
                <a:lnRef idx="2">
                  <a:schemeClr val="accent3"/>
                </a:lnRef>
                <a:fillRef idx="0">
                  <a:schemeClr val="accent3"/>
                </a:fillRef>
                <a:effectRef idx="1">
                  <a:schemeClr val="accent3"/>
                </a:effectRef>
                <a:fontRef idx="minor">
                  <a:schemeClr val="tx1"/>
                </a:fontRef>
              </p:style>
            </p:cxnSp>
          </p:grpSp>
        </p:grpSp>
      </p:grpSp>
      <p:grpSp>
        <p:nvGrpSpPr>
          <p:cNvPr id="8" name="Group 7"/>
          <p:cNvGrpSpPr/>
          <p:nvPr/>
        </p:nvGrpSpPr>
        <p:grpSpPr>
          <a:xfrm>
            <a:off x="7454378" y="864916"/>
            <a:ext cx="2119747" cy="5025190"/>
            <a:chOff x="7402606" y="1154566"/>
            <a:chExt cx="2119747" cy="5025190"/>
          </a:xfrm>
        </p:grpSpPr>
        <p:sp>
          <p:nvSpPr>
            <p:cNvPr id="15" name="TextBox 14">
              <a:extLst>
                <a:ext uri="{FF2B5EF4-FFF2-40B4-BE49-F238E27FC236}">
                  <a16:creationId xmlns:a16="http://schemas.microsoft.com/office/drawing/2014/main" id="{2366A14A-E910-4446-8991-8BF8E2E6F834}"/>
                </a:ext>
              </a:extLst>
            </p:cNvPr>
            <p:cNvSpPr txBox="1"/>
            <p:nvPr/>
          </p:nvSpPr>
          <p:spPr>
            <a:xfrm>
              <a:off x="7402606" y="3871432"/>
              <a:ext cx="1969090" cy="2308324"/>
            </a:xfrm>
            <a:prstGeom prst="rect">
              <a:avLst/>
            </a:prstGeom>
            <a:noFill/>
            <a:ln cap="flat">
              <a:noFill/>
            </a:ln>
          </p:spPr>
          <p:txBody>
            <a:bodyPr vert="horz" wrap="square" lIns="91440" tIns="45720" rIns="91440" bIns="45720" anchor="t" anchorCtr="0" compatLnSpc="1">
              <a:spAutoFit/>
            </a:bodyPr>
            <a:lstStyle/>
            <a:p>
              <a:pPr algn="ctr">
                <a:defRPr/>
              </a:pPr>
              <a:r>
                <a:rPr kumimoji="0" lang="en-GB" sz="1400" b="1" i="0" u="none" strike="noStrike" kern="1200" cap="none" spc="0" normalizeH="0" baseline="0" noProof="0" dirty="0">
                  <a:ln>
                    <a:noFill/>
                  </a:ln>
                  <a:effectLst/>
                  <a:uLnTx/>
                  <a:uFillTx/>
                  <a:latin typeface="Helvetica" pitchFamily="2" charset="0"/>
                  <a:cs typeface="Helvetica" panose="020B0604020202020204" pitchFamily="34" charset="0"/>
                </a:rPr>
                <a:t>Demand for Solutions with ITOM</a:t>
              </a:r>
            </a:p>
            <a:p>
              <a:pPr algn="ctr">
                <a:defRPr/>
              </a:pPr>
              <a:endParaRPr kumimoji="0" lang="en-GB" sz="800" b="1" i="0" u="none" strike="noStrike" kern="1200" cap="none" spc="0" normalizeH="0" baseline="0" noProof="0" dirty="0">
                <a:ln>
                  <a:noFill/>
                </a:ln>
                <a:effectLst/>
                <a:uLnTx/>
                <a:uFillTx/>
                <a:latin typeface="Helvetica" pitchFamily="2" charset="0"/>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A1C2B"/>
                  </a:solidFill>
                  <a:effectLst/>
                  <a:uLnTx/>
                  <a:uFillTx/>
                  <a:latin typeface="Helvetica" pitchFamily="2" charset="0"/>
                  <a:ea typeface="+mn-ea"/>
                  <a:cs typeface="+mn-cs"/>
                </a:rPr>
                <a:t>Many competitors provide basic ServiceNow integration but lack advanced IT operations management (ITOM) capabilities, which are needed for better service awareness of Configuration Items (CI).</a:t>
              </a:r>
              <a:endParaRPr kumimoji="0" lang="en-GB" sz="12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grpSp>
          <p:nvGrpSpPr>
            <p:cNvPr id="70" name="Group 69"/>
            <p:cNvGrpSpPr/>
            <p:nvPr/>
          </p:nvGrpSpPr>
          <p:grpSpPr>
            <a:xfrm>
              <a:off x="7524434" y="1154566"/>
              <a:ext cx="1997919" cy="2558749"/>
              <a:chOff x="7488858" y="1412413"/>
              <a:chExt cx="1997919" cy="2558749"/>
            </a:xfrm>
          </p:grpSpPr>
          <p:sp>
            <p:nvSpPr>
              <p:cNvPr id="71" name="Oval 70"/>
              <p:cNvSpPr/>
              <p:nvPr/>
            </p:nvSpPr>
            <p:spPr>
              <a:xfrm>
                <a:off x="7488858" y="1561657"/>
                <a:ext cx="1725434" cy="1725434"/>
              </a:xfrm>
              <a:prstGeom prst="ellipse">
                <a:avLst/>
              </a:prstGeom>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72" name="Picture 71"/>
              <p:cNvPicPr>
                <a:picLocks noChangeAspect="1"/>
              </p:cNvPicPr>
              <p:nvPr/>
            </p:nvPicPr>
            <p:blipFill rotWithShape="1">
              <a:blip r:embed="rId3">
                <a:extLst>
                  <a:ext uri="{28A0092B-C50C-407E-A947-70E740481C1C}">
                    <a14:useLocalDpi xmlns:a14="http://schemas.microsoft.com/office/drawing/2010/main" val="0"/>
                  </a:ext>
                </a:extLst>
              </a:blip>
              <a:srcRect l="7549" t="64253" r="76662" b="10096"/>
              <a:stretch/>
            </p:blipFill>
            <p:spPr>
              <a:xfrm>
                <a:off x="7554899" y="1627698"/>
                <a:ext cx="1931878" cy="1768282"/>
              </a:xfrm>
              <a:prstGeom prst="rect">
                <a:avLst/>
              </a:prstGeom>
              <a:effectLst/>
            </p:spPr>
          </p:pic>
          <p:grpSp>
            <p:nvGrpSpPr>
              <p:cNvPr id="73" name="Group 72"/>
              <p:cNvGrpSpPr/>
              <p:nvPr/>
            </p:nvGrpSpPr>
            <p:grpSpPr>
              <a:xfrm>
                <a:off x="8272063" y="1412413"/>
                <a:ext cx="1214714" cy="2558749"/>
                <a:chOff x="7534959" y="2643805"/>
                <a:chExt cx="1214714" cy="2558749"/>
              </a:xfrm>
              <a:effectLst/>
            </p:grpSpPr>
            <p:sp>
              <p:nvSpPr>
                <p:cNvPr id="75" name="Oval 8"/>
                <p:cNvSpPr/>
                <p:nvPr/>
              </p:nvSpPr>
              <p:spPr>
                <a:xfrm>
                  <a:off x="7581568" y="2643805"/>
                  <a:ext cx="1001865" cy="2003730"/>
                </a:xfrm>
                <a:custGeom>
                  <a:avLst/>
                  <a:gdLst>
                    <a:gd name="connsiteX0" fmla="*/ 0 w 2003730"/>
                    <a:gd name="connsiteY0" fmla="*/ 1001865 h 2003730"/>
                    <a:gd name="connsiteX1" fmla="*/ 1001865 w 2003730"/>
                    <a:gd name="connsiteY1" fmla="*/ 0 h 2003730"/>
                    <a:gd name="connsiteX2" fmla="*/ 2003730 w 2003730"/>
                    <a:gd name="connsiteY2" fmla="*/ 1001865 h 2003730"/>
                    <a:gd name="connsiteX3" fmla="*/ 1001865 w 2003730"/>
                    <a:gd name="connsiteY3" fmla="*/ 2003730 h 2003730"/>
                    <a:gd name="connsiteX4" fmla="*/ 0 w 2003730"/>
                    <a:gd name="connsiteY4" fmla="*/ 1001865 h 2003730"/>
                    <a:gd name="connsiteX0" fmla="*/ 0 w 2003730"/>
                    <a:gd name="connsiteY0" fmla="*/ 1001865 h 2003730"/>
                    <a:gd name="connsiteX1" fmla="*/ 1001865 w 2003730"/>
                    <a:gd name="connsiteY1" fmla="*/ 0 h 2003730"/>
                    <a:gd name="connsiteX2" fmla="*/ 2003730 w 2003730"/>
                    <a:gd name="connsiteY2" fmla="*/ 1001865 h 2003730"/>
                    <a:gd name="connsiteX3" fmla="*/ 1001865 w 2003730"/>
                    <a:gd name="connsiteY3" fmla="*/ 2003730 h 2003730"/>
                    <a:gd name="connsiteX4" fmla="*/ 91440 w 2003730"/>
                    <a:gd name="connsiteY4" fmla="*/ 1093305 h 2003730"/>
                    <a:gd name="connsiteX0" fmla="*/ 0 w 2003730"/>
                    <a:gd name="connsiteY0" fmla="*/ 1001865 h 2003730"/>
                    <a:gd name="connsiteX1" fmla="*/ 1001865 w 2003730"/>
                    <a:gd name="connsiteY1" fmla="*/ 0 h 2003730"/>
                    <a:gd name="connsiteX2" fmla="*/ 2003730 w 2003730"/>
                    <a:gd name="connsiteY2" fmla="*/ 1001865 h 2003730"/>
                    <a:gd name="connsiteX3" fmla="*/ 1001865 w 2003730"/>
                    <a:gd name="connsiteY3" fmla="*/ 2003730 h 2003730"/>
                    <a:gd name="connsiteX0" fmla="*/ 0 w 1001865"/>
                    <a:gd name="connsiteY0" fmla="*/ 0 h 2003730"/>
                    <a:gd name="connsiteX1" fmla="*/ 1001865 w 1001865"/>
                    <a:gd name="connsiteY1" fmla="*/ 1001865 h 2003730"/>
                    <a:gd name="connsiteX2" fmla="*/ 0 w 1001865"/>
                    <a:gd name="connsiteY2" fmla="*/ 2003730 h 2003730"/>
                  </a:gdLst>
                  <a:ahLst/>
                  <a:cxnLst>
                    <a:cxn ang="0">
                      <a:pos x="connsiteX0" y="connsiteY0"/>
                    </a:cxn>
                    <a:cxn ang="0">
                      <a:pos x="connsiteX1" y="connsiteY1"/>
                    </a:cxn>
                    <a:cxn ang="0">
                      <a:pos x="connsiteX2" y="connsiteY2"/>
                    </a:cxn>
                  </a:cxnLst>
                  <a:rect l="l" t="t" r="r" b="b"/>
                  <a:pathLst>
                    <a:path w="1001865" h="2003730">
                      <a:moveTo>
                        <a:pt x="0" y="0"/>
                      </a:moveTo>
                      <a:cubicBezTo>
                        <a:pt x="553315" y="0"/>
                        <a:pt x="1001865" y="448550"/>
                        <a:pt x="1001865" y="1001865"/>
                      </a:cubicBezTo>
                      <a:cubicBezTo>
                        <a:pt x="1001865" y="1555180"/>
                        <a:pt x="553315" y="2003730"/>
                        <a:pt x="0" y="2003730"/>
                      </a:cubicBezTo>
                    </a:path>
                  </a:pathLst>
                </a:custGeom>
                <a:effectLst/>
              </p:spPr>
              <p:style>
                <a:lnRef idx="2">
                  <a:schemeClr val="accent4"/>
                </a:lnRef>
                <a:fillRef idx="0">
                  <a:schemeClr val="accent4"/>
                </a:fillRef>
                <a:effectRef idx="1">
                  <a:schemeClr val="accent4"/>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76" name="Isosceles Triangle 75"/>
                <p:cNvSpPr/>
                <p:nvPr/>
              </p:nvSpPr>
              <p:spPr>
                <a:xfrm rot="5400000">
                  <a:off x="8570133" y="3559119"/>
                  <a:ext cx="192840" cy="166241"/>
                </a:xfrm>
                <a:prstGeom prst="triangl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77" name="Oval 76"/>
                <p:cNvSpPr/>
                <p:nvPr/>
              </p:nvSpPr>
              <p:spPr>
                <a:xfrm>
                  <a:off x="7534959" y="5111909"/>
                  <a:ext cx="90645" cy="90645"/>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cxnSp>
              <p:nvCxnSpPr>
                <p:cNvPr id="78" name="Straight Connector 77"/>
                <p:cNvCxnSpPr/>
                <p:nvPr/>
              </p:nvCxnSpPr>
              <p:spPr>
                <a:xfrm>
                  <a:off x="7580282" y="4634944"/>
                  <a:ext cx="0" cy="497840"/>
                </a:xfrm>
                <a:prstGeom prst="line">
                  <a:avLst/>
                </a:prstGeom>
              </p:spPr>
              <p:style>
                <a:lnRef idx="2">
                  <a:schemeClr val="accent4"/>
                </a:lnRef>
                <a:fillRef idx="0">
                  <a:schemeClr val="accent4"/>
                </a:fillRef>
                <a:effectRef idx="1">
                  <a:schemeClr val="accent4"/>
                </a:effectRef>
                <a:fontRef idx="minor">
                  <a:schemeClr val="tx1"/>
                </a:fontRef>
              </p:style>
            </p:cxnSp>
          </p:grpSp>
        </p:grpSp>
      </p:grpSp>
      <p:grpSp>
        <p:nvGrpSpPr>
          <p:cNvPr id="9" name="Group 8"/>
          <p:cNvGrpSpPr/>
          <p:nvPr/>
        </p:nvGrpSpPr>
        <p:grpSpPr>
          <a:xfrm>
            <a:off x="9647093" y="865203"/>
            <a:ext cx="2210555" cy="5209569"/>
            <a:chOff x="9460099" y="1154566"/>
            <a:chExt cx="2210555" cy="5209569"/>
          </a:xfrm>
        </p:grpSpPr>
        <p:sp>
          <p:nvSpPr>
            <p:cNvPr id="16" name="TextBox 15">
              <a:extLst>
                <a:ext uri="{FF2B5EF4-FFF2-40B4-BE49-F238E27FC236}">
                  <a16:creationId xmlns:a16="http://schemas.microsoft.com/office/drawing/2014/main" id="{2366A14A-E910-4446-8991-8BF8E2E6F834}"/>
                </a:ext>
              </a:extLst>
            </p:cNvPr>
            <p:cNvSpPr txBox="1"/>
            <p:nvPr/>
          </p:nvSpPr>
          <p:spPr>
            <a:xfrm>
              <a:off x="9460099" y="3871145"/>
              <a:ext cx="2190961" cy="2492990"/>
            </a:xfrm>
            <a:prstGeom prst="rect">
              <a:avLst/>
            </a:prstGeom>
            <a:noFill/>
            <a:ln cap="flat">
              <a:noFill/>
            </a:ln>
          </p:spPr>
          <p:txBody>
            <a:bodyPr vert="horz" wrap="square" lIns="91440" tIns="45720" rIns="91440" bIns="45720" anchor="t" anchorCtr="0" compatLnSpc="1">
              <a:spAutoFit/>
            </a:bodyPr>
            <a:lstStyle/>
            <a:p>
              <a:pPr algn="ctr">
                <a:defRPr/>
              </a:pPr>
              <a:r>
                <a:rPr kumimoji="0" lang="en-GB" sz="1400" b="1" i="0" u="none" strike="noStrike" kern="1200" cap="none" spc="0" normalizeH="0" baseline="0" noProof="0" dirty="0">
                  <a:ln>
                    <a:noFill/>
                  </a:ln>
                  <a:effectLst/>
                  <a:uLnTx/>
                  <a:uFillTx/>
                  <a:latin typeface="Helvetica" pitchFamily="2" charset="0"/>
                  <a:cs typeface="Helvetica" panose="020B0604020202020204" pitchFamily="34" charset="0"/>
                </a:rPr>
                <a:t>Focus on Data Security &amp; Compliance</a:t>
              </a:r>
            </a:p>
            <a:p>
              <a:pPr algn="ctr">
                <a:defRPr/>
              </a:pPr>
              <a:endParaRPr kumimoji="0" lang="en-GB" sz="800" b="1" i="0" u="none" strike="noStrike" kern="1200" cap="none" spc="0" normalizeH="0" baseline="0" noProof="0" dirty="0">
                <a:ln>
                  <a:noFill/>
                </a:ln>
                <a:effectLst/>
                <a:uLnTx/>
                <a:uFillTx/>
                <a:latin typeface="Helvetica" pitchFamily="2" charset="0"/>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A1C2B"/>
                  </a:solidFill>
                  <a:effectLst/>
                  <a:uLnTx/>
                  <a:uFillTx/>
                  <a:latin typeface="Helvetica" pitchFamily="2" charset="0"/>
                  <a:ea typeface="+mn-ea"/>
                  <a:cs typeface="+mn-cs"/>
                </a:rPr>
                <a:t>With increased attention to data privacy and security, there's heightened demand for ITSM solutions that offer robust data isolation and compliance, especially in managing CIs across different domains that can only be offered in ServiceNow.</a:t>
              </a:r>
            </a:p>
          </p:txBody>
        </p:sp>
        <p:grpSp>
          <p:nvGrpSpPr>
            <p:cNvPr id="79" name="Group 78"/>
            <p:cNvGrpSpPr/>
            <p:nvPr/>
          </p:nvGrpSpPr>
          <p:grpSpPr>
            <a:xfrm>
              <a:off x="9672735" y="1154566"/>
              <a:ext cx="1997919" cy="2558749"/>
              <a:chOff x="9717708" y="1412413"/>
              <a:chExt cx="1997919" cy="2558749"/>
            </a:xfrm>
          </p:grpSpPr>
          <p:sp>
            <p:nvSpPr>
              <p:cNvPr id="80" name="Oval 79"/>
              <p:cNvSpPr/>
              <p:nvPr/>
            </p:nvSpPr>
            <p:spPr>
              <a:xfrm>
                <a:off x="9717708" y="1561657"/>
                <a:ext cx="1725434" cy="1725434"/>
              </a:xfrm>
              <a:prstGeom prst="ellipse">
                <a:avLst/>
              </a:prstGeom>
              <a:ln>
                <a:no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81" name="Picture 80"/>
              <p:cNvPicPr>
                <a:picLocks noChangeAspect="1"/>
              </p:cNvPicPr>
              <p:nvPr/>
            </p:nvPicPr>
            <p:blipFill rotWithShape="1">
              <a:blip r:embed="rId3">
                <a:extLst>
                  <a:ext uri="{28A0092B-C50C-407E-A947-70E740481C1C}">
                    <a14:useLocalDpi xmlns:a14="http://schemas.microsoft.com/office/drawing/2010/main" val="0"/>
                  </a:ext>
                </a:extLst>
              </a:blip>
              <a:srcRect l="7549" t="64253" r="76662" b="10096"/>
              <a:stretch/>
            </p:blipFill>
            <p:spPr>
              <a:xfrm>
                <a:off x="9783749" y="1627698"/>
                <a:ext cx="1931878" cy="1768282"/>
              </a:xfrm>
              <a:prstGeom prst="rect">
                <a:avLst/>
              </a:prstGeom>
              <a:effectLst/>
            </p:spPr>
          </p:pic>
          <p:grpSp>
            <p:nvGrpSpPr>
              <p:cNvPr id="82" name="Group 81"/>
              <p:cNvGrpSpPr/>
              <p:nvPr/>
            </p:nvGrpSpPr>
            <p:grpSpPr>
              <a:xfrm>
                <a:off x="10500913" y="1412413"/>
                <a:ext cx="1214714" cy="2558749"/>
                <a:chOff x="7534959" y="2643805"/>
                <a:chExt cx="1214714" cy="2558749"/>
              </a:xfrm>
              <a:effectLst/>
            </p:grpSpPr>
            <p:sp>
              <p:nvSpPr>
                <p:cNvPr id="84" name="Oval 8"/>
                <p:cNvSpPr/>
                <p:nvPr/>
              </p:nvSpPr>
              <p:spPr>
                <a:xfrm>
                  <a:off x="7581568" y="2643805"/>
                  <a:ext cx="1001865" cy="2003730"/>
                </a:xfrm>
                <a:custGeom>
                  <a:avLst/>
                  <a:gdLst>
                    <a:gd name="connsiteX0" fmla="*/ 0 w 2003730"/>
                    <a:gd name="connsiteY0" fmla="*/ 1001865 h 2003730"/>
                    <a:gd name="connsiteX1" fmla="*/ 1001865 w 2003730"/>
                    <a:gd name="connsiteY1" fmla="*/ 0 h 2003730"/>
                    <a:gd name="connsiteX2" fmla="*/ 2003730 w 2003730"/>
                    <a:gd name="connsiteY2" fmla="*/ 1001865 h 2003730"/>
                    <a:gd name="connsiteX3" fmla="*/ 1001865 w 2003730"/>
                    <a:gd name="connsiteY3" fmla="*/ 2003730 h 2003730"/>
                    <a:gd name="connsiteX4" fmla="*/ 0 w 2003730"/>
                    <a:gd name="connsiteY4" fmla="*/ 1001865 h 2003730"/>
                    <a:gd name="connsiteX0" fmla="*/ 0 w 2003730"/>
                    <a:gd name="connsiteY0" fmla="*/ 1001865 h 2003730"/>
                    <a:gd name="connsiteX1" fmla="*/ 1001865 w 2003730"/>
                    <a:gd name="connsiteY1" fmla="*/ 0 h 2003730"/>
                    <a:gd name="connsiteX2" fmla="*/ 2003730 w 2003730"/>
                    <a:gd name="connsiteY2" fmla="*/ 1001865 h 2003730"/>
                    <a:gd name="connsiteX3" fmla="*/ 1001865 w 2003730"/>
                    <a:gd name="connsiteY3" fmla="*/ 2003730 h 2003730"/>
                    <a:gd name="connsiteX4" fmla="*/ 91440 w 2003730"/>
                    <a:gd name="connsiteY4" fmla="*/ 1093305 h 2003730"/>
                    <a:gd name="connsiteX0" fmla="*/ 0 w 2003730"/>
                    <a:gd name="connsiteY0" fmla="*/ 1001865 h 2003730"/>
                    <a:gd name="connsiteX1" fmla="*/ 1001865 w 2003730"/>
                    <a:gd name="connsiteY1" fmla="*/ 0 h 2003730"/>
                    <a:gd name="connsiteX2" fmla="*/ 2003730 w 2003730"/>
                    <a:gd name="connsiteY2" fmla="*/ 1001865 h 2003730"/>
                    <a:gd name="connsiteX3" fmla="*/ 1001865 w 2003730"/>
                    <a:gd name="connsiteY3" fmla="*/ 2003730 h 2003730"/>
                    <a:gd name="connsiteX0" fmla="*/ 0 w 1001865"/>
                    <a:gd name="connsiteY0" fmla="*/ 0 h 2003730"/>
                    <a:gd name="connsiteX1" fmla="*/ 1001865 w 1001865"/>
                    <a:gd name="connsiteY1" fmla="*/ 1001865 h 2003730"/>
                    <a:gd name="connsiteX2" fmla="*/ 0 w 1001865"/>
                    <a:gd name="connsiteY2" fmla="*/ 2003730 h 2003730"/>
                  </a:gdLst>
                  <a:ahLst/>
                  <a:cxnLst>
                    <a:cxn ang="0">
                      <a:pos x="connsiteX0" y="connsiteY0"/>
                    </a:cxn>
                    <a:cxn ang="0">
                      <a:pos x="connsiteX1" y="connsiteY1"/>
                    </a:cxn>
                    <a:cxn ang="0">
                      <a:pos x="connsiteX2" y="connsiteY2"/>
                    </a:cxn>
                  </a:cxnLst>
                  <a:rect l="l" t="t" r="r" b="b"/>
                  <a:pathLst>
                    <a:path w="1001865" h="2003730">
                      <a:moveTo>
                        <a:pt x="0" y="0"/>
                      </a:moveTo>
                      <a:cubicBezTo>
                        <a:pt x="553315" y="0"/>
                        <a:pt x="1001865" y="448550"/>
                        <a:pt x="1001865" y="1001865"/>
                      </a:cubicBezTo>
                      <a:cubicBezTo>
                        <a:pt x="1001865" y="1555180"/>
                        <a:pt x="553315" y="2003730"/>
                        <a:pt x="0" y="2003730"/>
                      </a:cubicBezTo>
                    </a:path>
                  </a:pathLst>
                </a:custGeom>
                <a:effectLst/>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85" name="Isosceles Triangle 84"/>
                <p:cNvSpPr/>
                <p:nvPr/>
              </p:nvSpPr>
              <p:spPr>
                <a:xfrm rot="5400000">
                  <a:off x="8570133" y="3559119"/>
                  <a:ext cx="192840" cy="166241"/>
                </a:xfrm>
                <a:prstGeom prst="triangle">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86" name="Oval 85"/>
                <p:cNvSpPr/>
                <p:nvPr/>
              </p:nvSpPr>
              <p:spPr>
                <a:xfrm>
                  <a:off x="7534959" y="5111909"/>
                  <a:ext cx="90645" cy="90645"/>
                </a:xfrm>
                <a:prstGeom prst="ellipse">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cxnSp>
              <p:nvCxnSpPr>
                <p:cNvPr id="87" name="Straight Connector 86"/>
                <p:cNvCxnSpPr/>
                <p:nvPr/>
              </p:nvCxnSpPr>
              <p:spPr>
                <a:xfrm>
                  <a:off x="7580282" y="4634944"/>
                  <a:ext cx="0" cy="497840"/>
                </a:xfrm>
                <a:prstGeom prst="line">
                  <a:avLst/>
                </a:prstGeom>
              </p:spPr>
              <p:style>
                <a:lnRef idx="2">
                  <a:schemeClr val="accent5"/>
                </a:lnRef>
                <a:fillRef idx="0">
                  <a:schemeClr val="accent5"/>
                </a:fillRef>
                <a:effectRef idx="1">
                  <a:schemeClr val="accent5"/>
                </a:effectRef>
                <a:fontRef idx="minor">
                  <a:schemeClr val="tx1"/>
                </a:fontRef>
              </p:style>
            </p:cxnSp>
          </p:grpSp>
        </p:grpSp>
      </p:grpSp>
      <p:pic>
        <p:nvPicPr>
          <p:cNvPr id="2" name="Graphic 1" descr="Programmer female with solid fill">
            <a:extLst>
              <a:ext uri="{FF2B5EF4-FFF2-40B4-BE49-F238E27FC236}">
                <a16:creationId xmlns:a16="http://schemas.microsoft.com/office/drawing/2014/main" id="{6AC3D670-4ED5-8ED0-F349-1EBD1098E2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9869" y="1371780"/>
            <a:ext cx="914400" cy="914400"/>
          </a:xfrm>
          <a:prstGeom prst="rect">
            <a:avLst/>
          </a:prstGeom>
        </p:spPr>
      </p:pic>
      <p:pic>
        <p:nvPicPr>
          <p:cNvPr id="3" name="Graphic 2" descr="Warning with solid fill">
            <a:extLst>
              <a:ext uri="{FF2B5EF4-FFF2-40B4-BE49-F238E27FC236}">
                <a16:creationId xmlns:a16="http://schemas.microsoft.com/office/drawing/2014/main" id="{D805B7FD-6365-1EA5-8EDD-37C61B92CE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20605" y="1371780"/>
            <a:ext cx="914400" cy="914400"/>
          </a:xfrm>
          <a:prstGeom prst="rect">
            <a:avLst/>
          </a:prstGeom>
        </p:spPr>
      </p:pic>
      <p:pic>
        <p:nvPicPr>
          <p:cNvPr id="4" name="Graphic 3" descr="Repeat with solid fill">
            <a:extLst>
              <a:ext uri="{FF2B5EF4-FFF2-40B4-BE49-F238E27FC236}">
                <a16:creationId xmlns:a16="http://schemas.microsoft.com/office/drawing/2014/main" id="{8EE1AA86-A3C0-5469-4346-C4EE870FFA9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24667" y="1450843"/>
            <a:ext cx="914400" cy="914400"/>
          </a:xfrm>
          <a:prstGeom prst="rect">
            <a:avLst/>
          </a:prstGeom>
        </p:spPr>
      </p:pic>
      <p:pic>
        <p:nvPicPr>
          <p:cNvPr id="14" name="Graphic 13" descr="Checklist with solid fill">
            <a:extLst>
              <a:ext uri="{FF2B5EF4-FFF2-40B4-BE49-F238E27FC236}">
                <a16:creationId xmlns:a16="http://schemas.microsoft.com/office/drawing/2014/main" id="{FAA0963A-EA4B-C153-6D15-DB2E5305E0E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983162" y="1406150"/>
            <a:ext cx="914400" cy="914400"/>
          </a:xfrm>
          <a:prstGeom prst="rect">
            <a:avLst/>
          </a:prstGeom>
        </p:spPr>
      </p:pic>
      <p:pic>
        <p:nvPicPr>
          <p:cNvPr id="17" name="Graphic 16" descr="Siren with solid fill">
            <a:extLst>
              <a:ext uri="{FF2B5EF4-FFF2-40B4-BE49-F238E27FC236}">
                <a16:creationId xmlns:a16="http://schemas.microsoft.com/office/drawing/2014/main" id="{C7B08875-ED85-400E-1020-62EA547C969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266685" y="1389020"/>
            <a:ext cx="914400" cy="914400"/>
          </a:xfrm>
          <a:prstGeom prst="rect">
            <a:avLst/>
          </a:prstGeom>
        </p:spPr>
      </p:pic>
    </p:spTree>
    <p:extLst>
      <p:ext uri="{BB962C8B-B14F-4D97-AF65-F5344CB8AC3E}">
        <p14:creationId xmlns:p14="http://schemas.microsoft.com/office/powerpoint/2010/main" val="282076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75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1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125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07FE3-02F6-B503-48D7-54D7849C3C4A}"/>
              </a:ext>
            </a:extLst>
          </p:cNvPr>
          <p:cNvSpPr>
            <a:spLocks noGrp="1"/>
          </p:cNvSpPr>
          <p:nvPr>
            <p:ph type="title"/>
          </p:nvPr>
        </p:nvSpPr>
        <p:spPr/>
        <p:txBody>
          <a:bodyPr/>
          <a:lstStyle/>
          <a:p>
            <a:r>
              <a:rPr lang="en-GB" dirty="0"/>
              <a:t>Why Invest in an </a:t>
            </a:r>
            <a:r>
              <a:rPr lang="en-GB" b="1" dirty="0"/>
              <a:t>IT Service Management Solution</a:t>
            </a:r>
          </a:p>
        </p:txBody>
      </p:sp>
      <p:sp>
        <p:nvSpPr>
          <p:cNvPr id="14" name="Fibre Infrastructure text box">
            <a:extLst>
              <a:ext uri="{FF2B5EF4-FFF2-40B4-BE49-F238E27FC236}">
                <a16:creationId xmlns:a16="http://schemas.microsoft.com/office/drawing/2014/main" id="{D22E0EDD-2DB5-9724-A354-98086401D224}"/>
              </a:ext>
            </a:extLst>
          </p:cNvPr>
          <p:cNvSpPr txBox="1"/>
          <p:nvPr/>
        </p:nvSpPr>
        <p:spPr>
          <a:xfrm>
            <a:off x="1945395" y="1102689"/>
            <a:ext cx="8189205" cy="1472144"/>
          </a:xfrm>
          <a:prstGeom prst="roundRect">
            <a:avLst>
              <a:gd name="adj" fmla="val 2375"/>
            </a:avLst>
          </a:prstGeom>
          <a:solidFill>
            <a:schemeClr val="bg2"/>
          </a:solidFill>
          <a:effectLst>
            <a:outerShdw blurRad="50800" dist="381000" dir="5400000" sx="96000" sy="96000" algn="ctr" rotWithShape="0">
              <a:srgbClr val="000000">
                <a:alpha val="25000"/>
              </a:srgbClr>
            </a:outerShdw>
          </a:effectLst>
          <a:scene3d>
            <a:camera prst="orthographicFront"/>
            <a:lightRig rig="threePt" dir="t"/>
          </a:scene3d>
          <a:sp3d>
            <a:bevelT w="44450" h="6350" prst="coolSlant"/>
          </a:sp3d>
        </p:spPr>
        <p:txBody>
          <a:bodyPr wrap="square" lIns="180000" tIns="180000" rIns="180000" bIns="180000" rtlCol="0" anchor="ctr" anchorCtr="0">
            <a:noAutofit/>
          </a:bodyPr>
          <a:lstStyle/>
          <a:p>
            <a:pPr marL="180000" algn="ctr" fontAlgn="ctr"/>
            <a:r>
              <a:rPr lang="en-GB" dirty="0">
                <a:latin typeface="HelveticaNowDisplay Bold" panose="020B0804030202020204" pitchFamily="34" charset="0"/>
                <a:cs typeface="HelveticaNowDisplay Bold" panose="020B0804030202020204" pitchFamily="34" charset="0"/>
              </a:rPr>
              <a:t>Investing in ITSM helps service providers stay competitive in a </a:t>
            </a:r>
            <a:br>
              <a:rPr lang="en-GB" dirty="0">
                <a:latin typeface="HelveticaNowDisplay Bold" panose="020B0804030202020204" pitchFamily="34" charset="0"/>
                <a:cs typeface="HelveticaNowDisplay Bold" panose="020B0804030202020204" pitchFamily="34" charset="0"/>
              </a:rPr>
            </a:br>
            <a:r>
              <a:rPr lang="en-GB" dirty="0">
                <a:latin typeface="HelveticaNowDisplay Bold" panose="020B0804030202020204" pitchFamily="34" charset="0"/>
                <a:cs typeface="HelveticaNowDisplay Bold" panose="020B0804030202020204" pitchFamily="34" charset="0"/>
              </a:rPr>
              <a:t>service-driven economy reduce costs, boost operational efficiency, deliver better customer experiences, and…</a:t>
            </a:r>
          </a:p>
        </p:txBody>
      </p:sp>
      <p:grpSp>
        <p:nvGrpSpPr>
          <p:cNvPr id="4" name="Group 3">
            <a:extLst>
              <a:ext uri="{FF2B5EF4-FFF2-40B4-BE49-F238E27FC236}">
                <a16:creationId xmlns:a16="http://schemas.microsoft.com/office/drawing/2014/main" id="{0E1BB8C8-9C52-0631-C16A-C94051B18FD4}"/>
              </a:ext>
            </a:extLst>
          </p:cNvPr>
          <p:cNvGrpSpPr/>
          <p:nvPr/>
        </p:nvGrpSpPr>
        <p:grpSpPr>
          <a:xfrm>
            <a:off x="1703667" y="3186814"/>
            <a:ext cx="2810404" cy="2810404"/>
            <a:chOff x="89044" y="2534427"/>
            <a:chExt cx="2255342" cy="2255342"/>
          </a:xfrm>
        </p:grpSpPr>
        <p:pic>
          <p:nvPicPr>
            <p:cNvPr id="5" name="Graphic 4">
              <a:extLst>
                <a:ext uri="{FF2B5EF4-FFF2-40B4-BE49-F238E27FC236}">
                  <a16:creationId xmlns:a16="http://schemas.microsoft.com/office/drawing/2014/main" id="{506802C7-9DE1-6EB6-8A11-A212597C89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044" y="2534427"/>
              <a:ext cx="2255342" cy="2255342"/>
            </a:xfrm>
            <a:prstGeom prst="rect">
              <a:avLst/>
            </a:prstGeom>
          </p:spPr>
        </p:pic>
        <p:sp>
          <p:nvSpPr>
            <p:cNvPr id="6" name="Oval 5">
              <a:extLst>
                <a:ext uri="{FF2B5EF4-FFF2-40B4-BE49-F238E27FC236}">
                  <a16:creationId xmlns:a16="http://schemas.microsoft.com/office/drawing/2014/main" id="{CAD7706F-3A57-4B0A-1B73-8B7BAB664CE1}"/>
                </a:ext>
              </a:extLst>
            </p:cNvPr>
            <p:cNvSpPr/>
            <p:nvPr/>
          </p:nvSpPr>
          <p:spPr>
            <a:xfrm>
              <a:off x="283031" y="2733592"/>
              <a:ext cx="1867367" cy="1867368"/>
            </a:xfrm>
            <a:prstGeom prst="ellipse">
              <a:avLst/>
            </a:prstGeom>
            <a:solidFill>
              <a:schemeClr val="bg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effectLst/>
                  <a:uLnTx/>
                  <a:uFillTx/>
                  <a:latin typeface="HelveticaNowDisplay Bold" panose="020B0804030202020204" pitchFamily="34" charset="0"/>
                  <a:cs typeface="HelveticaNowDisplay Bold" panose="020B0804030202020204" pitchFamily="34" charset="0"/>
                </a:rPr>
                <a:t>Reduce Costs</a:t>
              </a:r>
              <a:endParaRPr kumimoji="0" lang="en-GB" sz="1500" b="1" i="0" u="none" strike="noStrike" kern="1200" cap="none" spc="0" normalizeH="0" baseline="0" noProof="0" dirty="0">
                <a:ln>
                  <a:noFill/>
                </a:ln>
                <a:effectLst/>
                <a:uLnTx/>
                <a:uFillTx/>
                <a:latin typeface="HelveticaNowDisplay Bold" panose="020B0804030202020204" pitchFamily="34" charset="0"/>
                <a:cs typeface="HelveticaNowDisplay Bold" panose="020B0804030202020204" pitchFamily="34" charset="0"/>
              </a:endParaRPr>
            </a:p>
          </p:txBody>
        </p:sp>
      </p:grpSp>
      <p:grpSp>
        <p:nvGrpSpPr>
          <p:cNvPr id="7" name="Group 6">
            <a:extLst>
              <a:ext uri="{FF2B5EF4-FFF2-40B4-BE49-F238E27FC236}">
                <a16:creationId xmlns:a16="http://schemas.microsoft.com/office/drawing/2014/main" id="{17E86EBA-E7BD-0565-568E-6AAAD3B3E7B1}"/>
              </a:ext>
            </a:extLst>
          </p:cNvPr>
          <p:cNvGrpSpPr/>
          <p:nvPr/>
        </p:nvGrpSpPr>
        <p:grpSpPr>
          <a:xfrm>
            <a:off x="4690798" y="3186814"/>
            <a:ext cx="2810404" cy="2810404"/>
            <a:chOff x="2486209" y="2534427"/>
            <a:chExt cx="2255342" cy="2255342"/>
          </a:xfrm>
        </p:grpSpPr>
        <p:pic>
          <p:nvPicPr>
            <p:cNvPr id="8" name="Graphic 7">
              <a:extLst>
                <a:ext uri="{FF2B5EF4-FFF2-40B4-BE49-F238E27FC236}">
                  <a16:creationId xmlns:a16="http://schemas.microsoft.com/office/drawing/2014/main" id="{5134BE16-9BF2-5F24-2D65-011D74918D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86209" y="2534427"/>
              <a:ext cx="2255342" cy="2255342"/>
            </a:xfrm>
            <a:prstGeom prst="rect">
              <a:avLst/>
            </a:prstGeom>
            <a:effectLst/>
          </p:spPr>
        </p:pic>
        <p:sp>
          <p:nvSpPr>
            <p:cNvPr id="9" name="Oval 8">
              <a:extLst>
                <a:ext uri="{FF2B5EF4-FFF2-40B4-BE49-F238E27FC236}">
                  <a16:creationId xmlns:a16="http://schemas.microsoft.com/office/drawing/2014/main" id="{9D6828E3-37F9-7A1B-83BB-CB7E8E5721C1}"/>
                </a:ext>
              </a:extLst>
            </p:cNvPr>
            <p:cNvSpPr/>
            <p:nvPr/>
          </p:nvSpPr>
          <p:spPr>
            <a:xfrm>
              <a:off x="2680196" y="2733592"/>
              <a:ext cx="1867367" cy="1867368"/>
            </a:xfrm>
            <a:prstGeom prst="ellipse">
              <a:avLst/>
            </a:prstGeom>
            <a:solidFill>
              <a:srgbClr val="06D58D"/>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effectLst/>
                  <a:uLnTx/>
                  <a:uFillTx/>
                  <a:latin typeface="HelveticaNowDisplay Bold" panose="020B0804030202020204" pitchFamily="34" charset="0"/>
                  <a:cs typeface="HelveticaNowDisplay Bold" panose="020B0804030202020204" pitchFamily="34" charset="0"/>
                </a:rPr>
                <a:t>Boost Operational Efficiency</a:t>
              </a:r>
              <a:endParaRPr kumimoji="0" lang="en-GB" sz="1500" b="1" i="0" u="none" strike="noStrike" kern="1200" cap="none" spc="0" normalizeH="0" baseline="0" noProof="0" dirty="0">
                <a:ln>
                  <a:noFill/>
                </a:ln>
                <a:effectLst/>
                <a:uLnTx/>
                <a:uFillTx/>
                <a:latin typeface="HelveticaNowDisplay Bold" panose="020B0804030202020204" pitchFamily="34" charset="0"/>
                <a:cs typeface="HelveticaNowDisplay Bold" panose="020B0804030202020204" pitchFamily="34" charset="0"/>
              </a:endParaRPr>
            </a:p>
          </p:txBody>
        </p:sp>
      </p:grpSp>
      <p:grpSp>
        <p:nvGrpSpPr>
          <p:cNvPr id="10" name="Group 9">
            <a:extLst>
              <a:ext uri="{FF2B5EF4-FFF2-40B4-BE49-F238E27FC236}">
                <a16:creationId xmlns:a16="http://schemas.microsoft.com/office/drawing/2014/main" id="{2FB6BCD1-0F5D-3A80-C387-A29633251D0F}"/>
              </a:ext>
            </a:extLst>
          </p:cNvPr>
          <p:cNvGrpSpPr/>
          <p:nvPr/>
        </p:nvGrpSpPr>
        <p:grpSpPr>
          <a:xfrm>
            <a:off x="7677929" y="3186814"/>
            <a:ext cx="2810404" cy="2810404"/>
            <a:chOff x="4883374" y="2534427"/>
            <a:chExt cx="2255342" cy="2255342"/>
          </a:xfrm>
        </p:grpSpPr>
        <p:pic>
          <p:nvPicPr>
            <p:cNvPr id="11" name="Graphic 10">
              <a:extLst>
                <a:ext uri="{FF2B5EF4-FFF2-40B4-BE49-F238E27FC236}">
                  <a16:creationId xmlns:a16="http://schemas.microsoft.com/office/drawing/2014/main" id="{8758AA2E-D6C5-533A-8E10-0692BCAD86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83374" y="2534427"/>
              <a:ext cx="2255342" cy="2255342"/>
            </a:xfrm>
            <a:prstGeom prst="rect">
              <a:avLst/>
            </a:prstGeom>
          </p:spPr>
        </p:pic>
        <p:sp>
          <p:nvSpPr>
            <p:cNvPr id="12" name="Oval 11">
              <a:extLst>
                <a:ext uri="{FF2B5EF4-FFF2-40B4-BE49-F238E27FC236}">
                  <a16:creationId xmlns:a16="http://schemas.microsoft.com/office/drawing/2014/main" id="{639796A9-E367-15BE-0D35-BC0E55B89FEF}"/>
                </a:ext>
              </a:extLst>
            </p:cNvPr>
            <p:cNvSpPr/>
            <p:nvPr/>
          </p:nvSpPr>
          <p:spPr>
            <a:xfrm>
              <a:off x="5077361" y="2733592"/>
              <a:ext cx="1867367" cy="1867368"/>
            </a:xfrm>
            <a:prstGeom prst="ellipse">
              <a:avLst/>
            </a:prstGeom>
            <a:solidFill>
              <a:srgbClr val="07C7AD"/>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effectLst/>
                  <a:uLnTx/>
                  <a:uFillTx/>
                  <a:latin typeface="HelveticaNowDisplay Bold" panose="020B0804030202020204" pitchFamily="34" charset="0"/>
                  <a:cs typeface="HelveticaNowDisplay Bold" panose="020B0804030202020204" pitchFamily="34" charset="0"/>
                </a:rPr>
                <a:t>Improve Customer Experience</a:t>
              </a:r>
              <a:endParaRPr kumimoji="0" lang="en-GB" sz="1500" b="1" i="0" u="none" strike="noStrike" kern="1200" cap="none" spc="0" normalizeH="0" baseline="0" noProof="0" dirty="0">
                <a:ln>
                  <a:noFill/>
                </a:ln>
                <a:effectLst/>
                <a:uLnTx/>
                <a:uFillTx/>
                <a:latin typeface="HelveticaNowDisplay Bold" panose="020B0804030202020204" pitchFamily="34" charset="0"/>
                <a:cs typeface="HelveticaNowDisplay Bold" panose="020B0804030202020204" pitchFamily="34" charset="0"/>
              </a:endParaRPr>
            </a:p>
          </p:txBody>
        </p:sp>
      </p:grpSp>
    </p:spTree>
    <p:extLst>
      <p:ext uri="{BB962C8B-B14F-4D97-AF65-F5344CB8AC3E}">
        <p14:creationId xmlns:p14="http://schemas.microsoft.com/office/powerpoint/2010/main" val="152318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nodeType="withEffect">
                                  <p:stCondLst>
                                    <p:cond delay="25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par>
                                <p:cTn id="21" presetID="53" presetClass="entr" presetSubtype="16" fill="hold" nodeType="withEffect">
                                  <p:stCondLst>
                                    <p:cond delay="50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22C5A-7B01-476D-16B7-B17229D03E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6E915E-887E-3902-473F-85580833B548}"/>
              </a:ext>
            </a:extLst>
          </p:cNvPr>
          <p:cNvSpPr>
            <a:spLocks noGrp="1"/>
          </p:cNvSpPr>
          <p:nvPr>
            <p:ph type="title"/>
          </p:nvPr>
        </p:nvSpPr>
        <p:spPr/>
        <p:txBody>
          <a:bodyPr/>
          <a:lstStyle/>
          <a:p>
            <a:r>
              <a:rPr lang="en-GB" dirty="0"/>
              <a:t>The Strategic Decision to Invest in </a:t>
            </a:r>
            <a:r>
              <a:rPr lang="en-GB" b="1" dirty="0"/>
              <a:t>ITSM</a:t>
            </a:r>
          </a:p>
        </p:txBody>
      </p:sp>
      <p:sp>
        <p:nvSpPr>
          <p:cNvPr id="35" name="Free-form: Shape 11">
            <a:extLst>
              <a:ext uri="{FF2B5EF4-FFF2-40B4-BE49-F238E27FC236}">
                <a16:creationId xmlns:a16="http://schemas.microsoft.com/office/drawing/2014/main" id="{F4BC7528-BD27-5905-4D58-C48D7A1F2539}"/>
              </a:ext>
            </a:extLst>
          </p:cNvPr>
          <p:cNvSpPr/>
          <p:nvPr/>
        </p:nvSpPr>
        <p:spPr>
          <a:xfrm rot="21355034">
            <a:off x="1502402" y="1135925"/>
            <a:ext cx="1755750" cy="306845"/>
          </a:xfrm>
          <a:custGeom>
            <a:avLst/>
            <a:gdLst>
              <a:gd name="connsiteX0" fmla="*/ 1660982 w 1666141"/>
              <a:gd name="connsiteY0" fmla="*/ 83097 h 291184"/>
              <a:gd name="connsiteX1" fmla="*/ 1620894 w 1666141"/>
              <a:gd name="connsiteY1" fmla="*/ 103570 h 291184"/>
              <a:gd name="connsiteX2" fmla="*/ 826983 w 1666141"/>
              <a:gd name="connsiteY2" fmla="*/ 104957 h 291184"/>
              <a:gd name="connsiteX3" fmla="*/ 54602 w 1666141"/>
              <a:gd name="connsiteY3" fmla="*/ 288691 h 291184"/>
              <a:gd name="connsiteX4" fmla="*/ 2494 w 1666141"/>
              <a:gd name="connsiteY4" fmla="*/ 264519 h 291184"/>
              <a:gd name="connsiteX5" fmla="*/ 26666 w 1666141"/>
              <a:gd name="connsiteY5" fmla="*/ 212476 h 291184"/>
              <a:gd name="connsiteX6" fmla="*/ 817406 w 1666141"/>
              <a:gd name="connsiteY6" fmla="*/ 24384 h 291184"/>
              <a:gd name="connsiteX7" fmla="*/ 1630206 w 1666141"/>
              <a:gd name="connsiteY7" fmla="*/ 22931 h 291184"/>
              <a:gd name="connsiteX8" fmla="*/ 1665869 w 1666141"/>
              <a:gd name="connsiteY8" fmla="*/ 67907 h 291184"/>
              <a:gd name="connsiteX9" fmla="*/ 1660982 w 1666141"/>
              <a:gd name="connsiteY9" fmla="*/ 83097 h 29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6141" h="291184">
                <a:moveTo>
                  <a:pt x="1660982" y="83097"/>
                </a:moveTo>
                <a:cubicBezTo>
                  <a:pt x="1653189" y="96966"/>
                  <a:pt x="1637603" y="105551"/>
                  <a:pt x="1620894" y="103570"/>
                </a:cubicBezTo>
                <a:cubicBezTo>
                  <a:pt x="1358832" y="73190"/>
                  <a:pt x="1091686" y="73652"/>
                  <a:pt x="826983" y="104957"/>
                </a:cubicBezTo>
                <a:cubicBezTo>
                  <a:pt x="562082" y="136262"/>
                  <a:pt x="302200" y="198079"/>
                  <a:pt x="54602" y="288691"/>
                </a:cubicBezTo>
                <a:cubicBezTo>
                  <a:pt x="33534" y="296418"/>
                  <a:pt x="10221" y="285586"/>
                  <a:pt x="2494" y="264519"/>
                </a:cubicBezTo>
                <a:cubicBezTo>
                  <a:pt x="-5233" y="243517"/>
                  <a:pt x="5598" y="220137"/>
                  <a:pt x="26666" y="212476"/>
                </a:cubicBezTo>
                <a:cubicBezTo>
                  <a:pt x="280207" y="119685"/>
                  <a:pt x="546297" y="56415"/>
                  <a:pt x="817406" y="24384"/>
                </a:cubicBezTo>
                <a:cubicBezTo>
                  <a:pt x="1088450" y="-7647"/>
                  <a:pt x="1361936" y="-8110"/>
                  <a:pt x="1630206" y="22931"/>
                </a:cubicBezTo>
                <a:cubicBezTo>
                  <a:pt x="1652463" y="25507"/>
                  <a:pt x="1668445" y="45650"/>
                  <a:pt x="1665869" y="67907"/>
                </a:cubicBezTo>
                <a:cubicBezTo>
                  <a:pt x="1665275" y="73388"/>
                  <a:pt x="1663558" y="78540"/>
                  <a:pt x="1660982" y="83097"/>
                </a:cubicBez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helvetca"/>
              <a:ea typeface="+mn-ea"/>
              <a:cs typeface="+mn-cs"/>
            </a:endParaRPr>
          </a:p>
        </p:txBody>
      </p:sp>
      <p:sp>
        <p:nvSpPr>
          <p:cNvPr id="36" name="Free-form: Shape 9">
            <a:extLst>
              <a:ext uri="{FF2B5EF4-FFF2-40B4-BE49-F238E27FC236}">
                <a16:creationId xmlns:a16="http://schemas.microsoft.com/office/drawing/2014/main" id="{91C797A9-3EB6-254D-4B93-35E874BDD5B5}"/>
              </a:ext>
            </a:extLst>
          </p:cNvPr>
          <p:cNvSpPr/>
          <p:nvPr/>
        </p:nvSpPr>
        <p:spPr>
          <a:xfrm rot="21355034">
            <a:off x="3776389" y="1120925"/>
            <a:ext cx="1552832" cy="907671"/>
          </a:xfrm>
          <a:custGeom>
            <a:avLst/>
            <a:gdLst>
              <a:gd name="connsiteX0" fmla="*/ 1450034 w 1473580"/>
              <a:gd name="connsiteY0" fmla="*/ 857618 h 861346"/>
              <a:gd name="connsiteX1" fmla="*/ 1405520 w 1473580"/>
              <a:gd name="connsiteY1" fmla="*/ 850617 h 861346"/>
              <a:gd name="connsiteX2" fmla="*/ 762387 w 1473580"/>
              <a:gd name="connsiteY2" fmla="*/ 385075 h 861346"/>
              <a:gd name="connsiteX3" fmla="*/ 29501 w 1473580"/>
              <a:gd name="connsiteY3" fmla="*/ 79690 h 861346"/>
              <a:gd name="connsiteX4" fmla="*/ 1565 w 1473580"/>
              <a:gd name="connsiteY4" fmla="*/ 29496 h 861346"/>
              <a:gd name="connsiteX5" fmla="*/ 51758 w 1473580"/>
              <a:gd name="connsiteY5" fmla="*/ 1560 h 861346"/>
              <a:gd name="connsiteX6" fmla="*/ 802080 w 1473580"/>
              <a:gd name="connsiteY6" fmla="*/ 314144 h 861346"/>
              <a:gd name="connsiteX7" fmla="*/ 1460469 w 1473580"/>
              <a:gd name="connsiteY7" fmla="*/ 790781 h 861346"/>
              <a:gd name="connsiteX8" fmla="*/ 1462846 w 1473580"/>
              <a:gd name="connsiteY8" fmla="*/ 848173 h 861346"/>
              <a:gd name="connsiteX9" fmla="*/ 1449968 w 1473580"/>
              <a:gd name="connsiteY9" fmla="*/ 857552 h 86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3580" h="861346">
                <a:moveTo>
                  <a:pt x="1450034" y="857618"/>
                </a:moveTo>
                <a:cubicBezTo>
                  <a:pt x="1435571" y="864288"/>
                  <a:pt x="1417937" y="862043"/>
                  <a:pt x="1405520" y="850617"/>
                </a:cubicBezTo>
                <a:cubicBezTo>
                  <a:pt x="1211352" y="672035"/>
                  <a:pt x="994993" y="515379"/>
                  <a:pt x="762387" y="385075"/>
                </a:cubicBezTo>
                <a:cubicBezTo>
                  <a:pt x="529650" y="254705"/>
                  <a:pt x="283109" y="151941"/>
                  <a:pt x="29501" y="79690"/>
                </a:cubicBezTo>
                <a:cubicBezTo>
                  <a:pt x="7905" y="73547"/>
                  <a:pt x="-4577" y="51093"/>
                  <a:pt x="1565" y="29496"/>
                </a:cubicBezTo>
                <a:cubicBezTo>
                  <a:pt x="7707" y="7966"/>
                  <a:pt x="30161" y="-4582"/>
                  <a:pt x="51758" y="1560"/>
                </a:cubicBezTo>
                <a:cubicBezTo>
                  <a:pt x="311441" y="75529"/>
                  <a:pt x="563860" y="180736"/>
                  <a:pt x="802080" y="314144"/>
                </a:cubicBezTo>
                <a:cubicBezTo>
                  <a:pt x="1040167" y="447553"/>
                  <a:pt x="1261678" y="607907"/>
                  <a:pt x="1460469" y="790781"/>
                </a:cubicBezTo>
                <a:cubicBezTo>
                  <a:pt x="1476980" y="805972"/>
                  <a:pt x="1478037" y="831663"/>
                  <a:pt x="1462846" y="848173"/>
                </a:cubicBezTo>
                <a:cubicBezTo>
                  <a:pt x="1459082" y="852268"/>
                  <a:pt x="1454723" y="855372"/>
                  <a:pt x="1449968" y="857552"/>
                </a:cubicBez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helvetca"/>
              <a:ea typeface="+mn-ea"/>
              <a:cs typeface="+mn-cs"/>
            </a:endParaRPr>
          </a:p>
        </p:txBody>
      </p:sp>
      <p:grpSp>
        <p:nvGrpSpPr>
          <p:cNvPr id="37" name="Group 36">
            <a:extLst>
              <a:ext uri="{FF2B5EF4-FFF2-40B4-BE49-F238E27FC236}">
                <a16:creationId xmlns:a16="http://schemas.microsoft.com/office/drawing/2014/main" id="{ACD03669-0851-B960-62A8-39F338439DF1}"/>
              </a:ext>
            </a:extLst>
          </p:cNvPr>
          <p:cNvGrpSpPr/>
          <p:nvPr/>
        </p:nvGrpSpPr>
        <p:grpSpPr>
          <a:xfrm>
            <a:off x="2472773" y="1233344"/>
            <a:ext cx="2071186" cy="1844532"/>
            <a:chOff x="2396537" y="1319768"/>
            <a:chExt cx="2071186" cy="1844532"/>
          </a:xfrm>
        </p:grpSpPr>
        <p:sp>
          <p:nvSpPr>
            <p:cNvPr id="38" name="Free-form: Shape 13">
              <a:extLst>
                <a:ext uri="{FF2B5EF4-FFF2-40B4-BE49-F238E27FC236}">
                  <a16:creationId xmlns:a16="http://schemas.microsoft.com/office/drawing/2014/main" id="{37497738-A9CD-BDF6-255D-7A57E5E5B2D8}"/>
                </a:ext>
              </a:extLst>
            </p:cNvPr>
            <p:cNvSpPr/>
            <p:nvPr/>
          </p:nvSpPr>
          <p:spPr>
            <a:xfrm rot="21355034">
              <a:off x="2407067" y="1319768"/>
              <a:ext cx="2060656" cy="1844532"/>
            </a:xfrm>
            <a:custGeom>
              <a:avLst/>
              <a:gdLst>
                <a:gd name="connsiteX0" fmla="*/ 1204174 w 1955486"/>
                <a:gd name="connsiteY0" fmla="*/ 1750393 h 1750392"/>
                <a:gd name="connsiteX1" fmla="*/ 1955487 w 1955486"/>
                <a:gd name="connsiteY1" fmla="*/ 409443 h 1750392"/>
                <a:gd name="connsiteX2" fmla="*/ 0 w 1955486"/>
                <a:gd name="connsiteY2" fmla="*/ 19191 h 1750392"/>
                <a:gd name="connsiteX3" fmla="*/ 180431 w 1955486"/>
                <a:gd name="connsiteY3" fmla="*/ 1546054 h 1750392"/>
                <a:gd name="connsiteX4" fmla="*/ 1204174 w 1955486"/>
                <a:gd name="connsiteY4" fmla="*/ 1750327 h 1750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5486" h="1750392">
                  <a:moveTo>
                    <a:pt x="1204174" y="1750393"/>
                  </a:moveTo>
                  <a:lnTo>
                    <a:pt x="1955487" y="409443"/>
                  </a:lnTo>
                  <a:cubicBezTo>
                    <a:pt x="1365188" y="86819"/>
                    <a:pt x="682495" y="-54712"/>
                    <a:pt x="0" y="19191"/>
                  </a:cubicBezTo>
                  <a:lnTo>
                    <a:pt x="180431" y="1546054"/>
                  </a:lnTo>
                  <a:cubicBezTo>
                    <a:pt x="537529" y="1510456"/>
                    <a:pt x="894033" y="1584227"/>
                    <a:pt x="1204174" y="1750327"/>
                  </a:cubicBezTo>
                  <a:close/>
                </a:path>
              </a:pathLst>
            </a:custGeom>
            <a:solidFill>
              <a:srgbClr val="02F14D"/>
            </a:soli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solidFill>
                  <a:prstClr val="white"/>
                </a:solidFill>
                <a:effectLst/>
                <a:uLnTx/>
                <a:uFillTx/>
                <a:latin typeface="Helvetica"/>
                <a:ea typeface="+mn-ea"/>
                <a:cs typeface="Calibri" charset="0"/>
              </a:endParaRPr>
            </a:p>
          </p:txBody>
        </p:sp>
        <p:sp>
          <p:nvSpPr>
            <p:cNvPr id="39" name="TextBox 38">
              <a:extLst>
                <a:ext uri="{FF2B5EF4-FFF2-40B4-BE49-F238E27FC236}">
                  <a16:creationId xmlns:a16="http://schemas.microsoft.com/office/drawing/2014/main" id="{7F502414-A668-8E31-6602-099F16A81149}"/>
                </a:ext>
              </a:extLst>
            </p:cNvPr>
            <p:cNvSpPr txBox="1"/>
            <p:nvPr/>
          </p:nvSpPr>
          <p:spPr>
            <a:xfrm>
              <a:off x="2396537" y="1815437"/>
              <a:ext cx="1707672" cy="738664"/>
            </a:xfrm>
            <a:prstGeom prst="rect">
              <a:avLst/>
            </a:prstGeom>
            <a:noFill/>
          </p:spPr>
          <p:txBody>
            <a:bodyPr wrap="square" rtlCol="0">
              <a:spAutoFit/>
            </a:bodyPr>
            <a:lstStyle/>
            <a:p>
              <a:pPr marL="180000" algn="ctr" fontAlgn="ctr"/>
              <a:r>
                <a:rPr lang="en-GB" sz="1400" dirty="0">
                  <a:latin typeface="HelveticaNowDisplay Bold" panose="020B0804030202020204" pitchFamily="34" charset="0"/>
                  <a:cs typeface="HelveticaNowDisplay Bold" panose="020B0804030202020204" pitchFamily="34" charset="0"/>
                </a:rPr>
                <a:t>Centralised Service Management</a:t>
              </a:r>
            </a:p>
          </p:txBody>
        </p:sp>
      </p:grpSp>
      <p:grpSp>
        <p:nvGrpSpPr>
          <p:cNvPr id="40" name="Group 39">
            <a:extLst>
              <a:ext uri="{FF2B5EF4-FFF2-40B4-BE49-F238E27FC236}">
                <a16:creationId xmlns:a16="http://schemas.microsoft.com/office/drawing/2014/main" id="{AC7AA7BE-9A7E-3494-C5CF-F7B27567015F}"/>
              </a:ext>
            </a:extLst>
          </p:cNvPr>
          <p:cNvGrpSpPr/>
          <p:nvPr/>
        </p:nvGrpSpPr>
        <p:grpSpPr>
          <a:xfrm>
            <a:off x="484812" y="1414625"/>
            <a:ext cx="2098934" cy="2068451"/>
            <a:chOff x="444741" y="1488099"/>
            <a:chExt cx="2098934" cy="2068451"/>
          </a:xfrm>
        </p:grpSpPr>
        <p:sp>
          <p:nvSpPr>
            <p:cNvPr id="41" name="Free-form: Shape 8">
              <a:extLst>
                <a:ext uri="{FF2B5EF4-FFF2-40B4-BE49-F238E27FC236}">
                  <a16:creationId xmlns:a16="http://schemas.microsoft.com/office/drawing/2014/main" id="{E5D0106E-CEA6-4DDC-5521-898674CBB64B}"/>
                </a:ext>
              </a:extLst>
            </p:cNvPr>
            <p:cNvSpPr/>
            <p:nvPr/>
          </p:nvSpPr>
          <p:spPr>
            <a:xfrm rot="21355034">
              <a:off x="444741" y="1488099"/>
              <a:ext cx="2098934" cy="2068451"/>
            </a:xfrm>
            <a:custGeom>
              <a:avLst/>
              <a:gdLst>
                <a:gd name="connsiteX0" fmla="*/ 1991810 w 1991810"/>
                <a:gd name="connsiteY0" fmla="*/ 1526467 h 1962883"/>
                <a:gd name="connsiteX1" fmla="*/ 1811445 w 1991810"/>
                <a:gd name="connsiteY1" fmla="*/ 0 h 1962883"/>
                <a:gd name="connsiteX2" fmla="*/ 0 w 1991810"/>
                <a:gd name="connsiteY2" fmla="*/ 833669 h 1962883"/>
                <a:gd name="connsiteX3" fmla="*/ 1043424 w 1991810"/>
                <a:gd name="connsiteY3" fmla="*/ 1962883 h 1962883"/>
                <a:gd name="connsiteX4" fmla="*/ 1991744 w 1991810"/>
                <a:gd name="connsiteY4" fmla="*/ 1526401 h 1962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1810" h="1962883">
                  <a:moveTo>
                    <a:pt x="1991810" y="1526467"/>
                  </a:moveTo>
                  <a:lnTo>
                    <a:pt x="1811445" y="0"/>
                  </a:lnTo>
                  <a:cubicBezTo>
                    <a:pt x="1144272" y="85989"/>
                    <a:pt x="508734" y="372750"/>
                    <a:pt x="0" y="833669"/>
                  </a:cubicBezTo>
                  <a:lnTo>
                    <a:pt x="1043424" y="1962883"/>
                  </a:lnTo>
                  <a:cubicBezTo>
                    <a:pt x="1311363" y="1724201"/>
                    <a:pt x="1643166" y="1574283"/>
                    <a:pt x="1991744" y="1526401"/>
                  </a:cubicBezTo>
                  <a:close/>
                </a:path>
              </a:pathLst>
            </a:custGeom>
            <a:solidFill>
              <a:schemeClr val="bg2"/>
            </a:soli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solidFill>
                  <a:prstClr val="white"/>
                </a:solidFill>
                <a:effectLst/>
                <a:uLnTx/>
                <a:uFillTx/>
                <a:latin typeface="Helvetica"/>
                <a:ea typeface="+mn-ea"/>
                <a:cs typeface="Calibri" charset="0"/>
              </a:endParaRPr>
            </a:p>
          </p:txBody>
        </p:sp>
        <p:sp>
          <p:nvSpPr>
            <p:cNvPr id="42" name="TextBox 41">
              <a:extLst>
                <a:ext uri="{FF2B5EF4-FFF2-40B4-BE49-F238E27FC236}">
                  <a16:creationId xmlns:a16="http://schemas.microsoft.com/office/drawing/2014/main" id="{86EA2AD7-0445-11CD-F1E4-6E6E37DD1988}"/>
                </a:ext>
              </a:extLst>
            </p:cNvPr>
            <p:cNvSpPr txBox="1"/>
            <p:nvPr/>
          </p:nvSpPr>
          <p:spPr>
            <a:xfrm>
              <a:off x="652318" y="2156199"/>
              <a:ext cx="1707672" cy="631670"/>
            </a:xfrm>
            <a:prstGeom prst="rect">
              <a:avLst/>
            </a:prstGeom>
            <a:no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a:defRPr sz="1200" b="1" kern="0">
                  <a:solidFill>
                    <a:prstClr val="white"/>
                  </a:solidFill>
                  <a:latin typeface="+mj-lt"/>
                  <a:cs typeface="Calibri" charset="0"/>
                </a:defRPr>
              </a:lvl1pPr>
            </a:lstStyle>
            <a:p>
              <a:pPr marL="180000" algn="ctr" fontAlgn="ctr"/>
              <a:r>
                <a:rPr lang="en-GB" sz="1400" b="0" kern="1200" dirty="0">
                  <a:solidFill>
                    <a:schemeClr val="tx1"/>
                  </a:solidFill>
                  <a:latin typeface="HelveticaNowDisplay Bold" panose="020B0804030202020204" pitchFamily="34" charset="0"/>
                  <a:cs typeface="HelveticaNowDisplay Bold" panose="020B0804030202020204" pitchFamily="34" charset="0"/>
                </a:rPr>
                <a:t>Improve Service Efficiency </a:t>
              </a:r>
              <a:br>
                <a:rPr lang="en-GB" sz="1400" b="0" kern="1200" dirty="0">
                  <a:solidFill>
                    <a:schemeClr val="tx1"/>
                  </a:solidFill>
                  <a:latin typeface="HelveticaNowDisplay Bold" panose="020B0804030202020204" pitchFamily="34" charset="0"/>
                  <a:cs typeface="HelveticaNowDisplay Bold" panose="020B0804030202020204" pitchFamily="34" charset="0"/>
                </a:rPr>
              </a:br>
              <a:r>
                <a:rPr lang="en-GB" sz="1400" b="0" kern="1200" dirty="0">
                  <a:solidFill>
                    <a:schemeClr val="tx1"/>
                  </a:solidFill>
                  <a:latin typeface="HelveticaNowDisplay Bold" panose="020B0804030202020204" pitchFamily="34" charset="0"/>
                  <a:cs typeface="HelveticaNowDisplay Bold" panose="020B0804030202020204" pitchFamily="34" charset="0"/>
                </a:rPr>
                <a:t>and Productivity</a:t>
              </a:r>
            </a:p>
          </p:txBody>
        </p:sp>
      </p:grpSp>
      <p:sp>
        <p:nvSpPr>
          <p:cNvPr id="43" name="Free-form: Shape 16">
            <a:extLst>
              <a:ext uri="{FF2B5EF4-FFF2-40B4-BE49-F238E27FC236}">
                <a16:creationId xmlns:a16="http://schemas.microsoft.com/office/drawing/2014/main" id="{406030E2-04E7-27BE-4278-FAAF4C0CCE1D}"/>
              </a:ext>
            </a:extLst>
          </p:cNvPr>
          <p:cNvSpPr/>
          <p:nvPr/>
        </p:nvSpPr>
        <p:spPr>
          <a:xfrm rot="21355034">
            <a:off x="9690573" y="3991672"/>
            <a:ext cx="1320754" cy="1226915"/>
          </a:xfrm>
          <a:custGeom>
            <a:avLst/>
            <a:gdLst>
              <a:gd name="connsiteX0" fmla="*/ 32756 w 1253346"/>
              <a:gd name="connsiteY0" fmla="*/ 1163529 h 1164297"/>
              <a:gd name="connsiteX1" fmla="*/ 60560 w 1253346"/>
              <a:gd name="connsiteY1" fmla="*/ 1159104 h 1164297"/>
              <a:gd name="connsiteX2" fmla="*/ 717299 w 1253346"/>
              <a:gd name="connsiteY2" fmla="*/ 680221 h 1164297"/>
              <a:gd name="connsiteX3" fmla="*/ 1246440 w 1253346"/>
              <a:gd name="connsiteY3" fmla="*/ 63242 h 1164297"/>
              <a:gd name="connsiteX4" fmla="*/ 1235411 w 1253346"/>
              <a:gd name="connsiteY4" fmla="*/ 6906 h 1164297"/>
              <a:gd name="connsiteX5" fmla="*/ 1179076 w 1253346"/>
              <a:gd name="connsiteY5" fmla="*/ 17936 h 1164297"/>
              <a:gd name="connsiteX6" fmla="*/ 662152 w 1253346"/>
              <a:gd name="connsiteY6" fmla="*/ 620584 h 1164297"/>
              <a:gd name="connsiteX7" fmla="*/ 20670 w 1253346"/>
              <a:gd name="connsiteY7" fmla="*/ 1088305 h 1164297"/>
              <a:gd name="connsiteX8" fmla="*/ 5216 w 1253346"/>
              <a:gd name="connsiteY8" fmla="*/ 1143583 h 1164297"/>
              <a:gd name="connsiteX9" fmla="*/ 32690 w 1253346"/>
              <a:gd name="connsiteY9" fmla="*/ 1163529 h 116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3346" h="1164297">
                <a:moveTo>
                  <a:pt x="32756" y="1163529"/>
                </a:moveTo>
                <a:cubicBezTo>
                  <a:pt x="41936" y="1165312"/>
                  <a:pt x="51777" y="1164057"/>
                  <a:pt x="60560" y="1159104"/>
                </a:cubicBezTo>
                <a:cubicBezTo>
                  <a:pt x="295742" y="1026687"/>
                  <a:pt x="516724" y="865606"/>
                  <a:pt x="717299" y="680221"/>
                </a:cubicBezTo>
                <a:cubicBezTo>
                  <a:pt x="917807" y="494903"/>
                  <a:pt x="1095861" y="287328"/>
                  <a:pt x="1246440" y="63242"/>
                </a:cubicBezTo>
                <a:cubicBezTo>
                  <a:pt x="1258923" y="44617"/>
                  <a:pt x="1254036" y="19389"/>
                  <a:pt x="1235411" y="6906"/>
                </a:cubicBezTo>
                <a:cubicBezTo>
                  <a:pt x="1216787" y="-5576"/>
                  <a:pt x="1191558" y="-689"/>
                  <a:pt x="1179076" y="17936"/>
                </a:cubicBezTo>
                <a:cubicBezTo>
                  <a:pt x="1031931" y="236804"/>
                  <a:pt x="858037" y="439558"/>
                  <a:pt x="662152" y="620584"/>
                </a:cubicBezTo>
                <a:cubicBezTo>
                  <a:pt x="466201" y="801610"/>
                  <a:pt x="250370" y="958992"/>
                  <a:pt x="20670" y="1088305"/>
                </a:cubicBezTo>
                <a:cubicBezTo>
                  <a:pt x="1121" y="1099335"/>
                  <a:pt x="-5747" y="1124101"/>
                  <a:pt x="5216" y="1143583"/>
                </a:cubicBezTo>
                <a:cubicBezTo>
                  <a:pt x="11226" y="1154349"/>
                  <a:pt x="21463" y="1161283"/>
                  <a:pt x="32690" y="1163529"/>
                </a:cubicBez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helvetca"/>
              <a:ea typeface="+mn-ea"/>
              <a:cs typeface="+mn-cs"/>
            </a:endParaRPr>
          </a:p>
        </p:txBody>
      </p:sp>
      <p:sp>
        <p:nvSpPr>
          <p:cNvPr id="44" name="Free-form: Shape 17">
            <a:extLst>
              <a:ext uri="{FF2B5EF4-FFF2-40B4-BE49-F238E27FC236}">
                <a16:creationId xmlns:a16="http://schemas.microsoft.com/office/drawing/2014/main" id="{456C06BE-9BF0-6EB4-F361-37AAB57D47A2}"/>
              </a:ext>
            </a:extLst>
          </p:cNvPr>
          <p:cNvSpPr/>
          <p:nvPr/>
        </p:nvSpPr>
        <p:spPr>
          <a:xfrm rot="21355034">
            <a:off x="7556174" y="5518725"/>
            <a:ext cx="1755831" cy="306967"/>
          </a:xfrm>
          <a:custGeom>
            <a:avLst/>
            <a:gdLst>
              <a:gd name="connsiteX0" fmla="*/ 10851 w 1666218"/>
              <a:gd name="connsiteY0" fmla="*/ 255566 h 291300"/>
              <a:gd name="connsiteX1" fmla="*/ 36013 w 1666218"/>
              <a:gd name="connsiteY1" fmla="*/ 268312 h 291300"/>
              <a:gd name="connsiteX2" fmla="*/ 848812 w 1666218"/>
              <a:gd name="connsiteY2" fmla="*/ 266925 h 291300"/>
              <a:gd name="connsiteX3" fmla="*/ 1639553 w 1666218"/>
              <a:gd name="connsiteY3" fmla="*/ 78767 h 291300"/>
              <a:gd name="connsiteX4" fmla="*/ 1663725 w 1666218"/>
              <a:gd name="connsiteY4" fmla="*/ 26659 h 291300"/>
              <a:gd name="connsiteX5" fmla="*/ 1611617 w 1666218"/>
              <a:gd name="connsiteY5" fmla="*/ 2486 h 291300"/>
              <a:gd name="connsiteX6" fmla="*/ 839170 w 1666218"/>
              <a:gd name="connsiteY6" fmla="*/ 186220 h 291300"/>
              <a:gd name="connsiteX7" fmla="*/ 45259 w 1666218"/>
              <a:gd name="connsiteY7" fmla="*/ 187541 h 291300"/>
              <a:gd name="connsiteX8" fmla="*/ 284 w 1666218"/>
              <a:gd name="connsiteY8" fmla="*/ 223204 h 291300"/>
              <a:gd name="connsiteX9" fmla="*/ 10784 w 1666218"/>
              <a:gd name="connsiteY9" fmla="*/ 255434 h 29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6218" h="291300">
                <a:moveTo>
                  <a:pt x="10851" y="255566"/>
                </a:moveTo>
                <a:cubicBezTo>
                  <a:pt x="17190" y="262434"/>
                  <a:pt x="25975" y="267123"/>
                  <a:pt x="36013" y="268312"/>
                </a:cubicBezTo>
                <a:cubicBezTo>
                  <a:pt x="304085" y="299419"/>
                  <a:pt x="577571" y="298957"/>
                  <a:pt x="848812" y="266925"/>
                </a:cubicBezTo>
                <a:cubicBezTo>
                  <a:pt x="1119921" y="234894"/>
                  <a:pt x="1386011" y="171558"/>
                  <a:pt x="1639553" y="78767"/>
                </a:cubicBezTo>
                <a:cubicBezTo>
                  <a:pt x="1660620" y="71040"/>
                  <a:pt x="1671452" y="47727"/>
                  <a:pt x="1663725" y="26659"/>
                </a:cubicBezTo>
                <a:cubicBezTo>
                  <a:pt x="1655998" y="5656"/>
                  <a:pt x="1632684" y="-5241"/>
                  <a:pt x="1611617" y="2486"/>
                </a:cubicBezTo>
                <a:cubicBezTo>
                  <a:pt x="1363953" y="93099"/>
                  <a:pt x="1104071" y="154915"/>
                  <a:pt x="839170" y="186220"/>
                </a:cubicBezTo>
                <a:cubicBezTo>
                  <a:pt x="574202" y="217458"/>
                  <a:pt x="307122" y="217921"/>
                  <a:pt x="45259" y="187541"/>
                </a:cubicBezTo>
                <a:cubicBezTo>
                  <a:pt x="23002" y="184965"/>
                  <a:pt x="2860" y="200948"/>
                  <a:pt x="284" y="223204"/>
                </a:cubicBezTo>
                <a:cubicBezTo>
                  <a:pt x="-1170" y="235423"/>
                  <a:pt x="3057" y="247046"/>
                  <a:pt x="10784" y="255434"/>
                </a:cubicBez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helvetca"/>
              <a:ea typeface="+mn-ea"/>
              <a:cs typeface="+mn-cs"/>
            </a:endParaRPr>
          </a:p>
        </p:txBody>
      </p:sp>
      <p:sp>
        <p:nvSpPr>
          <p:cNvPr id="45" name="Free-form: Shape 18">
            <a:extLst>
              <a:ext uri="{FF2B5EF4-FFF2-40B4-BE49-F238E27FC236}">
                <a16:creationId xmlns:a16="http://schemas.microsoft.com/office/drawing/2014/main" id="{D0F80164-DBBC-009F-74D3-9A842CE95698}"/>
              </a:ext>
            </a:extLst>
          </p:cNvPr>
          <p:cNvSpPr/>
          <p:nvPr/>
        </p:nvSpPr>
        <p:spPr>
          <a:xfrm rot="21355034">
            <a:off x="5485112" y="4932982"/>
            <a:ext cx="1552832" cy="907509"/>
          </a:xfrm>
          <a:custGeom>
            <a:avLst/>
            <a:gdLst>
              <a:gd name="connsiteX0" fmla="*/ 1449958 w 1473580"/>
              <a:gd name="connsiteY0" fmla="*/ 857588 h 861192"/>
              <a:gd name="connsiteX1" fmla="*/ 1472016 w 1473580"/>
              <a:gd name="connsiteY1" fmla="*/ 831831 h 861192"/>
              <a:gd name="connsiteX2" fmla="*/ 1444080 w 1473580"/>
              <a:gd name="connsiteY2" fmla="*/ 781638 h 861192"/>
              <a:gd name="connsiteX3" fmla="*/ 711259 w 1473580"/>
              <a:gd name="connsiteY3" fmla="*/ 476252 h 861192"/>
              <a:gd name="connsiteX4" fmla="*/ 68126 w 1473580"/>
              <a:gd name="connsiteY4" fmla="*/ 10711 h 861192"/>
              <a:gd name="connsiteX5" fmla="*/ 10734 w 1473580"/>
              <a:gd name="connsiteY5" fmla="*/ 13088 h 861192"/>
              <a:gd name="connsiteX6" fmla="*/ 13111 w 1473580"/>
              <a:gd name="connsiteY6" fmla="*/ 70414 h 861192"/>
              <a:gd name="connsiteX7" fmla="*/ 671501 w 1473580"/>
              <a:gd name="connsiteY7" fmla="*/ 547051 h 861192"/>
              <a:gd name="connsiteX8" fmla="*/ 1421757 w 1473580"/>
              <a:gd name="connsiteY8" fmla="*/ 859635 h 861192"/>
              <a:gd name="connsiteX9" fmla="*/ 1449825 w 1473580"/>
              <a:gd name="connsiteY9" fmla="*/ 857456 h 8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3580" h="861192">
                <a:moveTo>
                  <a:pt x="1449958" y="857588"/>
                </a:moveTo>
                <a:cubicBezTo>
                  <a:pt x="1460326" y="852833"/>
                  <a:pt x="1468648" y="843719"/>
                  <a:pt x="1472016" y="831831"/>
                </a:cubicBezTo>
                <a:cubicBezTo>
                  <a:pt x="1478157" y="810235"/>
                  <a:pt x="1465676" y="787780"/>
                  <a:pt x="1444080" y="781638"/>
                </a:cubicBezTo>
                <a:cubicBezTo>
                  <a:pt x="1190406" y="709320"/>
                  <a:pt x="943865" y="606622"/>
                  <a:pt x="711259" y="476252"/>
                </a:cubicBezTo>
                <a:cubicBezTo>
                  <a:pt x="478719" y="345948"/>
                  <a:pt x="262360" y="189292"/>
                  <a:pt x="68126" y="10711"/>
                </a:cubicBezTo>
                <a:cubicBezTo>
                  <a:pt x="51615" y="-4479"/>
                  <a:pt x="25924" y="-3357"/>
                  <a:pt x="10734" y="13088"/>
                </a:cubicBezTo>
                <a:cubicBezTo>
                  <a:pt x="-4456" y="29599"/>
                  <a:pt x="-3399" y="55290"/>
                  <a:pt x="13111" y="70414"/>
                </a:cubicBezTo>
                <a:cubicBezTo>
                  <a:pt x="211969" y="253289"/>
                  <a:pt x="433479" y="413643"/>
                  <a:pt x="671501" y="547051"/>
                </a:cubicBezTo>
                <a:cubicBezTo>
                  <a:pt x="909588" y="680459"/>
                  <a:pt x="1162007" y="785667"/>
                  <a:pt x="1421757" y="859635"/>
                </a:cubicBezTo>
                <a:cubicBezTo>
                  <a:pt x="1431465" y="862409"/>
                  <a:pt x="1441372" y="861353"/>
                  <a:pt x="1449825" y="857456"/>
                </a:cubicBez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helvetca"/>
              <a:ea typeface="+mn-ea"/>
              <a:cs typeface="+mn-cs"/>
            </a:endParaRPr>
          </a:p>
        </p:txBody>
      </p:sp>
      <p:grpSp>
        <p:nvGrpSpPr>
          <p:cNvPr id="46" name="Group 45">
            <a:extLst>
              <a:ext uri="{FF2B5EF4-FFF2-40B4-BE49-F238E27FC236}">
                <a16:creationId xmlns:a16="http://schemas.microsoft.com/office/drawing/2014/main" id="{55B4AA6A-0FFF-C9E4-032C-259599EEDB8A}"/>
              </a:ext>
            </a:extLst>
          </p:cNvPr>
          <p:cNvGrpSpPr/>
          <p:nvPr/>
        </p:nvGrpSpPr>
        <p:grpSpPr>
          <a:xfrm>
            <a:off x="9048421" y="2418974"/>
            <a:ext cx="2244006" cy="2143475"/>
            <a:chOff x="8972185" y="2505398"/>
            <a:chExt cx="2244006" cy="2143475"/>
          </a:xfrm>
        </p:grpSpPr>
        <p:sp>
          <p:nvSpPr>
            <p:cNvPr id="47" name="Free-form: Shape 22">
              <a:extLst>
                <a:ext uri="{FF2B5EF4-FFF2-40B4-BE49-F238E27FC236}">
                  <a16:creationId xmlns:a16="http://schemas.microsoft.com/office/drawing/2014/main" id="{473DA0E8-DD92-3B4F-48CC-480CC15BDB9B}"/>
                </a:ext>
              </a:extLst>
            </p:cNvPr>
            <p:cNvSpPr/>
            <p:nvPr/>
          </p:nvSpPr>
          <p:spPr>
            <a:xfrm rot="21355034">
              <a:off x="9097840" y="2505398"/>
              <a:ext cx="2118351" cy="2143475"/>
            </a:xfrm>
            <a:custGeom>
              <a:avLst/>
              <a:gdLst>
                <a:gd name="connsiteX0" fmla="*/ 499554 w 2010236"/>
                <a:gd name="connsiteY0" fmla="*/ 0 h 2034078"/>
                <a:gd name="connsiteX1" fmla="*/ 2010237 w 2010236"/>
                <a:gd name="connsiteY1" fmla="*/ 283129 h 2034078"/>
                <a:gd name="connsiteX2" fmla="*/ 1056104 w 2010236"/>
                <a:gd name="connsiteY2" fmla="*/ 2034078 h 2034078"/>
                <a:gd name="connsiteX3" fmla="*/ 0 w 2010236"/>
                <a:gd name="connsiteY3" fmla="*/ 916752 h 2034078"/>
                <a:gd name="connsiteX4" fmla="*/ 499554 w 2010236"/>
                <a:gd name="connsiteY4" fmla="*/ 66 h 2034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0236" h="2034078">
                  <a:moveTo>
                    <a:pt x="499554" y="0"/>
                  </a:moveTo>
                  <a:lnTo>
                    <a:pt x="2010237" y="283129"/>
                  </a:lnTo>
                  <a:cubicBezTo>
                    <a:pt x="1879338" y="942971"/>
                    <a:pt x="1550309" y="1557639"/>
                    <a:pt x="1056104" y="2034078"/>
                  </a:cubicBezTo>
                  <a:lnTo>
                    <a:pt x="0" y="916752"/>
                  </a:lnTo>
                  <a:cubicBezTo>
                    <a:pt x="256184" y="665522"/>
                    <a:pt x="428161" y="344616"/>
                    <a:pt x="499554" y="66"/>
                  </a:cubicBezTo>
                  <a:close/>
                </a:path>
              </a:pathLst>
            </a:custGeom>
            <a:solidFill>
              <a:srgbClr val="11988C"/>
            </a:soli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solidFill>
                  <a:prstClr val="white"/>
                </a:solidFill>
                <a:effectLst/>
                <a:uLnTx/>
                <a:uFillTx/>
                <a:latin typeface="Helvetica"/>
                <a:ea typeface="+mn-ea"/>
                <a:cs typeface="Calibri" charset="0"/>
              </a:endParaRPr>
            </a:p>
          </p:txBody>
        </p:sp>
        <p:sp>
          <p:nvSpPr>
            <p:cNvPr id="48" name="TextBox 47">
              <a:extLst>
                <a:ext uri="{FF2B5EF4-FFF2-40B4-BE49-F238E27FC236}">
                  <a16:creationId xmlns:a16="http://schemas.microsoft.com/office/drawing/2014/main" id="{D748541B-5010-291D-BD92-CF30A517F582}"/>
                </a:ext>
              </a:extLst>
            </p:cNvPr>
            <p:cNvSpPr txBox="1"/>
            <p:nvPr/>
          </p:nvSpPr>
          <p:spPr>
            <a:xfrm>
              <a:off x="8972185" y="3077365"/>
              <a:ext cx="2106332" cy="492443"/>
            </a:xfrm>
            <a:prstGeom prst="rect">
              <a:avLst/>
            </a:prstGeom>
            <a:no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a:defRPr sz="1200" b="1" kern="0">
                  <a:solidFill>
                    <a:prstClr val="white"/>
                  </a:solidFill>
                  <a:latin typeface="+mj-lt"/>
                  <a:cs typeface="Calibri" charset="0"/>
                </a:defRPr>
              </a:lvl1pPr>
            </a:lstStyle>
            <a:p>
              <a:pPr marL="180000" fontAlgn="ctr"/>
              <a:r>
                <a:rPr lang="en-GB" sz="1400" kern="1200" dirty="0">
                  <a:solidFill>
                    <a:schemeClr val="tx1"/>
                  </a:solidFill>
                  <a:latin typeface="HelveticaNowDisplay Bold" panose="020B0804030202020204" pitchFamily="34" charset="0"/>
                  <a:cs typeface="HelveticaNowDisplay Bold" panose="020B0804030202020204" pitchFamily="34" charset="0"/>
                </a:rPr>
                <a:t>Compliance and </a:t>
              </a:r>
              <a:br>
                <a:rPr lang="en-GB" sz="1400" kern="1200" dirty="0">
                  <a:solidFill>
                    <a:schemeClr val="tx1"/>
                  </a:solidFill>
                  <a:latin typeface="HelveticaNowDisplay Bold" panose="020B0804030202020204" pitchFamily="34" charset="0"/>
                  <a:cs typeface="HelveticaNowDisplay Bold" panose="020B0804030202020204" pitchFamily="34" charset="0"/>
                </a:rPr>
              </a:br>
              <a:r>
                <a:rPr lang="en-GB" sz="1400" kern="1200" dirty="0">
                  <a:solidFill>
                    <a:schemeClr val="tx1"/>
                  </a:solidFill>
                  <a:latin typeface="HelveticaNowDisplay Bold" panose="020B0804030202020204" pitchFamily="34" charset="0"/>
                  <a:cs typeface="HelveticaNowDisplay Bold" panose="020B0804030202020204" pitchFamily="34" charset="0"/>
                </a:rPr>
                <a:t>Risk Management</a:t>
              </a:r>
            </a:p>
          </p:txBody>
        </p:sp>
      </p:grpSp>
      <p:grpSp>
        <p:nvGrpSpPr>
          <p:cNvPr id="49" name="Group 48">
            <a:extLst>
              <a:ext uri="{FF2B5EF4-FFF2-40B4-BE49-F238E27FC236}">
                <a16:creationId xmlns:a16="http://schemas.microsoft.com/office/drawing/2014/main" id="{19420670-638A-0D21-0CB7-7A3F79B6BB10}"/>
              </a:ext>
            </a:extLst>
          </p:cNvPr>
          <p:cNvGrpSpPr/>
          <p:nvPr/>
        </p:nvGrpSpPr>
        <p:grpSpPr>
          <a:xfrm>
            <a:off x="3855390" y="1596633"/>
            <a:ext cx="2217107" cy="2221074"/>
            <a:chOff x="3779154" y="1683057"/>
            <a:chExt cx="2217107" cy="2221074"/>
          </a:xfrm>
        </p:grpSpPr>
        <p:sp>
          <p:nvSpPr>
            <p:cNvPr id="50" name="Free-form: Shape 14">
              <a:extLst>
                <a:ext uri="{FF2B5EF4-FFF2-40B4-BE49-F238E27FC236}">
                  <a16:creationId xmlns:a16="http://schemas.microsoft.com/office/drawing/2014/main" id="{8EF399CC-F116-2F28-6EE1-C0283EAF975E}"/>
                </a:ext>
              </a:extLst>
            </p:cNvPr>
            <p:cNvSpPr/>
            <p:nvPr/>
          </p:nvSpPr>
          <p:spPr>
            <a:xfrm rot="21355034">
              <a:off x="3779154" y="1683057"/>
              <a:ext cx="2217107" cy="2221074"/>
            </a:xfrm>
            <a:custGeom>
              <a:avLst/>
              <a:gdLst>
                <a:gd name="connsiteX0" fmla="*/ 708186 w 2103952"/>
                <a:gd name="connsiteY0" fmla="*/ 2107717 h 2107716"/>
                <a:gd name="connsiteX1" fmla="*/ 2103952 w 2103952"/>
                <a:gd name="connsiteY1" fmla="*/ 1464584 h 2107716"/>
                <a:gd name="connsiteX2" fmla="*/ 751378 w 2103952"/>
                <a:gd name="connsiteY2" fmla="*/ 0 h 2107716"/>
                <a:gd name="connsiteX3" fmla="*/ 0 w 2103952"/>
                <a:gd name="connsiteY3" fmla="*/ 1341016 h 2107716"/>
                <a:gd name="connsiteX4" fmla="*/ 708186 w 2103952"/>
                <a:gd name="connsiteY4" fmla="*/ 2107717 h 2107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3952" h="2107716">
                  <a:moveTo>
                    <a:pt x="708186" y="2107717"/>
                  </a:moveTo>
                  <a:lnTo>
                    <a:pt x="2103952" y="1464584"/>
                  </a:lnTo>
                  <a:cubicBezTo>
                    <a:pt x="1802133" y="825744"/>
                    <a:pt x="1322458" y="326784"/>
                    <a:pt x="751378" y="0"/>
                  </a:cubicBezTo>
                  <a:lnTo>
                    <a:pt x="0" y="1341016"/>
                  </a:lnTo>
                  <a:cubicBezTo>
                    <a:pt x="297460" y="1514579"/>
                    <a:pt x="547766" y="1775451"/>
                    <a:pt x="708186" y="2107717"/>
                  </a:cubicBezTo>
                  <a:close/>
                </a:path>
              </a:pathLst>
            </a:custGeom>
            <a:solidFill>
              <a:srgbClr val="04E36D"/>
            </a:soli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solidFill>
                  <a:prstClr val="white"/>
                </a:solidFill>
                <a:effectLst/>
                <a:uLnTx/>
                <a:uFillTx/>
                <a:latin typeface="Helvetica"/>
                <a:ea typeface="+mn-ea"/>
                <a:cs typeface="Calibri" charset="0"/>
              </a:endParaRPr>
            </a:p>
          </p:txBody>
        </p:sp>
        <p:sp>
          <p:nvSpPr>
            <p:cNvPr id="51" name="TextBox 50">
              <a:extLst>
                <a:ext uri="{FF2B5EF4-FFF2-40B4-BE49-F238E27FC236}">
                  <a16:creationId xmlns:a16="http://schemas.microsoft.com/office/drawing/2014/main" id="{5555CACF-8473-0BFA-BAC9-399F0D28BF23}"/>
                </a:ext>
              </a:extLst>
            </p:cNvPr>
            <p:cNvSpPr txBox="1"/>
            <p:nvPr/>
          </p:nvSpPr>
          <p:spPr>
            <a:xfrm>
              <a:off x="3846371" y="2252492"/>
              <a:ext cx="1707672" cy="1185060"/>
            </a:xfrm>
            <a:prstGeom prst="rect">
              <a:avLst/>
            </a:prstGeom>
            <a:no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a:defRPr sz="1200" b="1" kern="0">
                  <a:solidFill>
                    <a:prstClr val="white"/>
                  </a:solidFill>
                  <a:latin typeface="+mj-lt"/>
                  <a:cs typeface="Calibri" charset="0"/>
                </a:defRPr>
              </a:lvl1pPr>
            </a:lstStyle>
            <a:p>
              <a:pPr marL="180000" fontAlgn="ctr"/>
              <a:r>
                <a:rPr lang="en-GB" sz="1400" kern="1200" dirty="0">
                  <a:solidFill>
                    <a:schemeClr val="tx1"/>
                  </a:solidFill>
                  <a:latin typeface="HelveticaNowDisplay Bold" panose="020B0804030202020204" pitchFamily="34" charset="0"/>
                  <a:cs typeface="HelveticaNowDisplay Bold" panose="020B0804030202020204" pitchFamily="34" charset="0"/>
                </a:rPr>
                <a:t>Enhanced Customer Experience</a:t>
              </a:r>
            </a:p>
          </p:txBody>
        </p:sp>
      </p:grpSp>
      <p:grpSp>
        <p:nvGrpSpPr>
          <p:cNvPr id="52" name="Group 51">
            <a:extLst>
              <a:ext uri="{FF2B5EF4-FFF2-40B4-BE49-F238E27FC236}">
                <a16:creationId xmlns:a16="http://schemas.microsoft.com/office/drawing/2014/main" id="{A0158214-40F6-EF7D-9C4C-DFBA3BAFC144}"/>
              </a:ext>
            </a:extLst>
          </p:cNvPr>
          <p:cNvGrpSpPr/>
          <p:nvPr/>
        </p:nvGrpSpPr>
        <p:grpSpPr>
          <a:xfrm>
            <a:off x="4741986" y="3143978"/>
            <a:ext cx="2217177" cy="2221004"/>
            <a:chOff x="4665750" y="3230402"/>
            <a:chExt cx="2217177" cy="2221004"/>
          </a:xfrm>
        </p:grpSpPr>
        <p:sp>
          <p:nvSpPr>
            <p:cNvPr id="53" name="Free-form: Shape 21">
              <a:extLst>
                <a:ext uri="{FF2B5EF4-FFF2-40B4-BE49-F238E27FC236}">
                  <a16:creationId xmlns:a16="http://schemas.microsoft.com/office/drawing/2014/main" id="{4F8E175F-B831-7FA9-A2CF-F15F3F2F0B65}"/>
                </a:ext>
              </a:extLst>
            </p:cNvPr>
            <p:cNvSpPr/>
            <p:nvPr/>
          </p:nvSpPr>
          <p:spPr>
            <a:xfrm rot="21355034">
              <a:off x="4665750" y="3230402"/>
              <a:ext cx="2217177" cy="2221004"/>
            </a:xfrm>
            <a:custGeom>
              <a:avLst/>
              <a:gdLst>
                <a:gd name="connsiteX0" fmla="*/ 2103953 w 2104018"/>
                <a:gd name="connsiteY0" fmla="*/ 766635 h 2107650"/>
                <a:gd name="connsiteX1" fmla="*/ 1352640 w 2104018"/>
                <a:gd name="connsiteY1" fmla="*/ 2107651 h 2107650"/>
                <a:gd name="connsiteX2" fmla="*/ 0 w 2104018"/>
                <a:gd name="connsiteY2" fmla="*/ 643133 h 2107650"/>
                <a:gd name="connsiteX3" fmla="*/ 1395766 w 2104018"/>
                <a:gd name="connsiteY3" fmla="*/ 0 h 2107650"/>
                <a:gd name="connsiteX4" fmla="*/ 2104019 w 2104018"/>
                <a:gd name="connsiteY4" fmla="*/ 766701 h 210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018" h="2107650">
                  <a:moveTo>
                    <a:pt x="2103953" y="766635"/>
                  </a:moveTo>
                  <a:lnTo>
                    <a:pt x="1352640" y="2107651"/>
                  </a:lnTo>
                  <a:cubicBezTo>
                    <a:pt x="781494" y="1780801"/>
                    <a:pt x="301885" y="1281841"/>
                    <a:pt x="0" y="643133"/>
                  </a:cubicBezTo>
                  <a:lnTo>
                    <a:pt x="1395766" y="0"/>
                  </a:lnTo>
                  <a:cubicBezTo>
                    <a:pt x="1556187" y="332266"/>
                    <a:pt x="1806492" y="593138"/>
                    <a:pt x="2104019" y="766701"/>
                  </a:cubicBezTo>
                  <a:close/>
                </a:path>
              </a:pathLst>
            </a:custGeom>
            <a:solidFill>
              <a:srgbClr val="06D58D"/>
            </a:soli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solidFill>
                  <a:prstClr val="white"/>
                </a:solidFill>
                <a:effectLst/>
                <a:uLnTx/>
                <a:uFillTx/>
                <a:latin typeface="Helvetica"/>
                <a:ea typeface="+mn-ea"/>
                <a:cs typeface="Calibri" charset="0"/>
              </a:endParaRPr>
            </a:p>
          </p:txBody>
        </p:sp>
        <p:sp>
          <p:nvSpPr>
            <p:cNvPr id="54" name="TextBox 53">
              <a:extLst>
                <a:ext uri="{FF2B5EF4-FFF2-40B4-BE49-F238E27FC236}">
                  <a16:creationId xmlns:a16="http://schemas.microsoft.com/office/drawing/2014/main" id="{85CB11E4-9A06-EFB2-52A3-69DBA428991C}"/>
                </a:ext>
              </a:extLst>
            </p:cNvPr>
            <p:cNvSpPr txBox="1"/>
            <p:nvPr/>
          </p:nvSpPr>
          <p:spPr>
            <a:xfrm>
              <a:off x="4837058" y="3930123"/>
              <a:ext cx="1707672" cy="523220"/>
            </a:xfrm>
            <a:prstGeom prst="rect">
              <a:avLst/>
            </a:prstGeom>
            <a:noFill/>
          </p:spPr>
          <p:txBody>
            <a:bodyPr wrap="square" rtlCol="0">
              <a:spAutoFit/>
            </a:bodyPr>
            <a:lstStyle/>
            <a:p>
              <a:pPr marL="180000" algn="ctr" fontAlgn="ctr"/>
              <a:r>
                <a:rPr lang="en-GB" sz="1400" b="1" dirty="0">
                  <a:latin typeface="HelveticaNowDisplay Bold" panose="020B0804030202020204" pitchFamily="34" charset="0"/>
                  <a:cs typeface="HelveticaNowDisplay Bold" panose="020B0804030202020204" pitchFamily="34" charset="0"/>
                </a:rPr>
                <a:t>Scalability and Flexibility</a:t>
              </a:r>
            </a:p>
          </p:txBody>
        </p:sp>
      </p:grpSp>
      <p:grpSp>
        <p:nvGrpSpPr>
          <p:cNvPr id="55" name="Group 54">
            <a:extLst>
              <a:ext uri="{FF2B5EF4-FFF2-40B4-BE49-F238E27FC236}">
                <a16:creationId xmlns:a16="http://schemas.microsoft.com/office/drawing/2014/main" id="{007050BF-B129-4D28-17BA-BF0E58E7115E}"/>
              </a:ext>
            </a:extLst>
          </p:cNvPr>
          <p:cNvGrpSpPr/>
          <p:nvPr/>
        </p:nvGrpSpPr>
        <p:grpSpPr>
          <a:xfrm>
            <a:off x="6282261" y="3871401"/>
            <a:ext cx="2060587" cy="1844433"/>
            <a:chOff x="6206025" y="3957825"/>
            <a:chExt cx="2060587" cy="1844433"/>
          </a:xfrm>
        </p:grpSpPr>
        <p:sp>
          <p:nvSpPr>
            <p:cNvPr id="56" name="Free-form: Shape 19">
              <a:extLst>
                <a:ext uri="{FF2B5EF4-FFF2-40B4-BE49-F238E27FC236}">
                  <a16:creationId xmlns:a16="http://schemas.microsoft.com/office/drawing/2014/main" id="{12469BE5-8A59-0CFA-9FA7-EDB9CC90F5A9}"/>
                </a:ext>
              </a:extLst>
            </p:cNvPr>
            <p:cNvSpPr/>
            <p:nvPr/>
          </p:nvSpPr>
          <p:spPr>
            <a:xfrm rot="21355034">
              <a:off x="6206025" y="3957825"/>
              <a:ext cx="2060587" cy="1844433"/>
            </a:xfrm>
            <a:custGeom>
              <a:avLst/>
              <a:gdLst>
                <a:gd name="connsiteX0" fmla="*/ 1774989 w 1955420"/>
                <a:gd name="connsiteY0" fmla="*/ 204273 h 1750298"/>
                <a:gd name="connsiteX1" fmla="*/ 1955421 w 1955420"/>
                <a:gd name="connsiteY1" fmla="*/ 1731136 h 1750298"/>
                <a:gd name="connsiteX2" fmla="*/ 0 w 1955420"/>
                <a:gd name="connsiteY2" fmla="*/ 1340884 h 1750298"/>
                <a:gd name="connsiteX3" fmla="*/ 751247 w 1955420"/>
                <a:gd name="connsiteY3" fmla="*/ 0 h 1750298"/>
                <a:gd name="connsiteX4" fmla="*/ 1774989 w 1955420"/>
                <a:gd name="connsiteY4" fmla="*/ 204339 h 1750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5420" h="1750298">
                  <a:moveTo>
                    <a:pt x="1774989" y="204273"/>
                  </a:moveTo>
                  <a:lnTo>
                    <a:pt x="1955421" y="1731136"/>
                  </a:lnTo>
                  <a:cubicBezTo>
                    <a:pt x="1272992" y="1804973"/>
                    <a:pt x="590233" y="1663441"/>
                    <a:pt x="0" y="1340884"/>
                  </a:cubicBezTo>
                  <a:lnTo>
                    <a:pt x="751247" y="0"/>
                  </a:lnTo>
                  <a:cubicBezTo>
                    <a:pt x="1061454" y="166166"/>
                    <a:pt x="1417957" y="239871"/>
                    <a:pt x="1774989" y="204339"/>
                  </a:cubicBezTo>
                  <a:close/>
                </a:path>
              </a:pathLst>
            </a:custGeom>
            <a:solidFill>
              <a:srgbClr val="07C7AD"/>
            </a:soli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solidFill>
                  <a:prstClr val="white"/>
                </a:solidFill>
                <a:effectLst/>
                <a:uLnTx/>
                <a:uFillTx/>
                <a:latin typeface="Helvetica"/>
                <a:ea typeface="+mn-ea"/>
                <a:cs typeface="Calibri" charset="0"/>
              </a:endParaRPr>
            </a:p>
          </p:txBody>
        </p:sp>
        <p:sp>
          <p:nvSpPr>
            <p:cNvPr id="57" name="TextBox 56">
              <a:extLst>
                <a:ext uri="{FF2B5EF4-FFF2-40B4-BE49-F238E27FC236}">
                  <a16:creationId xmlns:a16="http://schemas.microsoft.com/office/drawing/2014/main" id="{6D26006A-2655-F396-2E52-6A207AD15D05}"/>
                </a:ext>
              </a:extLst>
            </p:cNvPr>
            <p:cNvSpPr txBox="1"/>
            <p:nvPr/>
          </p:nvSpPr>
          <p:spPr>
            <a:xfrm>
              <a:off x="6451237" y="4581908"/>
              <a:ext cx="1707672" cy="523220"/>
            </a:xfrm>
            <a:prstGeom prst="rect">
              <a:avLst/>
            </a:prstGeom>
            <a:noFill/>
          </p:spPr>
          <p:txBody>
            <a:bodyPr wrap="square" rtlCol="0">
              <a:spAutoFit/>
            </a:bodyPr>
            <a:lstStyle/>
            <a:p>
              <a:pPr marL="180000" algn="ctr" fontAlgn="ctr"/>
              <a:r>
                <a:rPr lang="en-GB" sz="1400" b="1" dirty="0">
                  <a:latin typeface="HelveticaNowDisplay Bold" panose="020B0804030202020204" pitchFamily="34" charset="0"/>
                  <a:cs typeface="HelveticaNowDisplay Bold" panose="020B0804030202020204" pitchFamily="34" charset="0"/>
                </a:rPr>
                <a:t>Data Driven Decision Making</a:t>
              </a:r>
            </a:p>
          </p:txBody>
        </p:sp>
      </p:grpSp>
      <p:grpSp>
        <p:nvGrpSpPr>
          <p:cNvPr id="58" name="Group 57">
            <a:extLst>
              <a:ext uri="{FF2B5EF4-FFF2-40B4-BE49-F238E27FC236}">
                <a16:creationId xmlns:a16="http://schemas.microsoft.com/office/drawing/2014/main" id="{E709D9FE-D7BA-7632-BDB8-5246994CDFEB}"/>
              </a:ext>
            </a:extLst>
          </p:cNvPr>
          <p:cNvGrpSpPr/>
          <p:nvPr/>
        </p:nvGrpSpPr>
        <p:grpSpPr>
          <a:xfrm>
            <a:off x="8197595" y="3509343"/>
            <a:ext cx="2098168" cy="2069843"/>
            <a:chOff x="8121359" y="3595767"/>
            <a:chExt cx="2098168" cy="2069843"/>
          </a:xfrm>
        </p:grpSpPr>
        <p:sp>
          <p:nvSpPr>
            <p:cNvPr id="59" name="Free-form: Shape 23">
              <a:extLst>
                <a:ext uri="{FF2B5EF4-FFF2-40B4-BE49-F238E27FC236}">
                  <a16:creationId xmlns:a16="http://schemas.microsoft.com/office/drawing/2014/main" id="{9CCA1F04-B927-EE5C-903F-DA92B8FC8782}"/>
                </a:ext>
              </a:extLst>
            </p:cNvPr>
            <p:cNvSpPr/>
            <p:nvPr/>
          </p:nvSpPr>
          <p:spPr>
            <a:xfrm rot="21355034">
              <a:off x="8121359" y="3595767"/>
              <a:ext cx="2098168" cy="2069843"/>
            </a:xfrm>
            <a:custGeom>
              <a:avLst/>
              <a:gdLst>
                <a:gd name="connsiteX0" fmla="*/ 947990 w 1991083"/>
                <a:gd name="connsiteY0" fmla="*/ 0 h 1964204"/>
                <a:gd name="connsiteX1" fmla="*/ 1991084 w 1991083"/>
                <a:gd name="connsiteY1" fmla="*/ 1128884 h 1964204"/>
                <a:gd name="connsiteX2" fmla="*/ 180431 w 1991083"/>
                <a:gd name="connsiteY2" fmla="*/ 1964204 h 1964204"/>
                <a:gd name="connsiteX3" fmla="*/ 0 w 1991083"/>
                <a:gd name="connsiteY3" fmla="*/ 437341 h 1964204"/>
                <a:gd name="connsiteX4" fmla="*/ 947924 w 1991083"/>
                <a:gd name="connsiteY4" fmla="*/ 66 h 1964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1083" h="1964204">
                  <a:moveTo>
                    <a:pt x="947990" y="0"/>
                  </a:moveTo>
                  <a:lnTo>
                    <a:pt x="1991084" y="1128884"/>
                  </a:lnTo>
                  <a:cubicBezTo>
                    <a:pt x="1492190" y="1580160"/>
                    <a:pt x="861275" y="1876960"/>
                    <a:pt x="180431" y="1964204"/>
                  </a:cubicBezTo>
                  <a:lnTo>
                    <a:pt x="0" y="437341"/>
                  </a:lnTo>
                  <a:cubicBezTo>
                    <a:pt x="355513" y="388733"/>
                    <a:pt x="685005" y="233926"/>
                    <a:pt x="947924" y="66"/>
                  </a:cubicBezTo>
                  <a:close/>
                </a:path>
              </a:pathLst>
            </a:custGeom>
            <a:solidFill>
              <a:srgbClr val="0AAB98"/>
            </a:soli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solidFill>
                  <a:prstClr val="white"/>
                </a:solidFill>
                <a:effectLst/>
                <a:uLnTx/>
                <a:uFillTx/>
                <a:latin typeface="Helvetica"/>
                <a:ea typeface="+mn-ea"/>
                <a:cs typeface="Calibri" charset="0"/>
              </a:endParaRPr>
            </a:p>
          </p:txBody>
        </p:sp>
        <p:sp>
          <p:nvSpPr>
            <p:cNvPr id="60" name="TextBox 59">
              <a:extLst>
                <a:ext uri="{FF2B5EF4-FFF2-40B4-BE49-F238E27FC236}">
                  <a16:creationId xmlns:a16="http://schemas.microsoft.com/office/drawing/2014/main" id="{FA6EECD4-27C3-4E96-5CF2-367708243AF2}"/>
                </a:ext>
              </a:extLst>
            </p:cNvPr>
            <p:cNvSpPr txBox="1"/>
            <p:nvPr/>
          </p:nvSpPr>
          <p:spPr>
            <a:xfrm>
              <a:off x="8158909" y="4340904"/>
              <a:ext cx="17076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helvetca"/>
                <a:ea typeface="+mn-ea"/>
                <a:cs typeface="+mn-cs"/>
              </a:endParaRPr>
            </a:p>
          </p:txBody>
        </p:sp>
      </p:grpSp>
      <p:sp>
        <p:nvSpPr>
          <p:cNvPr id="61" name="TextBox 60">
            <a:extLst>
              <a:ext uri="{FF2B5EF4-FFF2-40B4-BE49-F238E27FC236}">
                <a16:creationId xmlns:a16="http://schemas.microsoft.com/office/drawing/2014/main" id="{E826E2C1-9E2C-6F28-E4F7-2A3032B7AD95}"/>
              </a:ext>
            </a:extLst>
          </p:cNvPr>
          <p:cNvSpPr txBox="1"/>
          <p:nvPr/>
        </p:nvSpPr>
        <p:spPr>
          <a:xfrm>
            <a:off x="8173397" y="3910830"/>
            <a:ext cx="1707672" cy="1266868"/>
          </a:xfrm>
          <a:prstGeom prst="rect">
            <a:avLst/>
          </a:prstGeom>
          <a:no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a:defRPr sz="1200" b="1" kern="0">
                <a:solidFill>
                  <a:prstClr val="white"/>
                </a:solidFill>
                <a:latin typeface="+mj-lt"/>
                <a:cs typeface="Calibri" charset="0"/>
              </a:defRPr>
            </a:lvl1pPr>
          </a:lstStyle>
          <a:p>
            <a:pPr marL="180000" fontAlgn="ctr"/>
            <a:r>
              <a:rPr lang="en-GB" sz="1400" kern="1200" dirty="0">
                <a:solidFill>
                  <a:schemeClr val="tx1"/>
                </a:solidFill>
                <a:latin typeface="HelveticaNowDisplay Bold" panose="020B0804030202020204" pitchFamily="34" charset="0"/>
                <a:cs typeface="HelveticaNowDisplay Bold" panose="020B0804030202020204" pitchFamily="34" charset="0"/>
              </a:rPr>
              <a:t>Platform </a:t>
            </a:r>
            <a:br>
              <a:rPr lang="en-GB" sz="1400" kern="1200" dirty="0">
                <a:solidFill>
                  <a:schemeClr val="tx1"/>
                </a:solidFill>
                <a:latin typeface="HelveticaNowDisplay Bold" panose="020B0804030202020204" pitchFamily="34" charset="0"/>
                <a:cs typeface="HelveticaNowDisplay Bold" panose="020B0804030202020204" pitchFamily="34" charset="0"/>
              </a:rPr>
            </a:br>
            <a:r>
              <a:rPr lang="en-GB" sz="1400" kern="1200" dirty="0">
                <a:solidFill>
                  <a:schemeClr val="tx1"/>
                </a:solidFill>
                <a:latin typeface="HelveticaNowDisplay Bold" panose="020B0804030202020204" pitchFamily="34" charset="0"/>
                <a:cs typeface="HelveticaNowDisplay Bold" panose="020B0804030202020204" pitchFamily="34" charset="0"/>
              </a:rPr>
              <a:t>for End-to-End Digital Transformation</a:t>
            </a:r>
          </a:p>
        </p:txBody>
      </p:sp>
    </p:spTree>
    <p:extLst>
      <p:ext uri="{BB962C8B-B14F-4D97-AF65-F5344CB8AC3E}">
        <p14:creationId xmlns:p14="http://schemas.microsoft.com/office/powerpoint/2010/main" val="229238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1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22" presetClass="entr" presetSubtype="8" fill="hold" grpId="0" nodeType="withEffect">
                                  <p:stCondLst>
                                    <p:cond delay="1500"/>
                                  </p:stCondLst>
                                  <p:childTnLst>
                                    <p:set>
                                      <p:cBhvr>
                                        <p:cTn id="12" dur="1" fill="hold">
                                          <p:stCondLst>
                                            <p:cond delay="0"/>
                                          </p:stCondLst>
                                        </p:cTn>
                                        <p:tgtEl>
                                          <p:spTgt spid="35"/>
                                        </p:tgtEl>
                                        <p:attrNameLst>
                                          <p:attrName>style.visibility</p:attrName>
                                        </p:attrNameLst>
                                      </p:cBhvr>
                                      <p:to>
                                        <p:strVal val="visible"/>
                                      </p:to>
                                    </p:set>
                                    <p:animEffect transition="in" filter="wipe(left)">
                                      <p:cBhvr>
                                        <p:cTn id="13" dur="500"/>
                                        <p:tgtEl>
                                          <p:spTgt spid="35"/>
                                        </p:tgtEl>
                                      </p:cBhvr>
                                    </p:animEffect>
                                  </p:childTnLst>
                                </p:cTn>
                              </p:par>
                              <p:par>
                                <p:cTn id="14" presetID="10" presetClass="entr" presetSubtype="0" fill="hold" nodeType="withEffect">
                                  <p:stCondLst>
                                    <p:cond delay="175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22" presetClass="entr" presetSubtype="8" fill="hold" grpId="0" nodeType="withEffect">
                                  <p:stCondLst>
                                    <p:cond delay="1750"/>
                                  </p:stCondLst>
                                  <p:childTnLst>
                                    <p:set>
                                      <p:cBhvr>
                                        <p:cTn id="18" dur="1" fill="hold">
                                          <p:stCondLst>
                                            <p:cond delay="0"/>
                                          </p:stCondLst>
                                        </p:cTn>
                                        <p:tgtEl>
                                          <p:spTgt spid="36"/>
                                        </p:tgtEl>
                                        <p:attrNameLst>
                                          <p:attrName>style.visibility</p:attrName>
                                        </p:attrNameLst>
                                      </p:cBhvr>
                                      <p:to>
                                        <p:strVal val="visible"/>
                                      </p:to>
                                    </p:set>
                                    <p:animEffect transition="in" filter="wipe(left)">
                                      <p:cBhvr>
                                        <p:cTn id="19" dur="500"/>
                                        <p:tgtEl>
                                          <p:spTgt spid="36"/>
                                        </p:tgtEl>
                                      </p:cBhvr>
                                    </p:animEffect>
                                  </p:childTnLst>
                                </p:cTn>
                              </p:par>
                              <p:par>
                                <p:cTn id="20" presetID="10" presetClass="entr" presetSubtype="0" fill="hold" nodeType="withEffect">
                                  <p:stCondLst>
                                    <p:cond delay="200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par>
                                <p:cTn id="23" presetID="22" presetClass="entr" presetSubtype="8" fill="hold" grpId="0" nodeType="withEffect">
                                  <p:stCondLst>
                                    <p:cond delay="2000"/>
                                  </p:stCondLst>
                                  <p:childTnLst>
                                    <p:set>
                                      <p:cBhvr>
                                        <p:cTn id="24" dur="1" fill="hold">
                                          <p:stCondLst>
                                            <p:cond delay="0"/>
                                          </p:stCondLst>
                                        </p:cTn>
                                        <p:tgtEl>
                                          <p:spTgt spid="45"/>
                                        </p:tgtEl>
                                        <p:attrNameLst>
                                          <p:attrName>style.visibility</p:attrName>
                                        </p:attrNameLst>
                                      </p:cBhvr>
                                      <p:to>
                                        <p:strVal val="visible"/>
                                      </p:to>
                                    </p:set>
                                    <p:animEffect transition="in" filter="wipe(left)">
                                      <p:cBhvr>
                                        <p:cTn id="25" dur="500"/>
                                        <p:tgtEl>
                                          <p:spTgt spid="45"/>
                                        </p:tgtEl>
                                      </p:cBhvr>
                                    </p:animEffect>
                                  </p:childTnLst>
                                </p:cTn>
                              </p:par>
                              <p:par>
                                <p:cTn id="26" presetID="10" presetClass="entr" presetSubtype="0" fill="hold" nodeType="withEffect">
                                  <p:stCondLst>
                                    <p:cond delay="225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par>
                                <p:cTn id="29" presetID="22" presetClass="entr" presetSubtype="8" fill="hold" grpId="0" nodeType="withEffect">
                                  <p:stCondLst>
                                    <p:cond delay="2250"/>
                                  </p:stCondLst>
                                  <p:childTnLst>
                                    <p:set>
                                      <p:cBhvr>
                                        <p:cTn id="30" dur="1" fill="hold">
                                          <p:stCondLst>
                                            <p:cond delay="0"/>
                                          </p:stCondLst>
                                        </p:cTn>
                                        <p:tgtEl>
                                          <p:spTgt spid="44"/>
                                        </p:tgtEl>
                                        <p:attrNameLst>
                                          <p:attrName>style.visibility</p:attrName>
                                        </p:attrNameLst>
                                      </p:cBhvr>
                                      <p:to>
                                        <p:strVal val="visible"/>
                                      </p:to>
                                    </p:set>
                                    <p:animEffect transition="in" filter="wipe(left)">
                                      <p:cBhvr>
                                        <p:cTn id="31" dur="1500"/>
                                        <p:tgtEl>
                                          <p:spTgt spid="44"/>
                                        </p:tgtEl>
                                      </p:cBhvr>
                                    </p:animEffect>
                                  </p:childTnLst>
                                </p:cTn>
                              </p:par>
                              <p:par>
                                <p:cTn id="32" presetID="10" presetClass="entr" presetSubtype="0" fill="hold" nodeType="withEffect">
                                  <p:stCondLst>
                                    <p:cond delay="2500"/>
                                  </p:stCondLst>
                                  <p:childTnLst>
                                    <p:set>
                                      <p:cBhvr>
                                        <p:cTn id="33" dur="1" fill="hold">
                                          <p:stCondLst>
                                            <p:cond delay="0"/>
                                          </p:stCondLst>
                                        </p:cTn>
                                        <p:tgtEl>
                                          <p:spTgt spid="58"/>
                                        </p:tgtEl>
                                        <p:attrNameLst>
                                          <p:attrName>style.visibility</p:attrName>
                                        </p:attrNameLst>
                                      </p:cBhvr>
                                      <p:to>
                                        <p:strVal val="visible"/>
                                      </p:to>
                                    </p:set>
                                    <p:animEffect transition="in" filter="fade">
                                      <p:cBhvr>
                                        <p:cTn id="34" dur="500"/>
                                        <p:tgtEl>
                                          <p:spTgt spid="58"/>
                                        </p:tgtEl>
                                      </p:cBhvr>
                                    </p:animEffect>
                                  </p:childTnLst>
                                </p:cTn>
                              </p:par>
                              <p:par>
                                <p:cTn id="35" presetID="10" presetClass="entr" presetSubtype="0" fill="hold" grpId="0" nodeType="withEffect">
                                  <p:stCondLst>
                                    <p:cond delay="250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par>
                                <p:cTn id="38" presetID="10" presetClass="entr" presetSubtype="0" fill="hold" nodeType="withEffect">
                                  <p:stCondLst>
                                    <p:cond delay="275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500"/>
                                        <p:tgtEl>
                                          <p:spTgt spid="46"/>
                                        </p:tgtEl>
                                      </p:cBhvr>
                                    </p:animEffect>
                                  </p:childTnLst>
                                </p:cTn>
                              </p:par>
                              <p:par>
                                <p:cTn id="41" presetID="10" presetClass="entr" presetSubtype="0" fill="hold" grpId="0" nodeType="withEffect">
                                  <p:stCondLst>
                                    <p:cond delay="275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43" grpId="0" animBg="1"/>
      <p:bldP spid="44" grpId="0" animBg="1"/>
      <p:bldP spid="45" grpId="0" animBg="1"/>
      <p:bldP spid="6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FCF4C-4670-C30C-9D15-D8993131A172}"/>
              </a:ext>
            </a:extLst>
          </p:cNvPr>
          <p:cNvSpPr>
            <a:spLocks noGrp="1"/>
          </p:cNvSpPr>
          <p:nvPr>
            <p:ph type="title"/>
          </p:nvPr>
        </p:nvSpPr>
        <p:spPr/>
        <p:txBody>
          <a:bodyPr/>
          <a:lstStyle/>
          <a:p>
            <a:r>
              <a:rPr lang="en-GB" dirty="0"/>
              <a:t>What is </a:t>
            </a:r>
            <a:r>
              <a:rPr lang="en-GB" dirty="0" err="1"/>
              <a:t>ITSMaaS</a:t>
            </a:r>
            <a:r>
              <a:rPr lang="en-GB" dirty="0"/>
              <a:t> from EXPO.e</a:t>
            </a:r>
          </a:p>
        </p:txBody>
      </p:sp>
      <p:grpSp>
        <p:nvGrpSpPr>
          <p:cNvPr id="12" name="Expo.e Logo">
            <a:extLst>
              <a:ext uri="{FF2B5EF4-FFF2-40B4-BE49-F238E27FC236}">
                <a16:creationId xmlns:a16="http://schemas.microsoft.com/office/drawing/2014/main" id="{AD9B198B-7F01-689B-A963-BEB6EA1BE4E1}"/>
              </a:ext>
            </a:extLst>
          </p:cNvPr>
          <p:cNvGrpSpPr/>
          <p:nvPr/>
        </p:nvGrpSpPr>
        <p:grpSpPr>
          <a:xfrm>
            <a:off x="368300" y="241303"/>
            <a:ext cx="2057353" cy="324928"/>
            <a:chOff x="368300" y="241303"/>
            <a:chExt cx="2057353" cy="324928"/>
          </a:xfrm>
          <a:solidFill>
            <a:schemeClr val="bg2"/>
          </a:solidFill>
        </p:grpSpPr>
        <p:sp>
          <p:nvSpPr>
            <p:cNvPr id="13" name="Free-form: Shape 12">
              <a:extLst>
                <a:ext uri="{FF2B5EF4-FFF2-40B4-BE49-F238E27FC236}">
                  <a16:creationId xmlns:a16="http://schemas.microsoft.com/office/drawing/2014/main" id="{13979F3B-53A3-30C1-1F9F-54B709CF3295}"/>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4" name="Free-form: Shape 13">
              <a:extLst>
                <a:ext uri="{FF2B5EF4-FFF2-40B4-BE49-F238E27FC236}">
                  <a16:creationId xmlns:a16="http://schemas.microsoft.com/office/drawing/2014/main" id="{23C68C32-6F91-7858-257A-85BE7D10414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5" name="Free-form: Shape 14">
              <a:extLst>
                <a:ext uri="{FF2B5EF4-FFF2-40B4-BE49-F238E27FC236}">
                  <a16:creationId xmlns:a16="http://schemas.microsoft.com/office/drawing/2014/main" id="{BA231C99-30C4-7239-F41F-36196CA9954A}"/>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6" name="Free-form: Shape 15">
              <a:extLst>
                <a:ext uri="{FF2B5EF4-FFF2-40B4-BE49-F238E27FC236}">
                  <a16:creationId xmlns:a16="http://schemas.microsoft.com/office/drawing/2014/main" id="{5DAAA27F-268A-091F-BCB7-F41332789F97}"/>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7" name="Free-form: Shape 16">
              <a:extLst>
                <a:ext uri="{FF2B5EF4-FFF2-40B4-BE49-F238E27FC236}">
                  <a16:creationId xmlns:a16="http://schemas.microsoft.com/office/drawing/2014/main" id="{C47B8A9F-01BE-34F1-FDEC-5C27AB6E280A}"/>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8" name="Free-form: Shape 17">
              <a:extLst>
                <a:ext uri="{FF2B5EF4-FFF2-40B4-BE49-F238E27FC236}">
                  <a16:creationId xmlns:a16="http://schemas.microsoft.com/office/drawing/2014/main" id="{30627603-0F6A-6AAE-601C-44419882D430}"/>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grpSp>
      <p:sp>
        <p:nvSpPr>
          <p:cNvPr id="5" name="Content Placeholder 2">
            <a:extLst>
              <a:ext uri="{FF2B5EF4-FFF2-40B4-BE49-F238E27FC236}">
                <a16:creationId xmlns:a16="http://schemas.microsoft.com/office/drawing/2014/main" id="{22CE2314-D9CE-8494-1E1F-95B1CCAEC3D6}"/>
              </a:ext>
            </a:extLst>
          </p:cNvPr>
          <p:cNvSpPr txBox="1">
            <a:spLocks/>
          </p:cNvSpPr>
          <p:nvPr/>
        </p:nvSpPr>
        <p:spPr>
          <a:xfrm>
            <a:off x="411572" y="1633868"/>
            <a:ext cx="6548028" cy="4881563"/>
          </a:xfr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buFont typeface="Arial"/>
              <a:buNone/>
            </a:pPr>
            <a:endParaRPr lang="en-GB" sz="2000" dirty="0">
              <a:latin typeface="Helvetica" pitchFamily="2" charset="0"/>
            </a:endParaRPr>
          </a:p>
        </p:txBody>
      </p:sp>
      <p:sp>
        <p:nvSpPr>
          <p:cNvPr id="23" name="Text Placeholder 1">
            <a:extLst>
              <a:ext uri="{FF2B5EF4-FFF2-40B4-BE49-F238E27FC236}">
                <a16:creationId xmlns:a16="http://schemas.microsoft.com/office/drawing/2014/main" id="{B191D809-0968-70E0-943C-1C6AC6C1EA27}"/>
              </a:ext>
            </a:extLst>
          </p:cNvPr>
          <p:cNvSpPr txBox="1">
            <a:spLocks/>
          </p:cNvSpPr>
          <p:nvPr/>
        </p:nvSpPr>
        <p:spPr>
          <a:xfrm>
            <a:off x="434975" y="798920"/>
            <a:ext cx="11220450" cy="1798637"/>
          </a:xfrm>
          <a:prstGeom prst="rect">
            <a:avLst/>
          </a:prstGeom>
        </p:spPr>
        <p:txBody>
          <a:bodyPr anchor="ct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buFont typeface="Arial"/>
              <a:buNone/>
            </a:pPr>
            <a:r>
              <a:rPr lang="en-GB" sz="2000" i="1" dirty="0">
                <a:solidFill>
                  <a:schemeClr val="bg1"/>
                </a:solidFill>
              </a:rPr>
              <a:t>EXPO.e’s ITSM as a Service delivers a fully configured IT Service Management (ITSM) platform, powered by ServiceNow, hosted on an individualised customer domain. Designed around each customer's unique needs, it leverages our internal expertise to ensure streamlined implementation processes and ongoing management.</a:t>
            </a:r>
          </a:p>
        </p:txBody>
      </p:sp>
      <p:sp>
        <p:nvSpPr>
          <p:cNvPr id="24" name="TextBox 23">
            <a:extLst>
              <a:ext uri="{FF2B5EF4-FFF2-40B4-BE49-F238E27FC236}">
                <a16:creationId xmlns:a16="http://schemas.microsoft.com/office/drawing/2014/main" id="{F1130852-1568-6FE4-3C0A-3D0B9EAD4D98}"/>
              </a:ext>
            </a:extLst>
          </p:cNvPr>
          <p:cNvSpPr txBox="1"/>
          <p:nvPr/>
        </p:nvSpPr>
        <p:spPr>
          <a:xfrm>
            <a:off x="2070100" y="2787501"/>
            <a:ext cx="2501900" cy="1468047"/>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anchor="ctr">
            <a:noAutofit/>
          </a:bodyPr>
          <a:lstStyle/>
          <a:p>
            <a:pPr algn="ctr"/>
            <a:r>
              <a:rPr lang="en-GB" sz="1200" dirty="0">
                <a:solidFill>
                  <a:schemeClr val="tx1"/>
                </a:solidFill>
              </a:rPr>
              <a:t>A comprehensive solution, powered by ServiceNow, that integrates both ITSM and ITOM capabilities. </a:t>
            </a:r>
          </a:p>
        </p:txBody>
      </p:sp>
      <p:sp>
        <p:nvSpPr>
          <p:cNvPr id="25" name="TextBox 24">
            <a:extLst>
              <a:ext uri="{FF2B5EF4-FFF2-40B4-BE49-F238E27FC236}">
                <a16:creationId xmlns:a16="http://schemas.microsoft.com/office/drawing/2014/main" id="{D00936E0-AC25-FAC2-A4F5-53DF4F56429D}"/>
              </a:ext>
            </a:extLst>
          </p:cNvPr>
          <p:cNvSpPr txBox="1"/>
          <p:nvPr/>
        </p:nvSpPr>
        <p:spPr>
          <a:xfrm>
            <a:off x="4794250" y="2787501"/>
            <a:ext cx="2501900" cy="1468047"/>
          </a:xfrm>
          <a:prstGeom prst="roundRect">
            <a:avLst/>
          </a:prstGeom>
          <a:solidFill>
            <a:srgbClr val="07C7AD"/>
          </a:solidFill>
          <a:ln>
            <a:noFill/>
          </a:ln>
        </p:spPr>
        <p:style>
          <a:lnRef idx="0">
            <a:scrgbClr r="0" g="0" b="0"/>
          </a:lnRef>
          <a:fillRef idx="0">
            <a:scrgbClr r="0" g="0" b="0"/>
          </a:fillRef>
          <a:effectRef idx="0">
            <a:scrgbClr r="0" g="0" b="0"/>
          </a:effectRef>
          <a:fontRef idx="minor">
            <a:schemeClr val="lt1"/>
          </a:fontRef>
        </p:style>
        <p:txBody>
          <a:bodyPr wrap="square" anchor="ctr">
            <a:noAutofit/>
          </a:bodyPr>
          <a:lstStyle/>
          <a:p>
            <a:pPr algn="ctr"/>
            <a:r>
              <a:rPr lang="en-GB" sz="1200" dirty="0">
                <a:solidFill>
                  <a:schemeClr val="tx1"/>
                </a:solidFill>
                <a:latin typeface="Calibri" panose="020F0502020204030204" pitchFamily="34" charset="0"/>
                <a:ea typeface="Calibri" panose="020F0502020204030204" pitchFamily="34" charset="0"/>
                <a:cs typeface="Times New Roman" panose="02020603050405020304" pitchFamily="18" charset="0"/>
              </a:rPr>
              <a:t>A fully configured and defined ITSM software platform that leverages our internal expertise to optimise the implementation process and ongoing management.</a:t>
            </a:r>
            <a:endParaRPr lang="en-GB" sz="1200" dirty="0">
              <a:solidFill>
                <a:schemeClr val="tx1"/>
              </a:solidFill>
            </a:endParaRPr>
          </a:p>
        </p:txBody>
      </p:sp>
      <p:sp>
        <p:nvSpPr>
          <p:cNvPr id="26" name="TextBox 25">
            <a:extLst>
              <a:ext uri="{FF2B5EF4-FFF2-40B4-BE49-F238E27FC236}">
                <a16:creationId xmlns:a16="http://schemas.microsoft.com/office/drawing/2014/main" id="{823C38EF-BF7F-C8E9-A3A7-06C207ACACA3}"/>
              </a:ext>
            </a:extLst>
          </p:cNvPr>
          <p:cNvSpPr txBox="1"/>
          <p:nvPr/>
        </p:nvSpPr>
        <p:spPr>
          <a:xfrm>
            <a:off x="7518400" y="2787501"/>
            <a:ext cx="2501900" cy="1468047"/>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anchor="ctr">
            <a:noAutofit/>
          </a:bodyPr>
          <a:lstStyle/>
          <a:p>
            <a:pPr algn="ctr"/>
            <a:r>
              <a:rPr lang="en-GB" sz="1200" dirty="0">
                <a:solidFill>
                  <a:schemeClr val="tx1"/>
                </a:solidFill>
              </a:rPr>
              <a:t>Our solution offers domain separation for data, processes, and interfaces, making the offer suitable to businesses of all sizes, facilitating a personalised customer configuration, while maintaining strict data privacy.</a:t>
            </a:r>
          </a:p>
        </p:txBody>
      </p:sp>
      <p:sp>
        <p:nvSpPr>
          <p:cNvPr id="27" name="TextBox 26">
            <a:extLst>
              <a:ext uri="{FF2B5EF4-FFF2-40B4-BE49-F238E27FC236}">
                <a16:creationId xmlns:a16="http://schemas.microsoft.com/office/drawing/2014/main" id="{345D68AB-E05F-731A-C276-3EC55A50F498}"/>
              </a:ext>
            </a:extLst>
          </p:cNvPr>
          <p:cNvSpPr txBox="1"/>
          <p:nvPr/>
        </p:nvSpPr>
        <p:spPr>
          <a:xfrm>
            <a:off x="7518400" y="4401595"/>
            <a:ext cx="2501900" cy="1468047"/>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anchor="ctr">
            <a:noAutofit/>
          </a:bodyPr>
          <a:lstStyle/>
          <a:p>
            <a:pPr algn="ctr"/>
            <a:r>
              <a:rPr lang="en-GB" sz="1200" dirty="0">
                <a:solidFill>
                  <a:schemeClr val="bg1"/>
                </a:solidFill>
              </a:rPr>
              <a:t>The service includes significant system upgrades, professional services for configuration and development, and a robust service suite, reflecting our dedication to advanced technology and customer service excellence.</a:t>
            </a:r>
          </a:p>
        </p:txBody>
      </p:sp>
      <p:sp>
        <p:nvSpPr>
          <p:cNvPr id="28" name="TextBox 27">
            <a:extLst>
              <a:ext uri="{FF2B5EF4-FFF2-40B4-BE49-F238E27FC236}">
                <a16:creationId xmlns:a16="http://schemas.microsoft.com/office/drawing/2014/main" id="{4EA97D09-C6C0-2533-8BFC-129F85A58159}"/>
              </a:ext>
            </a:extLst>
          </p:cNvPr>
          <p:cNvSpPr txBox="1"/>
          <p:nvPr/>
        </p:nvSpPr>
        <p:spPr>
          <a:xfrm>
            <a:off x="2070100" y="4401596"/>
            <a:ext cx="2501900" cy="1468047"/>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anchor="ctr">
            <a:noAutofit/>
          </a:bodyPr>
          <a:lstStyle/>
          <a:p>
            <a:pPr algn="ctr"/>
            <a:r>
              <a:rPr lang="en-GB" sz="1200" dirty="0">
                <a:solidFill>
                  <a:schemeClr val="tx1"/>
                </a:solidFill>
              </a:rPr>
              <a:t>EXPO.e’s ITSM as a Service powered by ServiceNow is a versatile, robust solution designed for immediate deployment and flexibility. </a:t>
            </a:r>
          </a:p>
        </p:txBody>
      </p:sp>
      <p:sp>
        <p:nvSpPr>
          <p:cNvPr id="29" name="TextBox 28">
            <a:extLst>
              <a:ext uri="{FF2B5EF4-FFF2-40B4-BE49-F238E27FC236}">
                <a16:creationId xmlns:a16="http://schemas.microsoft.com/office/drawing/2014/main" id="{D47868FC-8C21-0F0D-FF87-974A39FB3FEE}"/>
              </a:ext>
            </a:extLst>
          </p:cNvPr>
          <p:cNvSpPr txBox="1"/>
          <p:nvPr/>
        </p:nvSpPr>
        <p:spPr>
          <a:xfrm>
            <a:off x="4794250" y="4401595"/>
            <a:ext cx="2501900" cy="1468047"/>
          </a:xfrm>
          <a:prstGeom prst="roundRect">
            <a:avLst/>
          </a:prstGeom>
          <a:solidFill>
            <a:srgbClr val="11988C"/>
          </a:solidFill>
          <a:ln>
            <a:noFill/>
          </a:ln>
        </p:spPr>
        <p:style>
          <a:lnRef idx="0">
            <a:scrgbClr r="0" g="0" b="0"/>
          </a:lnRef>
          <a:fillRef idx="0">
            <a:scrgbClr r="0" g="0" b="0"/>
          </a:fillRef>
          <a:effectRef idx="0">
            <a:scrgbClr r="0" g="0" b="0"/>
          </a:effectRef>
          <a:fontRef idx="minor">
            <a:schemeClr val="lt1"/>
          </a:fontRef>
        </p:style>
        <p:txBody>
          <a:bodyPr wrap="square" anchor="ctr">
            <a:noAutofit/>
          </a:bodyPr>
          <a:lstStyle/>
          <a:p>
            <a:pPr algn="ctr"/>
            <a:r>
              <a:rPr lang="en-GB" sz="1200" dirty="0">
                <a:solidFill>
                  <a:schemeClr val="bg1"/>
                </a:solidFill>
              </a:rPr>
              <a:t>It balances quality and cost-effectiveness, enabling organisations to elevate their IT infrastructure efficiently and effectively.</a:t>
            </a:r>
          </a:p>
        </p:txBody>
      </p:sp>
    </p:spTree>
    <p:extLst>
      <p:ext uri="{BB962C8B-B14F-4D97-AF65-F5344CB8AC3E}">
        <p14:creationId xmlns:p14="http://schemas.microsoft.com/office/powerpoint/2010/main" val="34891695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7A37D-07FB-778E-4BE3-9E30605E61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B0822B-18E0-1EA9-3B21-167666851C7E}"/>
              </a:ext>
            </a:extLst>
          </p:cNvPr>
          <p:cNvSpPr>
            <a:spLocks noGrp="1"/>
          </p:cNvSpPr>
          <p:nvPr>
            <p:ph type="title"/>
          </p:nvPr>
        </p:nvSpPr>
        <p:spPr/>
        <p:txBody>
          <a:bodyPr/>
          <a:lstStyle/>
          <a:p>
            <a:r>
              <a:rPr lang="en-GB" dirty="0"/>
              <a:t>Why </a:t>
            </a:r>
            <a:r>
              <a:rPr lang="en-GB" b="1" dirty="0"/>
              <a:t>ServiceNow</a:t>
            </a:r>
          </a:p>
        </p:txBody>
      </p:sp>
      <p:sp>
        <p:nvSpPr>
          <p:cNvPr id="42" name="Rectangle: Rounded Corners 41">
            <a:extLst>
              <a:ext uri="{FF2B5EF4-FFF2-40B4-BE49-F238E27FC236}">
                <a16:creationId xmlns:a16="http://schemas.microsoft.com/office/drawing/2014/main" id="{4C018177-7082-2C60-CEDD-2348EFEFACD8}"/>
              </a:ext>
            </a:extLst>
          </p:cNvPr>
          <p:cNvSpPr/>
          <p:nvPr/>
        </p:nvSpPr>
        <p:spPr>
          <a:xfrm>
            <a:off x="2417762" y="856463"/>
            <a:ext cx="9326932" cy="681573"/>
          </a:xfrm>
          <a:prstGeom prst="roundRect">
            <a:avLst>
              <a:gd name="adj" fmla="val 7509"/>
            </a:avLst>
          </a:prstGeom>
          <a:solidFill>
            <a:srgbClr val="02D443"/>
          </a:solidFill>
          <a:ln>
            <a:noFill/>
          </a:ln>
          <a:effectLst>
            <a:outerShdw blurRad="50800" dist="228600" algn="l" rotWithShape="0">
              <a:prstClr val="black">
                <a:alpha val="19000"/>
              </a:prstClr>
            </a:outerShdw>
          </a:effectLst>
          <a:scene3d>
            <a:camera prst="orthographicFront"/>
            <a:lightRig rig="threePt" dir="t"/>
          </a:scene3d>
          <a:sp3d extrusionH="76200">
            <a:bevelT w="44450" h="6350"/>
            <a:extrusionClr>
              <a:srgbClr val="10867B"/>
            </a:extrusionClr>
          </a:sp3d>
        </p:spPr>
        <p:style>
          <a:lnRef idx="1">
            <a:schemeClr val="accent1"/>
          </a:lnRef>
          <a:fillRef idx="3">
            <a:schemeClr val="accent1"/>
          </a:fillRef>
          <a:effectRef idx="2">
            <a:schemeClr val="accent1"/>
          </a:effectRef>
          <a:fontRef idx="minor">
            <a:schemeClr val="lt1"/>
          </a:fontRef>
        </p:style>
        <p:txBody>
          <a:bodyPr lIns="1116000" tIns="180000" rIns="180000" bIns="180000" rtlCol="0" anchor="ctr"/>
          <a:lstStyle/>
          <a:p>
            <a:r>
              <a:rPr lang="en-GB" sz="1100" dirty="0">
                <a:solidFill>
                  <a:schemeClr val="tx1"/>
                </a:solidFill>
                <a:latin typeface="Helvetica" pitchFamily="2" charset="0"/>
              </a:rPr>
              <a:t>Break silos and drive transformation. ServiceNow offers a single, extensible platform that supports ITSM, HR, Customer Service, Security, and more.</a:t>
            </a:r>
          </a:p>
        </p:txBody>
      </p:sp>
      <p:sp>
        <p:nvSpPr>
          <p:cNvPr id="44" name="Rectangle: Rounded Corners 43">
            <a:extLst>
              <a:ext uri="{FF2B5EF4-FFF2-40B4-BE49-F238E27FC236}">
                <a16:creationId xmlns:a16="http://schemas.microsoft.com/office/drawing/2014/main" id="{6D9AF73E-DA61-8BDC-6F27-B2F611AE5DD4}"/>
              </a:ext>
            </a:extLst>
          </p:cNvPr>
          <p:cNvSpPr/>
          <p:nvPr/>
        </p:nvSpPr>
        <p:spPr>
          <a:xfrm>
            <a:off x="2417762" y="1607348"/>
            <a:ext cx="9326932" cy="681573"/>
          </a:xfrm>
          <a:prstGeom prst="roundRect">
            <a:avLst>
              <a:gd name="adj" fmla="val 7509"/>
            </a:avLst>
          </a:prstGeom>
          <a:solidFill>
            <a:srgbClr val="00DA43"/>
          </a:solidFill>
          <a:ln>
            <a:noFill/>
          </a:ln>
          <a:effectLst>
            <a:outerShdw blurRad="50800" dist="228600" algn="l" rotWithShape="0">
              <a:prstClr val="black">
                <a:alpha val="19000"/>
              </a:prstClr>
            </a:outerShdw>
          </a:effectLst>
          <a:scene3d>
            <a:camera prst="orthographicFront"/>
            <a:lightRig rig="threePt" dir="t"/>
          </a:scene3d>
          <a:sp3d extrusionH="76200">
            <a:bevelT w="44450" h="6350"/>
            <a:extrusionClr>
              <a:srgbClr val="10867B"/>
            </a:extrusionClr>
          </a:sp3d>
        </p:spPr>
        <p:style>
          <a:lnRef idx="1">
            <a:schemeClr val="accent1"/>
          </a:lnRef>
          <a:fillRef idx="3">
            <a:schemeClr val="accent1"/>
          </a:fillRef>
          <a:effectRef idx="2">
            <a:schemeClr val="accent1"/>
          </a:effectRef>
          <a:fontRef idx="minor">
            <a:schemeClr val="lt1"/>
          </a:fontRef>
        </p:style>
        <p:txBody>
          <a:bodyPr lIns="1116000" tIns="180000" rIns="180000" bIns="180000" rtlCol="0" anchor="ctr"/>
          <a:lstStyle/>
          <a:p>
            <a:r>
              <a:rPr lang="en-GB" sz="1100" dirty="0">
                <a:solidFill>
                  <a:schemeClr val="tx1"/>
                </a:solidFill>
                <a:latin typeface="Helvetica" pitchFamily="2" charset="0"/>
              </a:rPr>
              <a:t>A powerful flow designer allows to automate complex workflows end-to-end without any coding required.</a:t>
            </a:r>
          </a:p>
        </p:txBody>
      </p:sp>
      <p:sp>
        <p:nvSpPr>
          <p:cNvPr id="46" name="Rectangle: Rounded Corners 45">
            <a:extLst>
              <a:ext uri="{FF2B5EF4-FFF2-40B4-BE49-F238E27FC236}">
                <a16:creationId xmlns:a16="http://schemas.microsoft.com/office/drawing/2014/main" id="{F25967B7-4C22-5898-BBEF-83DFF2E0B84D}"/>
              </a:ext>
            </a:extLst>
          </p:cNvPr>
          <p:cNvSpPr/>
          <p:nvPr/>
        </p:nvSpPr>
        <p:spPr>
          <a:xfrm>
            <a:off x="2400300" y="2365732"/>
            <a:ext cx="9326932" cy="681573"/>
          </a:xfrm>
          <a:prstGeom prst="roundRect">
            <a:avLst>
              <a:gd name="adj" fmla="val 7509"/>
            </a:avLst>
          </a:prstGeom>
          <a:solidFill>
            <a:srgbClr val="07CB64"/>
          </a:solidFill>
          <a:ln>
            <a:noFill/>
          </a:ln>
          <a:effectLst>
            <a:outerShdw blurRad="50800" dist="228600" algn="l" rotWithShape="0">
              <a:prstClr val="black">
                <a:alpha val="19000"/>
              </a:prstClr>
            </a:outerShdw>
          </a:effectLst>
          <a:scene3d>
            <a:camera prst="orthographicFront"/>
            <a:lightRig rig="threePt" dir="t"/>
          </a:scene3d>
          <a:sp3d extrusionH="76200">
            <a:bevelT w="44450" h="6350"/>
            <a:extrusionClr>
              <a:srgbClr val="10867B"/>
            </a:extrusionClr>
          </a:sp3d>
        </p:spPr>
        <p:style>
          <a:lnRef idx="1">
            <a:schemeClr val="accent1"/>
          </a:lnRef>
          <a:fillRef idx="3">
            <a:schemeClr val="accent1"/>
          </a:fillRef>
          <a:effectRef idx="2">
            <a:schemeClr val="accent1"/>
          </a:effectRef>
          <a:fontRef idx="minor">
            <a:schemeClr val="lt1"/>
          </a:fontRef>
        </p:style>
        <p:txBody>
          <a:bodyPr lIns="1116000" tIns="180000" rIns="180000" bIns="180000" rtlCol="0" anchor="ctr"/>
          <a:lstStyle/>
          <a:p>
            <a:r>
              <a:rPr lang="en-GB" sz="1100" dirty="0">
                <a:solidFill>
                  <a:schemeClr val="tx1"/>
                </a:solidFill>
                <a:latin typeface="Helvetica" pitchFamily="2" charset="0"/>
              </a:rPr>
              <a:t>Seamless integration with hundreds of tools (ERP, CRM, cloud platforms, etc..) via connectors and the </a:t>
            </a:r>
            <a:r>
              <a:rPr lang="en-GB" sz="1100" i="1" dirty="0" err="1">
                <a:solidFill>
                  <a:schemeClr val="tx1"/>
                </a:solidFill>
                <a:latin typeface="Helvetica" pitchFamily="2" charset="0"/>
              </a:rPr>
              <a:t>IntegrationHub</a:t>
            </a:r>
            <a:r>
              <a:rPr lang="en-GB" sz="1100" i="1" dirty="0">
                <a:solidFill>
                  <a:schemeClr val="tx1"/>
                </a:solidFill>
                <a:latin typeface="Helvetica" pitchFamily="2" charset="0"/>
              </a:rPr>
              <a:t>.</a:t>
            </a:r>
            <a:endParaRPr lang="en-GB" sz="1100" dirty="0">
              <a:solidFill>
                <a:schemeClr val="tx1"/>
              </a:solidFill>
              <a:latin typeface="Helvetica" pitchFamily="2" charset="0"/>
            </a:endParaRPr>
          </a:p>
        </p:txBody>
      </p:sp>
      <p:sp>
        <p:nvSpPr>
          <p:cNvPr id="48" name="Rectangle: Rounded Corners 47">
            <a:extLst>
              <a:ext uri="{FF2B5EF4-FFF2-40B4-BE49-F238E27FC236}">
                <a16:creationId xmlns:a16="http://schemas.microsoft.com/office/drawing/2014/main" id="{01A0552B-6306-F506-C51A-4C89319BBF3E}"/>
              </a:ext>
            </a:extLst>
          </p:cNvPr>
          <p:cNvSpPr/>
          <p:nvPr/>
        </p:nvSpPr>
        <p:spPr>
          <a:xfrm>
            <a:off x="2400300" y="3126142"/>
            <a:ext cx="9326932" cy="681573"/>
          </a:xfrm>
          <a:prstGeom prst="roundRect">
            <a:avLst>
              <a:gd name="adj" fmla="val 7509"/>
            </a:avLst>
          </a:prstGeom>
          <a:solidFill>
            <a:srgbClr val="0AC285"/>
          </a:solidFill>
          <a:ln>
            <a:noFill/>
          </a:ln>
          <a:effectLst>
            <a:outerShdw blurRad="50800" dist="228600" algn="l" rotWithShape="0">
              <a:prstClr val="black">
                <a:alpha val="19000"/>
              </a:prstClr>
            </a:outerShdw>
          </a:effectLst>
          <a:scene3d>
            <a:camera prst="orthographicFront"/>
            <a:lightRig rig="threePt" dir="t"/>
          </a:scene3d>
          <a:sp3d extrusionH="76200">
            <a:bevelT w="44450" h="6350"/>
            <a:extrusionClr>
              <a:srgbClr val="10867B"/>
            </a:extrusionClr>
          </a:sp3d>
        </p:spPr>
        <p:style>
          <a:lnRef idx="1">
            <a:schemeClr val="accent1"/>
          </a:lnRef>
          <a:fillRef idx="3">
            <a:schemeClr val="accent1"/>
          </a:fillRef>
          <a:effectRef idx="2">
            <a:schemeClr val="accent1"/>
          </a:effectRef>
          <a:fontRef idx="minor">
            <a:schemeClr val="lt1"/>
          </a:fontRef>
        </p:style>
        <p:txBody>
          <a:bodyPr lIns="1116000" tIns="180000" rIns="180000" bIns="180000" rtlCol="0" anchor="ctr"/>
          <a:lstStyle/>
          <a:p>
            <a:r>
              <a:rPr lang="en-GB" sz="1100" dirty="0">
                <a:solidFill>
                  <a:schemeClr val="tx1"/>
                </a:solidFill>
                <a:latin typeface="Helvetica" pitchFamily="2" charset="0"/>
              </a:rPr>
              <a:t>ServiceNow uses AI and machine learning through its Now Intelligence engine to predict issues, recommend resolutions, and proactively deflect tickets.</a:t>
            </a:r>
          </a:p>
        </p:txBody>
      </p:sp>
      <p:sp>
        <p:nvSpPr>
          <p:cNvPr id="50" name="Rectangle: Rounded Corners 49">
            <a:extLst>
              <a:ext uri="{FF2B5EF4-FFF2-40B4-BE49-F238E27FC236}">
                <a16:creationId xmlns:a16="http://schemas.microsoft.com/office/drawing/2014/main" id="{C7EFB576-BC07-F12D-7EFC-EF50F2B5C89D}"/>
              </a:ext>
            </a:extLst>
          </p:cNvPr>
          <p:cNvSpPr/>
          <p:nvPr/>
        </p:nvSpPr>
        <p:spPr>
          <a:xfrm>
            <a:off x="2400300" y="3895180"/>
            <a:ext cx="9326932" cy="681573"/>
          </a:xfrm>
          <a:prstGeom prst="roundRect">
            <a:avLst>
              <a:gd name="adj" fmla="val 7509"/>
            </a:avLst>
          </a:prstGeom>
          <a:solidFill>
            <a:srgbClr val="0AB69D"/>
          </a:solidFill>
          <a:ln>
            <a:noFill/>
          </a:ln>
          <a:effectLst>
            <a:outerShdw blurRad="50800" dist="228600" algn="l" rotWithShape="0">
              <a:prstClr val="black">
                <a:alpha val="19000"/>
              </a:prstClr>
            </a:outerShdw>
          </a:effectLst>
          <a:scene3d>
            <a:camera prst="orthographicFront"/>
            <a:lightRig rig="threePt" dir="t"/>
          </a:scene3d>
          <a:sp3d extrusionH="76200">
            <a:bevelT w="44450" h="6350"/>
            <a:extrusionClr>
              <a:srgbClr val="10867B"/>
            </a:extrusionClr>
          </a:sp3d>
        </p:spPr>
        <p:style>
          <a:lnRef idx="1">
            <a:schemeClr val="accent1"/>
          </a:lnRef>
          <a:fillRef idx="3">
            <a:schemeClr val="accent1"/>
          </a:fillRef>
          <a:effectRef idx="2">
            <a:schemeClr val="accent1"/>
          </a:effectRef>
          <a:fontRef idx="minor">
            <a:schemeClr val="lt1"/>
          </a:fontRef>
        </p:style>
        <p:txBody>
          <a:bodyPr lIns="1116000" tIns="180000" rIns="180000" bIns="180000" rtlCol="0" anchor="ctr"/>
          <a:lstStyle/>
          <a:p>
            <a:r>
              <a:rPr lang="en-GB" sz="1100" dirty="0">
                <a:solidFill>
                  <a:schemeClr val="tx1"/>
                </a:solidFill>
                <a:latin typeface="Helvetica" pitchFamily="2" charset="0"/>
              </a:rPr>
              <a:t>Built to scale, ServiceNow powers the IT operations for global MSPs with high availability, multi-instance architecture, and performance SLAs.</a:t>
            </a:r>
          </a:p>
        </p:txBody>
      </p:sp>
      <p:sp>
        <p:nvSpPr>
          <p:cNvPr id="52" name="Rectangle: Rounded Corners 51">
            <a:extLst>
              <a:ext uri="{FF2B5EF4-FFF2-40B4-BE49-F238E27FC236}">
                <a16:creationId xmlns:a16="http://schemas.microsoft.com/office/drawing/2014/main" id="{36FE2004-2983-967A-CD5E-BCD195855352}"/>
              </a:ext>
            </a:extLst>
          </p:cNvPr>
          <p:cNvSpPr/>
          <p:nvPr/>
        </p:nvSpPr>
        <p:spPr>
          <a:xfrm>
            <a:off x="2400300" y="4665115"/>
            <a:ext cx="9326932" cy="681573"/>
          </a:xfrm>
          <a:prstGeom prst="roundRect">
            <a:avLst>
              <a:gd name="adj" fmla="val 7509"/>
            </a:avLst>
          </a:prstGeom>
          <a:solidFill>
            <a:srgbClr val="0D9F8E"/>
          </a:solidFill>
          <a:ln>
            <a:noFill/>
          </a:ln>
          <a:effectLst>
            <a:outerShdw blurRad="50800" dist="228600" algn="l" rotWithShape="0">
              <a:prstClr val="black">
                <a:alpha val="19000"/>
              </a:prstClr>
            </a:outerShdw>
          </a:effectLst>
          <a:scene3d>
            <a:camera prst="orthographicFront"/>
            <a:lightRig rig="threePt" dir="t"/>
          </a:scene3d>
          <a:sp3d extrusionH="76200">
            <a:bevelT w="44450" h="6350"/>
            <a:extrusionClr>
              <a:srgbClr val="10867B"/>
            </a:extrusionClr>
          </a:sp3d>
        </p:spPr>
        <p:style>
          <a:lnRef idx="1">
            <a:schemeClr val="accent1"/>
          </a:lnRef>
          <a:fillRef idx="3">
            <a:schemeClr val="accent1"/>
          </a:fillRef>
          <a:effectRef idx="2">
            <a:schemeClr val="accent1"/>
          </a:effectRef>
          <a:fontRef idx="minor">
            <a:schemeClr val="lt1"/>
          </a:fontRef>
        </p:style>
        <p:txBody>
          <a:bodyPr lIns="1116000" tIns="180000" rIns="180000" bIns="180000" rtlCol="0" anchor="ctr"/>
          <a:lstStyle/>
          <a:p>
            <a:r>
              <a:rPr lang="en-GB" sz="1100" dirty="0">
                <a:solidFill>
                  <a:schemeClr val="tx1"/>
                </a:solidFill>
                <a:latin typeface="Helvetica" pitchFamily="2" charset="0"/>
              </a:rPr>
              <a:t>Built to scale, ServiceNow powers the IT operations for global MSPs with high availability, multi-instance architecture, and performance SLAs.</a:t>
            </a:r>
          </a:p>
        </p:txBody>
      </p:sp>
      <p:sp>
        <p:nvSpPr>
          <p:cNvPr id="54" name="Rectangle: Rounded Corners 53">
            <a:extLst>
              <a:ext uri="{FF2B5EF4-FFF2-40B4-BE49-F238E27FC236}">
                <a16:creationId xmlns:a16="http://schemas.microsoft.com/office/drawing/2014/main" id="{01BA8C82-51E3-B826-128A-3F7B28A3E265}"/>
              </a:ext>
            </a:extLst>
          </p:cNvPr>
          <p:cNvSpPr/>
          <p:nvPr/>
        </p:nvSpPr>
        <p:spPr>
          <a:xfrm>
            <a:off x="2400300" y="5425525"/>
            <a:ext cx="9326932" cy="681573"/>
          </a:xfrm>
          <a:prstGeom prst="roundRect">
            <a:avLst>
              <a:gd name="adj" fmla="val 7509"/>
            </a:avLst>
          </a:prstGeom>
          <a:solidFill>
            <a:srgbClr val="10867B"/>
          </a:solidFill>
          <a:ln>
            <a:noFill/>
          </a:ln>
          <a:effectLst>
            <a:outerShdw blurRad="50800" dist="228600" algn="l" rotWithShape="0">
              <a:prstClr val="black">
                <a:alpha val="19000"/>
              </a:prstClr>
            </a:outerShdw>
          </a:effectLst>
          <a:scene3d>
            <a:camera prst="orthographicFront"/>
            <a:lightRig rig="threePt" dir="t"/>
          </a:scene3d>
          <a:sp3d extrusionH="76200">
            <a:bevelT w="44450" h="6350"/>
            <a:extrusionClr>
              <a:srgbClr val="10867B"/>
            </a:extrusionClr>
          </a:sp3d>
        </p:spPr>
        <p:style>
          <a:lnRef idx="1">
            <a:schemeClr val="accent1"/>
          </a:lnRef>
          <a:fillRef idx="3">
            <a:schemeClr val="accent1"/>
          </a:fillRef>
          <a:effectRef idx="2">
            <a:schemeClr val="accent1"/>
          </a:effectRef>
          <a:fontRef idx="minor">
            <a:schemeClr val="lt1"/>
          </a:fontRef>
        </p:style>
        <p:txBody>
          <a:bodyPr lIns="1116000" tIns="180000" rIns="180000" bIns="180000" rtlCol="0" anchor="ctr"/>
          <a:lstStyle/>
          <a:p>
            <a:r>
              <a:rPr lang="en-GB" sz="1100" dirty="0">
                <a:solidFill>
                  <a:schemeClr val="tx1"/>
                </a:solidFill>
                <a:latin typeface="Helvetica" pitchFamily="2" charset="0"/>
              </a:rPr>
              <a:t>ServiceNow is constantly evolving to meet new business demands. Including two major platform upgrades per year. </a:t>
            </a:r>
          </a:p>
        </p:txBody>
      </p:sp>
      <p:sp>
        <p:nvSpPr>
          <p:cNvPr id="83" name="Free-form: Shape 82">
            <a:extLst>
              <a:ext uri="{FF2B5EF4-FFF2-40B4-BE49-F238E27FC236}">
                <a16:creationId xmlns:a16="http://schemas.microsoft.com/office/drawing/2014/main" id="{52C1F3B3-065B-4BFC-5369-365880F84E12}"/>
              </a:ext>
            </a:extLst>
          </p:cNvPr>
          <p:cNvSpPr/>
          <p:nvPr/>
        </p:nvSpPr>
        <p:spPr>
          <a:xfrm>
            <a:off x="367930" y="856464"/>
            <a:ext cx="2544718" cy="681573"/>
          </a:xfrm>
          <a:custGeom>
            <a:avLst/>
            <a:gdLst>
              <a:gd name="connsiteX0" fmla="*/ 51179 w 2544718"/>
              <a:gd name="connsiteY0" fmla="*/ 0 h 681573"/>
              <a:gd name="connsiteX1" fmla="*/ 2373726 w 2544718"/>
              <a:gd name="connsiteY1" fmla="*/ 0 h 681573"/>
              <a:gd name="connsiteX2" fmla="*/ 2422084 w 2544718"/>
              <a:gd name="connsiteY2" fmla="*/ 156639 h 681573"/>
              <a:gd name="connsiteX3" fmla="*/ 2492576 w 2544718"/>
              <a:gd name="connsiteY3" fmla="*/ 433064 h 681573"/>
              <a:gd name="connsiteX4" fmla="*/ 2544718 w 2544718"/>
              <a:gd name="connsiteY4" fmla="*/ 681573 h 681573"/>
              <a:gd name="connsiteX5" fmla="*/ 51179 w 2544718"/>
              <a:gd name="connsiteY5" fmla="*/ 681573 h 681573"/>
              <a:gd name="connsiteX6" fmla="*/ 0 w 2544718"/>
              <a:gd name="connsiteY6" fmla="*/ 630394 h 681573"/>
              <a:gd name="connsiteX7" fmla="*/ 0 w 2544718"/>
              <a:gd name="connsiteY7" fmla="*/ 51179 h 681573"/>
              <a:gd name="connsiteX8" fmla="*/ 51179 w 2544718"/>
              <a:gd name="connsiteY8" fmla="*/ 0 h 68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4718" h="681573">
                <a:moveTo>
                  <a:pt x="51179" y="0"/>
                </a:moveTo>
                <a:lnTo>
                  <a:pt x="2373726" y="0"/>
                </a:lnTo>
                <a:lnTo>
                  <a:pt x="2422084" y="156639"/>
                </a:lnTo>
                <a:cubicBezTo>
                  <a:pt x="2446790" y="244690"/>
                  <a:pt x="2470318" y="336941"/>
                  <a:pt x="2492576" y="433064"/>
                </a:cubicBezTo>
                <a:lnTo>
                  <a:pt x="2544718" y="681573"/>
                </a:lnTo>
                <a:lnTo>
                  <a:pt x="51179" y="681573"/>
                </a:lnTo>
                <a:cubicBezTo>
                  <a:pt x="22914" y="681573"/>
                  <a:pt x="0" y="658659"/>
                  <a:pt x="0" y="630394"/>
                </a:cubicBezTo>
                <a:lnTo>
                  <a:pt x="0" y="51179"/>
                </a:lnTo>
                <a:cubicBezTo>
                  <a:pt x="0" y="22914"/>
                  <a:pt x="22914" y="0"/>
                  <a:pt x="51179" y="0"/>
                </a:cubicBezTo>
                <a:close/>
              </a:path>
            </a:pathLst>
          </a:custGeom>
          <a:solidFill>
            <a:srgbClr val="02F14D"/>
          </a:solidFill>
          <a:ln>
            <a:noFill/>
          </a:ln>
          <a:effectLst>
            <a:outerShdw blurRad="50800" dist="228600" algn="l" rotWithShape="0">
              <a:prstClr val="black">
                <a:alpha val="19000"/>
              </a:prstClr>
            </a:outerShdw>
          </a:effectLst>
          <a:scene3d>
            <a:camera prst="orthographicFront"/>
            <a:lightRig rig="threePt" dir="t"/>
          </a:scene3d>
          <a:sp3d extrusionH="76200">
            <a:bevelT w="44450" h="6350"/>
            <a:extrusionClr>
              <a:srgbClr val="10867B"/>
            </a:extrusionClr>
          </a:sp3d>
        </p:spPr>
        <p:style>
          <a:lnRef idx="1">
            <a:schemeClr val="accent1"/>
          </a:lnRef>
          <a:fillRef idx="3">
            <a:schemeClr val="accent1"/>
          </a:fillRef>
          <a:effectRef idx="2">
            <a:schemeClr val="accent1"/>
          </a:effectRef>
          <a:fontRef idx="minor">
            <a:schemeClr val="lt1"/>
          </a:fontRef>
        </p:style>
        <p:txBody>
          <a:bodyPr wrap="square" lIns="324000" rtlCol="0" anchor="ctr">
            <a:noAutofit/>
          </a:bodyPr>
          <a:lstStyle/>
          <a:p>
            <a:r>
              <a:rPr lang="en-GB" sz="1100" b="1" dirty="0">
                <a:solidFill>
                  <a:schemeClr val="tx1"/>
                </a:solidFill>
                <a:latin typeface="Helvetica" pitchFamily="2" charset="0"/>
              </a:rPr>
              <a:t>End-to-End Platform</a:t>
            </a:r>
          </a:p>
        </p:txBody>
      </p:sp>
      <p:sp>
        <p:nvSpPr>
          <p:cNvPr id="82" name="Free-form: Shape 81">
            <a:extLst>
              <a:ext uri="{FF2B5EF4-FFF2-40B4-BE49-F238E27FC236}">
                <a16:creationId xmlns:a16="http://schemas.microsoft.com/office/drawing/2014/main" id="{8008A35B-724D-E0AD-DBC9-C46FB42092C0}"/>
              </a:ext>
            </a:extLst>
          </p:cNvPr>
          <p:cNvSpPr/>
          <p:nvPr/>
        </p:nvSpPr>
        <p:spPr>
          <a:xfrm>
            <a:off x="367930" y="1607349"/>
            <a:ext cx="2660108" cy="681573"/>
          </a:xfrm>
          <a:custGeom>
            <a:avLst/>
            <a:gdLst>
              <a:gd name="connsiteX0" fmla="*/ 51179 w 2660108"/>
              <a:gd name="connsiteY0" fmla="*/ 0 h 681573"/>
              <a:gd name="connsiteX1" fmla="*/ 2558547 w 2660108"/>
              <a:gd name="connsiteY1" fmla="*/ 0 h 681573"/>
              <a:gd name="connsiteX2" fmla="*/ 2610159 w 2660108"/>
              <a:gd name="connsiteY2" fmla="*/ 302782 h 681573"/>
              <a:gd name="connsiteX3" fmla="*/ 2656151 w 2660108"/>
              <a:gd name="connsiteY3" fmla="*/ 643046 h 681573"/>
              <a:gd name="connsiteX4" fmla="*/ 2660108 w 2660108"/>
              <a:gd name="connsiteY4" fmla="*/ 681573 h 681573"/>
              <a:gd name="connsiteX5" fmla="*/ 51179 w 2660108"/>
              <a:gd name="connsiteY5" fmla="*/ 681573 h 681573"/>
              <a:gd name="connsiteX6" fmla="*/ 0 w 2660108"/>
              <a:gd name="connsiteY6" fmla="*/ 630394 h 681573"/>
              <a:gd name="connsiteX7" fmla="*/ 0 w 2660108"/>
              <a:gd name="connsiteY7" fmla="*/ 51179 h 681573"/>
              <a:gd name="connsiteX8" fmla="*/ 51179 w 2660108"/>
              <a:gd name="connsiteY8" fmla="*/ 0 h 68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0108" h="681573">
                <a:moveTo>
                  <a:pt x="51179" y="0"/>
                </a:moveTo>
                <a:lnTo>
                  <a:pt x="2558547" y="0"/>
                </a:lnTo>
                <a:lnTo>
                  <a:pt x="2610159" y="302782"/>
                </a:lnTo>
                <a:cubicBezTo>
                  <a:pt x="2626973" y="413091"/>
                  <a:pt x="2642334" y="526621"/>
                  <a:pt x="2656151" y="643046"/>
                </a:cubicBezTo>
                <a:lnTo>
                  <a:pt x="2660108" y="681573"/>
                </a:lnTo>
                <a:lnTo>
                  <a:pt x="51179" y="681573"/>
                </a:lnTo>
                <a:cubicBezTo>
                  <a:pt x="22914" y="681573"/>
                  <a:pt x="0" y="658659"/>
                  <a:pt x="0" y="630394"/>
                </a:cubicBezTo>
                <a:lnTo>
                  <a:pt x="0" y="51179"/>
                </a:lnTo>
                <a:cubicBezTo>
                  <a:pt x="0" y="22914"/>
                  <a:pt x="22914" y="0"/>
                  <a:pt x="51179" y="0"/>
                </a:cubicBezTo>
                <a:close/>
              </a:path>
            </a:pathLst>
          </a:custGeom>
          <a:solidFill>
            <a:srgbClr val="02F14D"/>
          </a:solidFill>
          <a:ln>
            <a:noFill/>
          </a:ln>
          <a:effectLst>
            <a:outerShdw blurRad="50800" dist="228600" algn="l" rotWithShape="0">
              <a:prstClr val="black">
                <a:alpha val="19000"/>
              </a:prstClr>
            </a:outerShdw>
          </a:effectLst>
          <a:scene3d>
            <a:camera prst="orthographicFront"/>
            <a:lightRig rig="threePt" dir="t"/>
          </a:scene3d>
          <a:sp3d extrusionH="76200">
            <a:bevelT w="44450" h="6350"/>
            <a:extrusionClr>
              <a:srgbClr val="10867B"/>
            </a:extrusionClr>
          </a:sp3d>
        </p:spPr>
        <p:style>
          <a:lnRef idx="1">
            <a:schemeClr val="accent1"/>
          </a:lnRef>
          <a:fillRef idx="3">
            <a:schemeClr val="accent1"/>
          </a:fillRef>
          <a:effectRef idx="2">
            <a:schemeClr val="accent1"/>
          </a:effectRef>
          <a:fontRef idx="minor">
            <a:schemeClr val="lt1"/>
          </a:fontRef>
        </p:style>
        <p:txBody>
          <a:bodyPr wrap="square" lIns="324000" rtlCol="0" anchor="ctr">
            <a:noAutofit/>
          </a:bodyPr>
          <a:lstStyle/>
          <a:p>
            <a:r>
              <a:rPr lang="en-GB" sz="1100" b="1" dirty="0">
                <a:solidFill>
                  <a:schemeClr val="tx1"/>
                </a:solidFill>
                <a:latin typeface="Helvetica" pitchFamily="2" charset="0"/>
              </a:rPr>
              <a:t>Top-class Automation Workflow</a:t>
            </a:r>
          </a:p>
        </p:txBody>
      </p:sp>
      <p:sp>
        <p:nvSpPr>
          <p:cNvPr id="81" name="Free-form: Shape 80">
            <a:extLst>
              <a:ext uri="{FF2B5EF4-FFF2-40B4-BE49-F238E27FC236}">
                <a16:creationId xmlns:a16="http://schemas.microsoft.com/office/drawing/2014/main" id="{6372332B-7999-1B4A-9C47-B1D32DEC8ABB}"/>
              </a:ext>
            </a:extLst>
          </p:cNvPr>
          <p:cNvSpPr/>
          <p:nvPr/>
        </p:nvSpPr>
        <p:spPr>
          <a:xfrm>
            <a:off x="367931" y="2365733"/>
            <a:ext cx="2722465" cy="681573"/>
          </a:xfrm>
          <a:custGeom>
            <a:avLst/>
            <a:gdLst>
              <a:gd name="connsiteX0" fmla="*/ 51179 w 2722465"/>
              <a:gd name="connsiteY0" fmla="*/ 0 h 681573"/>
              <a:gd name="connsiteX1" fmla="*/ 2667996 w 2722465"/>
              <a:gd name="connsiteY1" fmla="*/ 0 h 681573"/>
              <a:gd name="connsiteX2" fmla="*/ 2692879 w 2722465"/>
              <a:gd name="connsiteY2" fmla="*/ 242293 h 681573"/>
              <a:gd name="connsiteX3" fmla="*/ 2719792 w 2722465"/>
              <a:gd name="connsiteY3" fmla="*/ 615333 h 681573"/>
              <a:gd name="connsiteX4" fmla="*/ 2722465 w 2722465"/>
              <a:gd name="connsiteY4" fmla="*/ 677745 h 681573"/>
              <a:gd name="connsiteX5" fmla="*/ 2703503 w 2722465"/>
              <a:gd name="connsiteY5" fmla="*/ 681573 h 681573"/>
              <a:gd name="connsiteX6" fmla="*/ 51179 w 2722465"/>
              <a:gd name="connsiteY6" fmla="*/ 681573 h 681573"/>
              <a:gd name="connsiteX7" fmla="*/ 0 w 2722465"/>
              <a:gd name="connsiteY7" fmla="*/ 630394 h 681573"/>
              <a:gd name="connsiteX8" fmla="*/ 0 w 2722465"/>
              <a:gd name="connsiteY8" fmla="*/ 51179 h 681573"/>
              <a:gd name="connsiteX9" fmla="*/ 51179 w 2722465"/>
              <a:gd name="connsiteY9" fmla="*/ 0 h 68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2465" h="681573">
                <a:moveTo>
                  <a:pt x="51179" y="0"/>
                </a:moveTo>
                <a:lnTo>
                  <a:pt x="2667996" y="0"/>
                </a:lnTo>
                <a:lnTo>
                  <a:pt x="2692879" y="242293"/>
                </a:lnTo>
                <a:cubicBezTo>
                  <a:pt x="2703516" y="364180"/>
                  <a:pt x="2712518" y="488636"/>
                  <a:pt x="2719792" y="615333"/>
                </a:cubicBezTo>
                <a:lnTo>
                  <a:pt x="2722465" y="677745"/>
                </a:lnTo>
                <a:lnTo>
                  <a:pt x="2703503" y="681573"/>
                </a:lnTo>
                <a:lnTo>
                  <a:pt x="51179" y="681573"/>
                </a:lnTo>
                <a:cubicBezTo>
                  <a:pt x="22914" y="681573"/>
                  <a:pt x="0" y="658659"/>
                  <a:pt x="0" y="630394"/>
                </a:cubicBezTo>
                <a:lnTo>
                  <a:pt x="0" y="51179"/>
                </a:lnTo>
                <a:cubicBezTo>
                  <a:pt x="0" y="22914"/>
                  <a:pt x="22914" y="0"/>
                  <a:pt x="51179" y="0"/>
                </a:cubicBezTo>
                <a:close/>
              </a:path>
            </a:pathLst>
          </a:custGeom>
          <a:solidFill>
            <a:srgbClr val="04E36D"/>
          </a:solidFill>
          <a:ln>
            <a:noFill/>
          </a:ln>
          <a:effectLst>
            <a:outerShdw blurRad="50800" dist="228600" algn="l" rotWithShape="0">
              <a:prstClr val="black">
                <a:alpha val="19000"/>
              </a:prstClr>
            </a:outerShdw>
          </a:effectLst>
          <a:scene3d>
            <a:camera prst="orthographicFront"/>
            <a:lightRig rig="threePt" dir="t"/>
          </a:scene3d>
          <a:sp3d extrusionH="76200">
            <a:bevelT w="44450" h="6350"/>
            <a:extrusionClr>
              <a:srgbClr val="10867B"/>
            </a:extrusionClr>
          </a:sp3d>
        </p:spPr>
        <p:style>
          <a:lnRef idx="1">
            <a:schemeClr val="accent1"/>
          </a:lnRef>
          <a:fillRef idx="3">
            <a:schemeClr val="accent1"/>
          </a:fillRef>
          <a:effectRef idx="2">
            <a:schemeClr val="accent1"/>
          </a:effectRef>
          <a:fontRef idx="minor">
            <a:schemeClr val="lt1"/>
          </a:fontRef>
        </p:style>
        <p:txBody>
          <a:bodyPr wrap="square" lIns="324000" rtlCol="0" anchor="ctr">
            <a:noAutofit/>
          </a:bodyPr>
          <a:lstStyle/>
          <a:p>
            <a:r>
              <a:rPr lang="en-GB" sz="1100" b="1" dirty="0">
                <a:solidFill>
                  <a:schemeClr val="tx1"/>
                </a:solidFill>
                <a:latin typeface="Helvetica" pitchFamily="2" charset="0"/>
              </a:rPr>
              <a:t>Best-in-Class Integration and Ecosystem</a:t>
            </a:r>
          </a:p>
        </p:txBody>
      </p:sp>
      <p:sp>
        <p:nvSpPr>
          <p:cNvPr id="80" name="Free-form: Shape 79">
            <a:extLst>
              <a:ext uri="{FF2B5EF4-FFF2-40B4-BE49-F238E27FC236}">
                <a16:creationId xmlns:a16="http://schemas.microsoft.com/office/drawing/2014/main" id="{989CDA32-7F99-FB02-26BF-C86DF31D6BDD}"/>
              </a:ext>
            </a:extLst>
          </p:cNvPr>
          <p:cNvSpPr/>
          <p:nvPr/>
        </p:nvSpPr>
        <p:spPr>
          <a:xfrm>
            <a:off x="350468" y="3126143"/>
            <a:ext cx="2741982" cy="681573"/>
          </a:xfrm>
          <a:custGeom>
            <a:avLst/>
            <a:gdLst>
              <a:gd name="connsiteX0" fmla="*/ 51179 w 2741982"/>
              <a:gd name="connsiteY0" fmla="*/ 0 h 681573"/>
              <a:gd name="connsiteX1" fmla="*/ 2703503 w 2741982"/>
              <a:gd name="connsiteY1" fmla="*/ 0 h 681573"/>
              <a:gd name="connsiteX2" fmla="*/ 2723424 w 2741982"/>
              <a:gd name="connsiteY2" fmla="*/ 4022 h 681573"/>
              <a:gd name="connsiteX3" fmla="*/ 2726259 w 2741982"/>
              <a:gd name="connsiteY3" fmla="*/ 5933 h 681573"/>
              <a:gd name="connsiteX4" fmla="*/ 2736343 w 2741982"/>
              <a:gd name="connsiteY4" fmla="*/ 241417 h 681573"/>
              <a:gd name="connsiteX5" fmla="*/ 2741982 w 2741982"/>
              <a:gd name="connsiteY5" fmla="*/ 639408 h 681573"/>
              <a:gd name="connsiteX6" fmla="*/ 2741638 w 2741982"/>
              <a:gd name="connsiteY6" fmla="*/ 663697 h 681573"/>
              <a:gd name="connsiteX7" fmla="*/ 2739692 w 2741982"/>
              <a:gd name="connsiteY7" fmla="*/ 666583 h 681573"/>
              <a:gd name="connsiteX8" fmla="*/ 2703503 w 2741982"/>
              <a:gd name="connsiteY8" fmla="*/ 681573 h 681573"/>
              <a:gd name="connsiteX9" fmla="*/ 51179 w 2741982"/>
              <a:gd name="connsiteY9" fmla="*/ 681573 h 681573"/>
              <a:gd name="connsiteX10" fmla="*/ 0 w 2741982"/>
              <a:gd name="connsiteY10" fmla="*/ 630394 h 681573"/>
              <a:gd name="connsiteX11" fmla="*/ 0 w 2741982"/>
              <a:gd name="connsiteY11" fmla="*/ 51179 h 681573"/>
              <a:gd name="connsiteX12" fmla="*/ 51179 w 2741982"/>
              <a:gd name="connsiteY12" fmla="*/ 0 h 68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1982" h="681573">
                <a:moveTo>
                  <a:pt x="51179" y="0"/>
                </a:moveTo>
                <a:lnTo>
                  <a:pt x="2703503" y="0"/>
                </a:lnTo>
                <a:cubicBezTo>
                  <a:pt x="2710569" y="0"/>
                  <a:pt x="2717301" y="1432"/>
                  <a:pt x="2723424" y="4022"/>
                </a:cubicBezTo>
                <a:lnTo>
                  <a:pt x="2726259" y="5933"/>
                </a:lnTo>
                <a:lnTo>
                  <a:pt x="2736343" y="241417"/>
                </a:lnTo>
                <a:cubicBezTo>
                  <a:pt x="2740072" y="372274"/>
                  <a:pt x="2741982" y="505046"/>
                  <a:pt x="2741982" y="639408"/>
                </a:cubicBezTo>
                <a:lnTo>
                  <a:pt x="2741638" y="663697"/>
                </a:lnTo>
                <a:lnTo>
                  <a:pt x="2739692" y="666583"/>
                </a:lnTo>
                <a:cubicBezTo>
                  <a:pt x="2730430" y="675845"/>
                  <a:pt x="2717636" y="681573"/>
                  <a:pt x="2703503" y="681573"/>
                </a:cubicBezTo>
                <a:lnTo>
                  <a:pt x="51179" y="681573"/>
                </a:lnTo>
                <a:cubicBezTo>
                  <a:pt x="22914" y="681573"/>
                  <a:pt x="0" y="658659"/>
                  <a:pt x="0" y="630394"/>
                </a:cubicBezTo>
                <a:lnTo>
                  <a:pt x="0" y="51179"/>
                </a:lnTo>
                <a:cubicBezTo>
                  <a:pt x="0" y="22914"/>
                  <a:pt x="22914" y="0"/>
                  <a:pt x="51179" y="0"/>
                </a:cubicBezTo>
                <a:close/>
              </a:path>
            </a:pathLst>
          </a:custGeom>
          <a:solidFill>
            <a:srgbClr val="06D58D"/>
          </a:solidFill>
          <a:ln>
            <a:noFill/>
          </a:ln>
          <a:effectLst>
            <a:outerShdw blurRad="50800" dist="228600" algn="l" rotWithShape="0">
              <a:prstClr val="black">
                <a:alpha val="19000"/>
              </a:prstClr>
            </a:outerShdw>
          </a:effectLst>
          <a:scene3d>
            <a:camera prst="orthographicFront"/>
            <a:lightRig rig="threePt" dir="t"/>
          </a:scene3d>
          <a:sp3d extrusionH="76200">
            <a:bevelT w="44450" h="6350"/>
            <a:extrusionClr>
              <a:srgbClr val="10867B"/>
            </a:extrusionClr>
          </a:sp3d>
        </p:spPr>
        <p:style>
          <a:lnRef idx="1">
            <a:schemeClr val="accent1"/>
          </a:lnRef>
          <a:fillRef idx="3">
            <a:schemeClr val="accent1"/>
          </a:fillRef>
          <a:effectRef idx="2">
            <a:schemeClr val="accent1"/>
          </a:effectRef>
          <a:fontRef idx="minor">
            <a:schemeClr val="lt1"/>
          </a:fontRef>
        </p:style>
        <p:txBody>
          <a:bodyPr wrap="square" lIns="324000" rtlCol="0" anchor="ctr">
            <a:noAutofit/>
          </a:bodyPr>
          <a:lstStyle/>
          <a:p>
            <a:r>
              <a:rPr lang="en-GB" sz="1100" b="1" dirty="0">
                <a:solidFill>
                  <a:schemeClr val="tx1"/>
                </a:solidFill>
                <a:latin typeface="Helvetica" pitchFamily="2" charset="0"/>
              </a:rPr>
              <a:t>AI-Powered Service Intelligence</a:t>
            </a:r>
          </a:p>
        </p:txBody>
      </p:sp>
      <p:sp>
        <p:nvSpPr>
          <p:cNvPr id="79" name="Free-form: Shape 78">
            <a:extLst>
              <a:ext uri="{FF2B5EF4-FFF2-40B4-BE49-F238E27FC236}">
                <a16:creationId xmlns:a16="http://schemas.microsoft.com/office/drawing/2014/main" id="{3FEC5DD1-6C03-505C-EAC7-4B8BE00B7D11}"/>
              </a:ext>
            </a:extLst>
          </p:cNvPr>
          <p:cNvSpPr/>
          <p:nvPr/>
        </p:nvSpPr>
        <p:spPr>
          <a:xfrm>
            <a:off x="350468" y="3895181"/>
            <a:ext cx="2739928" cy="681573"/>
          </a:xfrm>
          <a:custGeom>
            <a:avLst/>
            <a:gdLst>
              <a:gd name="connsiteX0" fmla="*/ 51179 w 2739928"/>
              <a:gd name="connsiteY0" fmla="*/ 0 h 681573"/>
              <a:gd name="connsiteX1" fmla="*/ 2703503 w 2739928"/>
              <a:gd name="connsiteY1" fmla="*/ 0 h 681573"/>
              <a:gd name="connsiteX2" fmla="*/ 2739692 w 2739928"/>
              <a:gd name="connsiteY2" fmla="*/ 14990 h 681573"/>
              <a:gd name="connsiteX3" fmla="*/ 2739928 w 2739928"/>
              <a:gd name="connsiteY3" fmla="*/ 15340 h 681573"/>
              <a:gd name="connsiteX4" fmla="*/ 2736343 w 2739928"/>
              <a:gd name="connsiteY4" fmla="*/ 268361 h 681573"/>
              <a:gd name="connsiteX5" fmla="*/ 2719792 w 2739928"/>
              <a:gd name="connsiteY5" fmla="*/ 654855 h 681573"/>
              <a:gd name="connsiteX6" fmla="*/ 2718077 w 2739928"/>
              <a:gd name="connsiteY6" fmla="*/ 678631 h 681573"/>
              <a:gd name="connsiteX7" fmla="*/ 2703503 w 2739928"/>
              <a:gd name="connsiteY7" fmla="*/ 681573 h 681573"/>
              <a:gd name="connsiteX8" fmla="*/ 51179 w 2739928"/>
              <a:gd name="connsiteY8" fmla="*/ 681573 h 681573"/>
              <a:gd name="connsiteX9" fmla="*/ 0 w 2739928"/>
              <a:gd name="connsiteY9" fmla="*/ 630394 h 681573"/>
              <a:gd name="connsiteX10" fmla="*/ 0 w 2739928"/>
              <a:gd name="connsiteY10" fmla="*/ 51179 h 681573"/>
              <a:gd name="connsiteX11" fmla="*/ 51179 w 2739928"/>
              <a:gd name="connsiteY11" fmla="*/ 0 h 68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9928" h="681573">
                <a:moveTo>
                  <a:pt x="51179" y="0"/>
                </a:moveTo>
                <a:lnTo>
                  <a:pt x="2703503" y="0"/>
                </a:lnTo>
                <a:cubicBezTo>
                  <a:pt x="2717636" y="0"/>
                  <a:pt x="2730430" y="5729"/>
                  <a:pt x="2739692" y="14990"/>
                </a:cubicBezTo>
                <a:lnTo>
                  <a:pt x="2739928" y="15340"/>
                </a:lnTo>
                <a:lnTo>
                  <a:pt x="2736343" y="268361"/>
                </a:lnTo>
                <a:cubicBezTo>
                  <a:pt x="2732614" y="399217"/>
                  <a:pt x="2727067" y="528157"/>
                  <a:pt x="2719792" y="654855"/>
                </a:cubicBezTo>
                <a:lnTo>
                  <a:pt x="2718077" y="678631"/>
                </a:lnTo>
                <a:lnTo>
                  <a:pt x="2703503" y="681573"/>
                </a:lnTo>
                <a:lnTo>
                  <a:pt x="51179" y="681573"/>
                </a:lnTo>
                <a:cubicBezTo>
                  <a:pt x="22914" y="681573"/>
                  <a:pt x="0" y="658659"/>
                  <a:pt x="0" y="630394"/>
                </a:cubicBezTo>
                <a:lnTo>
                  <a:pt x="0" y="51179"/>
                </a:lnTo>
                <a:cubicBezTo>
                  <a:pt x="0" y="22914"/>
                  <a:pt x="22914" y="0"/>
                  <a:pt x="51179" y="0"/>
                </a:cubicBezTo>
                <a:close/>
              </a:path>
            </a:pathLst>
          </a:custGeom>
          <a:solidFill>
            <a:srgbClr val="07C7AD"/>
          </a:solidFill>
          <a:ln>
            <a:noFill/>
          </a:ln>
          <a:effectLst>
            <a:outerShdw blurRad="50800" dist="228600" algn="l" rotWithShape="0">
              <a:prstClr val="black">
                <a:alpha val="19000"/>
              </a:prstClr>
            </a:outerShdw>
          </a:effectLst>
          <a:scene3d>
            <a:camera prst="orthographicFront"/>
            <a:lightRig rig="threePt" dir="t"/>
          </a:scene3d>
          <a:sp3d extrusionH="76200">
            <a:bevelT w="44450" h="6350"/>
            <a:extrusionClr>
              <a:srgbClr val="10867B"/>
            </a:extrusionClr>
          </a:sp3d>
        </p:spPr>
        <p:style>
          <a:lnRef idx="1">
            <a:schemeClr val="accent1"/>
          </a:lnRef>
          <a:fillRef idx="3">
            <a:schemeClr val="accent1"/>
          </a:fillRef>
          <a:effectRef idx="2">
            <a:schemeClr val="accent1"/>
          </a:effectRef>
          <a:fontRef idx="minor">
            <a:schemeClr val="lt1"/>
          </a:fontRef>
        </p:style>
        <p:txBody>
          <a:bodyPr wrap="square" lIns="324000" rtlCol="0" anchor="ctr">
            <a:noAutofit/>
          </a:bodyPr>
          <a:lstStyle/>
          <a:p>
            <a:r>
              <a:rPr lang="en-GB" sz="1100" b="1" dirty="0">
                <a:solidFill>
                  <a:schemeClr val="tx1"/>
                </a:solidFill>
                <a:latin typeface="Helvetica" pitchFamily="2" charset="0"/>
              </a:rPr>
              <a:t>Proven ITIL Alignment at Scale</a:t>
            </a:r>
          </a:p>
        </p:txBody>
      </p:sp>
      <p:sp>
        <p:nvSpPr>
          <p:cNvPr id="78" name="Free-form: Shape 77">
            <a:extLst>
              <a:ext uri="{FF2B5EF4-FFF2-40B4-BE49-F238E27FC236}">
                <a16:creationId xmlns:a16="http://schemas.microsoft.com/office/drawing/2014/main" id="{B1EA48CA-D415-CA30-420E-7CD988D69CCB}"/>
              </a:ext>
            </a:extLst>
          </p:cNvPr>
          <p:cNvSpPr/>
          <p:nvPr/>
        </p:nvSpPr>
        <p:spPr>
          <a:xfrm>
            <a:off x="350469" y="4665116"/>
            <a:ext cx="2711375" cy="681573"/>
          </a:xfrm>
          <a:custGeom>
            <a:avLst/>
            <a:gdLst>
              <a:gd name="connsiteX0" fmla="*/ 51179 w 2711375"/>
              <a:gd name="connsiteY0" fmla="*/ 0 h 681573"/>
              <a:gd name="connsiteX1" fmla="*/ 2703503 w 2711375"/>
              <a:gd name="connsiteY1" fmla="*/ 0 h 681573"/>
              <a:gd name="connsiteX2" fmla="*/ 2711375 w 2711375"/>
              <a:gd name="connsiteY2" fmla="*/ 1590 h 681573"/>
              <a:gd name="connsiteX3" fmla="*/ 2692879 w 2711375"/>
              <a:gd name="connsiteY3" fmla="*/ 257960 h 681573"/>
              <a:gd name="connsiteX4" fmla="*/ 2656151 w 2711375"/>
              <a:gd name="connsiteY4" fmla="*/ 615591 h 681573"/>
              <a:gd name="connsiteX5" fmla="*/ 2647233 w 2711375"/>
              <a:gd name="connsiteY5" fmla="*/ 681573 h 681573"/>
              <a:gd name="connsiteX6" fmla="*/ 51179 w 2711375"/>
              <a:gd name="connsiteY6" fmla="*/ 681573 h 681573"/>
              <a:gd name="connsiteX7" fmla="*/ 0 w 2711375"/>
              <a:gd name="connsiteY7" fmla="*/ 630394 h 681573"/>
              <a:gd name="connsiteX8" fmla="*/ 0 w 2711375"/>
              <a:gd name="connsiteY8" fmla="*/ 51179 h 681573"/>
              <a:gd name="connsiteX9" fmla="*/ 51179 w 2711375"/>
              <a:gd name="connsiteY9" fmla="*/ 0 h 68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1375" h="681573">
                <a:moveTo>
                  <a:pt x="51179" y="0"/>
                </a:moveTo>
                <a:lnTo>
                  <a:pt x="2703503" y="0"/>
                </a:lnTo>
                <a:lnTo>
                  <a:pt x="2711375" y="1590"/>
                </a:lnTo>
                <a:lnTo>
                  <a:pt x="2692879" y="257960"/>
                </a:lnTo>
                <a:cubicBezTo>
                  <a:pt x="2682242" y="379848"/>
                  <a:pt x="2669969" y="499167"/>
                  <a:pt x="2656151" y="615591"/>
                </a:cubicBezTo>
                <a:lnTo>
                  <a:pt x="2647233" y="681573"/>
                </a:lnTo>
                <a:lnTo>
                  <a:pt x="51179" y="681573"/>
                </a:lnTo>
                <a:cubicBezTo>
                  <a:pt x="22914" y="681573"/>
                  <a:pt x="0" y="658659"/>
                  <a:pt x="0" y="630394"/>
                </a:cubicBezTo>
                <a:lnTo>
                  <a:pt x="0" y="51179"/>
                </a:lnTo>
                <a:cubicBezTo>
                  <a:pt x="0" y="22914"/>
                  <a:pt x="22914" y="0"/>
                  <a:pt x="51179" y="0"/>
                </a:cubicBezTo>
                <a:close/>
              </a:path>
            </a:pathLst>
          </a:custGeom>
          <a:solidFill>
            <a:srgbClr val="0AAB98"/>
          </a:solidFill>
          <a:ln>
            <a:noFill/>
          </a:ln>
          <a:effectLst>
            <a:outerShdw blurRad="50800" dist="228600" algn="l" rotWithShape="0">
              <a:prstClr val="black">
                <a:alpha val="19000"/>
              </a:prstClr>
            </a:outerShdw>
          </a:effectLst>
          <a:scene3d>
            <a:camera prst="orthographicFront"/>
            <a:lightRig rig="threePt" dir="t"/>
          </a:scene3d>
          <a:sp3d extrusionH="76200">
            <a:bevelT w="44450" h="6350"/>
            <a:extrusionClr>
              <a:srgbClr val="10867B"/>
            </a:extrusionClr>
          </a:sp3d>
        </p:spPr>
        <p:style>
          <a:lnRef idx="1">
            <a:schemeClr val="accent1"/>
          </a:lnRef>
          <a:fillRef idx="3">
            <a:schemeClr val="accent1"/>
          </a:fillRef>
          <a:effectRef idx="2">
            <a:schemeClr val="accent1"/>
          </a:effectRef>
          <a:fontRef idx="minor">
            <a:schemeClr val="lt1"/>
          </a:fontRef>
        </p:style>
        <p:txBody>
          <a:bodyPr wrap="square" lIns="324000" rtlCol="0" anchor="ctr">
            <a:noAutofit/>
          </a:bodyPr>
          <a:lstStyle/>
          <a:p>
            <a:r>
              <a:rPr lang="en-GB" sz="1100" b="1" dirty="0">
                <a:solidFill>
                  <a:schemeClr val="tx1"/>
                </a:solidFill>
                <a:latin typeface="Helvetica" pitchFamily="2" charset="0"/>
              </a:rPr>
              <a:t>Scalability and Performance for Large Enterprises</a:t>
            </a:r>
          </a:p>
        </p:txBody>
      </p:sp>
      <p:sp>
        <p:nvSpPr>
          <p:cNvPr id="77" name="Free-form: Shape 76">
            <a:extLst>
              <a:ext uri="{FF2B5EF4-FFF2-40B4-BE49-F238E27FC236}">
                <a16:creationId xmlns:a16="http://schemas.microsoft.com/office/drawing/2014/main" id="{13118E3D-B05D-BA9C-F95B-7544DA09169D}"/>
              </a:ext>
            </a:extLst>
          </p:cNvPr>
          <p:cNvSpPr/>
          <p:nvPr/>
        </p:nvSpPr>
        <p:spPr>
          <a:xfrm>
            <a:off x="350469" y="5425526"/>
            <a:ext cx="2636577" cy="681573"/>
          </a:xfrm>
          <a:custGeom>
            <a:avLst/>
            <a:gdLst>
              <a:gd name="connsiteX0" fmla="*/ 51179 w 2636577"/>
              <a:gd name="connsiteY0" fmla="*/ 0 h 681573"/>
              <a:gd name="connsiteX1" fmla="*/ 2636577 w 2636577"/>
              <a:gd name="connsiteY1" fmla="*/ 0 h 681573"/>
              <a:gd name="connsiteX2" fmla="*/ 2610159 w 2636577"/>
              <a:gd name="connsiteY2" fmla="*/ 195445 h 681573"/>
              <a:gd name="connsiteX3" fmla="*/ 2555451 w 2636577"/>
              <a:gd name="connsiteY3" fmla="*/ 516387 h 681573"/>
              <a:gd name="connsiteX4" fmla="*/ 2520792 w 2636577"/>
              <a:gd name="connsiteY4" fmla="*/ 681573 h 681573"/>
              <a:gd name="connsiteX5" fmla="*/ 51179 w 2636577"/>
              <a:gd name="connsiteY5" fmla="*/ 681573 h 681573"/>
              <a:gd name="connsiteX6" fmla="*/ 0 w 2636577"/>
              <a:gd name="connsiteY6" fmla="*/ 630394 h 681573"/>
              <a:gd name="connsiteX7" fmla="*/ 0 w 2636577"/>
              <a:gd name="connsiteY7" fmla="*/ 51179 h 681573"/>
              <a:gd name="connsiteX8" fmla="*/ 51179 w 2636577"/>
              <a:gd name="connsiteY8" fmla="*/ 0 h 68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6577" h="681573">
                <a:moveTo>
                  <a:pt x="51179" y="0"/>
                </a:moveTo>
                <a:lnTo>
                  <a:pt x="2636577" y="0"/>
                </a:lnTo>
                <a:lnTo>
                  <a:pt x="2610159" y="195445"/>
                </a:lnTo>
                <a:cubicBezTo>
                  <a:pt x="2593346" y="305755"/>
                  <a:pt x="2575079" y="412844"/>
                  <a:pt x="2555451" y="516387"/>
                </a:cubicBezTo>
                <a:lnTo>
                  <a:pt x="2520792" y="681573"/>
                </a:lnTo>
                <a:lnTo>
                  <a:pt x="51179" y="681573"/>
                </a:lnTo>
                <a:cubicBezTo>
                  <a:pt x="22914" y="681573"/>
                  <a:pt x="0" y="658659"/>
                  <a:pt x="0" y="630394"/>
                </a:cubicBezTo>
                <a:lnTo>
                  <a:pt x="0" y="51179"/>
                </a:lnTo>
                <a:cubicBezTo>
                  <a:pt x="0" y="22914"/>
                  <a:pt x="22914" y="0"/>
                  <a:pt x="51179" y="0"/>
                </a:cubicBezTo>
                <a:close/>
              </a:path>
            </a:pathLst>
          </a:custGeom>
          <a:solidFill>
            <a:srgbClr val="0D8E82"/>
          </a:solidFill>
          <a:ln>
            <a:noFill/>
          </a:ln>
          <a:effectLst>
            <a:outerShdw blurRad="50800" dist="228600" algn="l" rotWithShape="0">
              <a:prstClr val="black">
                <a:alpha val="19000"/>
              </a:prstClr>
            </a:outerShdw>
          </a:effectLst>
          <a:scene3d>
            <a:camera prst="orthographicFront"/>
            <a:lightRig rig="threePt" dir="t"/>
          </a:scene3d>
          <a:sp3d extrusionH="76200">
            <a:bevelT w="44450" h="6350"/>
            <a:extrusionClr>
              <a:srgbClr val="10867B"/>
            </a:extrusionClr>
          </a:sp3d>
        </p:spPr>
        <p:style>
          <a:lnRef idx="1">
            <a:schemeClr val="accent1"/>
          </a:lnRef>
          <a:fillRef idx="3">
            <a:schemeClr val="accent1"/>
          </a:fillRef>
          <a:effectRef idx="2">
            <a:schemeClr val="accent1"/>
          </a:effectRef>
          <a:fontRef idx="minor">
            <a:schemeClr val="lt1"/>
          </a:fontRef>
        </p:style>
        <p:txBody>
          <a:bodyPr wrap="square" lIns="324000" rtlCol="0" anchor="ctr">
            <a:noAutofit/>
          </a:bodyPr>
          <a:lstStyle/>
          <a:p>
            <a:r>
              <a:rPr lang="en-GB" sz="1100" b="1" dirty="0">
                <a:solidFill>
                  <a:schemeClr val="tx1"/>
                </a:solidFill>
                <a:latin typeface="Helvetica" pitchFamily="2" charset="0"/>
              </a:rPr>
              <a:t>Continuous Innovation</a:t>
            </a:r>
          </a:p>
        </p:txBody>
      </p:sp>
    </p:spTree>
    <p:extLst>
      <p:ext uri="{BB962C8B-B14F-4D97-AF65-F5344CB8AC3E}">
        <p14:creationId xmlns:p14="http://schemas.microsoft.com/office/powerpoint/2010/main" val="392928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25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1000"/>
                                        <p:tgtEl>
                                          <p:spTgt spid="83"/>
                                        </p:tgtEl>
                                      </p:cBhvr>
                                    </p:animEffect>
                                    <p:anim calcmode="lin" valueType="num">
                                      <p:cBhvr>
                                        <p:cTn id="8" dur="1000" fill="hold"/>
                                        <p:tgtEl>
                                          <p:spTgt spid="83"/>
                                        </p:tgtEl>
                                        <p:attrNameLst>
                                          <p:attrName>ppt_x</p:attrName>
                                        </p:attrNameLst>
                                      </p:cBhvr>
                                      <p:tavLst>
                                        <p:tav tm="0">
                                          <p:val>
                                            <p:strVal val="#ppt_x"/>
                                          </p:val>
                                        </p:tav>
                                        <p:tav tm="100000">
                                          <p:val>
                                            <p:strVal val="#ppt_x"/>
                                          </p:val>
                                        </p:tav>
                                      </p:tavLst>
                                    </p:anim>
                                    <p:anim calcmode="lin" valueType="num">
                                      <p:cBhvr>
                                        <p:cTn id="9" dur="1000" fill="hold"/>
                                        <p:tgtEl>
                                          <p:spTgt spid="8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82"/>
                                        </p:tgtEl>
                                        <p:attrNameLst>
                                          <p:attrName>style.visibility</p:attrName>
                                        </p:attrNameLst>
                                      </p:cBhvr>
                                      <p:to>
                                        <p:strVal val="visible"/>
                                      </p:to>
                                    </p:set>
                                    <p:animEffect transition="in" filter="fade">
                                      <p:cBhvr>
                                        <p:cTn id="12" dur="1000"/>
                                        <p:tgtEl>
                                          <p:spTgt spid="82"/>
                                        </p:tgtEl>
                                      </p:cBhvr>
                                    </p:animEffect>
                                    <p:anim calcmode="lin" valueType="num">
                                      <p:cBhvr>
                                        <p:cTn id="13" dur="1000" fill="hold"/>
                                        <p:tgtEl>
                                          <p:spTgt spid="82"/>
                                        </p:tgtEl>
                                        <p:attrNameLst>
                                          <p:attrName>ppt_x</p:attrName>
                                        </p:attrNameLst>
                                      </p:cBhvr>
                                      <p:tavLst>
                                        <p:tav tm="0">
                                          <p:val>
                                            <p:strVal val="#ppt_x"/>
                                          </p:val>
                                        </p:tav>
                                        <p:tav tm="100000">
                                          <p:val>
                                            <p:strVal val="#ppt_x"/>
                                          </p:val>
                                        </p:tav>
                                      </p:tavLst>
                                    </p:anim>
                                    <p:anim calcmode="lin" valueType="num">
                                      <p:cBhvr>
                                        <p:cTn id="14" dur="1000" fill="hold"/>
                                        <p:tgtEl>
                                          <p:spTgt spid="8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750"/>
                                  </p:stCondLst>
                                  <p:childTnLst>
                                    <p:set>
                                      <p:cBhvr>
                                        <p:cTn id="16" dur="1" fill="hold">
                                          <p:stCondLst>
                                            <p:cond delay="0"/>
                                          </p:stCondLst>
                                        </p:cTn>
                                        <p:tgtEl>
                                          <p:spTgt spid="81"/>
                                        </p:tgtEl>
                                        <p:attrNameLst>
                                          <p:attrName>style.visibility</p:attrName>
                                        </p:attrNameLst>
                                      </p:cBhvr>
                                      <p:to>
                                        <p:strVal val="visible"/>
                                      </p:to>
                                    </p:set>
                                    <p:animEffect transition="in" filter="fade">
                                      <p:cBhvr>
                                        <p:cTn id="17" dur="1000"/>
                                        <p:tgtEl>
                                          <p:spTgt spid="81"/>
                                        </p:tgtEl>
                                      </p:cBhvr>
                                    </p:animEffect>
                                    <p:anim calcmode="lin" valueType="num">
                                      <p:cBhvr>
                                        <p:cTn id="18" dur="1000" fill="hold"/>
                                        <p:tgtEl>
                                          <p:spTgt spid="81"/>
                                        </p:tgtEl>
                                        <p:attrNameLst>
                                          <p:attrName>ppt_x</p:attrName>
                                        </p:attrNameLst>
                                      </p:cBhvr>
                                      <p:tavLst>
                                        <p:tav tm="0">
                                          <p:val>
                                            <p:strVal val="#ppt_x"/>
                                          </p:val>
                                        </p:tav>
                                        <p:tav tm="100000">
                                          <p:val>
                                            <p:strVal val="#ppt_x"/>
                                          </p:val>
                                        </p:tav>
                                      </p:tavLst>
                                    </p:anim>
                                    <p:anim calcmode="lin" valueType="num">
                                      <p:cBhvr>
                                        <p:cTn id="19" dur="1000" fill="hold"/>
                                        <p:tgtEl>
                                          <p:spTgt spid="8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1000"/>
                                        <p:tgtEl>
                                          <p:spTgt spid="80"/>
                                        </p:tgtEl>
                                      </p:cBhvr>
                                    </p:animEffect>
                                    <p:anim calcmode="lin" valueType="num">
                                      <p:cBhvr>
                                        <p:cTn id="23" dur="1000" fill="hold"/>
                                        <p:tgtEl>
                                          <p:spTgt spid="80"/>
                                        </p:tgtEl>
                                        <p:attrNameLst>
                                          <p:attrName>ppt_x</p:attrName>
                                        </p:attrNameLst>
                                      </p:cBhvr>
                                      <p:tavLst>
                                        <p:tav tm="0">
                                          <p:val>
                                            <p:strVal val="#ppt_x"/>
                                          </p:val>
                                        </p:tav>
                                        <p:tav tm="100000">
                                          <p:val>
                                            <p:strVal val="#ppt_x"/>
                                          </p:val>
                                        </p:tav>
                                      </p:tavLst>
                                    </p:anim>
                                    <p:anim calcmode="lin" valueType="num">
                                      <p:cBhvr>
                                        <p:cTn id="24" dur="1000" fill="hold"/>
                                        <p:tgtEl>
                                          <p:spTgt spid="8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250"/>
                                  </p:stCondLst>
                                  <p:childTnLst>
                                    <p:set>
                                      <p:cBhvr>
                                        <p:cTn id="26" dur="1" fill="hold">
                                          <p:stCondLst>
                                            <p:cond delay="0"/>
                                          </p:stCondLst>
                                        </p:cTn>
                                        <p:tgtEl>
                                          <p:spTgt spid="79"/>
                                        </p:tgtEl>
                                        <p:attrNameLst>
                                          <p:attrName>style.visibility</p:attrName>
                                        </p:attrNameLst>
                                      </p:cBhvr>
                                      <p:to>
                                        <p:strVal val="visible"/>
                                      </p:to>
                                    </p:set>
                                    <p:animEffect transition="in" filter="fade">
                                      <p:cBhvr>
                                        <p:cTn id="27" dur="1000"/>
                                        <p:tgtEl>
                                          <p:spTgt spid="79"/>
                                        </p:tgtEl>
                                      </p:cBhvr>
                                    </p:animEffect>
                                    <p:anim calcmode="lin" valueType="num">
                                      <p:cBhvr>
                                        <p:cTn id="28" dur="1000" fill="hold"/>
                                        <p:tgtEl>
                                          <p:spTgt spid="79"/>
                                        </p:tgtEl>
                                        <p:attrNameLst>
                                          <p:attrName>ppt_x</p:attrName>
                                        </p:attrNameLst>
                                      </p:cBhvr>
                                      <p:tavLst>
                                        <p:tav tm="0">
                                          <p:val>
                                            <p:strVal val="#ppt_x"/>
                                          </p:val>
                                        </p:tav>
                                        <p:tav tm="100000">
                                          <p:val>
                                            <p:strVal val="#ppt_x"/>
                                          </p:val>
                                        </p:tav>
                                      </p:tavLst>
                                    </p:anim>
                                    <p:anim calcmode="lin" valueType="num">
                                      <p:cBhvr>
                                        <p:cTn id="29" dur="1000" fill="hold"/>
                                        <p:tgtEl>
                                          <p:spTgt spid="7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500"/>
                                  </p:stCondLst>
                                  <p:childTnLst>
                                    <p:set>
                                      <p:cBhvr>
                                        <p:cTn id="31" dur="1" fill="hold">
                                          <p:stCondLst>
                                            <p:cond delay="0"/>
                                          </p:stCondLst>
                                        </p:cTn>
                                        <p:tgtEl>
                                          <p:spTgt spid="78"/>
                                        </p:tgtEl>
                                        <p:attrNameLst>
                                          <p:attrName>style.visibility</p:attrName>
                                        </p:attrNameLst>
                                      </p:cBhvr>
                                      <p:to>
                                        <p:strVal val="visible"/>
                                      </p:to>
                                    </p:set>
                                    <p:animEffect transition="in" filter="fade">
                                      <p:cBhvr>
                                        <p:cTn id="32" dur="1000"/>
                                        <p:tgtEl>
                                          <p:spTgt spid="78"/>
                                        </p:tgtEl>
                                      </p:cBhvr>
                                    </p:animEffect>
                                    <p:anim calcmode="lin" valueType="num">
                                      <p:cBhvr>
                                        <p:cTn id="33" dur="1000" fill="hold"/>
                                        <p:tgtEl>
                                          <p:spTgt spid="78"/>
                                        </p:tgtEl>
                                        <p:attrNameLst>
                                          <p:attrName>ppt_x</p:attrName>
                                        </p:attrNameLst>
                                      </p:cBhvr>
                                      <p:tavLst>
                                        <p:tav tm="0">
                                          <p:val>
                                            <p:strVal val="#ppt_x"/>
                                          </p:val>
                                        </p:tav>
                                        <p:tav tm="100000">
                                          <p:val>
                                            <p:strVal val="#ppt_x"/>
                                          </p:val>
                                        </p:tav>
                                      </p:tavLst>
                                    </p:anim>
                                    <p:anim calcmode="lin" valueType="num">
                                      <p:cBhvr>
                                        <p:cTn id="34" dur="1000" fill="hold"/>
                                        <p:tgtEl>
                                          <p:spTgt spid="7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275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1000"/>
                                        <p:tgtEl>
                                          <p:spTgt spid="77"/>
                                        </p:tgtEl>
                                      </p:cBhvr>
                                    </p:animEffect>
                                    <p:anim calcmode="lin" valueType="num">
                                      <p:cBhvr>
                                        <p:cTn id="38" dur="1000" fill="hold"/>
                                        <p:tgtEl>
                                          <p:spTgt spid="77"/>
                                        </p:tgtEl>
                                        <p:attrNameLst>
                                          <p:attrName>ppt_x</p:attrName>
                                        </p:attrNameLst>
                                      </p:cBhvr>
                                      <p:tavLst>
                                        <p:tav tm="0">
                                          <p:val>
                                            <p:strVal val="#ppt_x"/>
                                          </p:val>
                                        </p:tav>
                                        <p:tav tm="100000">
                                          <p:val>
                                            <p:strVal val="#ppt_x"/>
                                          </p:val>
                                        </p:tav>
                                      </p:tavLst>
                                    </p:anim>
                                    <p:anim calcmode="lin" valueType="num">
                                      <p:cBhvr>
                                        <p:cTn id="39" dur="1000" fill="hold"/>
                                        <p:tgtEl>
                                          <p:spTgt spid="77"/>
                                        </p:tgtEl>
                                        <p:attrNameLst>
                                          <p:attrName>ppt_y</p:attrName>
                                        </p:attrNameLst>
                                      </p:cBhvr>
                                      <p:tavLst>
                                        <p:tav tm="0">
                                          <p:val>
                                            <p:strVal val="#ppt_y+.1"/>
                                          </p:val>
                                        </p:tav>
                                        <p:tav tm="100000">
                                          <p:val>
                                            <p:strVal val="#ppt_y"/>
                                          </p:val>
                                        </p:tav>
                                      </p:tavLst>
                                    </p:anim>
                                  </p:childTnLst>
                                </p:cTn>
                              </p:par>
                            </p:childTnLst>
                          </p:cTn>
                        </p:par>
                        <p:par>
                          <p:cTn id="40" fill="hold">
                            <p:stCondLst>
                              <p:cond delay="3750"/>
                            </p:stCondLst>
                            <p:childTnLst>
                              <p:par>
                                <p:cTn id="41" presetID="22" presetClass="entr" presetSubtype="8" fill="hold" grpId="0"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left)">
                                      <p:cBhvr>
                                        <p:cTn id="43" dur="500"/>
                                        <p:tgtEl>
                                          <p:spTgt spid="42"/>
                                        </p:tgtEl>
                                      </p:cBhvr>
                                    </p:animEffect>
                                  </p:childTnLst>
                                </p:cTn>
                              </p:par>
                              <p:par>
                                <p:cTn id="44" presetID="22" presetClass="entr" presetSubtype="8" fill="hold" grpId="0" nodeType="withEffect">
                                  <p:stCondLst>
                                    <p:cond delay="250"/>
                                  </p:stCondLst>
                                  <p:childTnLst>
                                    <p:set>
                                      <p:cBhvr>
                                        <p:cTn id="45" dur="1" fill="hold">
                                          <p:stCondLst>
                                            <p:cond delay="0"/>
                                          </p:stCondLst>
                                        </p:cTn>
                                        <p:tgtEl>
                                          <p:spTgt spid="44"/>
                                        </p:tgtEl>
                                        <p:attrNameLst>
                                          <p:attrName>style.visibility</p:attrName>
                                        </p:attrNameLst>
                                      </p:cBhvr>
                                      <p:to>
                                        <p:strVal val="visible"/>
                                      </p:to>
                                    </p:set>
                                    <p:animEffect transition="in" filter="wipe(left)">
                                      <p:cBhvr>
                                        <p:cTn id="46" dur="500"/>
                                        <p:tgtEl>
                                          <p:spTgt spid="44"/>
                                        </p:tgtEl>
                                      </p:cBhvr>
                                    </p:animEffect>
                                  </p:childTnLst>
                                </p:cTn>
                              </p:par>
                              <p:par>
                                <p:cTn id="47" presetID="22" presetClass="entr" presetSubtype="8" fill="hold" grpId="0" nodeType="withEffect">
                                  <p:stCondLst>
                                    <p:cond delay="500"/>
                                  </p:stCondLst>
                                  <p:childTnLst>
                                    <p:set>
                                      <p:cBhvr>
                                        <p:cTn id="48" dur="1" fill="hold">
                                          <p:stCondLst>
                                            <p:cond delay="0"/>
                                          </p:stCondLst>
                                        </p:cTn>
                                        <p:tgtEl>
                                          <p:spTgt spid="46"/>
                                        </p:tgtEl>
                                        <p:attrNameLst>
                                          <p:attrName>style.visibility</p:attrName>
                                        </p:attrNameLst>
                                      </p:cBhvr>
                                      <p:to>
                                        <p:strVal val="visible"/>
                                      </p:to>
                                    </p:set>
                                    <p:animEffect transition="in" filter="wipe(left)">
                                      <p:cBhvr>
                                        <p:cTn id="49" dur="500"/>
                                        <p:tgtEl>
                                          <p:spTgt spid="46"/>
                                        </p:tgtEl>
                                      </p:cBhvr>
                                    </p:animEffect>
                                  </p:childTnLst>
                                </p:cTn>
                              </p:par>
                              <p:par>
                                <p:cTn id="50" presetID="22" presetClass="entr" presetSubtype="8" fill="hold" grpId="0" nodeType="withEffect">
                                  <p:stCondLst>
                                    <p:cond delay="750"/>
                                  </p:stCondLst>
                                  <p:childTnLst>
                                    <p:set>
                                      <p:cBhvr>
                                        <p:cTn id="51" dur="1" fill="hold">
                                          <p:stCondLst>
                                            <p:cond delay="0"/>
                                          </p:stCondLst>
                                        </p:cTn>
                                        <p:tgtEl>
                                          <p:spTgt spid="48"/>
                                        </p:tgtEl>
                                        <p:attrNameLst>
                                          <p:attrName>style.visibility</p:attrName>
                                        </p:attrNameLst>
                                      </p:cBhvr>
                                      <p:to>
                                        <p:strVal val="visible"/>
                                      </p:to>
                                    </p:set>
                                    <p:animEffect transition="in" filter="wipe(left)">
                                      <p:cBhvr>
                                        <p:cTn id="52" dur="500"/>
                                        <p:tgtEl>
                                          <p:spTgt spid="48"/>
                                        </p:tgtEl>
                                      </p:cBhvr>
                                    </p:animEffect>
                                  </p:childTnLst>
                                </p:cTn>
                              </p:par>
                              <p:par>
                                <p:cTn id="53" presetID="22" presetClass="entr" presetSubtype="8" fill="hold" grpId="0" nodeType="withEffect">
                                  <p:stCondLst>
                                    <p:cond delay="1000"/>
                                  </p:stCondLst>
                                  <p:childTnLst>
                                    <p:set>
                                      <p:cBhvr>
                                        <p:cTn id="54" dur="1" fill="hold">
                                          <p:stCondLst>
                                            <p:cond delay="0"/>
                                          </p:stCondLst>
                                        </p:cTn>
                                        <p:tgtEl>
                                          <p:spTgt spid="50"/>
                                        </p:tgtEl>
                                        <p:attrNameLst>
                                          <p:attrName>style.visibility</p:attrName>
                                        </p:attrNameLst>
                                      </p:cBhvr>
                                      <p:to>
                                        <p:strVal val="visible"/>
                                      </p:to>
                                    </p:set>
                                    <p:animEffect transition="in" filter="wipe(left)">
                                      <p:cBhvr>
                                        <p:cTn id="55" dur="500"/>
                                        <p:tgtEl>
                                          <p:spTgt spid="50"/>
                                        </p:tgtEl>
                                      </p:cBhvr>
                                    </p:animEffect>
                                  </p:childTnLst>
                                </p:cTn>
                              </p:par>
                              <p:par>
                                <p:cTn id="56" presetID="22" presetClass="entr" presetSubtype="8" fill="hold" grpId="0" nodeType="withEffect">
                                  <p:stCondLst>
                                    <p:cond delay="1250"/>
                                  </p:stCondLst>
                                  <p:childTnLst>
                                    <p:set>
                                      <p:cBhvr>
                                        <p:cTn id="57" dur="1" fill="hold">
                                          <p:stCondLst>
                                            <p:cond delay="0"/>
                                          </p:stCondLst>
                                        </p:cTn>
                                        <p:tgtEl>
                                          <p:spTgt spid="52"/>
                                        </p:tgtEl>
                                        <p:attrNameLst>
                                          <p:attrName>style.visibility</p:attrName>
                                        </p:attrNameLst>
                                      </p:cBhvr>
                                      <p:to>
                                        <p:strVal val="visible"/>
                                      </p:to>
                                    </p:set>
                                    <p:animEffect transition="in" filter="wipe(left)">
                                      <p:cBhvr>
                                        <p:cTn id="58" dur="500"/>
                                        <p:tgtEl>
                                          <p:spTgt spid="52"/>
                                        </p:tgtEl>
                                      </p:cBhvr>
                                    </p:animEffect>
                                  </p:childTnLst>
                                </p:cTn>
                              </p:par>
                              <p:par>
                                <p:cTn id="59" presetID="22" presetClass="entr" presetSubtype="8" fill="hold" grpId="0" nodeType="withEffect">
                                  <p:stCondLst>
                                    <p:cond delay="1500"/>
                                  </p:stCondLst>
                                  <p:childTnLst>
                                    <p:set>
                                      <p:cBhvr>
                                        <p:cTn id="60" dur="1" fill="hold">
                                          <p:stCondLst>
                                            <p:cond delay="0"/>
                                          </p:stCondLst>
                                        </p:cTn>
                                        <p:tgtEl>
                                          <p:spTgt spid="54"/>
                                        </p:tgtEl>
                                        <p:attrNameLst>
                                          <p:attrName>style.visibility</p:attrName>
                                        </p:attrNameLst>
                                      </p:cBhvr>
                                      <p:to>
                                        <p:strVal val="visible"/>
                                      </p:to>
                                    </p:set>
                                    <p:animEffect transition="in" filter="wipe(left)">
                                      <p:cBhvr>
                                        <p:cTn id="6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animBg="1"/>
      <p:bldP spid="46" grpId="0" animBg="1"/>
      <p:bldP spid="48" grpId="0" animBg="1"/>
      <p:bldP spid="50" grpId="0" animBg="1"/>
      <p:bldP spid="52" grpId="0" animBg="1"/>
      <p:bldP spid="54" grpId="0" animBg="1"/>
      <p:bldP spid="83" grpId="0" animBg="1"/>
      <p:bldP spid="82" grpId="0" animBg="1"/>
      <p:bldP spid="81" grpId="0" animBg="1"/>
      <p:bldP spid="80" grpId="0" animBg="1"/>
      <p:bldP spid="79" grpId="0" animBg="1"/>
      <p:bldP spid="78" grpId="0" animBg="1"/>
      <p:bldP spid="7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4E88F-8794-4BEF-BC53-0FAC299D81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7171CD-9925-1D31-2E72-870743ED84C6}"/>
              </a:ext>
            </a:extLst>
          </p:cNvPr>
          <p:cNvSpPr>
            <a:spLocks noGrp="1"/>
          </p:cNvSpPr>
          <p:nvPr>
            <p:ph type="title"/>
          </p:nvPr>
        </p:nvSpPr>
        <p:spPr/>
        <p:txBody>
          <a:bodyPr/>
          <a:lstStyle/>
          <a:p>
            <a:r>
              <a:rPr lang="en-GB" dirty="0"/>
              <a:t>Return on Investment</a:t>
            </a:r>
            <a:endParaRPr lang="en-GB" b="1" dirty="0"/>
          </a:p>
        </p:txBody>
      </p:sp>
      <p:graphicFrame>
        <p:nvGraphicFramePr>
          <p:cNvPr id="3" name="Table 2">
            <a:extLst>
              <a:ext uri="{FF2B5EF4-FFF2-40B4-BE49-F238E27FC236}">
                <a16:creationId xmlns:a16="http://schemas.microsoft.com/office/drawing/2014/main" id="{1440A73C-7387-A751-C577-4391A9F896F6}"/>
              </a:ext>
            </a:extLst>
          </p:cNvPr>
          <p:cNvGraphicFramePr>
            <a:graphicFrameLocks noGrp="1"/>
          </p:cNvGraphicFramePr>
          <p:nvPr>
            <p:extLst>
              <p:ext uri="{D42A27DB-BD31-4B8C-83A1-F6EECF244321}">
                <p14:modId xmlns:p14="http://schemas.microsoft.com/office/powerpoint/2010/main" val="2802999210"/>
              </p:ext>
            </p:extLst>
          </p:nvPr>
        </p:nvGraphicFramePr>
        <p:xfrm>
          <a:off x="666044" y="1329266"/>
          <a:ext cx="10769600" cy="4213580"/>
        </p:xfrm>
        <a:graphic>
          <a:graphicData uri="http://schemas.openxmlformats.org/drawingml/2006/table">
            <a:tbl>
              <a:tblPr firstRow="1" bandRow="1">
                <a:tableStyleId>{8FD4443E-F989-4FC4-A0C8-D5A2AF1F390B}</a:tableStyleId>
              </a:tblPr>
              <a:tblGrid>
                <a:gridCol w="3352800">
                  <a:extLst>
                    <a:ext uri="{9D8B030D-6E8A-4147-A177-3AD203B41FA5}">
                      <a16:colId xmlns:a16="http://schemas.microsoft.com/office/drawing/2014/main" val="176970735"/>
                    </a:ext>
                  </a:extLst>
                </a:gridCol>
                <a:gridCol w="7416800">
                  <a:extLst>
                    <a:ext uri="{9D8B030D-6E8A-4147-A177-3AD203B41FA5}">
                      <a16:colId xmlns:a16="http://schemas.microsoft.com/office/drawing/2014/main" val="1438914914"/>
                    </a:ext>
                  </a:extLst>
                </a:gridCol>
              </a:tblGrid>
              <a:tr h="601940">
                <a:tc>
                  <a:txBody>
                    <a:bodyPr/>
                    <a:lstStyle/>
                    <a:p>
                      <a:r>
                        <a:rPr lang="en-GB" sz="1400" dirty="0">
                          <a:latin typeface="helvetca"/>
                        </a:rPr>
                        <a:t>Value Driver</a:t>
                      </a:r>
                    </a:p>
                  </a:txBody>
                  <a:tcPr marL="180000" marR="180000" marT="72000" marB="72000" anchor="ctr">
                    <a:lnL w="12700" cap="flat" cmpd="sng" algn="ctr">
                      <a:solidFill>
                        <a:srgbClr val="02D443"/>
                      </a:solidFill>
                      <a:prstDash val="solid"/>
                      <a:round/>
                      <a:headEnd type="none" w="med" len="med"/>
                      <a:tailEnd type="none" w="med" len="med"/>
                    </a:lnL>
                    <a:lnR w="12700" cap="flat" cmpd="sng" algn="ctr">
                      <a:solidFill>
                        <a:srgbClr val="02D443"/>
                      </a:solidFill>
                      <a:prstDash val="solid"/>
                      <a:round/>
                      <a:headEnd type="none" w="med" len="med"/>
                      <a:tailEnd type="none" w="med" len="med"/>
                    </a:lnR>
                    <a:lnT w="12700" cap="flat" cmpd="sng" algn="ctr">
                      <a:solidFill>
                        <a:srgbClr val="02D443"/>
                      </a:solidFill>
                      <a:prstDash val="solid"/>
                      <a:round/>
                      <a:headEnd type="none" w="med" len="med"/>
                      <a:tailEnd type="none" w="med" len="med"/>
                    </a:lnT>
                    <a:lnB w="12700" cap="flat" cmpd="sng" algn="ctr">
                      <a:solidFill>
                        <a:srgbClr val="02D443"/>
                      </a:solidFill>
                      <a:prstDash val="solid"/>
                      <a:round/>
                      <a:headEnd type="none" w="med" len="med"/>
                      <a:tailEnd type="none" w="med" len="med"/>
                    </a:lnB>
                  </a:tcPr>
                </a:tc>
                <a:tc>
                  <a:txBody>
                    <a:bodyPr/>
                    <a:lstStyle/>
                    <a:p>
                      <a:r>
                        <a:rPr lang="en-GB" sz="1400">
                          <a:latin typeface="helvetca"/>
                        </a:rPr>
                        <a:t>Quantified Benefit</a:t>
                      </a:r>
                    </a:p>
                  </a:txBody>
                  <a:tcPr marL="180000" marR="180000" marT="72000" marB="72000" anchor="ctr">
                    <a:lnL w="12700" cap="flat" cmpd="sng" algn="ctr">
                      <a:solidFill>
                        <a:srgbClr val="02D443"/>
                      </a:solidFill>
                      <a:prstDash val="solid"/>
                      <a:round/>
                      <a:headEnd type="none" w="med" len="med"/>
                      <a:tailEnd type="none" w="med" len="med"/>
                    </a:lnL>
                    <a:lnR w="12700" cap="flat" cmpd="sng" algn="ctr">
                      <a:solidFill>
                        <a:srgbClr val="02D443"/>
                      </a:solidFill>
                      <a:prstDash val="solid"/>
                      <a:round/>
                      <a:headEnd type="none" w="med" len="med"/>
                      <a:tailEnd type="none" w="med" len="med"/>
                    </a:lnR>
                    <a:lnT w="12700" cap="flat" cmpd="sng" algn="ctr">
                      <a:solidFill>
                        <a:srgbClr val="02D443"/>
                      </a:solidFill>
                      <a:prstDash val="solid"/>
                      <a:round/>
                      <a:headEnd type="none" w="med" len="med"/>
                      <a:tailEnd type="none" w="med" len="med"/>
                    </a:lnT>
                    <a:lnB w="12700" cap="flat" cmpd="sng" algn="ctr">
                      <a:solidFill>
                        <a:srgbClr val="02D443"/>
                      </a:solidFill>
                      <a:prstDash val="solid"/>
                      <a:round/>
                      <a:headEnd type="none" w="med" len="med"/>
                      <a:tailEnd type="none" w="med" len="med"/>
                    </a:lnB>
                  </a:tcPr>
                </a:tc>
                <a:extLst>
                  <a:ext uri="{0D108BD9-81ED-4DB2-BD59-A6C34878D82A}">
                    <a16:rowId xmlns:a16="http://schemas.microsoft.com/office/drawing/2014/main" val="3442188099"/>
                  </a:ext>
                </a:extLst>
              </a:tr>
              <a:tr h="601940">
                <a:tc>
                  <a:txBody>
                    <a:bodyPr/>
                    <a:lstStyle/>
                    <a:p>
                      <a:r>
                        <a:rPr lang="en-GB" sz="1400" b="1" dirty="0">
                          <a:solidFill>
                            <a:schemeClr val="tx1"/>
                          </a:solidFill>
                          <a:latin typeface="helvetca"/>
                        </a:rPr>
                        <a:t>Operational Efficiency</a:t>
                      </a:r>
                      <a:endParaRPr lang="en-GB" sz="1400" dirty="0">
                        <a:solidFill>
                          <a:schemeClr val="tx1"/>
                        </a:solidFill>
                        <a:latin typeface="helvetca"/>
                      </a:endParaRPr>
                    </a:p>
                  </a:txBody>
                  <a:tcPr marL="180000" marR="180000" marT="72000" marB="72000" anchor="ctr">
                    <a:lnL w="12700" cap="flat" cmpd="sng" algn="ctr">
                      <a:solidFill>
                        <a:srgbClr val="02D443"/>
                      </a:solidFill>
                      <a:prstDash val="solid"/>
                      <a:round/>
                      <a:headEnd type="none" w="med" len="med"/>
                      <a:tailEnd type="none" w="med" len="med"/>
                    </a:lnL>
                    <a:lnR w="12700" cap="flat" cmpd="sng" algn="ctr">
                      <a:solidFill>
                        <a:srgbClr val="02D443"/>
                      </a:solidFill>
                      <a:prstDash val="solid"/>
                      <a:round/>
                      <a:headEnd type="none" w="med" len="med"/>
                      <a:tailEnd type="none" w="med" len="med"/>
                    </a:lnR>
                    <a:lnT w="12700" cap="flat" cmpd="sng" algn="ctr">
                      <a:solidFill>
                        <a:srgbClr val="02D443"/>
                      </a:solidFill>
                      <a:prstDash val="solid"/>
                      <a:round/>
                      <a:headEnd type="none" w="med" len="med"/>
                      <a:tailEnd type="none" w="med" len="med"/>
                    </a:lnT>
                    <a:lnB w="12700" cap="flat" cmpd="sng" algn="ctr">
                      <a:solidFill>
                        <a:srgbClr val="02D443"/>
                      </a:solidFill>
                      <a:prstDash val="solid"/>
                      <a:round/>
                      <a:headEnd type="none" w="med" len="med"/>
                      <a:tailEnd type="none" w="med" len="med"/>
                    </a:lnB>
                  </a:tcPr>
                </a:tc>
                <a:tc>
                  <a:txBody>
                    <a:bodyPr/>
                    <a:lstStyle/>
                    <a:p>
                      <a:r>
                        <a:rPr lang="en-GB" sz="1400" dirty="0">
                          <a:solidFill>
                            <a:schemeClr val="tx1"/>
                          </a:solidFill>
                          <a:latin typeface="helvetca"/>
                        </a:rPr>
                        <a:t>Up to </a:t>
                      </a:r>
                      <a:r>
                        <a:rPr lang="en-GB" sz="1400" b="1" dirty="0">
                          <a:solidFill>
                            <a:schemeClr val="tx1"/>
                          </a:solidFill>
                          <a:latin typeface="helvetca"/>
                        </a:rPr>
                        <a:t>60% faster ticket resolution</a:t>
                      </a:r>
                      <a:r>
                        <a:rPr lang="en-GB" sz="1400" dirty="0">
                          <a:solidFill>
                            <a:schemeClr val="tx1"/>
                          </a:solidFill>
                          <a:latin typeface="helvetca"/>
                        </a:rPr>
                        <a:t> via workflow automation</a:t>
                      </a:r>
                    </a:p>
                  </a:txBody>
                  <a:tcPr marL="180000" marR="180000" marT="72000" marB="72000" anchor="ctr">
                    <a:lnL w="12700" cap="flat" cmpd="sng" algn="ctr">
                      <a:solidFill>
                        <a:srgbClr val="02D443"/>
                      </a:solidFill>
                      <a:prstDash val="solid"/>
                      <a:round/>
                      <a:headEnd type="none" w="med" len="med"/>
                      <a:tailEnd type="none" w="med" len="med"/>
                    </a:lnL>
                    <a:lnR w="12700" cap="flat" cmpd="sng" algn="ctr">
                      <a:solidFill>
                        <a:srgbClr val="02D443"/>
                      </a:solidFill>
                      <a:prstDash val="solid"/>
                      <a:round/>
                      <a:headEnd type="none" w="med" len="med"/>
                      <a:tailEnd type="none" w="med" len="med"/>
                    </a:lnR>
                    <a:lnT w="12700" cap="flat" cmpd="sng" algn="ctr">
                      <a:solidFill>
                        <a:srgbClr val="02D443"/>
                      </a:solidFill>
                      <a:prstDash val="solid"/>
                      <a:round/>
                      <a:headEnd type="none" w="med" len="med"/>
                      <a:tailEnd type="none" w="med" len="med"/>
                    </a:lnT>
                    <a:lnB w="12700" cap="flat" cmpd="sng" algn="ctr">
                      <a:solidFill>
                        <a:srgbClr val="02D443"/>
                      </a:solidFill>
                      <a:prstDash val="solid"/>
                      <a:round/>
                      <a:headEnd type="none" w="med" len="med"/>
                      <a:tailEnd type="none" w="med" len="med"/>
                    </a:lnB>
                  </a:tcPr>
                </a:tc>
                <a:extLst>
                  <a:ext uri="{0D108BD9-81ED-4DB2-BD59-A6C34878D82A}">
                    <a16:rowId xmlns:a16="http://schemas.microsoft.com/office/drawing/2014/main" val="2199347967"/>
                  </a:ext>
                </a:extLst>
              </a:tr>
              <a:tr h="601940">
                <a:tc>
                  <a:txBody>
                    <a:bodyPr/>
                    <a:lstStyle/>
                    <a:p>
                      <a:r>
                        <a:rPr lang="en-GB" sz="1400" b="1" dirty="0">
                          <a:solidFill>
                            <a:schemeClr val="tx1"/>
                          </a:solidFill>
                          <a:latin typeface="helvetca"/>
                        </a:rPr>
                        <a:t>Agent Productivity</a:t>
                      </a:r>
                      <a:endParaRPr lang="en-GB" sz="1400" dirty="0">
                        <a:solidFill>
                          <a:schemeClr val="tx1"/>
                        </a:solidFill>
                        <a:latin typeface="helvetca"/>
                      </a:endParaRPr>
                    </a:p>
                  </a:txBody>
                  <a:tcPr marL="180000" marR="180000" marT="72000" marB="72000" anchor="ctr">
                    <a:lnL w="12700" cap="flat" cmpd="sng" algn="ctr">
                      <a:solidFill>
                        <a:srgbClr val="02D443"/>
                      </a:solidFill>
                      <a:prstDash val="solid"/>
                      <a:round/>
                      <a:headEnd type="none" w="med" len="med"/>
                      <a:tailEnd type="none" w="med" len="med"/>
                    </a:lnL>
                    <a:lnR w="12700" cap="flat" cmpd="sng" algn="ctr">
                      <a:solidFill>
                        <a:srgbClr val="02D443"/>
                      </a:solidFill>
                      <a:prstDash val="solid"/>
                      <a:round/>
                      <a:headEnd type="none" w="med" len="med"/>
                      <a:tailEnd type="none" w="med" len="med"/>
                    </a:lnR>
                    <a:lnT w="12700" cap="flat" cmpd="sng" algn="ctr">
                      <a:solidFill>
                        <a:srgbClr val="02D443"/>
                      </a:solidFill>
                      <a:prstDash val="solid"/>
                      <a:round/>
                      <a:headEnd type="none" w="med" len="med"/>
                      <a:tailEnd type="none" w="med" len="med"/>
                    </a:lnT>
                    <a:lnB w="12700" cap="flat" cmpd="sng" algn="ctr">
                      <a:solidFill>
                        <a:srgbClr val="02D443"/>
                      </a:solidFill>
                      <a:prstDash val="solid"/>
                      <a:round/>
                      <a:headEnd type="none" w="med" len="med"/>
                      <a:tailEnd type="none" w="med" len="med"/>
                    </a:lnB>
                  </a:tcPr>
                </a:tc>
                <a:tc>
                  <a:txBody>
                    <a:bodyPr/>
                    <a:lstStyle/>
                    <a:p>
                      <a:r>
                        <a:rPr lang="en-GB" sz="1400" b="1" dirty="0">
                          <a:solidFill>
                            <a:schemeClr val="tx1"/>
                          </a:solidFill>
                          <a:latin typeface="helvetca"/>
                        </a:rPr>
                        <a:t>25 - 40% more tickets per agent / day</a:t>
                      </a:r>
                      <a:r>
                        <a:rPr lang="en-GB" sz="1400" dirty="0">
                          <a:solidFill>
                            <a:schemeClr val="tx1"/>
                          </a:solidFill>
                          <a:latin typeface="helvetca"/>
                        </a:rPr>
                        <a:t> with smart routing and AI-powered triage</a:t>
                      </a:r>
                    </a:p>
                  </a:txBody>
                  <a:tcPr marL="180000" marR="180000" marT="72000" marB="72000" anchor="ctr">
                    <a:lnL w="12700" cap="flat" cmpd="sng" algn="ctr">
                      <a:solidFill>
                        <a:srgbClr val="02D443"/>
                      </a:solidFill>
                      <a:prstDash val="solid"/>
                      <a:round/>
                      <a:headEnd type="none" w="med" len="med"/>
                      <a:tailEnd type="none" w="med" len="med"/>
                    </a:lnL>
                    <a:lnR w="12700" cap="flat" cmpd="sng" algn="ctr">
                      <a:solidFill>
                        <a:srgbClr val="02D443"/>
                      </a:solidFill>
                      <a:prstDash val="solid"/>
                      <a:round/>
                      <a:headEnd type="none" w="med" len="med"/>
                      <a:tailEnd type="none" w="med" len="med"/>
                    </a:lnR>
                    <a:lnT w="12700" cap="flat" cmpd="sng" algn="ctr">
                      <a:solidFill>
                        <a:srgbClr val="02D443"/>
                      </a:solidFill>
                      <a:prstDash val="solid"/>
                      <a:round/>
                      <a:headEnd type="none" w="med" len="med"/>
                      <a:tailEnd type="none" w="med" len="med"/>
                    </a:lnT>
                    <a:lnB w="12700" cap="flat" cmpd="sng" algn="ctr">
                      <a:solidFill>
                        <a:srgbClr val="02D443"/>
                      </a:solidFill>
                      <a:prstDash val="solid"/>
                      <a:round/>
                      <a:headEnd type="none" w="med" len="med"/>
                      <a:tailEnd type="none" w="med" len="med"/>
                    </a:lnB>
                  </a:tcPr>
                </a:tc>
                <a:extLst>
                  <a:ext uri="{0D108BD9-81ED-4DB2-BD59-A6C34878D82A}">
                    <a16:rowId xmlns:a16="http://schemas.microsoft.com/office/drawing/2014/main" val="4023964793"/>
                  </a:ext>
                </a:extLst>
              </a:tr>
              <a:tr h="601940">
                <a:tc>
                  <a:txBody>
                    <a:bodyPr/>
                    <a:lstStyle/>
                    <a:p>
                      <a:r>
                        <a:rPr lang="en-GB" sz="1400" b="1" dirty="0">
                          <a:solidFill>
                            <a:schemeClr val="tx1"/>
                          </a:solidFill>
                          <a:latin typeface="helvetca"/>
                        </a:rPr>
                        <a:t>Customer Retention and SLAs</a:t>
                      </a:r>
                      <a:endParaRPr lang="en-GB" sz="1400" dirty="0">
                        <a:solidFill>
                          <a:schemeClr val="tx1"/>
                        </a:solidFill>
                        <a:latin typeface="helvetca"/>
                      </a:endParaRPr>
                    </a:p>
                  </a:txBody>
                  <a:tcPr marL="180000" marR="180000" marT="72000" marB="72000" anchor="ctr">
                    <a:lnL w="12700" cap="flat" cmpd="sng" algn="ctr">
                      <a:solidFill>
                        <a:srgbClr val="02D443"/>
                      </a:solidFill>
                      <a:prstDash val="solid"/>
                      <a:round/>
                      <a:headEnd type="none" w="med" len="med"/>
                      <a:tailEnd type="none" w="med" len="med"/>
                    </a:lnL>
                    <a:lnR w="12700" cap="flat" cmpd="sng" algn="ctr">
                      <a:solidFill>
                        <a:srgbClr val="02D443"/>
                      </a:solidFill>
                      <a:prstDash val="solid"/>
                      <a:round/>
                      <a:headEnd type="none" w="med" len="med"/>
                      <a:tailEnd type="none" w="med" len="med"/>
                    </a:lnR>
                    <a:lnT w="12700" cap="flat" cmpd="sng" algn="ctr">
                      <a:solidFill>
                        <a:srgbClr val="02D443"/>
                      </a:solidFill>
                      <a:prstDash val="solid"/>
                      <a:round/>
                      <a:headEnd type="none" w="med" len="med"/>
                      <a:tailEnd type="none" w="med" len="med"/>
                    </a:lnT>
                    <a:lnB w="12700" cap="flat" cmpd="sng" algn="ctr">
                      <a:solidFill>
                        <a:srgbClr val="02D443"/>
                      </a:solidFill>
                      <a:prstDash val="solid"/>
                      <a:round/>
                      <a:headEnd type="none" w="med" len="med"/>
                      <a:tailEnd type="none" w="med" len="med"/>
                    </a:lnB>
                  </a:tcPr>
                </a:tc>
                <a:tc>
                  <a:txBody>
                    <a:bodyPr/>
                    <a:lstStyle/>
                    <a:p>
                      <a:r>
                        <a:rPr lang="en-GB" sz="1400" b="1" dirty="0">
                          <a:solidFill>
                            <a:schemeClr val="tx1"/>
                          </a:solidFill>
                          <a:latin typeface="helvetca"/>
                        </a:rPr>
                        <a:t>30% improvement in SLA compliance</a:t>
                      </a:r>
                      <a:r>
                        <a:rPr lang="en-GB" sz="1400" dirty="0">
                          <a:solidFill>
                            <a:schemeClr val="tx1"/>
                          </a:solidFill>
                          <a:latin typeface="helvetca"/>
                        </a:rPr>
                        <a:t>, leading to </a:t>
                      </a:r>
                      <a:r>
                        <a:rPr lang="en-GB" sz="1400" b="1" dirty="0">
                          <a:solidFill>
                            <a:schemeClr val="tx1"/>
                          </a:solidFill>
                          <a:latin typeface="helvetca"/>
                        </a:rPr>
                        <a:t>10–15% higher retention</a:t>
                      </a:r>
                      <a:endParaRPr lang="en-GB" sz="1400" dirty="0">
                        <a:solidFill>
                          <a:schemeClr val="tx1"/>
                        </a:solidFill>
                        <a:latin typeface="helvetca"/>
                      </a:endParaRPr>
                    </a:p>
                  </a:txBody>
                  <a:tcPr marL="180000" marR="180000" marT="72000" marB="72000" anchor="ctr">
                    <a:lnL w="12700" cap="flat" cmpd="sng" algn="ctr">
                      <a:solidFill>
                        <a:srgbClr val="02D443"/>
                      </a:solidFill>
                      <a:prstDash val="solid"/>
                      <a:round/>
                      <a:headEnd type="none" w="med" len="med"/>
                      <a:tailEnd type="none" w="med" len="med"/>
                    </a:lnL>
                    <a:lnR w="12700" cap="flat" cmpd="sng" algn="ctr">
                      <a:solidFill>
                        <a:srgbClr val="02D443"/>
                      </a:solidFill>
                      <a:prstDash val="solid"/>
                      <a:round/>
                      <a:headEnd type="none" w="med" len="med"/>
                      <a:tailEnd type="none" w="med" len="med"/>
                    </a:lnR>
                    <a:lnT w="12700" cap="flat" cmpd="sng" algn="ctr">
                      <a:solidFill>
                        <a:srgbClr val="02D443"/>
                      </a:solidFill>
                      <a:prstDash val="solid"/>
                      <a:round/>
                      <a:headEnd type="none" w="med" len="med"/>
                      <a:tailEnd type="none" w="med" len="med"/>
                    </a:lnT>
                    <a:lnB w="12700" cap="flat" cmpd="sng" algn="ctr">
                      <a:solidFill>
                        <a:srgbClr val="02D443"/>
                      </a:solidFill>
                      <a:prstDash val="solid"/>
                      <a:round/>
                      <a:headEnd type="none" w="med" len="med"/>
                      <a:tailEnd type="none" w="med" len="med"/>
                    </a:lnB>
                  </a:tcPr>
                </a:tc>
                <a:extLst>
                  <a:ext uri="{0D108BD9-81ED-4DB2-BD59-A6C34878D82A}">
                    <a16:rowId xmlns:a16="http://schemas.microsoft.com/office/drawing/2014/main" val="530463525"/>
                  </a:ext>
                </a:extLst>
              </a:tr>
              <a:tr h="601940">
                <a:tc>
                  <a:txBody>
                    <a:bodyPr/>
                    <a:lstStyle/>
                    <a:p>
                      <a:r>
                        <a:rPr lang="en-GB" sz="1400" b="1" dirty="0">
                          <a:solidFill>
                            <a:schemeClr val="tx1"/>
                          </a:solidFill>
                          <a:latin typeface="helvetca"/>
                        </a:rPr>
                        <a:t>Onboarding New Clients</a:t>
                      </a:r>
                      <a:endParaRPr lang="en-GB" sz="1400" dirty="0">
                        <a:solidFill>
                          <a:schemeClr val="tx1"/>
                        </a:solidFill>
                        <a:latin typeface="helvetca"/>
                      </a:endParaRPr>
                    </a:p>
                  </a:txBody>
                  <a:tcPr marL="180000" marR="180000" marT="72000" marB="72000" anchor="ctr">
                    <a:lnL w="12700" cap="flat" cmpd="sng" algn="ctr">
                      <a:solidFill>
                        <a:srgbClr val="02D443"/>
                      </a:solidFill>
                      <a:prstDash val="solid"/>
                      <a:round/>
                      <a:headEnd type="none" w="med" len="med"/>
                      <a:tailEnd type="none" w="med" len="med"/>
                    </a:lnL>
                    <a:lnR w="12700" cap="flat" cmpd="sng" algn="ctr">
                      <a:solidFill>
                        <a:srgbClr val="02D443"/>
                      </a:solidFill>
                      <a:prstDash val="solid"/>
                      <a:round/>
                      <a:headEnd type="none" w="med" len="med"/>
                      <a:tailEnd type="none" w="med" len="med"/>
                    </a:lnR>
                    <a:lnT w="12700" cap="flat" cmpd="sng" algn="ctr">
                      <a:solidFill>
                        <a:srgbClr val="02D443"/>
                      </a:solidFill>
                      <a:prstDash val="solid"/>
                      <a:round/>
                      <a:headEnd type="none" w="med" len="med"/>
                      <a:tailEnd type="none" w="med" len="med"/>
                    </a:lnT>
                    <a:lnB w="12700" cap="flat" cmpd="sng" algn="ctr">
                      <a:solidFill>
                        <a:srgbClr val="02D443"/>
                      </a:solidFill>
                      <a:prstDash val="solid"/>
                      <a:round/>
                      <a:headEnd type="none" w="med" len="med"/>
                      <a:tailEnd type="none" w="med" len="med"/>
                    </a:lnB>
                  </a:tcPr>
                </a:tc>
                <a:tc>
                  <a:txBody>
                    <a:bodyPr/>
                    <a:lstStyle/>
                    <a:p>
                      <a:r>
                        <a:rPr lang="en-GB" sz="1400" dirty="0">
                          <a:solidFill>
                            <a:schemeClr val="tx1"/>
                          </a:solidFill>
                          <a:latin typeface="helvetca"/>
                        </a:rPr>
                        <a:t>Cut onboarding time by </a:t>
                      </a:r>
                      <a:r>
                        <a:rPr lang="en-GB" sz="1400" b="1" dirty="0">
                          <a:solidFill>
                            <a:schemeClr val="tx1"/>
                          </a:solidFill>
                          <a:latin typeface="helvetca"/>
                        </a:rPr>
                        <a:t>50%</a:t>
                      </a:r>
                      <a:r>
                        <a:rPr lang="en-GB" sz="1400" dirty="0">
                          <a:solidFill>
                            <a:schemeClr val="tx1"/>
                          </a:solidFill>
                          <a:latin typeface="helvetca"/>
                        </a:rPr>
                        <a:t>, accelerating time-to-revenue</a:t>
                      </a:r>
                    </a:p>
                  </a:txBody>
                  <a:tcPr marL="180000" marR="180000" marT="72000" marB="72000" anchor="ctr">
                    <a:lnL w="12700" cap="flat" cmpd="sng" algn="ctr">
                      <a:solidFill>
                        <a:srgbClr val="02D443"/>
                      </a:solidFill>
                      <a:prstDash val="solid"/>
                      <a:round/>
                      <a:headEnd type="none" w="med" len="med"/>
                      <a:tailEnd type="none" w="med" len="med"/>
                    </a:lnL>
                    <a:lnR w="12700" cap="flat" cmpd="sng" algn="ctr">
                      <a:solidFill>
                        <a:srgbClr val="02D443"/>
                      </a:solidFill>
                      <a:prstDash val="solid"/>
                      <a:round/>
                      <a:headEnd type="none" w="med" len="med"/>
                      <a:tailEnd type="none" w="med" len="med"/>
                    </a:lnR>
                    <a:lnT w="12700" cap="flat" cmpd="sng" algn="ctr">
                      <a:solidFill>
                        <a:srgbClr val="02D443"/>
                      </a:solidFill>
                      <a:prstDash val="solid"/>
                      <a:round/>
                      <a:headEnd type="none" w="med" len="med"/>
                      <a:tailEnd type="none" w="med" len="med"/>
                    </a:lnT>
                    <a:lnB w="12700" cap="flat" cmpd="sng" algn="ctr">
                      <a:solidFill>
                        <a:srgbClr val="02D443"/>
                      </a:solidFill>
                      <a:prstDash val="solid"/>
                      <a:round/>
                      <a:headEnd type="none" w="med" len="med"/>
                      <a:tailEnd type="none" w="med" len="med"/>
                    </a:lnB>
                  </a:tcPr>
                </a:tc>
                <a:extLst>
                  <a:ext uri="{0D108BD9-81ED-4DB2-BD59-A6C34878D82A}">
                    <a16:rowId xmlns:a16="http://schemas.microsoft.com/office/drawing/2014/main" val="1824513028"/>
                  </a:ext>
                </a:extLst>
              </a:tr>
              <a:tr h="601940">
                <a:tc>
                  <a:txBody>
                    <a:bodyPr/>
                    <a:lstStyle/>
                    <a:p>
                      <a:r>
                        <a:rPr lang="en-GB" sz="1400" b="1" dirty="0">
                          <a:solidFill>
                            <a:schemeClr val="tx1"/>
                          </a:solidFill>
                          <a:latin typeface="helvetca"/>
                        </a:rPr>
                        <a:t>Cost Reduction</a:t>
                      </a:r>
                      <a:endParaRPr lang="en-GB" sz="1400" dirty="0">
                        <a:solidFill>
                          <a:schemeClr val="tx1"/>
                        </a:solidFill>
                        <a:latin typeface="helvetca"/>
                      </a:endParaRPr>
                    </a:p>
                  </a:txBody>
                  <a:tcPr marL="180000" marR="180000" marT="72000" marB="72000" anchor="ctr">
                    <a:lnL w="12700" cap="flat" cmpd="sng" algn="ctr">
                      <a:solidFill>
                        <a:srgbClr val="02D443"/>
                      </a:solidFill>
                      <a:prstDash val="solid"/>
                      <a:round/>
                      <a:headEnd type="none" w="med" len="med"/>
                      <a:tailEnd type="none" w="med" len="med"/>
                    </a:lnL>
                    <a:lnR w="12700" cap="flat" cmpd="sng" algn="ctr">
                      <a:solidFill>
                        <a:srgbClr val="02D443"/>
                      </a:solidFill>
                      <a:prstDash val="solid"/>
                      <a:round/>
                      <a:headEnd type="none" w="med" len="med"/>
                      <a:tailEnd type="none" w="med" len="med"/>
                    </a:lnR>
                    <a:lnT w="12700" cap="flat" cmpd="sng" algn="ctr">
                      <a:solidFill>
                        <a:srgbClr val="02D443"/>
                      </a:solidFill>
                      <a:prstDash val="solid"/>
                      <a:round/>
                      <a:headEnd type="none" w="med" len="med"/>
                      <a:tailEnd type="none" w="med" len="med"/>
                    </a:lnT>
                    <a:lnB w="12700" cap="flat" cmpd="sng" algn="ctr">
                      <a:solidFill>
                        <a:srgbClr val="02D443"/>
                      </a:solidFill>
                      <a:prstDash val="solid"/>
                      <a:round/>
                      <a:headEnd type="none" w="med" len="med"/>
                      <a:tailEnd type="none" w="med" len="med"/>
                    </a:lnB>
                  </a:tcPr>
                </a:tc>
                <a:tc>
                  <a:txBody>
                    <a:bodyPr/>
                    <a:lstStyle/>
                    <a:p>
                      <a:r>
                        <a:rPr lang="en-GB" sz="1400" dirty="0">
                          <a:solidFill>
                            <a:schemeClr val="tx1"/>
                          </a:solidFill>
                          <a:latin typeface="helvetca"/>
                        </a:rPr>
                        <a:t>Reduce manual workload by </a:t>
                      </a:r>
                      <a:r>
                        <a:rPr lang="en-GB" sz="1400" b="1" dirty="0">
                          <a:solidFill>
                            <a:schemeClr val="tx1"/>
                          </a:solidFill>
                          <a:latin typeface="helvetca"/>
                        </a:rPr>
                        <a:t>40%</a:t>
                      </a:r>
                      <a:r>
                        <a:rPr lang="en-GB" sz="1400" dirty="0">
                          <a:solidFill>
                            <a:schemeClr val="tx1"/>
                          </a:solidFill>
                          <a:latin typeface="helvetca"/>
                        </a:rPr>
                        <a:t>, lowering operational costs significantly</a:t>
                      </a:r>
                    </a:p>
                  </a:txBody>
                  <a:tcPr marL="180000" marR="180000" marT="72000" marB="72000" anchor="ctr">
                    <a:lnL w="12700" cap="flat" cmpd="sng" algn="ctr">
                      <a:solidFill>
                        <a:srgbClr val="02D443"/>
                      </a:solidFill>
                      <a:prstDash val="solid"/>
                      <a:round/>
                      <a:headEnd type="none" w="med" len="med"/>
                      <a:tailEnd type="none" w="med" len="med"/>
                    </a:lnL>
                    <a:lnR w="12700" cap="flat" cmpd="sng" algn="ctr">
                      <a:solidFill>
                        <a:srgbClr val="02D443"/>
                      </a:solidFill>
                      <a:prstDash val="solid"/>
                      <a:round/>
                      <a:headEnd type="none" w="med" len="med"/>
                      <a:tailEnd type="none" w="med" len="med"/>
                    </a:lnR>
                    <a:lnT w="12700" cap="flat" cmpd="sng" algn="ctr">
                      <a:solidFill>
                        <a:srgbClr val="02D443"/>
                      </a:solidFill>
                      <a:prstDash val="solid"/>
                      <a:round/>
                      <a:headEnd type="none" w="med" len="med"/>
                      <a:tailEnd type="none" w="med" len="med"/>
                    </a:lnT>
                    <a:lnB w="12700" cap="flat" cmpd="sng" algn="ctr">
                      <a:solidFill>
                        <a:srgbClr val="02D443"/>
                      </a:solidFill>
                      <a:prstDash val="solid"/>
                      <a:round/>
                      <a:headEnd type="none" w="med" len="med"/>
                      <a:tailEnd type="none" w="med" len="med"/>
                    </a:lnB>
                  </a:tcPr>
                </a:tc>
                <a:extLst>
                  <a:ext uri="{0D108BD9-81ED-4DB2-BD59-A6C34878D82A}">
                    <a16:rowId xmlns:a16="http://schemas.microsoft.com/office/drawing/2014/main" val="3562568400"/>
                  </a:ext>
                </a:extLst>
              </a:tr>
              <a:tr h="601940">
                <a:tc>
                  <a:txBody>
                    <a:bodyPr/>
                    <a:lstStyle/>
                    <a:p>
                      <a:r>
                        <a:rPr lang="en-GB" sz="1400" b="1" dirty="0">
                          <a:solidFill>
                            <a:schemeClr val="tx1"/>
                          </a:solidFill>
                          <a:latin typeface="helvetca"/>
                        </a:rPr>
                        <a:t>Cross-Platform Visibility</a:t>
                      </a:r>
                      <a:endParaRPr lang="en-GB" sz="1400" dirty="0">
                        <a:solidFill>
                          <a:schemeClr val="tx1"/>
                        </a:solidFill>
                        <a:latin typeface="helvetca"/>
                      </a:endParaRPr>
                    </a:p>
                  </a:txBody>
                  <a:tcPr marL="180000" marR="180000" marT="72000" marB="72000" anchor="ctr">
                    <a:lnL w="12700" cap="flat" cmpd="sng" algn="ctr">
                      <a:solidFill>
                        <a:srgbClr val="02D443"/>
                      </a:solidFill>
                      <a:prstDash val="solid"/>
                      <a:round/>
                      <a:headEnd type="none" w="med" len="med"/>
                      <a:tailEnd type="none" w="med" len="med"/>
                    </a:lnL>
                    <a:lnR w="12700" cap="flat" cmpd="sng" algn="ctr">
                      <a:solidFill>
                        <a:srgbClr val="02D443"/>
                      </a:solidFill>
                      <a:prstDash val="solid"/>
                      <a:round/>
                      <a:headEnd type="none" w="med" len="med"/>
                      <a:tailEnd type="none" w="med" len="med"/>
                    </a:lnR>
                    <a:lnT w="12700" cap="flat" cmpd="sng" algn="ctr">
                      <a:solidFill>
                        <a:srgbClr val="02D443"/>
                      </a:solidFill>
                      <a:prstDash val="solid"/>
                      <a:round/>
                      <a:headEnd type="none" w="med" len="med"/>
                      <a:tailEnd type="none" w="med" len="med"/>
                    </a:lnT>
                    <a:lnB w="12700" cap="flat" cmpd="sng" algn="ctr">
                      <a:solidFill>
                        <a:srgbClr val="02D443"/>
                      </a:solidFill>
                      <a:prstDash val="solid"/>
                      <a:round/>
                      <a:headEnd type="none" w="med" len="med"/>
                      <a:tailEnd type="none" w="med" len="med"/>
                    </a:lnB>
                  </a:tcPr>
                </a:tc>
                <a:tc>
                  <a:txBody>
                    <a:bodyPr/>
                    <a:lstStyle/>
                    <a:p>
                      <a:r>
                        <a:rPr lang="en-GB" sz="1400" b="1" dirty="0">
                          <a:solidFill>
                            <a:schemeClr val="tx1"/>
                          </a:solidFill>
                          <a:latin typeface="helvetca"/>
                        </a:rPr>
                        <a:t>Unified dashboards</a:t>
                      </a:r>
                      <a:r>
                        <a:rPr lang="en-GB" sz="1400" dirty="0">
                          <a:solidFill>
                            <a:schemeClr val="tx1"/>
                          </a:solidFill>
                          <a:latin typeface="helvetca"/>
                        </a:rPr>
                        <a:t> reduce status checks and meetings by </a:t>
                      </a:r>
                      <a:r>
                        <a:rPr lang="en-GB" sz="1400" b="1" dirty="0">
                          <a:solidFill>
                            <a:schemeClr val="tx1"/>
                          </a:solidFill>
                          <a:latin typeface="helvetca"/>
                        </a:rPr>
                        <a:t>up to 20%</a:t>
                      </a:r>
                      <a:endParaRPr lang="en-GB" sz="1400" dirty="0">
                        <a:solidFill>
                          <a:schemeClr val="tx1"/>
                        </a:solidFill>
                        <a:latin typeface="helvetca"/>
                      </a:endParaRPr>
                    </a:p>
                  </a:txBody>
                  <a:tcPr marL="180000" marR="180000" marT="72000" marB="72000" anchor="ctr">
                    <a:lnL w="12700" cap="flat" cmpd="sng" algn="ctr">
                      <a:solidFill>
                        <a:srgbClr val="02D443"/>
                      </a:solidFill>
                      <a:prstDash val="solid"/>
                      <a:round/>
                      <a:headEnd type="none" w="med" len="med"/>
                      <a:tailEnd type="none" w="med" len="med"/>
                    </a:lnL>
                    <a:lnR w="12700" cap="flat" cmpd="sng" algn="ctr">
                      <a:solidFill>
                        <a:srgbClr val="02D443"/>
                      </a:solidFill>
                      <a:prstDash val="solid"/>
                      <a:round/>
                      <a:headEnd type="none" w="med" len="med"/>
                      <a:tailEnd type="none" w="med" len="med"/>
                    </a:lnR>
                    <a:lnT w="12700" cap="flat" cmpd="sng" algn="ctr">
                      <a:solidFill>
                        <a:srgbClr val="02D443"/>
                      </a:solidFill>
                      <a:prstDash val="solid"/>
                      <a:round/>
                      <a:headEnd type="none" w="med" len="med"/>
                      <a:tailEnd type="none" w="med" len="med"/>
                    </a:lnT>
                    <a:lnB w="12700" cap="flat" cmpd="sng" algn="ctr">
                      <a:solidFill>
                        <a:srgbClr val="02D443"/>
                      </a:solidFill>
                      <a:prstDash val="solid"/>
                      <a:round/>
                      <a:headEnd type="none" w="med" len="med"/>
                      <a:tailEnd type="none" w="med" len="med"/>
                    </a:lnB>
                  </a:tcPr>
                </a:tc>
                <a:extLst>
                  <a:ext uri="{0D108BD9-81ED-4DB2-BD59-A6C34878D82A}">
                    <a16:rowId xmlns:a16="http://schemas.microsoft.com/office/drawing/2014/main" val="1042758208"/>
                  </a:ext>
                </a:extLst>
              </a:tr>
            </a:tbl>
          </a:graphicData>
        </a:graphic>
      </p:graphicFrame>
    </p:spTree>
    <p:extLst>
      <p:ext uri="{BB962C8B-B14F-4D97-AF65-F5344CB8AC3E}">
        <p14:creationId xmlns:p14="http://schemas.microsoft.com/office/powerpoint/2010/main" val="98847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63A78-A4E7-8923-1678-350249F9D6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836742-652A-7DFC-4B70-C40B0357B58A}"/>
              </a:ext>
            </a:extLst>
          </p:cNvPr>
          <p:cNvSpPr>
            <a:spLocks noGrp="1"/>
          </p:cNvSpPr>
          <p:nvPr>
            <p:ph type="title"/>
          </p:nvPr>
        </p:nvSpPr>
        <p:spPr/>
        <p:txBody>
          <a:bodyPr/>
          <a:lstStyle/>
          <a:p>
            <a:r>
              <a:rPr lang="en-GB" dirty="0"/>
              <a:t>Return on Investment - </a:t>
            </a:r>
            <a:r>
              <a:rPr lang="en-GB" b="1" dirty="0"/>
              <a:t>Financial Impact</a:t>
            </a:r>
          </a:p>
        </p:txBody>
      </p:sp>
      <p:graphicFrame>
        <p:nvGraphicFramePr>
          <p:cNvPr id="3" name="Table 2">
            <a:extLst>
              <a:ext uri="{FF2B5EF4-FFF2-40B4-BE49-F238E27FC236}">
                <a16:creationId xmlns:a16="http://schemas.microsoft.com/office/drawing/2014/main" id="{7EF64858-9E8A-882B-1A12-AA91AB52ACE0}"/>
              </a:ext>
            </a:extLst>
          </p:cNvPr>
          <p:cNvGraphicFramePr>
            <a:graphicFrameLocks noGrp="1"/>
          </p:cNvGraphicFramePr>
          <p:nvPr>
            <p:extLst>
              <p:ext uri="{D42A27DB-BD31-4B8C-83A1-F6EECF244321}">
                <p14:modId xmlns:p14="http://schemas.microsoft.com/office/powerpoint/2010/main" val="1936076605"/>
              </p:ext>
            </p:extLst>
          </p:nvPr>
        </p:nvGraphicFramePr>
        <p:xfrm>
          <a:off x="666044" y="1329266"/>
          <a:ext cx="10769600" cy="4213580"/>
        </p:xfrm>
        <a:graphic>
          <a:graphicData uri="http://schemas.openxmlformats.org/drawingml/2006/table">
            <a:tbl>
              <a:tblPr firstRow="1" bandRow="1">
                <a:tableStyleId>{8FD4443E-F989-4FC4-A0C8-D5A2AF1F390B}</a:tableStyleId>
              </a:tblPr>
              <a:tblGrid>
                <a:gridCol w="3352800">
                  <a:extLst>
                    <a:ext uri="{9D8B030D-6E8A-4147-A177-3AD203B41FA5}">
                      <a16:colId xmlns:a16="http://schemas.microsoft.com/office/drawing/2014/main" val="176970735"/>
                    </a:ext>
                  </a:extLst>
                </a:gridCol>
                <a:gridCol w="7416800">
                  <a:extLst>
                    <a:ext uri="{9D8B030D-6E8A-4147-A177-3AD203B41FA5}">
                      <a16:colId xmlns:a16="http://schemas.microsoft.com/office/drawing/2014/main" val="1438914914"/>
                    </a:ext>
                  </a:extLst>
                </a:gridCol>
              </a:tblGrid>
              <a:tr h="601940">
                <a:tc>
                  <a:txBody>
                    <a:bodyPr/>
                    <a:lstStyle/>
                    <a:p>
                      <a:pPr>
                        <a:lnSpc>
                          <a:spcPct val="115000"/>
                        </a:lnSpc>
                        <a:spcAft>
                          <a:spcPts val="800"/>
                        </a:spcAft>
                        <a:buNone/>
                      </a:pPr>
                      <a:r>
                        <a:rPr lang="en-GB" sz="1400" b="1" kern="1200" dirty="0">
                          <a:solidFill>
                            <a:schemeClr val="lt1"/>
                          </a:solidFill>
                          <a:latin typeface="helvetca"/>
                          <a:ea typeface="+mn-ea"/>
                          <a:cs typeface="+mn-cs"/>
                        </a:rPr>
                        <a:t>Metric</a:t>
                      </a:r>
                    </a:p>
                  </a:txBody>
                  <a:tcPr marL="180000" marR="180000" marT="72000" marB="72000" anchor="ctr">
                    <a:lnL w="12700" cap="flat" cmpd="sng" algn="ctr">
                      <a:solidFill>
                        <a:srgbClr val="02D443"/>
                      </a:solidFill>
                      <a:prstDash val="solid"/>
                      <a:round/>
                      <a:headEnd type="none" w="med" len="med"/>
                      <a:tailEnd type="none" w="med" len="med"/>
                    </a:lnL>
                    <a:lnR w="12700" cap="flat" cmpd="sng" algn="ctr">
                      <a:solidFill>
                        <a:srgbClr val="02D443"/>
                      </a:solidFill>
                      <a:prstDash val="solid"/>
                      <a:round/>
                      <a:headEnd type="none" w="med" len="med"/>
                      <a:tailEnd type="none" w="med" len="med"/>
                    </a:lnR>
                    <a:lnT w="12700" cap="flat" cmpd="sng" algn="ctr">
                      <a:solidFill>
                        <a:srgbClr val="02D443"/>
                      </a:solidFill>
                      <a:prstDash val="solid"/>
                      <a:round/>
                      <a:headEnd type="none" w="med" len="med"/>
                      <a:tailEnd type="none" w="med" len="med"/>
                    </a:lnT>
                    <a:lnB w="12700" cap="flat" cmpd="sng" algn="ctr">
                      <a:solidFill>
                        <a:srgbClr val="02D443"/>
                      </a:solidFill>
                      <a:prstDash val="solid"/>
                      <a:round/>
                      <a:headEnd type="none" w="med" len="med"/>
                      <a:tailEnd type="none" w="med" len="med"/>
                    </a:lnB>
                  </a:tcPr>
                </a:tc>
                <a:tc>
                  <a:txBody>
                    <a:bodyPr/>
                    <a:lstStyle/>
                    <a:p>
                      <a:pPr>
                        <a:lnSpc>
                          <a:spcPct val="115000"/>
                        </a:lnSpc>
                        <a:spcAft>
                          <a:spcPts val="800"/>
                        </a:spcAft>
                        <a:buNone/>
                      </a:pPr>
                      <a:r>
                        <a:rPr lang="en-GB" sz="1400" b="1" kern="1200" dirty="0">
                          <a:solidFill>
                            <a:schemeClr val="lt1"/>
                          </a:solidFill>
                          <a:latin typeface="helvetca"/>
                          <a:ea typeface="+mn-ea"/>
                          <a:cs typeface="+mn-cs"/>
                        </a:rPr>
                        <a:t>Value (3-Year Projection for Mid-Market MSP)</a:t>
                      </a:r>
                    </a:p>
                  </a:txBody>
                  <a:tcPr marL="180000" marR="180000" marT="72000" marB="72000" anchor="ctr">
                    <a:lnL w="12700" cap="flat" cmpd="sng" algn="ctr">
                      <a:solidFill>
                        <a:srgbClr val="02D443"/>
                      </a:solidFill>
                      <a:prstDash val="solid"/>
                      <a:round/>
                      <a:headEnd type="none" w="med" len="med"/>
                      <a:tailEnd type="none" w="med" len="med"/>
                    </a:lnL>
                    <a:lnR w="12700" cap="flat" cmpd="sng" algn="ctr">
                      <a:solidFill>
                        <a:srgbClr val="02D443"/>
                      </a:solidFill>
                      <a:prstDash val="solid"/>
                      <a:round/>
                      <a:headEnd type="none" w="med" len="med"/>
                      <a:tailEnd type="none" w="med" len="med"/>
                    </a:lnR>
                    <a:lnT w="12700" cap="flat" cmpd="sng" algn="ctr">
                      <a:solidFill>
                        <a:srgbClr val="02D443"/>
                      </a:solidFill>
                      <a:prstDash val="solid"/>
                      <a:round/>
                      <a:headEnd type="none" w="med" len="med"/>
                      <a:tailEnd type="none" w="med" len="med"/>
                    </a:lnT>
                    <a:lnB w="12700" cap="flat" cmpd="sng" algn="ctr">
                      <a:solidFill>
                        <a:srgbClr val="02D443"/>
                      </a:solidFill>
                      <a:prstDash val="solid"/>
                      <a:round/>
                      <a:headEnd type="none" w="med" len="med"/>
                      <a:tailEnd type="none" w="med" len="med"/>
                    </a:lnB>
                  </a:tcPr>
                </a:tc>
                <a:extLst>
                  <a:ext uri="{0D108BD9-81ED-4DB2-BD59-A6C34878D82A}">
                    <a16:rowId xmlns:a16="http://schemas.microsoft.com/office/drawing/2014/main" val="3442188099"/>
                  </a:ext>
                </a:extLst>
              </a:tr>
              <a:tr h="601940">
                <a:tc>
                  <a:txBody>
                    <a:bodyPr/>
                    <a:lstStyle/>
                    <a:p>
                      <a:pPr>
                        <a:lnSpc>
                          <a:spcPct val="115000"/>
                        </a:lnSpc>
                        <a:spcAft>
                          <a:spcPts val="800"/>
                        </a:spcAft>
                        <a:buNone/>
                      </a:pPr>
                      <a:r>
                        <a:rPr lang="en-GB" sz="1400" b="1" kern="1200" dirty="0">
                          <a:solidFill>
                            <a:schemeClr val="tx1"/>
                          </a:solidFill>
                          <a:latin typeface="helvetca"/>
                          <a:ea typeface="+mn-ea"/>
                          <a:cs typeface="+mn-cs"/>
                        </a:rPr>
                        <a:t>Total ROI</a:t>
                      </a:r>
                    </a:p>
                  </a:txBody>
                  <a:tcPr marL="180000" marR="180000" marT="72000" marB="72000" anchor="ctr">
                    <a:lnL w="12700" cap="flat" cmpd="sng" algn="ctr">
                      <a:solidFill>
                        <a:srgbClr val="02D443"/>
                      </a:solidFill>
                      <a:prstDash val="solid"/>
                      <a:round/>
                      <a:headEnd type="none" w="med" len="med"/>
                      <a:tailEnd type="none" w="med" len="med"/>
                    </a:lnL>
                    <a:lnR w="12700" cap="flat" cmpd="sng" algn="ctr">
                      <a:solidFill>
                        <a:srgbClr val="02D443"/>
                      </a:solidFill>
                      <a:prstDash val="solid"/>
                      <a:round/>
                      <a:headEnd type="none" w="med" len="med"/>
                      <a:tailEnd type="none" w="med" len="med"/>
                    </a:lnR>
                    <a:lnT w="12700" cap="flat" cmpd="sng" algn="ctr">
                      <a:solidFill>
                        <a:srgbClr val="02D443"/>
                      </a:solidFill>
                      <a:prstDash val="solid"/>
                      <a:round/>
                      <a:headEnd type="none" w="med" len="med"/>
                      <a:tailEnd type="none" w="med" len="med"/>
                    </a:lnT>
                    <a:lnB w="12700" cap="flat" cmpd="sng" algn="ctr">
                      <a:solidFill>
                        <a:srgbClr val="02D443"/>
                      </a:solidFill>
                      <a:prstDash val="solid"/>
                      <a:round/>
                      <a:headEnd type="none" w="med" len="med"/>
                      <a:tailEnd type="none" w="med" len="med"/>
                    </a:lnB>
                  </a:tcPr>
                </a:tc>
                <a:tc>
                  <a:txBody>
                    <a:bodyPr/>
                    <a:lstStyle/>
                    <a:p>
                      <a:pPr>
                        <a:lnSpc>
                          <a:spcPct val="115000"/>
                        </a:lnSpc>
                        <a:spcAft>
                          <a:spcPts val="800"/>
                        </a:spcAft>
                        <a:buNone/>
                      </a:pPr>
                      <a:r>
                        <a:rPr lang="en-GB" sz="1400" b="1" kern="1200" dirty="0">
                          <a:solidFill>
                            <a:schemeClr val="tx1"/>
                          </a:solidFill>
                          <a:latin typeface="helvetca"/>
                          <a:ea typeface="+mn-ea"/>
                          <a:cs typeface="+mn-cs"/>
                        </a:rPr>
                        <a:t>212%</a:t>
                      </a:r>
                    </a:p>
                  </a:txBody>
                  <a:tcPr marL="180000" marR="180000" marT="72000" marB="72000" anchor="ctr">
                    <a:lnL w="12700" cap="flat" cmpd="sng" algn="ctr">
                      <a:solidFill>
                        <a:srgbClr val="02D443"/>
                      </a:solidFill>
                      <a:prstDash val="solid"/>
                      <a:round/>
                      <a:headEnd type="none" w="med" len="med"/>
                      <a:tailEnd type="none" w="med" len="med"/>
                    </a:lnL>
                    <a:lnR w="12700" cap="flat" cmpd="sng" algn="ctr">
                      <a:solidFill>
                        <a:srgbClr val="02D443"/>
                      </a:solidFill>
                      <a:prstDash val="solid"/>
                      <a:round/>
                      <a:headEnd type="none" w="med" len="med"/>
                      <a:tailEnd type="none" w="med" len="med"/>
                    </a:lnR>
                    <a:lnT w="12700" cap="flat" cmpd="sng" algn="ctr">
                      <a:solidFill>
                        <a:srgbClr val="02D443"/>
                      </a:solidFill>
                      <a:prstDash val="solid"/>
                      <a:round/>
                      <a:headEnd type="none" w="med" len="med"/>
                      <a:tailEnd type="none" w="med" len="med"/>
                    </a:lnT>
                    <a:lnB w="12700" cap="flat" cmpd="sng" algn="ctr">
                      <a:solidFill>
                        <a:srgbClr val="02D443"/>
                      </a:solidFill>
                      <a:prstDash val="solid"/>
                      <a:round/>
                      <a:headEnd type="none" w="med" len="med"/>
                      <a:tailEnd type="none" w="med" len="med"/>
                    </a:lnB>
                  </a:tcPr>
                </a:tc>
                <a:extLst>
                  <a:ext uri="{0D108BD9-81ED-4DB2-BD59-A6C34878D82A}">
                    <a16:rowId xmlns:a16="http://schemas.microsoft.com/office/drawing/2014/main" val="2199347967"/>
                  </a:ext>
                </a:extLst>
              </a:tr>
              <a:tr h="601940">
                <a:tc>
                  <a:txBody>
                    <a:bodyPr/>
                    <a:lstStyle/>
                    <a:p>
                      <a:pPr>
                        <a:lnSpc>
                          <a:spcPct val="115000"/>
                        </a:lnSpc>
                        <a:spcAft>
                          <a:spcPts val="800"/>
                        </a:spcAft>
                        <a:buNone/>
                      </a:pPr>
                      <a:r>
                        <a:rPr lang="en-GB" sz="1400" b="1" kern="1200" dirty="0">
                          <a:solidFill>
                            <a:schemeClr val="tx1"/>
                          </a:solidFill>
                          <a:latin typeface="helvetca"/>
                          <a:ea typeface="+mn-ea"/>
                          <a:cs typeface="+mn-cs"/>
                        </a:rPr>
                        <a:t>Payback Period</a:t>
                      </a:r>
                    </a:p>
                  </a:txBody>
                  <a:tcPr marL="180000" marR="180000" marT="72000" marB="72000" anchor="ctr">
                    <a:lnL w="12700" cap="flat" cmpd="sng" algn="ctr">
                      <a:solidFill>
                        <a:srgbClr val="02D443"/>
                      </a:solidFill>
                      <a:prstDash val="solid"/>
                      <a:round/>
                      <a:headEnd type="none" w="med" len="med"/>
                      <a:tailEnd type="none" w="med" len="med"/>
                    </a:lnL>
                    <a:lnR w="12700" cap="flat" cmpd="sng" algn="ctr">
                      <a:solidFill>
                        <a:srgbClr val="02D443"/>
                      </a:solidFill>
                      <a:prstDash val="solid"/>
                      <a:round/>
                      <a:headEnd type="none" w="med" len="med"/>
                      <a:tailEnd type="none" w="med" len="med"/>
                    </a:lnR>
                    <a:lnT w="12700" cap="flat" cmpd="sng" algn="ctr">
                      <a:solidFill>
                        <a:srgbClr val="02D443"/>
                      </a:solidFill>
                      <a:prstDash val="solid"/>
                      <a:round/>
                      <a:headEnd type="none" w="med" len="med"/>
                      <a:tailEnd type="none" w="med" len="med"/>
                    </a:lnT>
                    <a:lnB w="12700" cap="flat" cmpd="sng" algn="ctr">
                      <a:solidFill>
                        <a:srgbClr val="02D443"/>
                      </a:solidFill>
                      <a:prstDash val="solid"/>
                      <a:round/>
                      <a:headEnd type="none" w="med" len="med"/>
                      <a:tailEnd type="none" w="med" len="med"/>
                    </a:lnB>
                  </a:tcPr>
                </a:tc>
                <a:tc>
                  <a:txBody>
                    <a:bodyPr/>
                    <a:lstStyle/>
                    <a:p>
                      <a:pPr>
                        <a:lnSpc>
                          <a:spcPct val="115000"/>
                        </a:lnSpc>
                        <a:spcAft>
                          <a:spcPts val="800"/>
                        </a:spcAft>
                        <a:buNone/>
                      </a:pPr>
                      <a:r>
                        <a:rPr lang="en-GB" sz="1400" b="1" kern="1200" dirty="0">
                          <a:solidFill>
                            <a:schemeClr val="tx1"/>
                          </a:solidFill>
                          <a:latin typeface="helvetca"/>
                          <a:ea typeface="+mn-ea"/>
                          <a:cs typeface="+mn-cs"/>
                        </a:rPr>
                        <a:t> &lt; 11 months</a:t>
                      </a:r>
                    </a:p>
                  </a:txBody>
                  <a:tcPr marL="180000" marR="180000" marT="72000" marB="72000" anchor="ctr">
                    <a:lnL w="12700" cap="flat" cmpd="sng" algn="ctr">
                      <a:solidFill>
                        <a:srgbClr val="02D443"/>
                      </a:solidFill>
                      <a:prstDash val="solid"/>
                      <a:round/>
                      <a:headEnd type="none" w="med" len="med"/>
                      <a:tailEnd type="none" w="med" len="med"/>
                    </a:lnL>
                    <a:lnR w="12700" cap="flat" cmpd="sng" algn="ctr">
                      <a:solidFill>
                        <a:srgbClr val="02D443"/>
                      </a:solidFill>
                      <a:prstDash val="solid"/>
                      <a:round/>
                      <a:headEnd type="none" w="med" len="med"/>
                      <a:tailEnd type="none" w="med" len="med"/>
                    </a:lnR>
                    <a:lnT w="12700" cap="flat" cmpd="sng" algn="ctr">
                      <a:solidFill>
                        <a:srgbClr val="02D443"/>
                      </a:solidFill>
                      <a:prstDash val="solid"/>
                      <a:round/>
                      <a:headEnd type="none" w="med" len="med"/>
                      <a:tailEnd type="none" w="med" len="med"/>
                    </a:lnT>
                    <a:lnB w="12700" cap="flat" cmpd="sng" algn="ctr">
                      <a:solidFill>
                        <a:srgbClr val="02D443"/>
                      </a:solidFill>
                      <a:prstDash val="solid"/>
                      <a:round/>
                      <a:headEnd type="none" w="med" len="med"/>
                      <a:tailEnd type="none" w="med" len="med"/>
                    </a:lnB>
                  </a:tcPr>
                </a:tc>
                <a:extLst>
                  <a:ext uri="{0D108BD9-81ED-4DB2-BD59-A6C34878D82A}">
                    <a16:rowId xmlns:a16="http://schemas.microsoft.com/office/drawing/2014/main" val="4023964793"/>
                  </a:ext>
                </a:extLst>
              </a:tr>
              <a:tr h="601940">
                <a:tc>
                  <a:txBody>
                    <a:bodyPr/>
                    <a:lstStyle/>
                    <a:p>
                      <a:pPr>
                        <a:lnSpc>
                          <a:spcPct val="115000"/>
                        </a:lnSpc>
                        <a:spcAft>
                          <a:spcPts val="800"/>
                        </a:spcAft>
                        <a:buNone/>
                      </a:pPr>
                      <a:r>
                        <a:rPr lang="en-GB" sz="1400" b="1" kern="1200">
                          <a:solidFill>
                            <a:schemeClr val="tx1"/>
                          </a:solidFill>
                          <a:latin typeface="helvetca"/>
                          <a:ea typeface="+mn-ea"/>
                          <a:cs typeface="+mn-cs"/>
                        </a:rPr>
                        <a:t>Net Present Value (NPV)</a:t>
                      </a:r>
                    </a:p>
                  </a:txBody>
                  <a:tcPr marL="180000" marR="180000" marT="72000" marB="72000" anchor="ctr">
                    <a:lnL w="12700" cap="flat" cmpd="sng" algn="ctr">
                      <a:solidFill>
                        <a:srgbClr val="02D443"/>
                      </a:solidFill>
                      <a:prstDash val="solid"/>
                      <a:round/>
                      <a:headEnd type="none" w="med" len="med"/>
                      <a:tailEnd type="none" w="med" len="med"/>
                    </a:lnL>
                    <a:lnR w="12700" cap="flat" cmpd="sng" algn="ctr">
                      <a:solidFill>
                        <a:srgbClr val="02D443"/>
                      </a:solidFill>
                      <a:prstDash val="solid"/>
                      <a:round/>
                      <a:headEnd type="none" w="med" len="med"/>
                      <a:tailEnd type="none" w="med" len="med"/>
                    </a:lnR>
                    <a:lnT w="12700" cap="flat" cmpd="sng" algn="ctr">
                      <a:solidFill>
                        <a:srgbClr val="02D443"/>
                      </a:solidFill>
                      <a:prstDash val="solid"/>
                      <a:round/>
                      <a:headEnd type="none" w="med" len="med"/>
                      <a:tailEnd type="none" w="med" len="med"/>
                    </a:lnT>
                    <a:lnB w="12700" cap="flat" cmpd="sng" algn="ctr">
                      <a:solidFill>
                        <a:srgbClr val="02D443"/>
                      </a:solidFill>
                      <a:prstDash val="solid"/>
                      <a:round/>
                      <a:headEnd type="none" w="med" len="med"/>
                      <a:tailEnd type="none" w="med" len="med"/>
                    </a:lnB>
                  </a:tcPr>
                </a:tc>
                <a:tc>
                  <a:txBody>
                    <a:bodyPr/>
                    <a:lstStyle/>
                    <a:p>
                      <a:pPr>
                        <a:lnSpc>
                          <a:spcPct val="115000"/>
                        </a:lnSpc>
                        <a:spcAft>
                          <a:spcPts val="800"/>
                        </a:spcAft>
                        <a:buNone/>
                      </a:pPr>
                      <a:r>
                        <a:rPr lang="en-GB" sz="1400" b="1" kern="1200" dirty="0">
                          <a:solidFill>
                            <a:schemeClr val="tx1"/>
                          </a:solidFill>
                          <a:latin typeface="helvetca"/>
                          <a:ea typeface="+mn-ea"/>
                          <a:cs typeface="+mn-cs"/>
                        </a:rPr>
                        <a:t> £4.2M (for £2.6M investment)</a:t>
                      </a:r>
                    </a:p>
                  </a:txBody>
                  <a:tcPr marL="180000" marR="180000" marT="72000" marB="72000" anchor="ctr">
                    <a:lnL w="12700" cap="flat" cmpd="sng" algn="ctr">
                      <a:solidFill>
                        <a:srgbClr val="02D443"/>
                      </a:solidFill>
                      <a:prstDash val="solid"/>
                      <a:round/>
                      <a:headEnd type="none" w="med" len="med"/>
                      <a:tailEnd type="none" w="med" len="med"/>
                    </a:lnL>
                    <a:lnR w="12700" cap="flat" cmpd="sng" algn="ctr">
                      <a:solidFill>
                        <a:srgbClr val="02D443"/>
                      </a:solidFill>
                      <a:prstDash val="solid"/>
                      <a:round/>
                      <a:headEnd type="none" w="med" len="med"/>
                      <a:tailEnd type="none" w="med" len="med"/>
                    </a:lnR>
                    <a:lnT w="12700" cap="flat" cmpd="sng" algn="ctr">
                      <a:solidFill>
                        <a:srgbClr val="02D443"/>
                      </a:solidFill>
                      <a:prstDash val="solid"/>
                      <a:round/>
                      <a:headEnd type="none" w="med" len="med"/>
                      <a:tailEnd type="none" w="med" len="med"/>
                    </a:lnT>
                    <a:lnB w="12700" cap="flat" cmpd="sng" algn="ctr">
                      <a:solidFill>
                        <a:srgbClr val="02D443"/>
                      </a:solidFill>
                      <a:prstDash val="solid"/>
                      <a:round/>
                      <a:headEnd type="none" w="med" len="med"/>
                      <a:tailEnd type="none" w="med" len="med"/>
                    </a:lnB>
                  </a:tcPr>
                </a:tc>
                <a:extLst>
                  <a:ext uri="{0D108BD9-81ED-4DB2-BD59-A6C34878D82A}">
                    <a16:rowId xmlns:a16="http://schemas.microsoft.com/office/drawing/2014/main" val="530463525"/>
                  </a:ext>
                </a:extLst>
              </a:tr>
              <a:tr h="601940">
                <a:tc>
                  <a:txBody>
                    <a:bodyPr/>
                    <a:lstStyle/>
                    <a:p>
                      <a:pPr>
                        <a:lnSpc>
                          <a:spcPct val="115000"/>
                        </a:lnSpc>
                        <a:spcAft>
                          <a:spcPts val="800"/>
                        </a:spcAft>
                        <a:buNone/>
                      </a:pPr>
                      <a:r>
                        <a:rPr lang="en-GB" sz="1400" b="1" kern="1200">
                          <a:solidFill>
                            <a:schemeClr val="tx1"/>
                          </a:solidFill>
                          <a:latin typeface="helvetca"/>
                          <a:ea typeface="+mn-ea"/>
                          <a:cs typeface="+mn-cs"/>
                        </a:rPr>
                        <a:t>Efficiency Savings</a:t>
                      </a:r>
                    </a:p>
                  </a:txBody>
                  <a:tcPr marL="180000" marR="180000" marT="72000" marB="72000" anchor="ctr">
                    <a:lnL w="12700" cap="flat" cmpd="sng" algn="ctr">
                      <a:solidFill>
                        <a:srgbClr val="02D443"/>
                      </a:solidFill>
                      <a:prstDash val="solid"/>
                      <a:round/>
                      <a:headEnd type="none" w="med" len="med"/>
                      <a:tailEnd type="none" w="med" len="med"/>
                    </a:lnL>
                    <a:lnR w="12700" cap="flat" cmpd="sng" algn="ctr">
                      <a:solidFill>
                        <a:srgbClr val="02D443"/>
                      </a:solidFill>
                      <a:prstDash val="solid"/>
                      <a:round/>
                      <a:headEnd type="none" w="med" len="med"/>
                      <a:tailEnd type="none" w="med" len="med"/>
                    </a:lnR>
                    <a:lnT w="12700" cap="flat" cmpd="sng" algn="ctr">
                      <a:solidFill>
                        <a:srgbClr val="02D443"/>
                      </a:solidFill>
                      <a:prstDash val="solid"/>
                      <a:round/>
                      <a:headEnd type="none" w="med" len="med"/>
                      <a:tailEnd type="none" w="med" len="med"/>
                    </a:lnT>
                    <a:lnB w="12700" cap="flat" cmpd="sng" algn="ctr">
                      <a:solidFill>
                        <a:srgbClr val="02D443"/>
                      </a:solidFill>
                      <a:prstDash val="solid"/>
                      <a:round/>
                      <a:headEnd type="none" w="med" len="med"/>
                      <a:tailEnd type="none" w="med" len="med"/>
                    </a:lnB>
                  </a:tcPr>
                </a:tc>
                <a:tc>
                  <a:txBody>
                    <a:bodyPr/>
                    <a:lstStyle/>
                    <a:p>
                      <a:pPr>
                        <a:lnSpc>
                          <a:spcPct val="115000"/>
                        </a:lnSpc>
                        <a:spcAft>
                          <a:spcPts val="800"/>
                        </a:spcAft>
                        <a:buNone/>
                      </a:pPr>
                      <a:r>
                        <a:rPr lang="en-GB" sz="1400" b="1" kern="1200" dirty="0">
                          <a:solidFill>
                            <a:schemeClr val="tx1"/>
                          </a:solidFill>
                          <a:latin typeface="helvetca"/>
                          <a:ea typeface="+mn-ea"/>
                          <a:cs typeface="+mn-cs"/>
                        </a:rPr>
                        <a:t> £3.2M from reduced ticket handling effort</a:t>
                      </a:r>
                    </a:p>
                  </a:txBody>
                  <a:tcPr marL="180000" marR="180000" marT="72000" marB="72000" anchor="ctr">
                    <a:lnL w="12700" cap="flat" cmpd="sng" algn="ctr">
                      <a:solidFill>
                        <a:srgbClr val="02D443"/>
                      </a:solidFill>
                      <a:prstDash val="solid"/>
                      <a:round/>
                      <a:headEnd type="none" w="med" len="med"/>
                      <a:tailEnd type="none" w="med" len="med"/>
                    </a:lnL>
                    <a:lnR w="12700" cap="flat" cmpd="sng" algn="ctr">
                      <a:solidFill>
                        <a:srgbClr val="02D443"/>
                      </a:solidFill>
                      <a:prstDash val="solid"/>
                      <a:round/>
                      <a:headEnd type="none" w="med" len="med"/>
                      <a:tailEnd type="none" w="med" len="med"/>
                    </a:lnR>
                    <a:lnT w="12700" cap="flat" cmpd="sng" algn="ctr">
                      <a:solidFill>
                        <a:srgbClr val="02D443"/>
                      </a:solidFill>
                      <a:prstDash val="solid"/>
                      <a:round/>
                      <a:headEnd type="none" w="med" len="med"/>
                      <a:tailEnd type="none" w="med" len="med"/>
                    </a:lnT>
                    <a:lnB w="12700" cap="flat" cmpd="sng" algn="ctr">
                      <a:solidFill>
                        <a:srgbClr val="02D443"/>
                      </a:solidFill>
                      <a:prstDash val="solid"/>
                      <a:round/>
                      <a:headEnd type="none" w="med" len="med"/>
                      <a:tailEnd type="none" w="med" len="med"/>
                    </a:lnB>
                  </a:tcPr>
                </a:tc>
                <a:extLst>
                  <a:ext uri="{0D108BD9-81ED-4DB2-BD59-A6C34878D82A}">
                    <a16:rowId xmlns:a16="http://schemas.microsoft.com/office/drawing/2014/main" val="1824513028"/>
                  </a:ext>
                </a:extLst>
              </a:tr>
              <a:tr h="601940">
                <a:tc>
                  <a:txBody>
                    <a:bodyPr/>
                    <a:lstStyle/>
                    <a:p>
                      <a:pPr>
                        <a:lnSpc>
                          <a:spcPct val="115000"/>
                        </a:lnSpc>
                        <a:spcAft>
                          <a:spcPts val="800"/>
                        </a:spcAft>
                        <a:buNone/>
                      </a:pPr>
                      <a:r>
                        <a:rPr lang="en-GB" sz="1400" b="1" kern="1200">
                          <a:solidFill>
                            <a:schemeClr val="tx1"/>
                          </a:solidFill>
                          <a:latin typeface="helvetca"/>
                          <a:ea typeface="+mn-ea"/>
                          <a:cs typeface="+mn-cs"/>
                        </a:rPr>
                        <a:t>Revenue Uplift Potential</a:t>
                      </a:r>
                    </a:p>
                  </a:txBody>
                  <a:tcPr marL="180000" marR="180000" marT="72000" marB="72000" anchor="ctr">
                    <a:lnL w="12700" cap="flat" cmpd="sng" algn="ctr">
                      <a:solidFill>
                        <a:srgbClr val="02D443"/>
                      </a:solidFill>
                      <a:prstDash val="solid"/>
                      <a:round/>
                      <a:headEnd type="none" w="med" len="med"/>
                      <a:tailEnd type="none" w="med" len="med"/>
                    </a:lnL>
                    <a:lnR w="12700" cap="flat" cmpd="sng" algn="ctr">
                      <a:solidFill>
                        <a:srgbClr val="02D443"/>
                      </a:solidFill>
                      <a:prstDash val="solid"/>
                      <a:round/>
                      <a:headEnd type="none" w="med" len="med"/>
                      <a:tailEnd type="none" w="med" len="med"/>
                    </a:lnR>
                    <a:lnT w="12700" cap="flat" cmpd="sng" algn="ctr">
                      <a:solidFill>
                        <a:srgbClr val="02D443"/>
                      </a:solidFill>
                      <a:prstDash val="solid"/>
                      <a:round/>
                      <a:headEnd type="none" w="med" len="med"/>
                      <a:tailEnd type="none" w="med" len="med"/>
                    </a:lnT>
                    <a:lnB w="12700" cap="flat" cmpd="sng" algn="ctr">
                      <a:solidFill>
                        <a:srgbClr val="02D443"/>
                      </a:solidFill>
                      <a:prstDash val="solid"/>
                      <a:round/>
                      <a:headEnd type="none" w="med" len="med"/>
                      <a:tailEnd type="none" w="med" len="med"/>
                    </a:lnB>
                  </a:tcPr>
                </a:tc>
                <a:tc>
                  <a:txBody>
                    <a:bodyPr/>
                    <a:lstStyle/>
                    <a:p>
                      <a:pPr>
                        <a:lnSpc>
                          <a:spcPct val="115000"/>
                        </a:lnSpc>
                        <a:spcAft>
                          <a:spcPts val="800"/>
                        </a:spcAft>
                        <a:buNone/>
                      </a:pPr>
                      <a:r>
                        <a:rPr lang="en-GB" sz="1400" b="1" kern="1200" dirty="0">
                          <a:solidFill>
                            <a:schemeClr val="tx1"/>
                          </a:solidFill>
                          <a:latin typeface="helvetca"/>
                          <a:ea typeface="+mn-ea"/>
                          <a:cs typeface="+mn-cs"/>
                        </a:rPr>
                        <a:t> £1.5M from better SLA adherence &amp; upsell</a:t>
                      </a:r>
                    </a:p>
                  </a:txBody>
                  <a:tcPr marL="180000" marR="180000" marT="72000" marB="72000" anchor="ctr">
                    <a:lnL w="12700" cap="flat" cmpd="sng" algn="ctr">
                      <a:solidFill>
                        <a:srgbClr val="02D443"/>
                      </a:solidFill>
                      <a:prstDash val="solid"/>
                      <a:round/>
                      <a:headEnd type="none" w="med" len="med"/>
                      <a:tailEnd type="none" w="med" len="med"/>
                    </a:lnL>
                    <a:lnR w="12700" cap="flat" cmpd="sng" algn="ctr">
                      <a:solidFill>
                        <a:srgbClr val="02D443"/>
                      </a:solidFill>
                      <a:prstDash val="solid"/>
                      <a:round/>
                      <a:headEnd type="none" w="med" len="med"/>
                      <a:tailEnd type="none" w="med" len="med"/>
                    </a:lnR>
                    <a:lnT w="12700" cap="flat" cmpd="sng" algn="ctr">
                      <a:solidFill>
                        <a:srgbClr val="02D443"/>
                      </a:solidFill>
                      <a:prstDash val="solid"/>
                      <a:round/>
                      <a:headEnd type="none" w="med" len="med"/>
                      <a:tailEnd type="none" w="med" len="med"/>
                    </a:lnT>
                    <a:lnB w="12700" cap="flat" cmpd="sng" algn="ctr">
                      <a:solidFill>
                        <a:srgbClr val="02D443"/>
                      </a:solidFill>
                      <a:prstDash val="solid"/>
                      <a:round/>
                      <a:headEnd type="none" w="med" len="med"/>
                      <a:tailEnd type="none" w="med" len="med"/>
                    </a:lnB>
                  </a:tcPr>
                </a:tc>
                <a:extLst>
                  <a:ext uri="{0D108BD9-81ED-4DB2-BD59-A6C34878D82A}">
                    <a16:rowId xmlns:a16="http://schemas.microsoft.com/office/drawing/2014/main" val="3562568400"/>
                  </a:ext>
                </a:extLst>
              </a:tr>
              <a:tr h="601940">
                <a:tc>
                  <a:txBody>
                    <a:bodyPr/>
                    <a:lstStyle/>
                    <a:p>
                      <a:pPr>
                        <a:lnSpc>
                          <a:spcPct val="115000"/>
                        </a:lnSpc>
                        <a:spcAft>
                          <a:spcPts val="800"/>
                        </a:spcAft>
                        <a:buNone/>
                      </a:pPr>
                      <a:r>
                        <a:rPr lang="en-GB" sz="1400" b="1" kern="1200">
                          <a:solidFill>
                            <a:schemeClr val="tx1"/>
                          </a:solidFill>
                          <a:latin typeface="helvetca"/>
                          <a:ea typeface="+mn-ea"/>
                          <a:cs typeface="+mn-cs"/>
                        </a:rPr>
                        <a:t>Metric</a:t>
                      </a:r>
                    </a:p>
                  </a:txBody>
                  <a:tcPr marL="180000" marR="180000" marT="72000" marB="72000" anchor="ctr">
                    <a:lnL w="12700" cap="flat" cmpd="sng" algn="ctr">
                      <a:solidFill>
                        <a:srgbClr val="02D443"/>
                      </a:solidFill>
                      <a:prstDash val="solid"/>
                      <a:round/>
                      <a:headEnd type="none" w="med" len="med"/>
                      <a:tailEnd type="none" w="med" len="med"/>
                    </a:lnL>
                    <a:lnR w="12700" cap="flat" cmpd="sng" algn="ctr">
                      <a:solidFill>
                        <a:srgbClr val="02D443"/>
                      </a:solidFill>
                      <a:prstDash val="solid"/>
                      <a:round/>
                      <a:headEnd type="none" w="med" len="med"/>
                      <a:tailEnd type="none" w="med" len="med"/>
                    </a:lnR>
                    <a:lnT w="12700" cap="flat" cmpd="sng" algn="ctr">
                      <a:solidFill>
                        <a:srgbClr val="02D443"/>
                      </a:solidFill>
                      <a:prstDash val="solid"/>
                      <a:round/>
                      <a:headEnd type="none" w="med" len="med"/>
                      <a:tailEnd type="none" w="med" len="med"/>
                    </a:lnT>
                    <a:lnB w="12700" cap="flat" cmpd="sng" algn="ctr">
                      <a:solidFill>
                        <a:srgbClr val="02D443"/>
                      </a:solidFill>
                      <a:prstDash val="solid"/>
                      <a:round/>
                      <a:headEnd type="none" w="med" len="med"/>
                      <a:tailEnd type="none" w="med" len="med"/>
                    </a:lnB>
                  </a:tcPr>
                </a:tc>
                <a:tc>
                  <a:txBody>
                    <a:bodyPr/>
                    <a:lstStyle/>
                    <a:p>
                      <a:pPr>
                        <a:lnSpc>
                          <a:spcPct val="115000"/>
                        </a:lnSpc>
                        <a:spcAft>
                          <a:spcPts val="800"/>
                        </a:spcAft>
                        <a:buNone/>
                      </a:pPr>
                      <a:r>
                        <a:rPr lang="en-GB" sz="1400" b="1" kern="1200" dirty="0">
                          <a:solidFill>
                            <a:schemeClr val="tx1"/>
                          </a:solidFill>
                          <a:latin typeface="helvetca"/>
                          <a:ea typeface="+mn-ea"/>
                          <a:cs typeface="+mn-cs"/>
                        </a:rPr>
                        <a:t>Value (3-Year Projection for Mid-Market MSP)</a:t>
                      </a:r>
                    </a:p>
                  </a:txBody>
                  <a:tcPr marL="180000" marR="180000" marT="72000" marB="72000" anchor="ctr">
                    <a:lnL w="12700" cap="flat" cmpd="sng" algn="ctr">
                      <a:solidFill>
                        <a:srgbClr val="02D443"/>
                      </a:solidFill>
                      <a:prstDash val="solid"/>
                      <a:round/>
                      <a:headEnd type="none" w="med" len="med"/>
                      <a:tailEnd type="none" w="med" len="med"/>
                    </a:lnL>
                    <a:lnR w="12700" cap="flat" cmpd="sng" algn="ctr">
                      <a:solidFill>
                        <a:srgbClr val="02D443"/>
                      </a:solidFill>
                      <a:prstDash val="solid"/>
                      <a:round/>
                      <a:headEnd type="none" w="med" len="med"/>
                      <a:tailEnd type="none" w="med" len="med"/>
                    </a:lnR>
                    <a:lnT w="12700" cap="flat" cmpd="sng" algn="ctr">
                      <a:solidFill>
                        <a:srgbClr val="02D443"/>
                      </a:solidFill>
                      <a:prstDash val="solid"/>
                      <a:round/>
                      <a:headEnd type="none" w="med" len="med"/>
                      <a:tailEnd type="none" w="med" len="med"/>
                    </a:lnT>
                    <a:lnB w="12700" cap="flat" cmpd="sng" algn="ctr">
                      <a:solidFill>
                        <a:srgbClr val="02D443"/>
                      </a:solidFill>
                      <a:prstDash val="solid"/>
                      <a:round/>
                      <a:headEnd type="none" w="med" len="med"/>
                      <a:tailEnd type="none" w="med" len="med"/>
                    </a:lnB>
                  </a:tcPr>
                </a:tc>
                <a:extLst>
                  <a:ext uri="{0D108BD9-81ED-4DB2-BD59-A6C34878D82A}">
                    <a16:rowId xmlns:a16="http://schemas.microsoft.com/office/drawing/2014/main" val="1042758208"/>
                  </a:ext>
                </a:extLst>
              </a:tr>
            </a:tbl>
          </a:graphicData>
        </a:graphic>
      </p:graphicFrame>
    </p:spTree>
    <p:extLst>
      <p:ext uri="{BB962C8B-B14F-4D97-AF65-F5344CB8AC3E}">
        <p14:creationId xmlns:p14="http://schemas.microsoft.com/office/powerpoint/2010/main" val="53328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ain Title Slide">
  <a:themeElements>
    <a:clrScheme name="Expo.e Channel">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Main Slide - Light">
  <a:themeElements>
    <a:clrScheme name="Expo.e Channel">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ta-Platform-Solution_JWB.pptx" id="{F977F052-F96B-4DA6-89D1-A950CDF6C897}" vid="{5E787117-2195-4169-9D98-55FE7789A031}"/>
    </a:ext>
  </a:extLst>
</a:theme>
</file>

<file path=ppt/theme/theme11.xml><?xml version="1.0" encoding="utf-8"?>
<a:theme xmlns:a="http://schemas.openxmlformats.org/drawingml/2006/main" name="Main Slide - Dark">
  <a:themeElements>
    <a:clrScheme name="Expo.e Channel">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ta-Platform-Solution_JWB.pptx" id="{F977F052-F96B-4DA6-89D1-A950CDF6C897}" vid="{5E787117-2195-4169-9D98-55FE7789A031}"/>
    </a:ext>
  </a:extLst>
</a:theme>
</file>

<file path=ppt/theme/theme12.xml><?xml version="1.0" encoding="utf-8"?>
<a:theme xmlns:a="http://schemas.openxmlformats.org/drawingml/2006/main" name="1_Main Slide - Dark">
  <a:themeElements>
    <a:clrScheme name="Expo.e Channel">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ta-Platform-Solution_JWB.pptx" id="{F977F052-F96B-4DA6-89D1-A950CDF6C897}" vid="{5E787117-2195-4169-9D98-55FE7789A031}"/>
    </a:ext>
  </a:extLst>
</a:theme>
</file>

<file path=ppt/theme/theme13.xml><?xml version="1.0" encoding="utf-8"?>
<a:theme xmlns:a="http://schemas.openxmlformats.org/drawingml/2006/main" name="1_Main Slide - Light">
  <a:themeElements>
    <a:clrScheme name="Expo.e Channel">
      <a:dk1>
        <a:srgbClr val="1A1C2B"/>
      </a:dk1>
      <a:lt1>
        <a:sysClr val="window" lastClr="FFFFFF"/>
      </a:lt1>
      <a:dk2>
        <a:srgbClr val="1A1C2B"/>
      </a:dk2>
      <a:lt2>
        <a:srgbClr val="00FF2D"/>
      </a:lt2>
      <a:accent1>
        <a:srgbClr val="00FF2D"/>
      </a:accent1>
      <a:accent2>
        <a:srgbClr val="06EA26"/>
      </a:accent2>
      <a:accent3>
        <a:srgbClr val="9FFFB0"/>
      </a:accent3>
      <a:accent4>
        <a:srgbClr val="07C7AD"/>
      </a:accent4>
      <a:accent5>
        <a:srgbClr val="0AAB98"/>
      </a:accent5>
      <a:accent6>
        <a:srgbClr val="0D8E82"/>
      </a:accent6>
      <a:hlink>
        <a:srgbClr val="1A1C2B"/>
      </a:hlink>
      <a:folHlink>
        <a:srgbClr val="1A1C2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ta-Platform-Solution_JWB.pptx" id="{F977F052-F96B-4DA6-89D1-A950CDF6C897}" vid="{5E787117-2195-4169-9D98-55FE7789A031}"/>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ain Title Slide">
  <a:themeElements>
    <a:clrScheme name="Expo.e Channel">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in Title Slide B">
  <a:themeElements>
    <a:clrScheme name="Expo.e Channel">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in Title Slide C">
  <a:themeElements>
    <a:clrScheme name="Expo.e Channel">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ain Title Slide D">
  <a:themeElements>
    <a:clrScheme name="Expo.e Channel">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ain Title Slide E">
  <a:themeElements>
    <a:clrScheme name="Expo.e Channel">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ain Title Slide F">
  <a:themeElements>
    <a:clrScheme name="Expo.e Channel">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Main Title Slide G">
  <a:themeElements>
    <a:clrScheme name="Expo.e Channel">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Section Title  Slide">
  <a:themeElements>
    <a:clrScheme name="Expo.e Channel">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ument_x0020_Type xmlns="81E08541-F658-4508-82A0-7B360EA92FAB">Presentation stage</Document_x0020_Type>
    <Work_x0020_Stream xmlns="81E08541-F658-4508-82A0-7B360EA92FAB">
      <Value>Network</Value>
    </Work_x0020_Stream>
    <Status xmlns="81E08541-F658-4508-82A0-7B360EA92FAB">In Progress</Statu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C9ED0B51E702C478DF2D1F72FC985D4" ma:contentTypeVersion="" ma:contentTypeDescription="Create a new document." ma:contentTypeScope="" ma:versionID="692779bab097fa4c7a10c0f2e832a371">
  <xsd:schema xmlns:xsd="http://www.w3.org/2001/XMLSchema" xmlns:xs="http://www.w3.org/2001/XMLSchema" xmlns:p="http://schemas.microsoft.com/office/2006/metadata/properties" xmlns:ns2="c61afb54-b4c4-4db4-8593-c402a72c4171" xmlns:ns3="44ac1026-75d1-4d26-8ce4-b469cd4cd481" xmlns:ns4="81E08541-F658-4508-82A0-7B360EA92FAB" xmlns:ns5="81e08541-f658-4508-82a0-7b360ea92fab" targetNamespace="http://schemas.microsoft.com/office/2006/metadata/properties" ma:root="true" ma:fieldsID="abff6824b65dbae75f00cda87ab3836e" ns2:_="" ns3:_="" ns4:_="" ns5:_="">
    <xsd:import namespace="c61afb54-b4c4-4db4-8593-c402a72c4171"/>
    <xsd:import namespace="44ac1026-75d1-4d26-8ce4-b469cd4cd481"/>
    <xsd:import namespace="81E08541-F658-4508-82A0-7B360EA92FAB"/>
    <xsd:import namespace="81e08541-f658-4508-82a0-7b360ea92fab"/>
    <xsd:element name="properties">
      <xsd:complexType>
        <xsd:sequence>
          <xsd:element name="documentManagement">
            <xsd:complexType>
              <xsd:all>
                <xsd:element ref="ns2:SharedWithUsers" minOccurs="0"/>
                <xsd:element ref="ns3:SharedWithDetails" minOccurs="0"/>
                <xsd:element ref="ns4:Document_x0020_Type"/>
                <xsd:element ref="ns4:Status"/>
                <xsd:element ref="ns4:Work_x0020_Stream" minOccurs="0"/>
                <xsd:element ref="ns4:MediaServiceMetadata" minOccurs="0"/>
                <xsd:element ref="ns4:MediaServiceFastMetadata" minOccurs="0"/>
                <xsd:element ref="ns5:MediaServiceAutoKeyPoints" minOccurs="0"/>
                <xsd:element ref="ns5: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1afb54-b4c4-4db4-8593-c402a72c417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4ac1026-75d1-4d26-8ce4-b469cd4cd481" elementFormDefault="qualified">
    <xsd:import namespace="http://schemas.microsoft.com/office/2006/documentManagement/types"/>
    <xsd:import namespace="http://schemas.microsoft.com/office/infopath/2007/PartnerControls"/>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1E08541-F658-4508-82A0-7B360EA92FAB" elementFormDefault="qualified">
    <xsd:import namespace="http://schemas.microsoft.com/office/2006/documentManagement/types"/>
    <xsd:import namespace="http://schemas.microsoft.com/office/infopath/2007/PartnerControls"/>
    <xsd:element name="Document_x0020_Type" ma:index="10" ma:displayName="Document Type" ma:default="**Unclassified**" ma:format="Dropdown" ma:internalName="Document_x0020_Type">
      <xsd:simpleType>
        <xsd:restriction base="dms:Choice">
          <xsd:enumeration value="Attachments to be submitted"/>
          <xsd:enumeration value="Bid Book and qualification"/>
          <xsd:enumeration value="Commercial"/>
          <xsd:enumeration value="Content Plan"/>
          <xsd:enumeration value="Customer documents"/>
          <xsd:enumeration value="Draft Response"/>
          <xsd:enumeration value="Final Response as submitted to customer"/>
          <xsd:enumeration value="Legal"/>
          <xsd:enumeration value="Meeting notes"/>
          <xsd:enumeration value="Post submission"/>
          <xsd:enumeration value="Presentation stage"/>
          <xsd:enumeration value="**Unclassified**"/>
        </xsd:restriction>
      </xsd:simpleType>
    </xsd:element>
    <xsd:element name="Status" ma:index="11" ma:displayName="Status" ma:default="In Progress" ma:format="Dropdown" ma:internalName="Status">
      <xsd:simpleType>
        <xsd:restriction base="dms:Choice">
          <xsd:enumeration value="In Progress"/>
          <xsd:enumeration value="Complete"/>
          <xsd:enumeration value="Signed Off"/>
        </xsd:restriction>
      </xsd:simpleType>
    </xsd:element>
    <xsd:element name="Work_x0020_Stream" ma:index="12" nillable="true" ma:displayName="Work Stream" ma:internalName="Work_x0020_Stream" ma:requiredMultiChoice="true">
      <xsd:complexType>
        <xsd:complexContent>
          <xsd:extension base="dms:MultiChoice">
            <xsd:sequence>
              <xsd:element name="Value" maxOccurs="unbounded" minOccurs="0" nillable="true">
                <xsd:simpleType>
                  <xsd:restriction base="dms:Choice">
                    <xsd:enumeration value="Cloud"/>
                    <xsd:enumeration value="Network"/>
                    <xsd:enumeration value="Security"/>
                    <xsd:enumeration value="Managed Services"/>
                    <xsd:enumeration value="Professional Services"/>
                    <xsd:enumeration value="Project Management"/>
                    <xsd:enumeration value="Other"/>
                    <xsd:enumeration value="Legal"/>
                  </xsd:restriction>
                </xsd:simpleType>
              </xsd:element>
            </xsd:sequence>
          </xsd:extension>
        </xsd:complexContent>
      </xsd:complex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e08541-f658-4508-82a0-7b360ea92fab" elementFormDefault="qualified">
    <xsd:import namespace="http://schemas.microsoft.com/office/2006/documentManagement/types"/>
    <xsd:import namespace="http://schemas.microsoft.com/office/infopath/2007/PartnerControls"/>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2EBFD2-3869-4133-9A54-ADFC21234907}">
  <ds:schemaRefs>
    <ds:schemaRef ds:uri="81E08541-F658-4508-82A0-7B360EA92FAB"/>
    <ds:schemaRef ds:uri="c61afb54-b4c4-4db4-8593-c402a72c4171"/>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81e08541-f658-4508-82a0-7b360ea92fab"/>
    <ds:schemaRef ds:uri="http://purl.org/dc/elements/1.1/"/>
    <ds:schemaRef ds:uri="http://schemas.microsoft.com/office/2006/metadata/properties"/>
    <ds:schemaRef ds:uri="44ac1026-75d1-4d26-8ce4-b469cd4cd481"/>
    <ds:schemaRef ds:uri="http://www.w3.org/XML/1998/namespace"/>
    <ds:schemaRef ds:uri="http://purl.org/dc/dcmitype/"/>
  </ds:schemaRefs>
</ds:datastoreItem>
</file>

<file path=customXml/itemProps2.xml><?xml version="1.0" encoding="utf-8"?>
<ds:datastoreItem xmlns:ds="http://schemas.openxmlformats.org/officeDocument/2006/customXml" ds:itemID="{53DD9FC0-3BAA-4D39-9BDA-E6262487FE13}">
  <ds:schemaRefs>
    <ds:schemaRef ds:uri="44ac1026-75d1-4d26-8ce4-b469cd4cd481"/>
    <ds:schemaRef ds:uri="81E08541-F658-4508-82A0-7B360EA92FAB"/>
    <ds:schemaRef ds:uri="81e08541-f658-4508-82a0-7b360ea92fab"/>
    <ds:schemaRef ds:uri="c61afb54-b4c4-4db4-8593-c402a72c417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91BADBF-0762-47C5-B794-57958374FD85}">
  <ds:schemaRefs>
    <ds:schemaRef ds:uri="http://schemas.microsoft.com/sharepoint/v3/contenttype/forms"/>
  </ds:schemaRefs>
</ds:datastoreItem>
</file>

<file path=docMetadata/LabelInfo.xml><?xml version="1.0" encoding="utf-8"?>
<clbl:labelList xmlns:clbl="http://schemas.microsoft.com/office/2020/mipLabelMetadata">
  <clbl:label id="{13f88b1a-c749-4c3c-a732-bf54bc360645}" enabled="0" method="" siteId="{13f88b1a-c749-4c3c-a732-bf54bc360645}" removed="1"/>
</clbl:labelList>
</file>

<file path=docProps/app.xml><?xml version="1.0" encoding="utf-8"?>
<Properties xmlns="http://schemas.openxmlformats.org/officeDocument/2006/extended-properties" xmlns:vt="http://schemas.openxmlformats.org/officeDocument/2006/docPropsVTypes">
  <TotalTime>4092</TotalTime>
  <Words>3008</Words>
  <Application>Microsoft Office PowerPoint</Application>
  <PresentationFormat>Widescreen</PresentationFormat>
  <Paragraphs>316</Paragraphs>
  <Slides>23</Slides>
  <Notes>14</Notes>
  <HiddenSlides>0</HiddenSlides>
  <MMClips>0</MMClips>
  <ScaleCrop>false</ScaleCrop>
  <HeadingPairs>
    <vt:vector size="6" baseType="variant">
      <vt:variant>
        <vt:lpstr>Fonts Used</vt:lpstr>
      </vt:variant>
      <vt:variant>
        <vt:i4>9</vt:i4>
      </vt:variant>
      <vt:variant>
        <vt:lpstr>Theme</vt:lpstr>
      </vt:variant>
      <vt:variant>
        <vt:i4>13</vt:i4>
      </vt:variant>
      <vt:variant>
        <vt:lpstr>Slide Titles</vt:lpstr>
      </vt:variant>
      <vt:variant>
        <vt:i4>23</vt:i4>
      </vt:variant>
    </vt:vector>
  </HeadingPairs>
  <TitlesOfParts>
    <vt:vector size="45" baseType="lpstr">
      <vt:lpstr>HelveticaNowDisplay ExtraBlack</vt:lpstr>
      <vt:lpstr>helvetca</vt:lpstr>
      <vt:lpstr>Helvetica</vt:lpstr>
      <vt:lpstr>Arial</vt:lpstr>
      <vt:lpstr>Calibri</vt:lpstr>
      <vt:lpstr>HelveticaNowDisplay Bold</vt:lpstr>
      <vt:lpstr>-apple-system</vt:lpstr>
      <vt:lpstr>HelveticaNowText Regular</vt:lpstr>
      <vt:lpstr>HelveticaNowText Medium</vt:lpstr>
      <vt:lpstr>Main Title Slide</vt:lpstr>
      <vt:lpstr>1_Main Title Slide</vt:lpstr>
      <vt:lpstr>Main Title Slide B</vt:lpstr>
      <vt:lpstr>Main Title Slide C</vt:lpstr>
      <vt:lpstr>Main Title Slide D</vt:lpstr>
      <vt:lpstr>Main Title Slide E</vt:lpstr>
      <vt:lpstr>Main Title Slide F</vt:lpstr>
      <vt:lpstr>Main Title Slide G</vt:lpstr>
      <vt:lpstr>Section Title  Slide</vt:lpstr>
      <vt:lpstr>Main Slide - Light</vt:lpstr>
      <vt:lpstr>Main Slide - Dark</vt:lpstr>
      <vt:lpstr>1_Main Slide - Dark</vt:lpstr>
      <vt:lpstr>1_Main Slide - Light</vt:lpstr>
      <vt:lpstr>EXPO.e ITSM as a Service (ITSMaaS)</vt:lpstr>
      <vt:lpstr>ITSM in the UK</vt:lpstr>
      <vt:lpstr>Market Challenges</vt:lpstr>
      <vt:lpstr>Why Invest in an IT Service Management Solution</vt:lpstr>
      <vt:lpstr>The Strategic Decision to Invest in ITSM</vt:lpstr>
      <vt:lpstr>What is ITSMaaS from EXPO.e</vt:lpstr>
      <vt:lpstr>Why ServiceNow</vt:lpstr>
      <vt:lpstr>Return on Investment</vt:lpstr>
      <vt:lpstr>Return on Investment - Financial Impact</vt:lpstr>
      <vt:lpstr>Why Investing into ITSM. A CROs Perspective</vt:lpstr>
      <vt:lpstr>Achieve Business Growth and Revenue Targets</vt:lpstr>
      <vt:lpstr>ServiceNow - Our New Architecture</vt:lpstr>
      <vt:lpstr>Features &amp; Benefits</vt:lpstr>
      <vt:lpstr>Your opportunities / Where are the quick wins</vt:lpstr>
      <vt:lpstr>Why  EXPO.e &amp; ITSM What’s in it for you?</vt:lpstr>
      <vt:lpstr>Customer Portal</vt:lpstr>
      <vt:lpstr>ServiceNow ITSM Dashboard</vt:lpstr>
      <vt:lpstr>Indicative ServiceNow Project Delivery</vt:lpstr>
      <vt:lpstr>Use Cases</vt:lpstr>
      <vt:lpstr>PowerPoint Presentation</vt:lpstr>
      <vt:lpstr>PowerPoint Presentation</vt:lpstr>
      <vt:lpstr>PowerPoint Presentation</vt:lpstr>
      <vt:lpstr>Next Steps / CTA’s / Engagement Process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Williams-Bew</dc:creator>
  <cp:lastModifiedBy>Trinity Seenath</cp:lastModifiedBy>
  <cp:revision>40</cp:revision>
  <dcterms:created xsi:type="dcterms:W3CDTF">2020-05-01T17:15:48Z</dcterms:created>
  <dcterms:modified xsi:type="dcterms:W3CDTF">2025-06-04T10:15:25Z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0x010100CC9ED0B51E702C478DF2D1F72FC985D4</vt:lpwstr>
  </property>
</Properties>
</file>